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98D199-7B70-4937-94FC-F07C533BAC7A}" type="datetimeFigureOut">
              <a:rPr lang="en-US" smtClean="0"/>
              <a:t>12/1/2008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C0CA22-3374-4381-9BC9-9CAE5727AFB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morning.  I am Tim Adams and my research</a:t>
            </a:r>
            <a:r>
              <a:rPr lang="en-US" baseline="0" dirty="0" smtClean="0"/>
              <a:t> project dealt with antennas and radiation patterns of antennas.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I will highlight the information</a:t>
            </a:r>
            <a:r>
              <a:rPr lang="en-US" baseline="0" dirty="0" smtClean="0"/>
              <a:t> I found while discovering a great deal of information about antennas.  I will show you several different types of antennas used for mobile communications and other applications.  I will give some basic information behind antennas and the concept of antenna gain.  I will show the use of radiation pattern graphs and how they are used to compare antennas and how different antennas are used.  At the conclusion I will describe plans for constructing 3 different types of antennas from somewhat common supplies.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an antenna?  Most simply</a:t>
            </a:r>
            <a:r>
              <a:rPr lang="en-US" baseline="0" dirty="0" smtClean="0"/>
              <a:t> an antenna is just a conductor.  A straightened paper clip will actually work as an antenna.  When an alternating electric current is applied to a conductor electric and magnetic fields are produced.  For short conductors, a small fraction of the wavelength, the generated fields are lost in a short distance.  But as the length of the conductor approaches one-half wavelength, the radiated power reaches a maximum and nearly all power fed into the antenna is radiated out.  The isotropic antenna is the ideal, theoretical antenna.</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power radiated from an isotropic antenna radiates equally in all directions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you consider the power output of the isotropic antenna, that is considered the basis for measuring antenna gain.  The</a:t>
            </a:r>
            <a:r>
              <a:rPr lang="en-US" baseline="0" dirty="0" smtClean="0"/>
              <a:t> power output of an antenna will be constant so if you can direct the power there will be a gain in the power level in the direction of peak power.  One of the most common antenna types is the half-wave dipole.  Due to its design, there are areas of minimal power at the ends of the antenna so the power generated in all other directions is increased.  One way of measuring this increase in power is the decibel.  The gain of an isotropic antenna is 1 or 0 dBi.  The gain of a dipole antenna is 1.64 or 2.15 dBi.</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radiation pattern plot of the half-wave dipole shows how the null areas affect the field as compared to the isotropic.</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maximum</a:t>
            </a:r>
            <a:r>
              <a:rPr lang="en-US" baseline="0" dirty="0" smtClean="0"/>
              <a:t> coverage is needed by an antenna, we use omni-directional antennas.  Two common types are the half-wave dipole already discussed and the quarter-wave monopole.  The quarter-wave monopole is constructed on a ground plane that causes the quarter-wave portion to be reflected making it appear as a half-wave dipole.  What distinguishes the different omni-directional antennas are the radiation patterns in the vertical plan.</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a:t>
            </a:r>
            <a:r>
              <a:rPr lang="en-US" baseline="0" dirty="0" smtClean="0"/>
              <a:t> this is idealized, it shows that the horizontal plane of omni-directional antennas have equal power in all directions.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when you compare the elevation</a:t>
            </a:r>
            <a:r>
              <a:rPr lang="en-US" baseline="0" dirty="0" smtClean="0"/>
              <a:t> patterns of the antennas, you see they can be very different.</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sometimes you want to increase the</a:t>
            </a:r>
            <a:r>
              <a:rPr lang="en-US" baseline="0" dirty="0" smtClean="0"/>
              <a:t> antennas signal in only one or maybe a few directions.  That is when you use a directional antenna.  Several different types of directional antennas are the Yagi-Uda, the Horn, the Parabolic and the Helical.</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Yagi-Uda antenna uses multiple elements to direct the radiated power of the antenna.  A reflector</a:t>
            </a:r>
            <a:r>
              <a:rPr lang="en-US" baseline="0" dirty="0" smtClean="0"/>
              <a:t> keeps the power from radiating off the back by creating a point of high impedance.  To do this, the reflector element is made larger than the feed element.  The feed element can be just a simple half-wave dipole and is the only powered element of the antenna.  The directional elements will all be smaller than the feed element.  The distance between the elements will affect the efficiency of the antenna and is generally about two-tenths of the wavelength.</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horn antenna uses the horn to collect the radiation from a wide area and feed</a:t>
            </a:r>
            <a:r>
              <a:rPr lang="en-US" baseline="0" dirty="0" smtClean="0"/>
              <a:t> it into the receiver.  Although this one is quite large and may be used for investigating background radiation in space, the same principle can be used with smaller antennas for different frequencies.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parabolic antenna uses a dish to concentrate the radio signal from a wide</a:t>
            </a:r>
            <a:r>
              <a:rPr lang="en-US" baseline="0" dirty="0" smtClean="0"/>
              <a:t> area into a small area for reception.</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example of a helical antenna built by an individual.  This antenna uses the coiled wire to direct the path of the radiated</a:t>
            </a:r>
            <a:r>
              <a:rPr lang="en-US" baseline="0" dirty="0" smtClean="0"/>
              <a:t> energy.</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already discussed the radiation pattern of omni-directional</a:t>
            </a:r>
            <a:r>
              <a:rPr lang="en-US" baseline="0" dirty="0" smtClean="0"/>
              <a:t> antennas but how do they differ from the radiation patterns of highly directional antennas.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this radiation pattern shows, the power of a directional antenna concentrates the majority of its power in one direction</a:t>
            </a:r>
            <a:r>
              <a:rPr lang="en-US" baseline="0" dirty="0" smtClean="0"/>
              <a:t> while minimizing the power radiated in other directions.  You can see that not all the power is directed in one direction and the residual power may be directed into a back-lobe or even several side-lobes.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much more complex pattern generated by a rhombic</a:t>
            </a:r>
            <a:r>
              <a:rPr lang="en-US" baseline="0" dirty="0" smtClean="0"/>
              <a:t> antenna.  There are many side lobes and additionally, the elevation pattern also has different power characteristics.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power pattern in the previous slide produces this coverage for the antenna</a:t>
            </a:r>
            <a:r>
              <a:rPr lang="en-US" baseline="0" dirty="0" smtClean="0"/>
              <a:t> being measured.  You can see how the actual coverage of an antenna resembles the radiated power graph.</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may be easy to visualize when you</a:t>
            </a:r>
            <a:r>
              <a:rPr lang="en-US" baseline="0" dirty="0" smtClean="0"/>
              <a:t> would use certain antennas.  Omni-directional antennas are common in mobile receivers and base stations so you don’t have to worry about orienting yourself toward the antenna.  Directional antennas are used in confined spaces where you do not want stray signals to spill over causing interference in other directions.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finish up I will briefly</a:t>
            </a:r>
            <a:r>
              <a:rPr lang="en-US" baseline="0" dirty="0" smtClean="0"/>
              <a:t> go over the methods for constructing these three different types of antennas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of the plans</a:t>
            </a:r>
            <a:r>
              <a:rPr lang="en-US" baseline="0" dirty="0" smtClean="0"/>
              <a:t> for making antennas found on the internet use the N-female chassis mounted connector</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fact, that is almost all that is involved in this antenna.  A</a:t>
            </a:r>
            <a:r>
              <a:rPr lang="en-US" baseline="0" dirty="0" smtClean="0"/>
              <a:t> simple quarter-wave monopole antenna using quarter-wave radials to create a ground plane for the antenna.  For 2.4 GHz antennas, the quarter-wave length is about 31 mm.  The radials in this antenna are angled down at an angle between 30 and 45 degrees.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improve</a:t>
            </a:r>
            <a:r>
              <a:rPr lang="en-US" baseline="0" dirty="0" smtClean="0"/>
              <a:t> the use of the quarter-wave monopole by adding a waveguide.  This is the idea behind the “</a:t>
            </a:r>
            <a:r>
              <a:rPr lang="en-US" baseline="0" dirty="0" err="1" smtClean="0"/>
              <a:t>cantenna</a:t>
            </a:r>
            <a:r>
              <a:rPr lang="en-US" baseline="0" dirty="0" smtClean="0"/>
              <a:t>” where a can, like a Pringles can, soup can or coffee can is used as a waveguide.  The dimensions of the waveguide are based upon the standing wave wavelength for the waveguide which is dependent on the diameter of the can and the cutoff frequency.</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waveguide can be improved</a:t>
            </a:r>
            <a:r>
              <a:rPr lang="en-US" baseline="0" dirty="0" smtClean="0"/>
              <a:t> further with the addition of a funnel at the end to increase the reception area.  This example uses simple duct pipe and converter to create the waveguide.</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Finally, another simple antenna that may take a little more time.  This just</a:t>
            </a:r>
            <a:r>
              <a:rPr lang="en-US" baseline="0" dirty="0" smtClean="0"/>
              <a:t> uses coaxial cable to create a collinear segment array.  Each segment in the array is one-half wavelength and the inner conductor of the cable is soldered to the outer conductor of the next segment and ends with a quarter-wave end of the inner conductor.  The one-half wave segments are not exactly one-half of the free space wavelength due to the velocity factor of the cable.</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was surprised</a:t>
            </a:r>
            <a:r>
              <a:rPr lang="en-US" baseline="0" dirty="0" smtClean="0"/>
              <a:t> at the wealth of information available on the internet regarding radiation patterns.  Most commercial vendors use radiation patterns to help sell their antennas.  The ease of making your own antennas also surprised me.  But it is good that it is so easy to work with antennas because without them, we cannot have radio communications.</a:t>
            </a:r>
            <a:endParaRPr lang="en-US" dirty="0"/>
          </a:p>
        </p:txBody>
      </p:sp>
      <p:sp>
        <p:nvSpPr>
          <p:cNvPr id="4" name="Slide Number Placeholder 3"/>
          <p:cNvSpPr>
            <a:spLocks noGrp="1"/>
          </p:cNvSpPr>
          <p:nvPr>
            <p:ph type="sldNum" sz="quarter" idx="10"/>
          </p:nvPr>
        </p:nvSpPr>
        <p:spPr/>
        <p:txBody>
          <a:bodyPr/>
          <a:lstStyle/>
          <a:p>
            <a:fld id="{95C0CA22-3374-4381-9BC9-9CAE5727AFB0}" type="slidenum">
              <a:rPr lang="en-US" smtClean="0"/>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4CAC366E-BA51-4E56-82F8-EF58D0650CAB}"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CAC366E-BA51-4E56-82F8-EF58D0650CAB}"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4CAC366E-BA51-4E56-82F8-EF58D0650CAB}"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CAC366E-BA51-4E56-82F8-EF58D0650CAB}"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24DEB7-FB25-407A-9198-4A10A4D34DF6}" type="datetimeFigureOut">
              <a:rPr lang="en-US" smtClean="0"/>
              <a:t>12/1/2008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CAC366E-BA51-4E56-82F8-EF58D0650CAB}" type="slidenum">
              <a:rPr lang="en-US" smtClean="0"/>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B24DEB7-FB25-407A-9198-4A10A4D34DF6}" type="datetimeFigureOut">
              <a:rPr lang="en-US" smtClean="0"/>
              <a:t>12/1/2008</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CAC366E-BA51-4E56-82F8-EF58D0650CAB}"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Mobile Communications and Antennas</a:t>
            </a:r>
            <a:endParaRPr lang="en-US" dirty="0"/>
          </a:p>
        </p:txBody>
      </p:sp>
      <p:sp>
        <p:nvSpPr>
          <p:cNvPr id="3" name="Subtitle 2"/>
          <p:cNvSpPr>
            <a:spLocks noGrp="1"/>
          </p:cNvSpPr>
          <p:nvPr>
            <p:ph type="subTitle" idx="1"/>
          </p:nvPr>
        </p:nvSpPr>
        <p:spPr/>
        <p:txBody>
          <a:bodyPr/>
          <a:lstStyle/>
          <a:p>
            <a:r>
              <a:rPr lang="en-US" b="1" dirty="0" smtClean="0"/>
              <a:t>Describing and comparing antennas through radiation patterns with home construction techniques</a:t>
            </a:r>
            <a:endParaRPr lang="en-US" dirty="0" smtClean="0"/>
          </a:p>
          <a:p>
            <a:endParaRPr lang="en-US" dirty="0"/>
          </a:p>
        </p:txBody>
      </p:sp>
      <p:sp>
        <p:nvSpPr>
          <p:cNvPr id="4" name="TextBox 3"/>
          <p:cNvSpPr txBox="1"/>
          <p:nvPr/>
        </p:nvSpPr>
        <p:spPr>
          <a:xfrm>
            <a:off x="2895600" y="4572000"/>
            <a:ext cx="3810000" cy="923330"/>
          </a:xfrm>
          <a:prstGeom prst="rect">
            <a:avLst/>
          </a:prstGeom>
          <a:noFill/>
        </p:spPr>
        <p:txBody>
          <a:bodyPr wrap="square" rtlCol="0">
            <a:spAutoFit/>
          </a:bodyPr>
          <a:lstStyle/>
          <a:p>
            <a:r>
              <a:rPr lang="en-US" dirty="0" smtClean="0"/>
              <a:t>CS 556 Mobile Communications</a:t>
            </a:r>
          </a:p>
          <a:p>
            <a:r>
              <a:rPr lang="en-US" dirty="0" smtClean="0"/>
              <a:t>Fall 2008</a:t>
            </a:r>
          </a:p>
          <a:p>
            <a:r>
              <a:rPr lang="en-US" dirty="0" smtClean="0"/>
              <a:t>Timothy John Adams</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Antennas used for mobile communications and other applications</a:t>
            </a:r>
          </a:p>
          <a:p>
            <a:r>
              <a:rPr lang="en-US" dirty="0" smtClean="0"/>
              <a:t>Basic theory behind antennas and gain</a:t>
            </a:r>
          </a:p>
          <a:p>
            <a:r>
              <a:rPr lang="en-US" dirty="0" smtClean="0"/>
              <a:t>Comparison of antenna gain using radiation pattern graphs</a:t>
            </a:r>
          </a:p>
          <a:p>
            <a:r>
              <a:rPr lang="en-US" dirty="0" smtClean="0"/>
              <a:t>Uses of antennas</a:t>
            </a:r>
          </a:p>
          <a:p>
            <a:r>
              <a:rPr lang="en-US" dirty="0" smtClean="0"/>
              <a:t>Homemade antennas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information for antennas</a:t>
            </a:r>
            <a:endParaRPr lang="en-US" dirty="0"/>
          </a:p>
        </p:txBody>
      </p:sp>
      <p:sp>
        <p:nvSpPr>
          <p:cNvPr id="3" name="Content Placeholder 2"/>
          <p:cNvSpPr>
            <a:spLocks noGrp="1"/>
          </p:cNvSpPr>
          <p:nvPr>
            <p:ph idx="1"/>
          </p:nvPr>
        </p:nvSpPr>
        <p:spPr/>
        <p:txBody>
          <a:bodyPr/>
          <a:lstStyle/>
          <a:p>
            <a:r>
              <a:rPr lang="en-US" dirty="0" smtClean="0"/>
              <a:t>What is an antenna</a:t>
            </a:r>
          </a:p>
          <a:p>
            <a:pPr lvl="1"/>
            <a:r>
              <a:rPr lang="en-US" dirty="0" smtClean="0"/>
              <a:t>Antennas are conductors</a:t>
            </a:r>
          </a:p>
          <a:p>
            <a:pPr lvl="1"/>
            <a:r>
              <a:rPr lang="en-US" dirty="0" smtClean="0"/>
              <a:t>Electric current in the conductor</a:t>
            </a:r>
          </a:p>
          <a:p>
            <a:pPr lvl="1"/>
            <a:r>
              <a:rPr lang="en-US" dirty="0" smtClean="0"/>
              <a:t>Electromagnetic fields</a:t>
            </a:r>
          </a:p>
          <a:p>
            <a:pPr lvl="1"/>
            <a:r>
              <a:rPr lang="en-US" dirty="0" smtClean="0"/>
              <a:t>Radiated power</a:t>
            </a:r>
          </a:p>
          <a:p>
            <a:r>
              <a:rPr lang="en-US" dirty="0" smtClean="0"/>
              <a:t>Isotropic antenna</a:t>
            </a:r>
          </a:p>
          <a:p>
            <a:pPr lvl="1"/>
            <a:endParaRPr lang="en-US" dirty="0" smtClean="0"/>
          </a:p>
          <a:p>
            <a:pPr lvl="1"/>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Isotropic power</a:t>
            </a:r>
            <a:endParaRPr lang="en-US" dirty="0"/>
          </a:p>
        </p:txBody>
      </p:sp>
      <p:pic>
        <p:nvPicPr>
          <p:cNvPr id="5" name="Picture Placeholder 4" descr="3dsphere.png"/>
          <p:cNvPicPr>
            <a:picLocks noGrp="1" noChangeAspect="1"/>
          </p:cNvPicPr>
          <p:nvPr>
            <p:ph type="pic" idx="1"/>
          </p:nvPr>
        </p:nvPicPr>
        <p:blipFill>
          <a:blip r:embed="rId3"/>
          <a:srcRect t="2678" b="2678"/>
          <a:stretch>
            <a:fillRect/>
          </a:stretch>
        </p:blipFill>
        <p:spPr/>
      </p:pic>
      <p:sp>
        <p:nvSpPr>
          <p:cNvPr id="4" name="Text Placeholder 3"/>
          <p:cNvSpPr>
            <a:spLocks noGrp="1"/>
          </p:cNvSpPr>
          <p:nvPr>
            <p:ph type="body" sz="half" idx="2"/>
          </p:nvPr>
        </p:nvSpPr>
        <p:spPr/>
        <p:txBody>
          <a:bodyPr/>
          <a:lstStyle/>
          <a:p>
            <a:r>
              <a:rPr lang="en-US" dirty="0" smtClean="0"/>
              <a:t>Spherical pattern representing the power radiated from an isotropic antenna</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Antenna Gain</a:t>
            </a:r>
            <a:endParaRPr lang="en-US" dirty="0"/>
          </a:p>
        </p:txBody>
      </p:sp>
      <p:sp>
        <p:nvSpPr>
          <p:cNvPr id="3" name="Content Placeholder 2"/>
          <p:cNvSpPr>
            <a:spLocks noGrp="1"/>
          </p:cNvSpPr>
          <p:nvPr>
            <p:ph idx="1"/>
          </p:nvPr>
        </p:nvSpPr>
        <p:spPr/>
        <p:txBody>
          <a:bodyPr/>
          <a:lstStyle/>
          <a:p>
            <a:r>
              <a:rPr lang="en-US" dirty="0" smtClean="0"/>
              <a:t>Isotropic power level</a:t>
            </a:r>
          </a:p>
          <a:p>
            <a:r>
              <a:rPr lang="en-US" dirty="0" smtClean="0"/>
              <a:t>Directed power</a:t>
            </a:r>
          </a:p>
          <a:p>
            <a:r>
              <a:rPr lang="en-US" dirty="0" smtClean="0"/>
              <a:t>Half-wave dipole antenna power</a:t>
            </a:r>
          </a:p>
          <a:p>
            <a:r>
              <a:rPr lang="en-US" dirty="0" smtClean="0"/>
              <a:t>The decibel</a:t>
            </a:r>
          </a:p>
          <a:p>
            <a:r>
              <a:rPr lang="en-US" dirty="0" smtClean="0"/>
              <a:t>Ratio of power is gain</a:t>
            </a:r>
          </a:p>
          <a:p>
            <a:pPr lvl="1"/>
            <a:r>
              <a:rPr lang="en-US" dirty="0" smtClean="0"/>
              <a:t>Gain of isotropic antenna is 1 or 0 dBi</a:t>
            </a:r>
          </a:p>
          <a:p>
            <a:pPr lvl="1"/>
            <a:r>
              <a:rPr lang="en-US" dirty="0" smtClean="0"/>
              <a:t>Gain of dipole antenna is 1.64 or 2.15 dBi</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Half-wave dipole</a:t>
            </a:r>
            <a:endParaRPr lang="en-US" dirty="0"/>
          </a:p>
        </p:txBody>
      </p:sp>
      <p:pic>
        <p:nvPicPr>
          <p:cNvPr id="5" name="Picture Placeholder 4" descr="torus.jpg"/>
          <p:cNvPicPr>
            <a:picLocks noGrp="1" noChangeAspect="1"/>
          </p:cNvPicPr>
          <p:nvPr>
            <p:ph type="pic" idx="1"/>
          </p:nvPr>
        </p:nvPicPr>
        <p:blipFill>
          <a:blip r:embed="rId3"/>
          <a:stretch>
            <a:fillRect/>
          </a:stretch>
        </p:blipFill>
        <p:spPr>
          <a:xfrm>
            <a:off x="838201" y="1554536"/>
            <a:ext cx="4216215" cy="2529729"/>
          </a:xfrm>
        </p:spPr>
      </p:pic>
      <p:sp>
        <p:nvSpPr>
          <p:cNvPr id="4" name="Text Placeholder 3"/>
          <p:cNvSpPr>
            <a:spLocks noGrp="1"/>
          </p:cNvSpPr>
          <p:nvPr>
            <p:ph type="body" sz="half" idx="2"/>
          </p:nvPr>
        </p:nvSpPr>
        <p:spPr/>
        <p:txBody>
          <a:bodyPr/>
          <a:lstStyle/>
          <a:p>
            <a:r>
              <a:rPr lang="en-US" dirty="0" smtClean="0"/>
              <a:t>Radiation pattern of a center-fed half-wave dipole antenna</a:t>
            </a:r>
            <a:endParaRPr 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Omni-directional antennas</a:t>
            </a:r>
            <a:endParaRPr lang="en-US" dirty="0"/>
          </a:p>
        </p:txBody>
      </p:sp>
      <p:sp>
        <p:nvSpPr>
          <p:cNvPr id="3" name="Content Placeholder 2"/>
          <p:cNvSpPr>
            <a:spLocks noGrp="1"/>
          </p:cNvSpPr>
          <p:nvPr>
            <p:ph idx="1"/>
          </p:nvPr>
        </p:nvSpPr>
        <p:spPr/>
        <p:txBody>
          <a:bodyPr/>
          <a:lstStyle/>
          <a:p>
            <a:r>
              <a:rPr lang="en-US" dirty="0" smtClean="0"/>
              <a:t>Half-wave dipole</a:t>
            </a:r>
          </a:p>
          <a:p>
            <a:r>
              <a:rPr lang="en-US" dirty="0" smtClean="0"/>
              <a:t>Quarter-wave monopole</a:t>
            </a:r>
          </a:p>
          <a:p>
            <a:r>
              <a:rPr lang="en-US" dirty="0" smtClean="0"/>
              <a:t>Radiation pattern characteristics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Omni-directional radiation pattern in the horizontal plane</a:t>
            </a:r>
            <a:endParaRPr lang="en-US" dirty="0"/>
          </a:p>
        </p:txBody>
      </p:sp>
      <p:pic>
        <p:nvPicPr>
          <p:cNvPr id="5" name="Picture Placeholder 4" descr="2d-dipole-plot-horizontal.png"/>
          <p:cNvPicPr>
            <a:picLocks noGrp="1" noChangeAspect="1"/>
          </p:cNvPicPr>
          <p:nvPr>
            <p:ph type="pic" idx="1"/>
          </p:nvPr>
        </p:nvPicPr>
        <p:blipFill>
          <a:blip r:embed="rId3"/>
          <a:stretch>
            <a:fillRect/>
          </a:stretch>
        </p:blipFill>
        <p:spPr>
          <a:xfrm>
            <a:off x="1296794" y="1143003"/>
            <a:ext cx="3502411" cy="3514531"/>
          </a:xfrm>
        </p:spPr>
      </p:pic>
      <p:sp>
        <p:nvSpPr>
          <p:cNvPr id="4" name="Text Placeholder 3"/>
          <p:cNvSpPr>
            <a:spLocks noGrp="1"/>
          </p:cNvSpPr>
          <p:nvPr>
            <p:ph type="body" sz="half" idx="2"/>
          </p:nvPr>
        </p:nvSpPr>
        <p:spPr/>
        <p:txBody>
          <a:bodyPr/>
          <a:lstStyle/>
          <a:p>
            <a:r>
              <a:rPr lang="en-US" dirty="0" smtClean="0"/>
              <a:t>Horizontal plan of radiation pattern for half-wave dipole, as if looking down on the antenna from above</a:t>
            </a:r>
            <a:endParaRPr lang="en-US"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Different elevations but still omni-directional</a:t>
            </a:r>
            <a:endParaRPr lang="en-US" dirty="0"/>
          </a:p>
        </p:txBody>
      </p:sp>
      <p:sp>
        <p:nvSpPr>
          <p:cNvPr id="3" name="Text Placeholder 2"/>
          <p:cNvSpPr>
            <a:spLocks noGrp="1"/>
          </p:cNvSpPr>
          <p:nvPr>
            <p:ph type="body" idx="1"/>
          </p:nvPr>
        </p:nvSpPr>
        <p:spPr/>
        <p:txBody>
          <a:bodyPr/>
          <a:lstStyle/>
          <a:p>
            <a:r>
              <a:rPr lang="en-US" dirty="0" smtClean="0"/>
              <a:t>Half-wave dipole pattern</a:t>
            </a:r>
            <a:endParaRPr lang="en-US" dirty="0"/>
          </a:p>
        </p:txBody>
      </p:sp>
      <p:sp>
        <p:nvSpPr>
          <p:cNvPr id="4" name="Text Placeholder 3"/>
          <p:cNvSpPr>
            <a:spLocks noGrp="1"/>
          </p:cNvSpPr>
          <p:nvPr>
            <p:ph type="body" sz="half" idx="3"/>
          </p:nvPr>
        </p:nvSpPr>
        <p:spPr/>
        <p:txBody>
          <a:bodyPr/>
          <a:lstStyle/>
          <a:p>
            <a:r>
              <a:rPr lang="en-US" dirty="0" smtClean="0"/>
              <a:t>Quarter-wave monopole pattern</a:t>
            </a:r>
            <a:endParaRPr lang="en-US" dirty="0"/>
          </a:p>
        </p:txBody>
      </p:sp>
      <p:pic>
        <p:nvPicPr>
          <p:cNvPr id="7" name="Content Placeholder 6" descr="simple-dipole-plot.png"/>
          <p:cNvPicPr>
            <a:picLocks noGrp="1" noChangeAspect="1"/>
          </p:cNvPicPr>
          <p:nvPr>
            <p:ph sz="quarter" idx="2"/>
          </p:nvPr>
        </p:nvPicPr>
        <p:blipFill>
          <a:blip r:embed="rId3"/>
          <a:stretch>
            <a:fillRect/>
          </a:stretch>
        </p:blipFill>
        <p:spPr>
          <a:xfrm>
            <a:off x="887412" y="1403350"/>
            <a:ext cx="3162300" cy="3248025"/>
          </a:xfrm>
        </p:spPr>
      </p:pic>
      <p:pic>
        <p:nvPicPr>
          <p:cNvPr id="8" name="Content Placeholder 7" descr="simple-monopole-plot.png"/>
          <p:cNvPicPr>
            <a:picLocks noGrp="1" noChangeAspect="1"/>
          </p:cNvPicPr>
          <p:nvPr>
            <p:ph sz="quarter" idx="4"/>
          </p:nvPr>
        </p:nvPicPr>
        <p:blipFill>
          <a:blip r:embed="rId4"/>
          <a:stretch>
            <a:fillRect/>
          </a:stretch>
        </p:blipFill>
        <p:spPr>
          <a:xfrm>
            <a:off x="5089525" y="1446213"/>
            <a:ext cx="3171825" cy="3162300"/>
          </a:xfr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Directional Antennas</a:t>
            </a:r>
            <a:endParaRPr lang="en-US" dirty="0"/>
          </a:p>
        </p:txBody>
      </p:sp>
      <p:sp>
        <p:nvSpPr>
          <p:cNvPr id="3" name="Content Placeholder 2"/>
          <p:cNvSpPr>
            <a:spLocks noGrp="1"/>
          </p:cNvSpPr>
          <p:nvPr>
            <p:ph idx="1"/>
          </p:nvPr>
        </p:nvSpPr>
        <p:spPr/>
        <p:txBody>
          <a:bodyPr/>
          <a:lstStyle/>
          <a:p>
            <a:r>
              <a:rPr lang="en-US" dirty="0" smtClean="0"/>
              <a:t>Yagi-Uda</a:t>
            </a:r>
          </a:p>
          <a:p>
            <a:r>
              <a:rPr lang="en-US" dirty="0" smtClean="0"/>
              <a:t>Horn</a:t>
            </a:r>
          </a:p>
          <a:p>
            <a:r>
              <a:rPr lang="en-US" dirty="0" smtClean="0"/>
              <a:t>Parabolic</a:t>
            </a:r>
          </a:p>
          <a:p>
            <a:r>
              <a:rPr lang="en-US" dirty="0" smtClean="0"/>
              <a:t>Helical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Yagi-Uda</a:t>
            </a:r>
            <a:endParaRPr lang="en-US" dirty="0"/>
          </a:p>
        </p:txBody>
      </p:sp>
      <p:pic>
        <p:nvPicPr>
          <p:cNvPr id="5" name="Picture Placeholder 4" descr="yagi.h1.jpg"/>
          <p:cNvPicPr>
            <a:picLocks noGrp="1" noChangeAspect="1"/>
          </p:cNvPicPr>
          <p:nvPr>
            <p:ph type="pic" idx="1"/>
          </p:nvPr>
        </p:nvPicPr>
        <p:blipFill>
          <a:blip r:embed="rId3"/>
          <a:srcRect l="19578" r="19578"/>
          <a:stretch>
            <a:fillRect/>
          </a:stretch>
        </p:blipFill>
        <p:spPr/>
      </p:pic>
      <p:sp>
        <p:nvSpPr>
          <p:cNvPr id="4" name="Text Placeholder 3"/>
          <p:cNvSpPr>
            <a:spLocks noGrp="1"/>
          </p:cNvSpPr>
          <p:nvPr>
            <p:ph type="body" sz="half" idx="2"/>
          </p:nvPr>
        </p:nvSpPr>
        <p:spPr/>
        <p:txBody>
          <a:bodyPr/>
          <a:lstStyle/>
          <a:p>
            <a:r>
              <a:rPr lang="en-US" dirty="0" smtClean="0"/>
              <a:t>14 element Yagi-Uda Antenna</a:t>
            </a:r>
            <a:endParaRPr lang="en-US"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Horn</a:t>
            </a:r>
            <a:endParaRPr lang="en-US" dirty="0"/>
          </a:p>
        </p:txBody>
      </p:sp>
      <p:pic>
        <p:nvPicPr>
          <p:cNvPr id="5" name="Picture Placeholder 4" descr="235px-Horn_Antenna-in_Holmdel,_New_Jersey.jpeg"/>
          <p:cNvPicPr>
            <a:picLocks noGrp="1" noChangeAspect="1"/>
          </p:cNvPicPr>
          <p:nvPr>
            <p:ph type="pic" idx="1"/>
          </p:nvPr>
        </p:nvPicPr>
        <p:blipFill>
          <a:blip r:embed="rId3"/>
          <a:srcRect l="505" r="505"/>
          <a:stretch>
            <a:fillRect/>
          </a:stretch>
        </p:blipFill>
        <p:spPr/>
      </p:pic>
      <p:sp>
        <p:nvSpPr>
          <p:cNvPr id="4" name="Text Placeholder 3"/>
          <p:cNvSpPr>
            <a:spLocks noGrp="1"/>
          </p:cNvSpPr>
          <p:nvPr>
            <p:ph type="body" sz="half" idx="2"/>
          </p:nvPr>
        </p:nvSpPr>
        <p:spPr/>
        <p:txBody>
          <a:bodyPr/>
          <a:lstStyle/>
          <a:p>
            <a:r>
              <a:rPr lang="en-US" dirty="0" smtClean="0"/>
              <a:t>50 foot horn antenna can pick up weak background radiation from space</a:t>
            </a:r>
            <a:endParaRPr 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Parabolic</a:t>
            </a:r>
            <a:endParaRPr lang="en-US" dirty="0"/>
          </a:p>
        </p:txBody>
      </p:sp>
      <p:pic>
        <p:nvPicPr>
          <p:cNvPr id="5" name="Picture Placeholder 4" descr="250px-Erdfunkstelle_Raisting_2.jpg"/>
          <p:cNvPicPr>
            <a:picLocks noGrp="1" noChangeAspect="1"/>
          </p:cNvPicPr>
          <p:nvPr>
            <p:ph type="pic" idx="1"/>
          </p:nvPr>
        </p:nvPicPr>
        <p:blipFill>
          <a:blip r:embed="rId3"/>
          <a:srcRect t="5819" b="5819"/>
          <a:stretch>
            <a:fillRect/>
          </a:stretch>
        </p:blipFill>
        <p:spPr/>
      </p:pic>
      <p:sp>
        <p:nvSpPr>
          <p:cNvPr id="4" name="Text Placeholder 3"/>
          <p:cNvSpPr>
            <a:spLocks noGrp="1"/>
          </p:cNvSpPr>
          <p:nvPr>
            <p:ph type="body" sz="half" idx="2"/>
          </p:nvPr>
        </p:nvSpPr>
        <p:spPr/>
        <p:txBody>
          <a:bodyPr/>
          <a:lstStyle/>
          <a:p>
            <a:r>
              <a:rPr lang="en-US" dirty="0" smtClean="0"/>
              <a:t>Large parabolic antenna</a:t>
            </a:r>
            <a:r>
              <a:rPr lang="en-US" dirty="0" smtClean="0"/>
              <a:t>, actually the biggest facility for satellite communication in the world, based in </a:t>
            </a:r>
            <a:r>
              <a:rPr lang="en-US" dirty="0" err="1" smtClean="0"/>
              <a:t>Raisting</a:t>
            </a:r>
            <a:r>
              <a:rPr lang="en-US" dirty="0" smtClean="0"/>
              <a:t>, Bavaria, Germany.</a:t>
            </a: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Helical</a:t>
            </a:r>
            <a:endParaRPr lang="en-US" dirty="0"/>
          </a:p>
        </p:txBody>
      </p:sp>
      <p:pic>
        <p:nvPicPr>
          <p:cNvPr id="5" name="Picture Placeholder 4" descr="helical-antenna.jpg"/>
          <p:cNvPicPr>
            <a:picLocks noGrp="1" noChangeAspect="1"/>
          </p:cNvPicPr>
          <p:nvPr>
            <p:ph type="pic" idx="1"/>
          </p:nvPr>
        </p:nvPicPr>
        <p:blipFill>
          <a:blip r:embed="rId3"/>
          <a:stretch>
            <a:fillRect/>
          </a:stretch>
        </p:blipFill>
        <p:spPr>
          <a:xfrm>
            <a:off x="838200" y="2243217"/>
            <a:ext cx="4419600" cy="1314102"/>
          </a:xfrm>
        </p:spPr>
      </p:pic>
      <p:sp>
        <p:nvSpPr>
          <p:cNvPr id="4" name="Text Placeholder 3"/>
          <p:cNvSpPr>
            <a:spLocks noGrp="1"/>
          </p:cNvSpPr>
          <p:nvPr>
            <p:ph type="body" sz="half" idx="2"/>
          </p:nvPr>
        </p:nvSpPr>
        <p:spPr/>
        <p:txBody>
          <a:bodyPr/>
          <a:lstStyle/>
          <a:p>
            <a:r>
              <a:rPr lang="en-US" dirty="0" smtClean="0"/>
              <a:t>Homemade helical antenna</a:t>
            </a:r>
            <a:endParaRPr lang="en-US"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Radiation patterns</a:t>
            </a:r>
            <a:endParaRPr lang="en-US" dirty="0"/>
          </a:p>
        </p:txBody>
      </p:sp>
      <p:sp>
        <p:nvSpPr>
          <p:cNvPr id="3" name="Content Placeholder 2"/>
          <p:cNvSpPr>
            <a:spLocks noGrp="1"/>
          </p:cNvSpPr>
          <p:nvPr>
            <p:ph idx="1"/>
          </p:nvPr>
        </p:nvSpPr>
        <p:spPr/>
        <p:txBody>
          <a:bodyPr/>
          <a:lstStyle/>
          <a:p>
            <a:r>
              <a:rPr lang="en-US" dirty="0" smtClean="0"/>
              <a:t>Omni-directional</a:t>
            </a:r>
          </a:p>
          <a:p>
            <a:r>
              <a:rPr lang="en-US" dirty="0" smtClean="0"/>
              <a:t>Directional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Directional radiation pattern</a:t>
            </a:r>
            <a:endParaRPr lang="en-US" dirty="0"/>
          </a:p>
        </p:txBody>
      </p:sp>
      <p:pic>
        <p:nvPicPr>
          <p:cNvPr id="5" name="Picture Placeholder 4" descr="Yagi-Plot.png"/>
          <p:cNvPicPr>
            <a:picLocks noGrp="1" noChangeAspect="1"/>
          </p:cNvPicPr>
          <p:nvPr>
            <p:ph type="pic" idx="1"/>
          </p:nvPr>
        </p:nvPicPr>
        <p:blipFill>
          <a:blip r:embed="rId3"/>
          <a:srcRect t="5489" b="5489"/>
          <a:stretch>
            <a:fillRect/>
          </a:stretch>
        </p:blipFill>
        <p:spPr/>
      </p:pic>
      <p:sp>
        <p:nvSpPr>
          <p:cNvPr id="4" name="Text Placeholder 3"/>
          <p:cNvSpPr>
            <a:spLocks noGrp="1"/>
          </p:cNvSpPr>
          <p:nvPr>
            <p:ph type="body" sz="half" idx="2"/>
          </p:nvPr>
        </p:nvSpPr>
        <p:spPr/>
        <p:txBody>
          <a:bodyPr/>
          <a:lstStyle/>
          <a:p>
            <a:r>
              <a:rPr lang="en-US" dirty="0" smtClean="0"/>
              <a:t>Directed gain from a Yagi-Uda antenna</a:t>
            </a:r>
            <a:endParaRPr lang="en-US"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Directional radiation pattern</a:t>
            </a:r>
            <a:endParaRPr lang="en-US" dirty="0"/>
          </a:p>
        </p:txBody>
      </p:sp>
      <p:pic>
        <p:nvPicPr>
          <p:cNvPr id="5" name="Picture Placeholder 4" descr="rhombic-patterns.gif"/>
          <p:cNvPicPr>
            <a:picLocks noGrp="1" noChangeAspect="1"/>
          </p:cNvPicPr>
          <p:nvPr>
            <p:ph type="pic" idx="1"/>
          </p:nvPr>
        </p:nvPicPr>
        <p:blipFill>
          <a:blip r:embed="rId3"/>
          <a:stretch>
            <a:fillRect/>
          </a:stretch>
        </p:blipFill>
        <p:spPr>
          <a:xfrm>
            <a:off x="838200" y="1867878"/>
            <a:ext cx="4419600" cy="2064781"/>
          </a:xfrm>
        </p:spPr>
      </p:pic>
      <p:sp>
        <p:nvSpPr>
          <p:cNvPr id="4" name="Text Placeholder 3"/>
          <p:cNvSpPr>
            <a:spLocks noGrp="1"/>
          </p:cNvSpPr>
          <p:nvPr>
            <p:ph type="body" sz="half" idx="2"/>
          </p:nvPr>
        </p:nvSpPr>
        <p:spPr/>
        <p:txBody>
          <a:bodyPr/>
          <a:lstStyle/>
          <a:p>
            <a:r>
              <a:rPr lang="en-US" dirty="0" smtClean="0"/>
              <a:t>More complex pattern from rhombic (wire) antenna</a:t>
            </a: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Coverage area from directional antenna</a:t>
            </a:r>
            <a:endParaRPr lang="en-US" dirty="0"/>
          </a:p>
        </p:txBody>
      </p:sp>
      <p:pic>
        <p:nvPicPr>
          <p:cNvPr id="5" name="Picture Placeholder 4" descr="rhombic-coverage.gif"/>
          <p:cNvPicPr>
            <a:picLocks noGrp="1" noChangeAspect="1"/>
          </p:cNvPicPr>
          <p:nvPr>
            <p:ph type="pic" idx="1"/>
          </p:nvPr>
        </p:nvPicPr>
        <p:blipFill>
          <a:blip r:embed="rId3"/>
          <a:srcRect l="5064" r="5064"/>
          <a:stretch>
            <a:fillRect/>
          </a:stretch>
        </p:blipFill>
        <p:spPr/>
      </p:pic>
      <p:sp>
        <p:nvSpPr>
          <p:cNvPr id="4" name="Text Placeholder 3"/>
          <p:cNvSpPr>
            <a:spLocks noGrp="1"/>
          </p:cNvSpPr>
          <p:nvPr>
            <p:ph type="body" sz="half" idx="2"/>
          </p:nvPr>
        </p:nvSpPr>
        <p:spPr/>
        <p:txBody>
          <a:bodyPr/>
          <a:lstStyle/>
          <a:p>
            <a:r>
              <a:rPr lang="en-US" dirty="0" smtClean="0"/>
              <a:t>Coverage area from rhombic (wire) antenna</a:t>
            </a: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of antennas</a:t>
            </a:r>
            <a:endParaRPr lang="en-US" dirty="0"/>
          </a:p>
        </p:txBody>
      </p:sp>
      <p:sp>
        <p:nvSpPr>
          <p:cNvPr id="3" name="Content Placeholder 2"/>
          <p:cNvSpPr>
            <a:spLocks noGrp="1"/>
          </p:cNvSpPr>
          <p:nvPr>
            <p:ph idx="1"/>
          </p:nvPr>
        </p:nvSpPr>
        <p:spPr/>
        <p:txBody>
          <a:bodyPr/>
          <a:lstStyle/>
          <a:p>
            <a:r>
              <a:rPr lang="en-US" dirty="0" smtClean="0"/>
              <a:t>Omni-directional</a:t>
            </a:r>
          </a:p>
          <a:p>
            <a:pPr lvl="1"/>
            <a:r>
              <a:rPr lang="en-US" dirty="0" smtClean="0"/>
              <a:t>Mobile Receivers</a:t>
            </a:r>
          </a:p>
          <a:p>
            <a:pPr lvl="1"/>
            <a:r>
              <a:rPr lang="en-US" dirty="0" smtClean="0"/>
              <a:t>Base Stations</a:t>
            </a:r>
          </a:p>
          <a:p>
            <a:r>
              <a:rPr lang="en-US" dirty="0" smtClean="0"/>
              <a:t>Directional</a:t>
            </a:r>
          </a:p>
          <a:p>
            <a:pPr lvl="1"/>
            <a:r>
              <a:rPr lang="en-US" dirty="0" smtClean="0"/>
              <a:t>Confined Spaces</a:t>
            </a:r>
          </a:p>
          <a:p>
            <a:pPr lvl="1"/>
            <a:r>
              <a:rPr lang="en-US" dirty="0" smtClean="0"/>
              <a:t>To Prevent Interference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Homemade Antennas</a:t>
            </a:r>
            <a:endParaRPr lang="en-US" dirty="0"/>
          </a:p>
        </p:txBody>
      </p:sp>
      <p:sp>
        <p:nvSpPr>
          <p:cNvPr id="3" name="Content Placeholder 2"/>
          <p:cNvSpPr>
            <a:spLocks noGrp="1"/>
          </p:cNvSpPr>
          <p:nvPr>
            <p:ph idx="1"/>
          </p:nvPr>
        </p:nvSpPr>
        <p:spPr/>
        <p:txBody>
          <a:bodyPr/>
          <a:lstStyle/>
          <a:p>
            <a:r>
              <a:rPr lang="en-US" dirty="0" smtClean="0"/>
              <a:t>Quarter-wave monopole</a:t>
            </a:r>
          </a:p>
          <a:p>
            <a:r>
              <a:rPr lang="en-US" dirty="0" smtClean="0"/>
              <a:t>Quarter-wave monopole with waveguide</a:t>
            </a:r>
          </a:p>
          <a:p>
            <a:r>
              <a:rPr lang="en-US" dirty="0" smtClean="0"/>
              <a:t>8-segment Coaxial/Collinear (COCO)</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N-female chassis mounted connector</a:t>
            </a:r>
            <a:endParaRPr lang="en-US" dirty="0"/>
          </a:p>
        </p:txBody>
      </p:sp>
      <p:pic>
        <p:nvPicPr>
          <p:cNvPr id="5" name="Picture Placeholder 4" descr="nfemale1.jpg"/>
          <p:cNvPicPr>
            <a:picLocks noGrp="1" noChangeAspect="1"/>
          </p:cNvPicPr>
          <p:nvPr>
            <p:ph type="pic" idx="1"/>
          </p:nvPr>
        </p:nvPicPr>
        <p:blipFill>
          <a:blip r:embed="rId3"/>
          <a:srcRect t="6111" b="6111"/>
          <a:stretch>
            <a:fillRect/>
          </a:stretch>
        </p:blipFill>
        <p:spPr>
          <a:xfrm>
            <a:off x="1752600" y="2057400"/>
            <a:ext cx="2362200" cy="1878456"/>
          </a:xfrm>
        </p:spPr>
      </p:pic>
      <p:sp>
        <p:nvSpPr>
          <p:cNvPr id="4" name="Text Placeholder 3"/>
          <p:cNvSpPr>
            <a:spLocks noGrp="1"/>
          </p:cNvSpPr>
          <p:nvPr>
            <p:ph type="body" sz="half" idx="2"/>
          </p:nvPr>
        </p:nvSpPr>
        <p:spPr/>
        <p:txBody>
          <a:bodyPr/>
          <a:lstStyle/>
          <a:p>
            <a:r>
              <a:rPr lang="en-US" dirty="0" smtClean="0"/>
              <a:t>Basic connector for most homemade antennas</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Quarter-wave monopole antenna with ground plane</a:t>
            </a:r>
            <a:endParaRPr lang="en-US" dirty="0"/>
          </a:p>
        </p:txBody>
      </p:sp>
      <p:pic>
        <p:nvPicPr>
          <p:cNvPr id="5" name="Picture Placeholder 4" descr="500px-Wndw_en_4_8.png"/>
          <p:cNvPicPr>
            <a:picLocks noGrp="1" noChangeAspect="1"/>
          </p:cNvPicPr>
          <p:nvPr>
            <p:ph type="pic" idx="1"/>
          </p:nvPr>
        </p:nvPicPr>
        <p:blipFill>
          <a:blip r:embed="rId3"/>
          <a:stretch>
            <a:fillRect/>
          </a:stretch>
        </p:blipFill>
        <p:spPr>
          <a:xfrm>
            <a:off x="1146198" y="1143003"/>
            <a:ext cx="3803604" cy="3514531"/>
          </a:xfrm>
        </p:spPr>
      </p:pic>
      <p:sp>
        <p:nvSpPr>
          <p:cNvPr id="4" name="Text Placeholder 3"/>
          <p:cNvSpPr>
            <a:spLocks noGrp="1"/>
          </p:cNvSpPr>
          <p:nvPr>
            <p:ph type="body" sz="half" idx="2"/>
          </p:nvPr>
        </p:nvSpPr>
        <p:spPr/>
        <p:txBody>
          <a:bodyPr/>
          <a:lstStyle/>
          <a:p>
            <a:r>
              <a:rPr lang="en-US" dirty="0" smtClean="0"/>
              <a:t>Quarter-wave monopole</a:t>
            </a: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Quarter-wave monopole with waveguide</a:t>
            </a:r>
            <a:endParaRPr lang="en-US" dirty="0"/>
          </a:p>
        </p:txBody>
      </p:sp>
      <p:pic>
        <p:nvPicPr>
          <p:cNvPr id="5" name="Picture Placeholder 4" descr="waveguide-dim.png"/>
          <p:cNvPicPr>
            <a:picLocks noGrp="1" noChangeAspect="1"/>
          </p:cNvPicPr>
          <p:nvPr>
            <p:ph type="pic" idx="1"/>
          </p:nvPr>
        </p:nvPicPr>
        <p:blipFill>
          <a:blip r:embed="rId3"/>
          <a:stretch>
            <a:fillRect/>
          </a:stretch>
        </p:blipFill>
        <p:spPr>
          <a:xfrm>
            <a:off x="838200" y="1786777"/>
            <a:ext cx="4419600" cy="2226983"/>
          </a:xfrm>
        </p:spPr>
      </p:pic>
      <p:sp>
        <p:nvSpPr>
          <p:cNvPr id="4" name="Text Placeholder 3"/>
          <p:cNvSpPr>
            <a:spLocks noGrp="1"/>
          </p:cNvSpPr>
          <p:nvPr>
            <p:ph type="body" sz="half" idx="2"/>
          </p:nvPr>
        </p:nvSpPr>
        <p:spPr/>
        <p:txBody>
          <a:bodyPr/>
          <a:lstStyle/>
          <a:p>
            <a:r>
              <a:rPr lang="en-US" dirty="0" smtClean="0"/>
              <a:t>Basic “</a:t>
            </a:r>
            <a:r>
              <a:rPr lang="en-US" dirty="0" err="1" smtClean="0"/>
              <a:t>cantenna</a:t>
            </a:r>
            <a:r>
              <a:rPr lang="en-US" dirty="0" smtClean="0"/>
              <a:t>”</a:t>
            </a:r>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Quarter-wave monopole with waveguide and funnel feed</a:t>
            </a:r>
            <a:endParaRPr lang="en-US" dirty="0"/>
          </a:p>
        </p:txBody>
      </p:sp>
      <p:pic>
        <p:nvPicPr>
          <p:cNvPr id="5" name="Picture Placeholder 4" descr="cantennaComplete.jpg"/>
          <p:cNvPicPr>
            <a:picLocks noGrp="1" noChangeAspect="1"/>
          </p:cNvPicPr>
          <p:nvPr>
            <p:ph type="pic" idx="1"/>
          </p:nvPr>
        </p:nvPicPr>
        <p:blipFill>
          <a:blip r:embed="rId3"/>
          <a:srcRect l="2846" r="2846"/>
          <a:stretch>
            <a:fillRect/>
          </a:stretch>
        </p:blipFill>
        <p:spPr/>
      </p:pic>
      <p:sp>
        <p:nvSpPr>
          <p:cNvPr id="4" name="Text Placeholder 3"/>
          <p:cNvSpPr>
            <a:spLocks noGrp="1"/>
          </p:cNvSpPr>
          <p:nvPr>
            <p:ph type="body" sz="half" idx="2"/>
          </p:nvPr>
        </p:nvSpPr>
        <p:spPr/>
        <p:txBody>
          <a:bodyPr/>
          <a:lstStyle/>
          <a:p>
            <a:r>
              <a:rPr lang="en-US" dirty="0" smtClean="0"/>
              <a:t>Funnel increases reception capabilities</a:t>
            </a:r>
            <a:endParaRPr lang="en-US"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8-segment Coaxial/Collinear antenna</a:t>
            </a:r>
            <a:endParaRPr lang="en-US" dirty="0"/>
          </a:p>
        </p:txBody>
      </p:sp>
      <p:pic>
        <p:nvPicPr>
          <p:cNvPr id="5" name="Picture Placeholder 4" descr="8sector.gif"/>
          <p:cNvPicPr>
            <a:picLocks noGrp="1" noChangeAspect="1"/>
          </p:cNvPicPr>
          <p:nvPr>
            <p:ph type="pic" idx="1"/>
          </p:nvPr>
        </p:nvPicPr>
        <p:blipFill>
          <a:blip r:embed="rId3"/>
          <a:stretch>
            <a:fillRect/>
          </a:stretch>
        </p:blipFill>
        <p:spPr>
          <a:xfrm>
            <a:off x="838200" y="2433755"/>
            <a:ext cx="4419600" cy="933026"/>
          </a:xfrm>
        </p:spPr>
      </p:pic>
      <p:sp>
        <p:nvSpPr>
          <p:cNvPr id="4" name="Text Placeholder 3"/>
          <p:cNvSpPr>
            <a:spLocks noGrp="1"/>
          </p:cNvSpPr>
          <p:nvPr>
            <p:ph type="body" sz="half" idx="2"/>
          </p:nvPr>
        </p:nvSpPr>
        <p:spPr/>
        <p:txBody>
          <a:bodyPr/>
          <a:lstStyle/>
          <a:p>
            <a:r>
              <a:rPr lang="en-US" dirty="0" smtClean="0"/>
              <a:t>Uses basic coaxial cable</a:t>
            </a:r>
            <a:endParaRPr lang="en-US"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140</TotalTime>
  <Words>1650</Words>
  <Application>Microsoft Office PowerPoint</Application>
  <PresentationFormat>On-screen Show (4:3)</PresentationFormat>
  <Paragraphs>135</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Solstice</vt:lpstr>
      <vt:lpstr>Mobile Communications and Antennas</vt:lpstr>
      <vt:lpstr>Introduction</vt:lpstr>
      <vt:lpstr>Basic information for antennas</vt:lpstr>
      <vt:lpstr>Isotropic power</vt:lpstr>
      <vt:lpstr>Antenna Gain</vt:lpstr>
      <vt:lpstr>Half-wave dipole</vt:lpstr>
      <vt:lpstr>Omni-directional antennas</vt:lpstr>
      <vt:lpstr>Omni-directional radiation pattern in the horizontal plane</vt:lpstr>
      <vt:lpstr>Different elevations but still omni-directional</vt:lpstr>
      <vt:lpstr>Directional Antennas</vt:lpstr>
      <vt:lpstr>Yagi-Uda</vt:lpstr>
      <vt:lpstr>Horn</vt:lpstr>
      <vt:lpstr>Parabolic</vt:lpstr>
      <vt:lpstr>Helical</vt:lpstr>
      <vt:lpstr>Radiation patterns</vt:lpstr>
      <vt:lpstr>Directional radiation pattern</vt:lpstr>
      <vt:lpstr>Directional radiation pattern</vt:lpstr>
      <vt:lpstr>Coverage area from directional antenna</vt:lpstr>
      <vt:lpstr>Uses of antennas</vt:lpstr>
      <vt:lpstr>Homemade Antennas</vt:lpstr>
      <vt:lpstr>N-female chassis mounted connector</vt:lpstr>
      <vt:lpstr>Quarter-wave monopole antenna with ground plane</vt:lpstr>
      <vt:lpstr>Quarter-wave monopole with waveguide</vt:lpstr>
      <vt:lpstr>Quarter-wave monopole with waveguide and funnel feed</vt:lpstr>
      <vt:lpstr>8-segment Coaxial/Collinear antenna</vt:lpstr>
      <vt:lpstr>Concluding Remarks</vt:lpstr>
    </vt:vector>
  </TitlesOfParts>
  <Company>Western Illinois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Communications and Antennas</dc:title>
  <dc:creator>Timothy Adams</dc:creator>
  <cp:lastModifiedBy>Timothy Adams</cp:lastModifiedBy>
  <cp:revision>16</cp:revision>
  <dcterms:created xsi:type="dcterms:W3CDTF">2008-12-02T03:39:01Z</dcterms:created>
  <dcterms:modified xsi:type="dcterms:W3CDTF">2008-12-02T05:59:08Z</dcterms:modified>
</cp:coreProperties>
</file>