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73" r:id="rId2"/>
    <p:sldId id="338" r:id="rId3"/>
    <p:sldId id="306" r:id="rId4"/>
    <p:sldId id="308" r:id="rId5"/>
    <p:sldId id="321" r:id="rId6"/>
    <p:sldId id="307" r:id="rId7"/>
    <p:sldId id="322" r:id="rId8"/>
    <p:sldId id="345" r:id="rId9"/>
    <p:sldId id="341" r:id="rId10"/>
    <p:sldId id="342" r:id="rId11"/>
    <p:sldId id="320" r:id="rId12"/>
    <p:sldId id="311" r:id="rId13"/>
    <p:sldId id="312" r:id="rId14"/>
    <p:sldId id="313" r:id="rId15"/>
    <p:sldId id="323" r:id="rId16"/>
    <p:sldId id="324" r:id="rId17"/>
    <p:sldId id="340" r:id="rId18"/>
    <p:sldId id="325" r:id="rId19"/>
    <p:sldId id="326" r:id="rId20"/>
    <p:sldId id="327" r:id="rId21"/>
    <p:sldId id="328" r:id="rId22"/>
    <p:sldId id="344" r:id="rId23"/>
    <p:sldId id="329" r:id="rId24"/>
    <p:sldId id="339" r:id="rId25"/>
    <p:sldId id="330" r:id="rId26"/>
    <p:sldId id="331" r:id="rId27"/>
    <p:sldId id="332" r:id="rId28"/>
    <p:sldId id="333" r:id="rId29"/>
    <p:sldId id="336" r:id="rId30"/>
    <p:sldId id="337" r:id="rId31"/>
    <p:sldId id="334" r:id="rId32"/>
    <p:sldId id="335" r:id="rId33"/>
    <p:sldId id="271" r:id="rId34"/>
  </p:sldIdLst>
  <p:sldSz cx="9144000" cy="6858000" type="screen4x3"/>
  <p:notesSz cx="7010400" cy="9236075"/>
  <p:defaultTextStyle>
    <a:defPPr>
      <a:defRPr lang="en-US"/>
    </a:defPPr>
    <a:lvl1pPr algn="l" rtl="0" eaLnBrk="0" fontAlgn="base" hangingPunct="0">
      <a:spcBef>
        <a:spcPct val="0"/>
      </a:spcBef>
      <a:spcAft>
        <a:spcPct val="0"/>
      </a:spcAft>
      <a:defRPr kern="1200">
        <a:solidFill>
          <a:schemeClr val="tx1"/>
        </a:solidFill>
        <a:latin typeface="Times New Roman" panose="02020603050405020304" pitchFamily="18" charset="0"/>
        <a:ea typeface="Arial Unicode MS"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Arial Unicode MS"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Arial Unicode MS"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Arial Unicode MS"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Arial Unicode MS"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Arial Unicode MS"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Arial Unicode MS"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Arial Unicode MS"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Arial Unicode MS"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CCECFF"/>
    <a:srgbClr val="800080"/>
    <a:srgbClr val="0000FF"/>
    <a:srgbClr val="CC00FF"/>
    <a:srgbClr val="6699FF"/>
    <a:srgbClr val="6666FF"/>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68" autoAdjust="0"/>
    <p:restoredTop sz="93811" autoAdjust="0"/>
  </p:normalViewPr>
  <p:slideViewPr>
    <p:cSldViewPr snapToGrid="0">
      <p:cViewPr varScale="1">
        <p:scale>
          <a:sx n="83" d="100"/>
          <a:sy n="83" d="100"/>
        </p:scale>
        <p:origin x="826" y="72"/>
      </p:cViewPr>
      <p:guideLst>
        <p:guide orient="horz" pos="2160"/>
        <p:guide pos="2880"/>
      </p:guideLst>
    </p:cSldViewPr>
  </p:slideViewPr>
  <p:notesTextViewPr>
    <p:cViewPr>
      <p:scale>
        <a:sx n="100" d="100"/>
        <a:sy n="100" d="100"/>
      </p:scale>
      <p:origin x="0" y="0"/>
    </p:cViewPr>
  </p:notesText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6" Type="http://schemas.openxmlformats.org/officeDocument/2006/relationships/image" Target="../media/image9.wmf"/><Relationship Id="rId5" Type="http://schemas.openxmlformats.org/officeDocument/2006/relationships/image" Target="../media/image8.wmf"/><Relationship Id="rId4"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wmf"/><Relationship Id="rId7" Type="http://schemas.openxmlformats.org/officeDocument/2006/relationships/image" Target="../media/image15.wmf"/><Relationship Id="rId2" Type="http://schemas.openxmlformats.org/officeDocument/2006/relationships/image" Target="../media/image11.wmf"/><Relationship Id="rId1" Type="http://schemas.openxmlformats.org/officeDocument/2006/relationships/image" Target="../media/image10.wmf"/><Relationship Id="rId6" Type="http://schemas.openxmlformats.org/officeDocument/2006/relationships/image" Target="../media/image14.wmf"/><Relationship Id="rId5" Type="http://schemas.openxmlformats.org/officeDocument/2006/relationships/image" Target="../media/image9.wmf"/><Relationship Id="rId4"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4"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 Id="rId5" Type="http://schemas.openxmlformats.org/officeDocument/2006/relationships/image" Target="../media/image29.wmf"/><Relationship Id="rId4" Type="http://schemas.openxmlformats.org/officeDocument/2006/relationships/image" Target="../media/image2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 Id="rId4" Type="http://schemas.openxmlformats.org/officeDocument/2006/relationships/image" Target="../media/image3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image" Target="../media/image44.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 Id="rId4" Type="http://schemas.openxmlformats.org/officeDocument/2006/relationships/image" Target="../media/image50.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52.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wmf"/><Relationship Id="rId1" Type="http://schemas.openxmlformats.org/officeDocument/2006/relationships/image" Target="../media/image54.wmf"/><Relationship Id="rId4" Type="http://schemas.openxmlformats.org/officeDocument/2006/relationships/image" Target="../media/image57.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 Id="rId6" Type="http://schemas.openxmlformats.org/officeDocument/2006/relationships/image" Target="../media/image65.wmf"/><Relationship Id="rId5" Type="http://schemas.openxmlformats.org/officeDocument/2006/relationships/image" Target="../media/image64.wmf"/><Relationship Id="rId4" Type="http://schemas.openxmlformats.org/officeDocument/2006/relationships/image" Target="../media/image63.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image" Target="../media/image67.w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81.wmf"/><Relationship Id="rId3" Type="http://schemas.openxmlformats.org/officeDocument/2006/relationships/image" Target="../media/image76.wmf"/><Relationship Id="rId7" Type="http://schemas.openxmlformats.org/officeDocument/2006/relationships/image" Target="../media/image80.wmf"/><Relationship Id="rId2" Type="http://schemas.openxmlformats.org/officeDocument/2006/relationships/image" Target="../media/image75.wmf"/><Relationship Id="rId1" Type="http://schemas.openxmlformats.org/officeDocument/2006/relationships/image" Target="../media/image74.wmf"/><Relationship Id="rId6" Type="http://schemas.openxmlformats.org/officeDocument/2006/relationships/image" Target="../media/image79.wmf"/><Relationship Id="rId5" Type="http://schemas.openxmlformats.org/officeDocument/2006/relationships/image" Target="../media/image78.wmf"/><Relationship Id="rId4" Type="http://schemas.openxmlformats.org/officeDocument/2006/relationships/image" Target="../media/image77.wmf"/><Relationship Id="rId9" Type="http://schemas.openxmlformats.org/officeDocument/2006/relationships/image" Target="../media/image82.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84.wmf"/><Relationship Id="rId1" Type="http://schemas.openxmlformats.org/officeDocument/2006/relationships/image" Target="../media/image83.wmf"/><Relationship Id="rId5" Type="http://schemas.openxmlformats.org/officeDocument/2006/relationships/image" Target="../media/image87.wmf"/><Relationship Id="rId4" Type="http://schemas.openxmlformats.org/officeDocument/2006/relationships/image" Target="../media/image86.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image" Target="../media/image90.wmf"/><Relationship Id="rId1" Type="http://schemas.openxmlformats.org/officeDocument/2006/relationships/image" Target="../media/image89.wmf"/><Relationship Id="rId5" Type="http://schemas.openxmlformats.org/officeDocument/2006/relationships/image" Target="../media/image93.wmf"/><Relationship Id="rId4" Type="http://schemas.openxmlformats.org/officeDocument/2006/relationships/image" Target="../media/image92.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0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0" y="0"/>
            <a:ext cx="3038475"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atin typeface="Arial" charset="0"/>
                <a:cs typeface="Arial Unicode MS" pitchFamily="34" charset="-128"/>
              </a:defRPr>
            </a:lvl1pPr>
          </a:lstStyle>
          <a:p>
            <a:pPr>
              <a:defRPr/>
            </a:pPr>
            <a:endParaRPr lang="en-US"/>
          </a:p>
        </p:txBody>
      </p:sp>
      <p:sp>
        <p:nvSpPr>
          <p:cNvPr id="69635" name="Rectangle 3"/>
          <p:cNvSpPr>
            <a:spLocks noGrp="1" noChangeArrowheads="1"/>
          </p:cNvSpPr>
          <p:nvPr>
            <p:ph type="dt" sz="quarter" idx="1"/>
          </p:nvPr>
        </p:nvSpPr>
        <p:spPr bwMode="auto">
          <a:xfrm>
            <a:off x="3970338" y="0"/>
            <a:ext cx="3038475"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Unicode MS" pitchFamily="34" charset="-128"/>
              </a:defRPr>
            </a:lvl1pPr>
          </a:lstStyle>
          <a:p>
            <a:pPr>
              <a:defRPr/>
            </a:pPr>
            <a:endParaRPr lang="en-US"/>
          </a:p>
        </p:txBody>
      </p:sp>
      <p:sp>
        <p:nvSpPr>
          <p:cNvPr id="69636" name="Rectangle 4"/>
          <p:cNvSpPr>
            <a:spLocks noGrp="1" noChangeArrowheads="1"/>
          </p:cNvSpPr>
          <p:nvPr>
            <p:ph type="ftr" sz="quarter" idx="2"/>
          </p:nvPr>
        </p:nvSpPr>
        <p:spPr bwMode="auto">
          <a:xfrm>
            <a:off x="0" y="8772525"/>
            <a:ext cx="3038475"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latin typeface="Arial" charset="0"/>
                <a:cs typeface="Arial Unicode MS" pitchFamily="34" charset="-128"/>
              </a:defRPr>
            </a:lvl1pPr>
          </a:lstStyle>
          <a:p>
            <a:pPr>
              <a:defRPr/>
            </a:pPr>
            <a:endParaRPr lang="en-US"/>
          </a:p>
        </p:txBody>
      </p:sp>
      <p:sp>
        <p:nvSpPr>
          <p:cNvPr id="69637" name="Rectangle 5"/>
          <p:cNvSpPr>
            <a:spLocks noGrp="1" noChangeArrowheads="1"/>
          </p:cNvSpPr>
          <p:nvPr>
            <p:ph type="sldNum" sz="quarter" idx="3"/>
          </p:nvPr>
        </p:nvSpPr>
        <p:spPr bwMode="auto">
          <a:xfrm>
            <a:off x="3970338" y="8772525"/>
            <a:ext cx="3038475"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08731AC3-AC62-48A5-8253-0211767004B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38475"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atin typeface="Arial" charset="0"/>
                <a:cs typeface="Arial Unicode MS" pitchFamily="34" charset="-128"/>
              </a:defRPr>
            </a:lvl1pPr>
          </a:lstStyle>
          <a:p>
            <a:pPr>
              <a:defRPr/>
            </a:pPr>
            <a:endParaRPr lang="en-US"/>
          </a:p>
        </p:txBody>
      </p:sp>
      <p:sp>
        <p:nvSpPr>
          <p:cNvPr id="27651" name="Rectangle 3"/>
          <p:cNvSpPr>
            <a:spLocks noGrp="1" noChangeArrowheads="1"/>
          </p:cNvSpPr>
          <p:nvPr>
            <p:ph type="dt" idx="1"/>
          </p:nvPr>
        </p:nvSpPr>
        <p:spPr bwMode="auto">
          <a:xfrm>
            <a:off x="3970338" y="0"/>
            <a:ext cx="3038475"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Unicode MS" pitchFamily="34" charset="-128"/>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3" name="Rectangle 5"/>
          <p:cNvSpPr>
            <a:spLocks noGrp="1" noChangeArrowheads="1"/>
          </p:cNvSpPr>
          <p:nvPr>
            <p:ph type="body" sz="quarter" idx="3"/>
          </p:nvPr>
        </p:nvSpPr>
        <p:spPr bwMode="auto">
          <a:xfrm>
            <a:off x="701675" y="4386263"/>
            <a:ext cx="5607050" cy="4157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8772525"/>
            <a:ext cx="3038475"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latin typeface="Arial" charset="0"/>
                <a:cs typeface="Arial Unicode MS" pitchFamily="34" charset="-128"/>
              </a:defRPr>
            </a:lvl1pPr>
          </a:lstStyle>
          <a:p>
            <a:pPr>
              <a:defRPr/>
            </a:pPr>
            <a:endParaRPr lang="en-US"/>
          </a:p>
        </p:txBody>
      </p:sp>
      <p:sp>
        <p:nvSpPr>
          <p:cNvPr id="27655" name="Rectangle 7"/>
          <p:cNvSpPr>
            <a:spLocks noGrp="1" noChangeArrowheads="1"/>
          </p:cNvSpPr>
          <p:nvPr>
            <p:ph type="sldNum" sz="quarter" idx="5"/>
          </p:nvPr>
        </p:nvSpPr>
        <p:spPr bwMode="auto">
          <a:xfrm>
            <a:off x="3970338" y="8772525"/>
            <a:ext cx="3038475"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CB4DDA73-1CEE-4C39-B0B2-0B7762C4C54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3444173-63D9-4EA2-A97A-1E5F1A4DB6A9}" type="slidenum">
              <a:rPr lang="en-US" altLang="en-US"/>
              <a:pPr>
                <a:defRPr/>
              </a:pPr>
              <a:t>‹#›</a:t>
            </a:fld>
            <a:endParaRPr lang="en-US" altLang="en-US"/>
          </a:p>
        </p:txBody>
      </p:sp>
    </p:spTree>
    <p:extLst>
      <p:ext uri="{BB962C8B-B14F-4D97-AF65-F5344CB8AC3E}">
        <p14:creationId xmlns:p14="http://schemas.microsoft.com/office/powerpoint/2010/main" val="889187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22BFA97-CE39-4219-90D7-2D521961B16A}" type="slidenum">
              <a:rPr lang="en-US" altLang="en-US"/>
              <a:pPr>
                <a:defRPr/>
              </a:pPr>
              <a:t>‹#›</a:t>
            </a:fld>
            <a:endParaRPr lang="en-US" altLang="en-US"/>
          </a:p>
        </p:txBody>
      </p:sp>
    </p:spTree>
    <p:extLst>
      <p:ext uri="{BB962C8B-B14F-4D97-AF65-F5344CB8AC3E}">
        <p14:creationId xmlns:p14="http://schemas.microsoft.com/office/powerpoint/2010/main" val="4198532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6CDB5BC-4F70-4733-907B-BC45A0C9DE0D}" type="slidenum">
              <a:rPr lang="en-US" altLang="en-US"/>
              <a:pPr>
                <a:defRPr/>
              </a:pPr>
              <a:t>‹#›</a:t>
            </a:fld>
            <a:endParaRPr lang="en-US" altLang="en-US"/>
          </a:p>
        </p:txBody>
      </p:sp>
    </p:spTree>
    <p:extLst>
      <p:ext uri="{BB962C8B-B14F-4D97-AF65-F5344CB8AC3E}">
        <p14:creationId xmlns:p14="http://schemas.microsoft.com/office/powerpoint/2010/main" val="1832913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FD30BF4-6128-4264-A90C-1ABF69D3CB49}" type="slidenum">
              <a:rPr lang="en-US" altLang="en-US"/>
              <a:pPr>
                <a:defRPr/>
              </a:pPr>
              <a:t>‹#›</a:t>
            </a:fld>
            <a:endParaRPr lang="en-US" altLang="en-US"/>
          </a:p>
        </p:txBody>
      </p:sp>
    </p:spTree>
    <p:extLst>
      <p:ext uri="{BB962C8B-B14F-4D97-AF65-F5344CB8AC3E}">
        <p14:creationId xmlns:p14="http://schemas.microsoft.com/office/powerpoint/2010/main" val="3628702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F811BF6-A4DE-442B-99CE-1E9557128CC9}" type="slidenum">
              <a:rPr lang="en-US" altLang="en-US"/>
              <a:pPr>
                <a:defRPr/>
              </a:pPr>
              <a:t>‹#›</a:t>
            </a:fld>
            <a:endParaRPr lang="en-US" altLang="en-US"/>
          </a:p>
        </p:txBody>
      </p:sp>
    </p:spTree>
    <p:extLst>
      <p:ext uri="{BB962C8B-B14F-4D97-AF65-F5344CB8AC3E}">
        <p14:creationId xmlns:p14="http://schemas.microsoft.com/office/powerpoint/2010/main" val="1783758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7549819-FFBB-4F6C-A283-A9FE5082C476}" type="slidenum">
              <a:rPr lang="en-US" altLang="en-US"/>
              <a:pPr>
                <a:defRPr/>
              </a:pPr>
              <a:t>‹#›</a:t>
            </a:fld>
            <a:endParaRPr lang="en-US" altLang="en-US"/>
          </a:p>
        </p:txBody>
      </p:sp>
    </p:spTree>
    <p:extLst>
      <p:ext uri="{BB962C8B-B14F-4D97-AF65-F5344CB8AC3E}">
        <p14:creationId xmlns:p14="http://schemas.microsoft.com/office/powerpoint/2010/main" val="795422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6FDA3F0-E9C2-40BC-BAFF-B834B09A362F}" type="slidenum">
              <a:rPr lang="en-US" altLang="en-US"/>
              <a:pPr>
                <a:defRPr/>
              </a:pPr>
              <a:t>‹#›</a:t>
            </a:fld>
            <a:endParaRPr lang="en-US" altLang="en-US"/>
          </a:p>
        </p:txBody>
      </p:sp>
    </p:spTree>
    <p:extLst>
      <p:ext uri="{BB962C8B-B14F-4D97-AF65-F5344CB8AC3E}">
        <p14:creationId xmlns:p14="http://schemas.microsoft.com/office/powerpoint/2010/main" val="3421699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0C07533-4593-41B6-B320-FBEB4C413384}" type="slidenum">
              <a:rPr lang="en-US" altLang="en-US"/>
              <a:pPr>
                <a:defRPr/>
              </a:pPr>
              <a:t>‹#›</a:t>
            </a:fld>
            <a:endParaRPr lang="en-US" altLang="en-US"/>
          </a:p>
        </p:txBody>
      </p:sp>
    </p:spTree>
    <p:extLst>
      <p:ext uri="{BB962C8B-B14F-4D97-AF65-F5344CB8AC3E}">
        <p14:creationId xmlns:p14="http://schemas.microsoft.com/office/powerpoint/2010/main" val="704125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191A3BD-B0CB-4EB1-9FB5-FE6D8B361530}" type="slidenum">
              <a:rPr lang="en-US" altLang="en-US"/>
              <a:pPr>
                <a:defRPr/>
              </a:pPr>
              <a:t>‹#›</a:t>
            </a:fld>
            <a:endParaRPr lang="en-US" altLang="en-US"/>
          </a:p>
        </p:txBody>
      </p:sp>
    </p:spTree>
    <p:extLst>
      <p:ext uri="{BB962C8B-B14F-4D97-AF65-F5344CB8AC3E}">
        <p14:creationId xmlns:p14="http://schemas.microsoft.com/office/powerpoint/2010/main" val="181128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DC7DC0F-589B-431D-B7DE-AD437DDA6609}" type="slidenum">
              <a:rPr lang="en-US" altLang="en-US"/>
              <a:pPr>
                <a:defRPr/>
              </a:pPr>
              <a:t>‹#›</a:t>
            </a:fld>
            <a:endParaRPr lang="en-US" altLang="en-US"/>
          </a:p>
        </p:txBody>
      </p:sp>
    </p:spTree>
    <p:extLst>
      <p:ext uri="{BB962C8B-B14F-4D97-AF65-F5344CB8AC3E}">
        <p14:creationId xmlns:p14="http://schemas.microsoft.com/office/powerpoint/2010/main" val="15217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180ED64-FA13-4407-8389-2DB95578D5A2}" type="slidenum">
              <a:rPr lang="en-US" altLang="en-US"/>
              <a:pPr>
                <a:defRPr/>
              </a:pPr>
              <a:t>‹#›</a:t>
            </a:fld>
            <a:endParaRPr lang="en-US" altLang="en-US"/>
          </a:p>
        </p:txBody>
      </p:sp>
    </p:spTree>
    <p:extLst>
      <p:ext uri="{BB962C8B-B14F-4D97-AF65-F5344CB8AC3E}">
        <p14:creationId xmlns:p14="http://schemas.microsoft.com/office/powerpoint/2010/main" val="4212465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latin typeface="+mn-lt"/>
                <a:cs typeface="Arial Unicode MS" pitchFamily="34" charset="-128"/>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cs typeface="Arial Unicode MS" pitchFamily="34" charset="-128"/>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panose="020B0604020202020204" pitchFamily="34" charset="0"/>
              </a:defRPr>
            </a:lvl1pPr>
          </a:lstStyle>
          <a:p>
            <a:pPr>
              <a:defRPr/>
            </a:pPr>
            <a:fld id="{7DF4F910-873D-40D2-BF38-C32ED966866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2.bin"/><Relationship Id="rId4" Type="http://schemas.openxmlformats.org/officeDocument/2006/relationships/image" Target="../media/image1.wmf"/></Relationships>
</file>

<file path=ppt/slides/_rels/slide2.xml.rels><?xml version="1.0" encoding="UTF-8" standalone="yes"?>
<Relationships xmlns="http://schemas.openxmlformats.org/package/2006/relationships"><Relationship Id="rId8" Type="http://schemas.openxmlformats.org/officeDocument/2006/relationships/image" Target="../media/image6.wmf"/><Relationship Id="rId13" Type="http://schemas.openxmlformats.org/officeDocument/2006/relationships/oleObject" Target="../embeddings/oleObject9.bin"/><Relationship Id="rId3" Type="http://schemas.openxmlformats.org/officeDocument/2006/relationships/oleObject" Target="../embeddings/oleObject4.bin"/><Relationship Id="rId7" Type="http://schemas.openxmlformats.org/officeDocument/2006/relationships/oleObject" Target="../embeddings/oleObject6.bin"/><Relationship Id="rId12" Type="http://schemas.openxmlformats.org/officeDocument/2006/relationships/image" Target="../media/image8.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wmf"/><Relationship Id="rId11" Type="http://schemas.openxmlformats.org/officeDocument/2006/relationships/oleObject" Target="../embeddings/oleObject8.bin"/><Relationship Id="rId5" Type="http://schemas.openxmlformats.org/officeDocument/2006/relationships/oleObject" Target="../embeddings/oleObject5.bin"/><Relationship Id="rId10" Type="http://schemas.openxmlformats.org/officeDocument/2006/relationships/image" Target="../media/image7.wmf"/><Relationship Id="rId4" Type="http://schemas.openxmlformats.org/officeDocument/2006/relationships/image" Target="../media/image4.wmf"/><Relationship Id="rId9" Type="http://schemas.openxmlformats.org/officeDocument/2006/relationships/oleObject" Target="../embeddings/oleObject7.bin"/><Relationship Id="rId14" Type="http://schemas.openxmlformats.org/officeDocument/2006/relationships/image" Target="../media/image9.wmf"/></Relationships>
</file>

<file path=ppt/slides/_rels/slide3.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oleObject" Target="../embeddings/oleObject15.bin"/><Relationship Id="rId3" Type="http://schemas.openxmlformats.org/officeDocument/2006/relationships/oleObject" Target="../embeddings/oleObject10.bin"/><Relationship Id="rId7" Type="http://schemas.openxmlformats.org/officeDocument/2006/relationships/oleObject" Target="../embeddings/oleObject12.bin"/><Relationship Id="rId12" Type="http://schemas.openxmlformats.org/officeDocument/2006/relationships/image" Target="../media/image9.wmf"/><Relationship Id="rId2" Type="http://schemas.openxmlformats.org/officeDocument/2006/relationships/slideLayout" Target="../slideLayouts/slideLayout7.xml"/><Relationship Id="rId16" Type="http://schemas.openxmlformats.org/officeDocument/2006/relationships/image" Target="../media/image15.wmf"/><Relationship Id="rId1" Type="http://schemas.openxmlformats.org/officeDocument/2006/relationships/vmlDrawing" Target="../drawings/vmlDrawing3.vml"/><Relationship Id="rId6" Type="http://schemas.openxmlformats.org/officeDocument/2006/relationships/image" Target="../media/image11.wmf"/><Relationship Id="rId11" Type="http://schemas.openxmlformats.org/officeDocument/2006/relationships/oleObject" Target="../embeddings/oleObject14.bin"/><Relationship Id="rId5" Type="http://schemas.openxmlformats.org/officeDocument/2006/relationships/oleObject" Target="../embeddings/oleObject11.bin"/><Relationship Id="rId15" Type="http://schemas.openxmlformats.org/officeDocument/2006/relationships/oleObject" Target="../embeddings/oleObject16.bin"/><Relationship Id="rId10" Type="http://schemas.openxmlformats.org/officeDocument/2006/relationships/image" Target="../media/image13.wmf"/><Relationship Id="rId4" Type="http://schemas.openxmlformats.org/officeDocument/2006/relationships/image" Target="../media/image10.wmf"/><Relationship Id="rId9" Type="http://schemas.openxmlformats.org/officeDocument/2006/relationships/oleObject" Target="../embeddings/oleObject13.bin"/><Relationship Id="rId14" Type="http://schemas.openxmlformats.org/officeDocument/2006/relationships/image" Target="../media/image14.w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6.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image" Target="../media/image21.jpeg"/><Relationship Id="rId7" Type="http://schemas.openxmlformats.org/officeDocument/2006/relationships/image" Target="../media/image18.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9.bin"/><Relationship Id="rId11" Type="http://schemas.openxmlformats.org/officeDocument/2006/relationships/image" Target="../media/image20.wmf"/><Relationship Id="rId5" Type="http://schemas.openxmlformats.org/officeDocument/2006/relationships/image" Target="../media/image17.wmf"/><Relationship Id="rId10" Type="http://schemas.openxmlformats.org/officeDocument/2006/relationships/oleObject" Target="../embeddings/oleObject21.bin"/><Relationship Id="rId4" Type="http://schemas.openxmlformats.org/officeDocument/2006/relationships/oleObject" Target="../embeddings/oleObject18.bin"/><Relationship Id="rId9" Type="http://schemas.openxmlformats.org/officeDocument/2006/relationships/image" Target="../media/image19.wmf"/></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4.w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23.bin"/><Relationship Id="rId5" Type="http://schemas.openxmlformats.org/officeDocument/2006/relationships/image" Target="../media/image23.wmf"/><Relationship Id="rId4" Type="http://schemas.openxmlformats.org/officeDocument/2006/relationships/oleObject" Target="../embeddings/oleObject22.bin"/></Relationships>
</file>

<file path=ppt/slides/_rels/slide9.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oleObject" Target="../embeddings/oleObject24.bin"/><Relationship Id="rId7" Type="http://schemas.openxmlformats.org/officeDocument/2006/relationships/oleObject" Target="../embeddings/oleObject26.bin"/><Relationship Id="rId12" Type="http://schemas.openxmlformats.org/officeDocument/2006/relationships/image" Target="../media/image29.wmf"/><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26.wmf"/><Relationship Id="rId11" Type="http://schemas.openxmlformats.org/officeDocument/2006/relationships/oleObject" Target="../embeddings/oleObject28.bin"/><Relationship Id="rId5" Type="http://schemas.openxmlformats.org/officeDocument/2006/relationships/oleObject" Target="../embeddings/oleObject25.bin"/><Relationship Id="rId10" Type="http://schemas.openxmlformats.org/officeDocument/2006/relationships/image" Target="../media/image28.wmf"/><Relationship Id="rId4" Type="http://schemas.openxmlformats.org/officeDocument/2006/relationships/image" Target="../media/image25.wmf"/><Relationship Id="rId9" Type="http://schemas.openxmlformats.org/officeDocument/2006/relationships/oleObject" Target="../embeddings/oleObject27.bin"/></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oleObject" Target="../embeddings/oleObject29.bin"/><Relationship Id="rId7" Type="http://schemas.openxmlformats.org/officeDocument/2006/relationships/image" Target="../media/image33.jpeg"/><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36.wmf"/><Relationship Id="rId13" Type="http://schemas.openxmlformats.org/officeDocument/2006/relationships/image" Target="../media/image41.jpeg"/><Relationship Id="rId3" Type="http://schemas.openxmlformats.org/officeDocument/2006/relationships/image" Target="../media/image39.jpeg"/><Relationship Id="rId7" Type="http://schemas.openxmlformats.org/officeDocument/2006/relationships/oleObject" Target="../embeddings/oleObject31.bin"/><Relationship Id="rId12" Type="http://schemas.openxmlformats.org/officeDocument/2006/relationships/image" Target="../media/image38.w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35.wmf"/><Relationship Id="rId11" Type="http://schemas.openxmlformats.org/officeDocument/2006/relationships/oleObject" Target="../embeddings/oleObject33.bin"/><Relationship Id="rId5" Type="http://schemas.openxmlformats.org/officeDocument/2006/relationships/oleObject" Target="../embeddings/oleObject30.bin"/><Relationship Id="rId10" Type="http://schemas.openxmlformats.org/officeDocument/2006/relationships/image" Target="../media/image37.wmf"/><Relationship Id="rId4" Type="http://schemas.openxmlformats.org/officeDocument/2006/relationships/image" Target="../media/image40.jpeg"/><Relationship Id="rId9" Type="http://schemas.openxmlformats.org/officeDocument/2006/relationships/oleObject" Target="../embeddings/oleObject32.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37.wmf"/></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42.wmf"/><Relationship Id="rId4" Type="http://schemas.openxmlformats.org/officeDocument/2006/relationships/oleObject" Target="../embeddings/oleObject35.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45.wmf"/><Relationship Id="rId5" Type="http://schemas.openxmlformats.org/officeDocument/2006/relationships/oleObject" Target="../embeddings/oleObject37.bin"/><Relationship Id="rId4" Type="http://schemas.openxmlformats.org/officeDocument/2006/relationships/image" Target="../media/image44.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image" Target="../media/image46.wmf"/></Relationships>
</file>

<file path=ppt/slides/_rels/slide18.xml.rels><?xml version="1.0" encoding="UTF-8" standalone="yes"?>
<Relationships xmlns="http://schemas.openxmlformats.org/package/2006/relationships"><Relationship Id="rId8" Type="http://schemas.openxmlformats.org/officeDocument/2006/relationships/image" Target="../media/image49.wmf"/><Relationship Id="rId3" Type="http://schemas.openxmlformats.org/officeDocument/2006/relationships/oleObject" Target="../embeddings/oleObject39.bin"/><Relationship Id="rId7" Type="http://schemas.openxmlformats.org/officeDocument/2006/relationships/oleObject" Target="../embeddings/oleObject41.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48.wmf"/><Relationship Id="rId11" Type="http://schemas.openxmlformats.org/officeDocument/2006/relationships/image" Target="../media/image50.wmf"/><Relationship Id="rId5" Type="http://schemas.openxmlformats.org/officeDocument/2006/relationships/oleObject" Target="../embeddings/oleObject40.bin"/><Relationship Id="rId10" Type="http://schemas.openxmlformats.org/officeDocument/2006/relationships/oleObject" Target="../embeddings/oleObject42.bin"/><Relationship Id="rId4" Type="http://schemas.openxmlformats.org/officeDocument/2006/relationships/image" Target="../media/image47.wmf"/><Relationship Id="rId9" Type="http://schemas.openxmlformats.org/officeDocument/2006/relationships/image" Target="../media/image5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43.bin"/><Relationship Id="rId7" Type="http://schemas.openxmlformats.org/officeDocument/2006/relationships/image" Target="../media/image14.wmf"/><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44.bin"/><Relationship Id="rId5" Type="http://schemas.openxmlformats.org/officeDocument/2006/relationships/image" Target="../media/image53.jpeg"/><Relationship Id="rId4" Type="http://schemas.openxmlformats.org/officeDocument/2006/relationships/image" Target="../media/image52.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47.bin"/><Relationship Id="rId3" Type="http://schemas.openxmlformats.org/officeDocument/2006/relationships/image" Target="../media/image58.jpeg"/><Relationship Id="rId7" Type="http://schemas.openxmlformats.org/officeDocument/2006/relationships/image" Target="../media/image55.wmf"/><Relationship Id="rId12" Type="http://schemas.openxmlformats.org/officeDocument/2006/relationships/image" Target="../media/image57.wmf"/><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oleObject" Target="../embeddings/oleObject46.bin"/><Relationship Id="rId11" Type="http://schemas.openxmlformats.org/officeDocument/2006/relationships/oleObject" Target="../embeddings/oleObject48.bin"/><Relationship Id="rId5" Type="http://schemas.openxmlformats.org/officeDocument/2006/relationships/image" Target="../media/image54.wmf"/><Relationship Id="rId10" Type="http://schemas.openxmlformats.org/officeDocument/2006/relationships/image" Target="../media/image59.jpeg"/><Relationship Id="rId4" Type="http://schemas.openxmlformats.org/officeDocument/2006/relationships/oleObject" Target="../embeddings/oleObject45.bin"/><Relationship Id="rId9" Type="http://schemas.openxmlformats.org/officeDocument/2006/relationships/image" Target="../media/image56.wmf"/></Relationships>
</file>

<file path=ppt/slides/_rels/slide22.xml.rels><?xml version="1.0" encoding="UTF-8" standalone="yes"?>
<Relationships xmlns="http://schemas.openxmlformats.org/package/2006/relationships"><Relationship Id="rId8" Type="http://schemas.openxmlformats.org/officeDocument/2006/relationships/image" Target="../media/image62.wmf"/><Relationship Id="rId13" Type="http://schemas.openxmlformats.org/officeDocument/2006/relationships/oleObject" Target="../embeddings/oleObject54.bin"/><Relationship Id="rId3" Type="http://schemas.openxmlformats.org/officeDocument/2006/relationships/oleObject" Target="../embeddings/oleObject49.bin"/><Relationship Id="rId7" Type="http://schemas.openxmlformats.org/officeDocument/2006/relationships/oleObject" Target="../embeddings/oleObject51.bin"/><Relationship Id="rId12" Type="http://schemas.openxmlformats.org/officeDocument/2006/relationships/image" Target="../media/image64.wmf"/><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61.wmf"/><Relationship Id="rId11" Type="http://schemas.openxmlformats.org/officeDocument/2006/relationships/oleObject" Target="../embeddings/oleObject53.bin"/><Relationship Id="rId5" Type="http://schemas.openxmlformats.org/officeDocument/2006/relationships/oleObject" Target="../embeddings/oleObject50.bin"/><Relationship Id="rId15" Type="http://schemas.openxmlformats.org/officeDocument/2006/relationships/image" Target="../media/image66.wmf"/><Relationship Id="rId10" Type="http://schemas.openxmlformats.org/officeDocument/2006/relationships/image" Target="../media/image63.wmf"/><Relationship Id="rId4" Type="http://schemas.openxmlformats.org/officeDocument/2006/relationships/image" Target="../media/image60.wmf"/><Relationship Id="rId9" Type="http://schemas.openxmlformats.org/officeDocument/2006/relationships/oleObject" Target="../embeddings/oleObject52.bin"/><Relationship Id="rId14" Type="http://schemas.openxmlformats.org/officeDocument/2006/relationships/image" Target="../media/image65.wmf"/></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56.bin"/><Relationship Id="rId3" Type="http://schemas.openxmlformats.org/officeDocument/2006/relationships/image" Target="../media/image70.jpeg"/><Relationship Id="rId7" Type="http://schemas.openxmlformats.org/officeDocument/2006/relationships/image" Target="../media/image67.wmf"/><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oleObject" Target="../embeddings/oleObject55.bin"/><Relationship Id="rId11" Type="http://schemas.openxmlformats.org/officeDocument/2006/relationships/image" Target="../media/image69.wmf"/><Relationship Id="rId5" Type="http://schemas.openxmlformats.org/officeDocument/2006/relationships/image" Target="../media/image66.wmf"/><Relationship Id="rId10" Type="http://schemas.openxmlformats.org/officeDocument/2006/relationships/oleObject" Target="../embeddings/oleObject57.bin"/><Relationship Id="rId4" Type="http://schemas.openxmlformats.org/officeDocument/2006/relationships/image" Target="../media/image71.jpeg"/><Relationship Id="rId9" Type="http://schemas.openxmlformats.org/officeDocument/2006/relationships/image" Target="../media/image68.wmf"/></Relationships>
</file>

<file path=ppt/slides/_rels/slide2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76.wmf"/><Relationship Id="rId13" Type="http://schemas.openxmlformats.org/officeDocument/2006/relationships/oleObject" Target="../embeddings/oleObject63.bin"/><Relationship Id="rId18" Type="http://schemas.openxmlformats.org/officeDocument/2006/relationships/image" Target="../media/image81.wmf"/><Relationship Id="rId3" Type="http://schemas.openxmlformats.org/officeDocument/2006/relationships/oleObject" Target="../embeddings/oleObject58.bin"/><Relationship Id="rId7" Type="http://schemas.openxmlformats.org/officeDocument/2006/relationships/oleObject" Target="../embeddings/oleObject60.bin"/><Relationship Id="rId12" Type="http://schemas.openxmlformats.org/officeDocument/2006/relationships/image" Target="../media/image78.wmf"/><Relationship Id="rId17" Type="http://schemas.openxmlformats.org/officeDocument/2006/relationships/oleObject" Target="../embeddings/oleObject65.bin"/><Relationship Id="rId2" Type="http://schemas.openxmlformats.org/officeDocument/2006/relationships/slideLayout" Target="../slideLayouts/slideLayout7.xml"/><Relationship Id="rId16" Type="http://schemas.openxmlformats.org/officeDocument/2006/relationships/image" Target="../media/image80.wmf"/><Relationship Id="rId20" Type="http://schemas.openxmlformats.org/officeDocument/2006/relationships/image" Target="../media/image82.wmf"/><Relationship Id="rId1" Type="http://schemas.openxmlformats.org/officeDocument/2006/relationships/vmlDrawing" Target="../drawings/vmlDrawing19.vml"/><Relationship Id="rId6" Type="http://schemas.openxmlformats.org/officeDocument/2006/relationships/image" Target="../media/image75.wmf"/><Relationship Id="rId11" Type="http://schemas.openxmlformats.org/officeDocument/2006/relationships/oleObject" Target="../embeddings/oleObject62.bin"/><Relationship Id="rId5" Type="http://schemas.openxmlformats.org/officeDocument/2006/relationships/oleObject" Target="../embeddings/oleObject59.bin"/><Relationship Id="rId15" Type="http://schemas.openxmlformats.org/officeDocument/2006/relationships/oleObject" Target="../embeddings/oleObject64.bin"/><Relationship Id="rId10" Type="http://schemas.openxmlformats.org/officeDocument/2006/relationships/image" Target="../media/image77.wmf"/><Relationship Id="rId19" Type="http://schemas.openxmlformats.org/officeDocument/2006/relationships/oleObject" Target="../embeddings/oleObject66.bin"/><Relationship Id="rId4" Type="http://schemas.openxmlformats.org/officeDocument/2006/relationships/image" Target="../media/image74.wmf"/><Relationship Id="rId9" Type="http://schemas.openxmlformats.org/officeDocument/2006/relationships/oleObject" Target="../embeddings/oleObject61.bin"/><Relationship Id="rId14" Type="http://schemas.openxmlformats.org/officeDocument/2006/relationships/image" Target="../media/image79.wmf"/></Relationships>
</file>

<file path=ppt/slides/_rels/slide27.xml.rels><?xml version="1.0" encoding="UTF-8" standalone="yes"?>
<Relationships xmlns="http://schemas.openxmlformats.org/package/2006/relationships"><Relationship Id="rId8" Type="http://schemas.openxmlformats.org/officeDocument/2006/relationships/image" Target="../media/image85.wmf"/><Relationship Id="rId13" Type="http://schemas.openxmlformats.org/officeDocument/2006/relationships/image" Target="../media/image88.emf"/><Relationship Id="rId3" Type="http://schemas.openxmlformats.org/officeDocument/2006/relationships/oleObject" Target="../embeddings/oleObject67.bin"/><Relationship Id="rId7" Type="http://schemas.openxmlformats.org/officeDocument/2006/relationships/oleObject" Target="../embeddings/oleObject69.bin"/><Relationship Id="rId12" Type="http://schemas.openxmlformats.org/officeDocument/2006/relationships/image" Target="../media/image87.wmf"/><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84.wmf"/><Relationship Id="rId11" Type="http://schemas.openxmlformats.org/officeDocument/2006/relationships/oleObject" Target="../embeddings/oleObject71.bin"/><Relationship Id="rId5" Type="http://schemas.openxmlformats.org/officeDocument/2006/relationships/oleObject" Target="../embeddings/oleObject68.bin"/><Relationship Id="rId10" Type="http://schemas.openxmlformats.org/officeDocument/2006/relationships/image" Target="../media/image86.wmf"/><Relationship Id="rId4" Type="http://schemas.openxmlformats.org/officeDocument/2006/relationships/image" Target="../media/image83.wmf"/><Relationship Id="rId9" Type="http://schemas.openxmlformats.org/officeDocument/2006/relationships/oleObject" Target="../embeddings/oleObject70.bin"/></Relationships>
</file>

<file path=ppt/slides/_rels/slide28.xml.rels><?xml version="1.0" encoding="UTF-8" standalone="yes"?>
<Relationships xmlns="http://schemas.openxmlformats.org/package/2006/relationships"><Relationship Id="rId8" Type="http://schemas.openxmlformats.org/officeDocument/2006/relationships/image" Target="../media/image91.wmf"/><Relationship Id="rId13" Type="http://schemas.openxmlformats.org/officeDocument/2006/relationships/image" Target="../media/image93.wmf"/><Relationship Id="rId3" Type="http://schemas.openxmlformats.org/officeDocument/2006/relationships/oleObject" Target="../embeddings/oleObject72.bin"/><Relationship Id="rId7" Type="http://schemas.openxmlformats.org/officeDocument/2006/relationships/oleObject" Target="../embeddings/oleObject74.bin"/><Relationship Id="rId12" Type="http://schemas.openxmlformats.org/officeDocument/2006/relationships/oleObject" Target="../embeddings/oleObject76.bin"/><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image" Target="../media/image90.wmf"/><Relationship Id="rId11" Type="http://schemas.openxmlformats.org/officeDocument/2006/relationships/image" Target="../media/image92.wmf"/><Relationship Id="rId5" Type="http://schemas.openxmlformats.org/officeDocument/2006/relationships/oleObject" Target="../embeddings/oleObject73.bin"/><Relationship Id="rId10" Type="http://schemas.openxmlformats.org/officeDocument/2006/relationships/oleObject" Target="../embeddings/oleObject75.bin"/><Relationship Id="rId4" Type="http://schemas.openxmlformats.org/officeDocument/2006/relationships/image" Target="../media/image89.wmf"/><Relationship Id="rId9" Type="http://schemas.openxmlformats.org/officeDocument/2006/relationships/image" Target="../media/image94.jpeg"/></Relationships>
</file>

<file path=ppt/slides/_rels/slide2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 Id="rId4" Type="http://schemas.openxmlformats.org/officeDocument/2006/relationships/image" Target="../media/image97.png"/></Relationships>
</file>

<file path=ppt/slides/_rels/slide3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png"/><Relationship Id="rId1" Type="http://schemas.openxmlformats.org/officeDocument/2006/relationships/slideLayout" Target="../slideLayouts/slideLayout7.xml"/><Relationship Id="rId4" Type="http://schemas.openxmlformats.org/officeDocument/2006/relationships/image" Target="../media/image100.jpeg"/></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Layout" Target="../slideLayouts/slideLayout7.xml"/><Relationship Id="rId1" Type="http://schemas.openxmlformats.org/officeDocument/2006/relationships/vmlDrawing" Target="../drawings/vmlDrawing22.vml"/><Relationship Id="rId4" Type="http://schemas.openxmlformats.org/officeDocument/2006/relationships/image" Target="../media/image101.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50E7B1F-CF07-4502-A4A4-5556EEA71EAB}" type="slidenum">
              <a:rPr lang="en-US" altLang="en-US" sz="1400" smtClean="0"/>
              <a:pPr>
                <a:spcBef>
                  <a:spcPct val="0"/>
                </a:spcBef>
                <a:buFontTx/>
                <a:buNone/>
              </a:pPr>
              <a:t>1</a:t>
            </a:fld>
            <a:endParaRPr lang="en-US" altLang="en-US" sz="1400"/>
          </a:p>
        </p:txBody>
      </p:sp>
      <p:sp>
        <p:nvSpPr>
          <p:cNvPr id="4099" name="Rectangle 5"/>
          <p:cNvSpPr>
            <a:spLocks noChangeArrowheads="1"/>
          </p:cNvSpPr>
          <p:nvPr/>
        </p:nvSpPr>
        <p:spPr bwMode="auto">
          <a:xfrm>
            <a:off x="466725" y="246063"/>
            <a:ext cx="8353425"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1" u="sng" dirty="0">
                <a:solidFill>
                  <a:srgbClr val="990000"/>
                </a:solidFill>
              </a:rPr>
              <a:t>Chapter 9 Interference</a:t>
            </a:r>
          </a:p>
          <a:p>
            <a:pPr eaLnBrk="1" hangingPunct="1">
              <a:spcBef>
                <a:spcPct val="0"/>
              </a:spcBef>
              <a:buFontTx/>
              <a:buNone/>
            </a:pPr>
            <a:endParaRPr lang="en-US" altLang="en-US" sz="1000" b="1" dirty="0">
              <a:solidFill>
                <a:srgbClr val="990000"/>
              </a:solidFill>
            </a:endParaRPr>
          </a:p>
          <a:p>
            <a:pPr eaLnBrk="1" hangingPunct="1">
              <a:spcBef>
                <a:spcPct val="0"/>
              </a:spcBef>
              <a:buFontTx/>
              <a:buNone/>
            </a:pPr>
            <a:r>
              <a:rPr lang="en-US" altLang="en-US" sz="2000" b="1" u="sng" dirty="0">
                <a:solidFill>
                  <a:srgbClr val="660066"/>
                </a:solidFill>
              </a:rPr>
              <a:t>November 4 General considerations of interference</a:t>
            </a:r>
          </a:p>
          <a:p>
            <a:pPr eaLnBrk="1" hangingPunct="1">
              <a:spcBef>
                <a:spcPct val="0"/>
              </a:spcBef>
              <a:buFontTx/>
              <a:buNone/>
            </a:pPr>
            <a:endParaRPr lang="en-US" altLang="en-US" sz="1000" b="1" u="sng" dirty="0">
              <a:solidFill>
                <a:srgbClr val="0000FF"/>
              </a:solidFill>
            </a:endParaRPr>
          </a:p>
          <a:p>
            <a:pPr eaLnBrk="1" hangingPunct="1">
              <a:spcBef>
                <a:spcPct val="0"/>
              </a:spcBef>
              <a:buFontTx/>
              <a:buNone/>
            </a:pPr>
            <a:r>
              <a:rPr lang="en-US" altLang="en-US" sz="1800" b="1" dirty="0">
                <a:solidFill>
                  <a:srgbClr val="660066"/>
                </a:solidFill>
                <a:latin typeface="Times New Roman" panose="02020603050405020304" pitchFamily="18" charset="0"/>
              </a:rPr>
              <a:t>9.1 General considerations</a:t>
            </a:r>
          </a:p>
          <a:p>
            <a:pPr eaLnBrk="1" hangingPunct="1">
              <a:spcBef>
                <a:spcPct val="0"/>
              </a:spcBef>
              <a:buFontTx/>
              <a:buNone/>
            </a:pPr>
            <a:r>
              <a:rPr lang="en-US" altLang="en-US" sz="1800" i="1" dirty="0">
                <a:latin typeface="Times New Roman" panose="02020603050405020304" pitchFamily="18" charset="0"/>
              </a:rPr>
              <a:t>Introduction</a:t>
            </a:r>
            <a:r>
              <a:rPr lang="en-US" altLang="en-US" sz="1800" dirty="0">
                <a:latin typeface="Times New Roman" panose="02020603050405020304" pitchFamily="18" charset="0"/>
              </a:rPr>
              <a:t>: Wave equation </a:t>
            </a:r>
            <a:r>
              <a:rPr lang="en-US" altLang="en-US" sz="1800" dirty="0">
                <a:latin typeface="Times New Roman" panose="02020603050405020304" pitchFamily="18" charset="0"/>
                <a:sym typeface="Wingdings" panose="05000000000000000000" pitchFamily="2" charset="2"/>
              </a:rPr>
              <a:t> Superposition principle</a:t>
            </a:r>
            <a:endParaRPr lang="en-US" altLang="en-US" sz="1800" dirty="0">
              <a:latin typeface="Times New Roman" panose="02020603050405020304" pitchFamily="18" charset="0"/>
            </a:endParaRPr>
          </a:p>
          <a:p>
            <a:pPr eaLnBrk="1" hangingPunct="1">
              <a:spcBef>
                <a:spcPct val="0"/>
              </a:spcBef>
              <a:buFontTx/>
              <a:buNone/>
            </a:pPr>
            <a:r>
              <a:rPr lang="en-US" altLang="en-US" sz="1800" b="1" u="sng" dirty="0">
                <a:solidFill>
                  <a:srgbClr val="0000FF"/>
                </a:solidFill>
                <a:latin typeface="Times New Roman" panose="02020603050405020304" pitchFamily="18" charset="0"/>
              </a:rPr>
              <a:t>Interference:</a:t>
            </a:r>
            <a:r>
              <a:rPr lang="en-US" altLang="en-US" sz="1800" b="1" dirty="0">
                <a:latin typeface="Times New Roman" panose="02020603050405020304" pitchFamily="18" charset="0"/>
              </a:rPr>
              <a:t> </a:t>
            </a:r>
            <a:r>
              <a:rPr lang="en-US" altLang="en-US" sz="1800" dirty="0">
                <a:latin typeface="Times New Roman" panose="02020603050405020304" pitchFamily="18" charset="0"/>
              </a:rPr>
              <a:t>The interaction between two or more waves produces in space a resultant irradiance which is different from the sum of the component irradiances:</a:t>
            </a:r>
          </a:p>
          <a:p>
            <a:pPr eaLnBrk="1" hangingPunct="1">
              <a:spcBef>
                <a:spcPct val="0"/>
              </a:spcBef>
              <a:buFontTx/>
              <a:buNone/>
            </a:pPr>
            <a:r>
              <a:rPr lang="en-US" altLang="en-US" sz="1800" b="1" dirty="0">
                <a:latin typeface="Times New Roman" panose="02020603050405020304" pitchFamily="18" charset="0"/>
              </a:rPr>
              <a:t>E </a:t>
            </a:r>
            <a:r>
              <a:rPr lang="en-US" altLang="en-US" sz="1800" dirty="0">
                <a:latin typeface="Times New Roman" panose="02020603050405020304" pitchFamily="18" charset="0"/>
              </a:rPr>
              <a:t>= </a:t>
            </a:r>
            <a:r>
              <a:rPr lang="en-US" altLang="en-US" sz="1800" b="1" dirty="0">
                <a:latin typeface="Times New Roman" panose="02020603050405020304" pitchFamily="18" charset="0"/>
              </a:rPr>
              <a:t>E</a:t>
            </a:r>
            <a:r>
              <a:rPr lang="en-US" altLang="en-US" sz="1800" baseline="-25000" dirty="0">
                <a:latin typeface="Times New Roman" panose="02020603050405020304" pitchFamily="18" charset="0"/>
              </a:rPr>
              <a:t>1</a:t>
            </a:r>
            <a:r>
              <a:rPr lang="en-US" altLang="en-US" sz="1800" dirty="0">
                <a:latin typeface="Times New Roman" panose="02020603050405020304" pitchFamily="18" charset="0"/>
              </a:rPr>
              <a:t>+</a:t>
            </a:r>
            <a:r>
              <a:rPr lang="en-US" altLang="en-US" sz="1800" b="1" dirty="0">
                <a:latin typeface="Times New Roman" panose="02020603050405020304" pitchFamily="18" charset="0"/>
              </a:rPr>
              <a:t>E</a:t>
            </a:r>
            <a:r>
              <a:rPr lang="en-US" altLang="en-US" sz="1800" baseline="-25000" dirty="0">
                <a:latin typeface="Times New Roman" panose="02020603050405020304" pitchFamily="18" charset="0"/>
              </a:rPr>
              <a:t>2</a:t>
            </a:r>
            <a:r>
              <a:rPr lang="en-US" altLang="en-US" sz="1800" dirty="0">
                <a:latin typeface="Times New Roman" panose="02020603050405020304" pitchFamily="18" charset="0"/>
              </a:rPr>
              <a:t>, but </a:t>
            </a:r>
            <a:r>
              <a:rPr lang="en-US" altLang="en-US" sz="1800" i="1" dirty="0">
                <a:latin typeface="Times New Roman" panose="02020603050405020304" pitchFamily="18" charset="0"/>
              </a:rPr>
              <a:t>I </a:t>
            </a:r>
            <a:r>
              <a:rPr lang="en-US" sz="1800" dirty="0"/>
              <a:t>≠</a:t>
            </a:r>
            <a:r>
              <a:rPr lang="en-US" altLang="en-US" sz="1800" i="1" dirty="0">
                <a:latin typeface="Times New Roman" panose="02020603050405020304" pitchFamily="18" charset="0"/>
              </a:rPr>
              <a:t>I</a:t>
            </a:r>
            <a:r>
              <a:rPr lang="en-US" altLang="en-US" sz="1800" baseline="-25000" dirty="0">
                <a:latin typeface="Times New Roman" panose="02020603050405020304" pitchFamily="18" charset="0"/>
              </a:rPr>
              <a:t>1</a:t>
            </a:r>
            <a:r>
              <a:rPr lang="en-US" altLang="en-US" sz="1800" dirty="0">
                <a:latin typeface="Times New Roman" panose="02020603050405020304" pitchFamily="18" charset="0"/>
              </a:rPr>
              <a:t>+ </a:t>
            </a:r>
            <a:r>
              <a:rPr lang="en-US" altLang="en-US" sz="1800" i="1" dirty="0">
                <a:latin typeface="Times New Roman" panose="02020603050405020304" pitchFamily="18" charset="0"/>
              </a:rPr>
              <a:t>I</a:t>
            </a:r>
            <a:r>
              <a:rPr lang="en-US" altLang="en-US" sz="1800" baseline="-25000" dirty="0">
                <a:latin typeface="Times New Roman" panose="02020603050405020304" pitchFamily="18" charset="0"/>
              </a:rPr>
              <a:t>2</a:t>
            </a:r>
            <a:r>
              <a:rPr lang="en-US" altLang="en-US" sz="1800" dirty="0">
                <a:latin typeface="Times New Roman" panose="02020603050405020304" pitchFamily="18" charset="0"/>
              </a:rPr>
              <a:t>.</a:t>
            </a:r>
          </a:p>
          <a:p>
            <a:pPr eaLnBrk="1" hangingPunct="1">
              <a:spcBef>
                <a:spcPct val="0"/>
              </a:spcBef>
              <a:buFontTx/>
              <a:buNone/>
            </a:pPr>
            <a:r>
              <a:rPr lang="en-US" altLang="en-US" sz="1800" dirty="0">
                <a:latin typeface="Times New Roman" panose="02020603050405020304" pitchFamily="18" charset="0"/>
              </a:rPr>
              <a:t>Interferometric devices: </a:t>
            </a:r>
            <a:r>
              <a:rPr lang="en-US" altLang="en-US" sz="1800" i="1" dirty="0">
                <a:latin typeface="Times New Roman" panose="02020603050405020304" pitchFamily="18" charset="0"/>
              </a:rPr>
              <a:t>wavefront splitting</a:t>
            </a:r>
            <a:r>
              <a:rPr lang="en-US" altLang="en-US" sz="1800" dirty="0">
                <a:latin typeface="Times New Roman" panose="02020603050405020304" pitchFamily="18" charset="0"/>
              </a:rPr>
              <a:t> and </a:t>
            </a:r>
            <a:r>
              <a:rPr lang="en-US" altLang="en-US" sz="1800" i="1" dirty="0">
                <a:latin typeface="Times New Roman" panose="02020603050405020304" pitchFamily="18" charset="0"/>
              </a:rPr>
              <a:t>amplitude splitting</a:t>
            </a:r>
            <a:r>
              <a:rPr lang="en-US" altLang="en-US" sz="1800" dirty="0">
                <a:latin typeface="Times New Roman" panose="02020603050405020304" pitchFamily="18" charset="0"/>
              </a:rPr>
              <a:t>.</a:t>
            </a:r>
            <a:endParaRPr lang="en-US" altLang="en-US" sz="800" dirty="0">
              <a:latin typeface="Times New Roman" panose="02020603050405020304" pitchFamily="18" charset="0"/>
            </a:endParaRPr>
          </a:p>
        </p:txBody>
      </p:sp>
      <p:sp>
        <p:nvSpPr>
          <p:cNvPr id="4100" name="Rectangle 1"/>
          <p:cNvSpPr>
            <a:spLocks noChangeArrowheads="1"/>
          </p:cNvSpPr>
          <p:nvPr/>
        </p:nvSpPr>
        <p:spPr bwMode="auto">
          <a:xfrm>
            <a:off x="466725" y="3100388"/>
            <a:ext cx="83534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u="sng" dirty="0">
                <a:solidFill>
                  <a:srgbClr val="0000FF"/>
                </a:solidFill>
                <a:latin typeface="Times New Roman" panose="02020603050405020304" pitchFamily="18" charset="0"/>
              </a:rPr>
              <a:t>Poynting vector:</a:t>
            </a:r>
            <a:r>
              <a:rPr lang="en-US" altLang="en-US" sz="1800" dirty="0">
                <a:solidFill>
                  <a:srgbClr val="0000FF"/>
                </a:solidFill>
                <a:latin typeface="Times New Roman" panose="02020603050405020304" pitchFamily="18" charset="0"/>
              </a:rPr>
              <a:t>                                        </a:t>
            </a:r>
            <a:r>
              <a:rPr lang="en-US" altLang="en-US" sz="1800" dirty="0">
                <a:latin typeface="Times New Roman" panose="02020603050405020304" pitchFamily="18" charset="0"/>
              </a:rPr>
              <a:t>is the instantaneous power flow across an unit </a:t>
            </a:r>
            <a:br>
              <a:rPr lang="en-US" altLang="en-US" sz="1800" dirty="0">
                <a:latin typeface="Times New Roman" panose="02020603050405020304" pitchFamily="18" charset="0"/>
              </a:rPr>
            </a:br>
            <a:r>
              <a:rPr lang="en-US" altLang="en-US" sz="1200" dirty="0">
                <a:latin typeface="Times New Roman" panose="02020603050405020304" pitchFamily="18" charset="0"/>
              </a:rPr>
              <a:t> </a:t>
            </a:r>
            <a:br>
              <a:rPr lang="en-US" altLang="en-US" sz="1800" dirty="0">
                <a:latin typeface="Times New Roman" panose="02020603050405020304" pitchFamily="18" charset="0"/>
              </a:rPr>
            </a:br>
            <a:r>
              <a:rPr lang="en-US" altLang="en-US" sz="1800" dirty="0">
                <a:latin typeface="Times New Roman" panose="02020603050405020304" pitchFamily="18" charset="0"/>
              </a:rPr>
              <a:t>area whose normal is parallel to </a:t>
            </a:r>
            <a:r>
              <a:rPr lang="en-US" altLang="en-US" sz="1800" b="1" dirty="0">
                <a:latin typeface="Times New Roman" panose="02020603050405020304" pitchFamily="18" charset="0"/>
              </a:rPr>
              <a:t>S</a:t>
            </a:r>
            <a:r>
              <a:rPr lang="en-US" altLang="en-US" sz="1800" dirty="0">
                <a:latin typeface="Times New Roman" panose="02020603050405020304" pitchFamily="18" charset="0"/>
              </a:rPr>
              <a:t>.</a:t>
            </a:r>
          </a:p>
        </p:txBody>
      </p:sp>
      <p:graphicFrame>
        <p:nvGraphicFramePr>
          <p:cNvPr id="4101" name="Object 2"/>
          <p:cNvGraphicFramePr>
            <a:graphicFrameLocks noChangeAspect="1"/>
          </p:cNvGraphicFramePr>
          <p:nvPr/>
        </p:nvGraphicFramePr>
        <p:xfrm>
          <a:off x="2168525" y="3024188"/>
          <a:ext cx="2089150" cy="658812"/>
        </p:xfrm>
        <a:graphic>
          <a:graphicData uri="http://schemas.openxmlformats.org/presentationml/2006/ole">
            <mc:AlternateContent xmlns:mc="http://schemas.openxmlformats.org/markup-compatibility/2006">
              <mc:Choice xmlns:v="urn:schemas-microsoft-com:vml" Requires="v">
                <p:oleObj spid="_x0000_s4127" name="Equation" r:id="rId3" imgW="1371600" imgH="431800" progId="Equation.3">
                  <p:embed/>
                </p:oleObj>
              </mc:Choice>
              <mc:Fallback>
                <p:oleObj name="Equation" r:id="rId3" imgW="1371600" imgH="4318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8525" y="3024188"/>
                        <a:ext cx="2089150" cy="65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oleObj>
              </mc:Fallback>
            </mc:AlternateContent>
          </a:graphicData>
        </a:graphic>
      </p:graphicFrame>
      <p:sp>
        <p:nvSpPr>
          <p:cNvPr id="4102" name="Rectangle 4"/>
          <p:cNvSpPr>
            <a:spLocks noChangeArrowheads="1"/>
          </p:cNvSpPr>
          <p:nvPr/>
        </p:nvSpPr>
        <p:spPr bwMode="auto">
          <a:xfrm>
            <a:off x="466725" y="3876675"/>
            <a:ext cx="79898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latin typeface="Times New Roman" panose="02020603050405020304" pitchFamily="18" charset="0"/>
              </a:rPr>
              <a:t>For a harmonic, linearly polarized plane wave:</a:t>
            </a:r>
          </a:p>
        </p:txBody>
      </p:sp>
      <p:graphicFrame>
        <p:nvGraphicFramePr>
          <p:cNvPr id="4103" name="Object 2"/>
          <p:cNvGraphicFramePr>
            <a:graphicFrameLocks noChangeAspect="1"/>
          </p:cNvGraphicFramePr>
          <p:nvPr/>
        </p:nvGraphicFramePr>
        <p:xfrm>
          <a:off x="517525" y="4235450"/>
          <a:ext cx="7631113" cy="387350"/>
        </p:xfrm>
        <a:graphic>
          <a:graphicData uri="http://schemas.openxmlformats.org/presentationml/2006/ole">
            <mc:AlternateContent xmlns:mc="http://schemas.openxmlformats.org/markup-compatibility/2006">
              <mc:Choice xmlns:v="urn:schemas-microsoft-com:vml" Requires="v">
                <p:oleObj spid="_x0000_s4128" name="Equation" r:id="rId5" imgW="4749800" imgH="241300" progId="Equation.3">
                  <p:embed/>
                </p:oleObj>
              </mc:Choice>
              <mc:Fallback>
                <p:oleObj name="Equation" r:id="rId5" imgW="4749800" imgH="2413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7525" y="4235450"/>
                        <a:ext cx="7631113" cy="38735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04" name="Rectangle 13"/>
          <p:cNvSpPr>
            <a:spLocks noChangeArrowheads="1"/>
          </p:cNvSpPr>
          <p:nvPr/>
        </p:nvSpPr>
        <p:spPr bwMode="auto">
          <a:xfrm>
            <a:off x="477838" y="4721225"/>
            <a:ext cx="8251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u="sng">
                <a:solidFill>
                  <a:srgbClr val="3333FF"/>
                </a:solidFill>
                <a:latin typeface="Times New Roman" panose="02020603050405020304" pitchFamily="18" charset="0"/>
              </a:rPr>
              <a:t>Irradiance (</a:t>
            </a:r>
            <a:r>
              <a:rPr lang="en-US" altLang="en-US" sz="1800" b="1" u="sng">
                <a:solidFill>
                  <a:srgbClr val="3333FF"/>
                </a:solidFill>
                <a:latin typeface="Times New Roman" panose="02020603050405020304" pitchFamily="18" charset="0"/>
              </a:rPr>
              <a:t>intensity</a:t>
            </a:r>
            <a:r>
              <a:rPr lang="en-US" altLang="en-US" sz="1800">
                <a:solidFill>
                  <a:srgbClr val="3333FF"/>
                </a:solidFill>
                <a:latin typeface="Times New Roman" panose="02020603050405020304" pitchFamily="18" charset="0"/>
              </a:rPr>
              <a:t>):</a:t>
            </a:r>
            <a:r>
              <a:rPr lang="en-US" altLang="en-US" sz="1800" i="1">
                <a:latin typeface="Times New Roman" panose="02020603050405020304" pitchFamily="18" charset="0"/>
              </a:rPr>
              <a:t> </a:t>
            </a:r>
            <a:r>
              <a:rPr lang="en-US" altLang="en-US" sz="1800">
                <a:latin typeface="Times New Roman" panose="02020603050405020304" pitchFamily="18" charset="0"/>
              </a:rPr>
              <a:t>The </a:t>
            </a:r>
            <a:r>
              <a:rPr lang="en-US" altLang="en-US" sz="1800" i="1">
                <a:latin typeface="Times New Roman" panose="02020603050405020304" pitchFamily="18" charset="0"/>
              </a:rPr>
              <a:t>time</a:t>
            </a:r>
            <a:r>
              <a:rPr lang="en-US" altLang="en-US" sz="1800">
                <a:latin typeface="Times New Roman" panose="02020603050405020304" pitchFamily="18" charset="0"/>
              </a:rPr>
              <a:t>-</a:t>
            </a:r>
            <a:r>
              <a:rPr lang="en-US" altLang="en-US" sz="1800" i="1">
                <a:latin typeface="Times New Roman" panose="02020603050405020304" pitchFamily="18" charset="0"/>
              </a:rPr>
              <a:t>averaged</a:t>
            </a:r>
            <a:r>
              <a:rPr lang="en-US" altLang="en-US" sz="1800">
                <a:latin typeface="Times New Roman" panose="02020603050405020304" pitchFamily="18" charset="0"/>
              </a:rPr>
              <a:t> energy transport per unit area per unit time.</a:t>
            </a:r>
          </a:p>
        </p:txBody>
      </p:sp>
      <p:graphicFrame>
        <p:nvGraphicFramePr>
          <p:cNvPr id="4105" name="Object 5"/>
          <p:cNvGraphicFramePr>
            <a:graphicFrameLocks noChangeAspect="1"/>
          </p:cNvGraphicFramePr>
          <p:nvPr/>
        </p:nvGraphicFramePr>
        <p:xfrm>
          <a:off x="530225" y="5099050"/>
          <a:ext cx="6624638" cy="1104900"/>
        </p:xfrm>
        <a:graphic>
          <a:graphicData uri="http://schemas.openxmlformats.org/presentationml/2006/ole">
            <mc:AlternateContent xmlns:mc="http://schemas.openxmlformats.org/markup-compatibility/2006">
              <mc:Choice xmlns:v="urn:schemas-microsoft-com:vml" Requires="v">
                <p:oleObj spid="_x0000_s4129" name="Equation" r:id="rId7" imgW="4711700" imgH="787400" progId="Equation.3">
                  <p:embed/>
                </p:oleObj>
              </mc:Choice>
              <mc:Fallback>
                <p:oleObj name="Equation" r:id="rId7" imgW="4711700" imgH="787400"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0225" y="5099050"/>
                        <a:ext cx="6624638"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xfrm>
            <a:off x="6505575" y="6296025"/>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F594D13-E2DA-4DDF-A044-21E5770456E5}" type="slidenum">
              <a:rPr lang="en-US" altLang="en-US" sz="1400" smtClean="0"/>
              <a:pPr>
                <a:spcBef>
                  <a:spcPct val="0"/>
                </a:spcBef>
                <a:buFontTx/>
                <a:buNone/>
              </a:pPr>
              <a:t>2</a:t>
            </a:fld>
            <a:endParaRPr lang="en-US" altLang="en-US" sz="1400"/>
          </a:p>
        </p:txBody>
      </p:sp>
      <p:sp>
        <p:nvSpPr>
          <p:cNvPr id="5123" name="Rectangle 5"/>
          <p:cNvSpPr>
            <a:spLocks noChangeArrowheads="1"/>
          </p:cNvSpPr>
          <p:nvPr/>
        </p:nvSpPr>
        <p:spPr bwMode="auto">
          <a:xfrm>
            <a:off x="390525" y="246063"/>
            <a:ext cx="69326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u="sng">
                <a:solidFill>
                  <a:srgbClr val="0000FF"/>
                </a:solidFill>
                <a:latin typeface="Times New Roman" panose="02020603050405020304" pitchFamily="18" charset="0"/>
              </a:rPr>
              <a:t>Superposition of two planar, linearly polarized waves </a:t>
            </a:r>
            <a:r>
              <a:rPr lang="en-US" altLang="en-US" sz="1800">
                <a:latin typeface="Times New Roman" panose="02020603050405020304" pitchFamily="18" charset="0"/>
              </a:rPr>
              <a:t>(vector model): </a:t>
            </a:r>
            <a:endParaRPr lang="en-US" altLang="en-US" sz="1800" u="sng">
              <a:solidFill>
                <a:srgbClr val="0000FF"/>
              </a:solidFill>
              <a:latin typeface="Times New Roman" panose="02020603050405020304" pitchFamily="18" charset="0"/>
            </a:endParaRPr>
          </a:p>
        </p:txBody>
      </p:sp>
      <p:graphicFrame>
        <p:nvGraphicFramePr>
          <p:cNvPr id="5124" name="Object 86"/>
          <p:cNvGraphicFramePr>
            <a:graphicFrameLocks noChangeAspect="1"/>
          </p:cNvGraphicFramePr>
          <p:nvPr/>
        </p:nvGraphicFramePr>
        <p:xfrm>
          <a:off x="508000" y="2608263"/>
          <a:ext cx="6448425" cy="912812"/>
        </p:xfrm>
        <a:graphic>
          <a:graphicData uri="http://schemas.openxmlformats.org/presentationml/2006/ole">
            <mc:AlternateContent xmlns:mc="http://schemas.openxmlformats.org/markup-compatibility/2006">
              <mc:Choice xmlns:v="urn:schemas-microsoft-com:vml" Requires="v">
                <p:oleObj spid="_x0000_s5186" name="Equation" r:id="rId3" imgW="4457700" imgH="635000" progId="Equation.3">
                  <p:embed/>
                </p:oleObj>
              </mc:Choice>
              <mc:Fallback>
                <p:oleObj name="Equation" r:id="rId3" imgW="4457700" imgH="635000" progId="Equation.3">
                  <p:embed/>
                  <p:pic>
                    <p:nvPicPr>
                      <p:cNvPr id="0" name="Object 8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0" y="2608263"/>
                        <a:ext cx="6448425" cy="912812"/>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125" name="Group 11"/>
          <p:cNvGrpSpPr>
            <a:grpSpLocks/>
          </p:cNvGrpSpPr>
          <p:nvPr/>
        </p:nvGrpSpPr>
        <p:grpSpPr bwMode="auto">
          <a:xfrm>
            <a:off x="496888" y="3571875"/>
            <a:ext cx="7743825" cy="912813"/>
            <a:chOff x="445558" y="324643"/>
            <a:chExt cx="7744355" cy="912813"/>
          </a:xfrm>
        </p:grpSpPr>
        <p:graphicFrame>
          <p:nvGraphicFramePr>
            <p:cNvPr id="5139" name="Object 4"/>
            <p:cNvGraphicFramePr>
              <a:graphicFrameLocks noChangeAspect="1"/>
            </p:cNvGraphicFramePr>
            <p:nvPr/>
          </p:nvGraphicFramePr>
          <p:xfrm>
            <a:off x="445558" y="324643"/>
            <a:ext cx="4905375" cy="912813"/>
          </p:xfrm>
          <a:graphic>
            <a:graphicData uri="http://schemas.openxmlformats.org/presentationml/2006/ole">
              <mc:AlternateContent xmlns:mc="http://schemas.openxmlformats.org/markup-compatibility/2006">
                <mc:Choice xmlns:v="urn:schemas-microsoft-com:vml" Requires="v">
                  <p:oleObj spid="_x0000_s5187" name="Equation" r:id="rId5" imgW="3390900" imgH="635000" progId="Equation.3">
                    <p:embed/>
                  </p:oleObj>
                </mc:Choice>
                <mc:Fallback>
                  <p:oleObj name="Equation" r:id="rId5" imgW="3390900" imgH="6350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5558" y="324643"/>
                          <a:ext cx="4905375" cy="912813"/>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40" name="Object 5"/>
            <p:cNvGraphicFramePr>
              <a:graphicFrameLocks noChangeAspect="1"/>
            </p:cNvGraphicFramePr>
            <p:nvPr/>
          </p:nvGraphicFramePr>
          <p:xfrm>
            <a:off x="5984875" y="716486"/>
            <a:ext cx="2205038" cy="311150"/>
          </p:xfrm>
          <a:graphic>
            <a:graphicData uri="http://schemas.openxmlformats.org/presentationml/2006/ole">
              <mc:AlternateContent xmlns:mc="http://schemas.openxmlformats.org/markup-compatibility/2006">
                <mc:Choice xmlns:v="urn:schemas-microsoft-com:vml" Requires="v">
                  <p:oleObj spid="_x0000_s5188" name="Equation" r:id="rId7" imgW="1523339" imgH="215806" progId="Equation.3">
                    <p:embed/>
                  </p:oleObj>
                </mc:Choice>
                <mc:Fallback>
                  <p:oleObj name="Equation" r:id="rId7" imgW="1523339" imgH="215806"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84875" y="716486"/>
                          <a:ext cx="2205038" cy="31115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41" name="Line 6"/>
            <p:cNvSpPr>
              <a:spLocks noChangeShapeType="1"/>
            </p:cNvSpPr>
            <p:nvPr/>
          </p:nvSpPr>
          <p:spPr bwMode="auto">
            <a:xfrm flipV="1">
              <a:off x="5429250" y="894286"/>
              <a:ext cx="523875" cy="266700"/>
            </a:xfrm>
            <a:prstGeom prst="line">
              <a:avLst/>
            </a:prstGeom>
            <a:noFill/>
            <a:ln w="19050">
              <a:solidFill>
                <a:schemeClr val="accent2"/>
              </a:solidFill>
              <a:round/>
              <a:headEnd type="arrow" w="med" len="me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5142" name="Line 7"/>
            <p:cNvSpPr>
              <a:spLocks noChangeShapeType="1"/>
            </p:cNvSpPr>
            <p:nvPr/>
          </p:nvSpPr>
          <p:spPr bwMode="auto">
            <a:xfrm>
              <a:off x="5124450" y="1160986"/>
              <a:ext cx="314325"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5143" name="Text Box 8"/>
            <p:cNvSpPr txBox="1">
              <a:spLocks noChangeArrowheads="1"/>
            </p:cNvSpPr>
            <p:nvPr/>
          </p:nvSpPr>
          <p:spPr bwMode="auto">
            <a:xfrm>
              <a:off x="5917139" y="444500"/>
              <a:ext cx="15367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u="sng" dirty="0">
                  <a:solidFill>
                    <a:srgbClr val="0000FF"/>
                  </a:solidFill>
                  <a:latin typeface="Times New Roman" panose="02020603050405020304" pitchFamily="18" charset="0"/>
                </a:rPr>
                <a:t>Phase difference</a:t>
              </a:r>
            </a:p>
          </p:txBody>
        </p:sp>
      </p:grpSp>
      <p:grpSp>
        <p:nvGrpSpPr>
          <p:cNvPr id="5126" name="Group 1"/>
          <p:cNvGrpSpPr>
            <a:grpSpLocks/>
          </p:cNvGrpSpPr>
          <p:nvPr/>
        </p:nvGrpSpPr>
        <p:grpSpPr bwMode="auto">
          <a:xfrm>
            <a:off x="477838" y="693738"/>
            <a:ext cx="5213350" cy="1797050"/>
            <a:chOff x="477308" y="702734"/>
            <a:chExt cx="5213350" cy="1797050"/>
          </a:xfrm>
        </p:grpSpPr>
        <p:grpSp>
          <p:nvGrpSpPr>
            <p:cNvPr id="5131" name="Group 9"/>
            <p:cNvGrpSpPr>
              <a:grpSpLocks/>
            </p:cNvGrpSpPr>
            <p:nvPr/>
          </p:nvGrpSpPr>
          <p:grpSpPr bwMode="auto">
            <a:xfrm>
              <a:off x="477308" y="702734"/>
              <a:ext cx="5213350" cy="1797050"/>
              <a:chOff x="533400" y="3264959"/>
              <a:chExt cx="5213350" cy="1797050"/>
            </a:xfrm>
          </p:grpSpPr>
          <p:graphicFrame>
            <p:nvGraphicFramePr>
              <p:cNvPr id="5134" name="Object 85"/>
              <p:cNvGraphicFramePr>
                <a:graphicFrameLocks noChangeAspect="1"/>
              </p:cNvGraphicFramePr>
              <p:nvPr/>
            </p:nvGraphicFramePr>
            <p:xfrm>
              <a:off x="533400" y="3264959"/>
              <a:ext cx="4041775" cy="1797050"/>
            </p:xfrm>
            <a:graphic>
              <a:graphicData uri="http://schemas.openxmlformats.org/presentationml/2006/ole">
                <mc:AlternateContent xmlns:mc="http://schemas.openxmlformats.org/markup-compatibility/2006">
                  <mc:Choice xmlns:v="urn:schemas-microsoft-com:vml" Requires="v">
                    <p:oleObj spid="_x0000_s5189" name="Equation" r:id="rId9" imgW="2794000" imgH="1244600" progId="Equation.3">
                      <p:embed/>
                    </p:oleObj>
                  </mc:Choice>
                  <mc:Fallback>
                    <p:oleObj name="Equation" r:id="rId9" imgW="2794000" imgH="1244600" progId="Equation.3">
                      <p:embed/>
                      <p:pic>
                        <p:nvPicPr>
                          <p:cNvPr id="0" name="Object 8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00" y="3264959"/>
                            <a:ext cx="4041775" cy="179705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135" name="Group 8"/>
              <p:cNvGrpSpPr>
                <a:grpSpLocks/>
              </p:cNvGrpSpPr>
              <p:nvPr/>
            </p:nvGrpSpPr>
            <p:grpSpPr bwMode="auto">
              <a:xfrm>
                <a:off x="2724150" y="4406900"/>
                <a:ext cx="3022600" cy="349250"/>
                <a:chOff x="2724150" y="4406900"/>
                <a:chExt cx="3022600" cy="349250"/>
              </a:xfrm>
            </p:grpSpPr>
            <p:sp>
              <p:nvSpPr>
                <p:cNvPr id="5136" name="Text Box 87"/>
                <p:cNvSpPr txBox="1">
                  <a:spLocks noChangeArrowheads="1"/>
                </p:cNvSpPr>
                <p:nvPr/>
              </p:nvSpPr>
              <p:spPr bwMode="auto">
                <a:xfrm>
                  <a:off x="4140200" y="4406900"/>
                  <a:ext cx="1606550" cy="349250"/>
                </a:xfrm>
                <a:prstGeom prst="rect">
                  <a:avLst/>
                </a:prstGeom>
                <a:noFill/>
                <a:ln w="12700" algn="ctr">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interference term</a:t>
                  </a:r>
                </a:p>
              </p:txBody>
            </p:sp>
            <p:sp>
              <p:nvSpPr>
                <p:cNvPr id="5137" name="Line 89"/>
                <p:cNvSpPr>
                  <a:spLocks noChangeShapeType="1"/>
                </p:cNvSpPr>
                <p:nvPr/>
              </p:nvSpPr>
              <p:spPr bwMode="auto">
                <a:xfrm>
                  <a:off x="2724150" y="4698999"/>
                  <a:ext cx="904875"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5138" name="Line 90"/>
                <p:cNvSpPr>
                  <a:spLocks noChangeShapeType="1"/>
                </p:cNvSpPr>
                <p:nvPr/>
              </p:nvSpPr>
              <p:spPr bwMode="auto">
                <a:xfrm flipH="1">
                  <a:off x="3621404" y="4575174"/>
                  <a:ext cx="523875" cy="133350"/>
                </a:xfrm>
                <a:prstGeom prst="line">
                  <a:avLst/>
                </a:prstGeom>
                <a:noFill/>
                <a:ln w="19050">
                  <a:solidFill>
                    <a:schemeClr val="accent2"/>
                  </a:solidFill>
                  <a:round/>
                  <a:headEnd/>
                  <a:tailEnd type="arrow" w="med" len="med"/>
                </a:ln>
                <a:extLst>
                  <a:ext uri="{909E8E84-426E-40DD-AFC4-6F175D3DCCD1}">
                    <a14:hiddenFill xmlns:a14="http://schemas.microsoft.com/office/drawing/2010/main">
                      <a:noFill/>
                    </a14:hiddenFill>
                  </a:ext>
                </a:extLst>
              </p:spPr>
              <p:txBody>
                <a:bodyPr anchor="ctr">
                  <a:spAutoFit/>
                </a:bodyPr>
                <a:lstStyle/>
                <a:p>
                  <a:endParaRPr lang="en-US"/>
                </a:p>
              </p:txBody>
            </p:sp>
          </p:grpSp>
        </p:grpSp>
        <p:sp>
          <p:nvSpPr>
            <p:cNvPr id="5132" name="Line 89"/>
            <p:cNvSpPr>
              <a:spLocks noChangeShapeType="1"/>
            </p:cNvSpPr>
            <p:nvPr/>
          </p:nvSpPr>
          <p:spPr bwMode="auto">
            <a:xfrm>
              <a:off x="1819804" y="2492374"/>
              <a:ext cx="246064"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5133" name="Line 90"/>
            <p:cNvSpPr>
              <a:spLocks noChangeShapeType="1"/>
            </p:cNvSpPr>
            <p:nvPr/>
          </p:nvSpPr>
          <p:spPr bwMode="auto">
            <a:xfrm flipH="1">
              <a:off x="2065867" y="2146299"/>
              <a:ext cx="602191" cy="346075"/>
            </a:xfrm>
            <a:prstGeom prst="line">
              <a:avLst/>
            </a:prstGeom>
            <a:noFill/>
            <a:ln w="19050">
              <a:solidFill>
                <a:schemeClr val="accent2"/>
              </a:solidFill>
              <a:round/>
              <a:headEnd/>
              <a:tailEnd type="arrow" w="med" len="med"/>
            </a:ln>
            <a:extLst>
              <a:ext uri="{909E8E84-426E-40DD-AFC4-6F175D3DCCD1}">
                <a14:hiddenFill xmlns:a14="http://schemas.microsoft.com/office/drawing/2010/main">
                  <a:noFill/>
                </a14:hiddenFill>
              </a:ext>
            </a:extLst>
          </p:spPr>
          <p:txBody>
            <a:bodyPr anchor="ctr"/>
            <a:lstStyle/>
            <a:p>
              <a:endParaRPr lang="en-US"/>
            </a:p>
          </p:txBody>
        </p:sp>
      </p:grpSp>
      <p:sp>
        <p:nvSpPr>
          <p:cNvPr id="5127" name="Text Box 9"/>
          <p:cNvSpPr txBox="1">
            <a:spLocks noChangeArrowheads="1"/>
          </p:cNvSpPr>
          <p:nvPr/>
        </p:nvSpPr>
        <p:spPr bwMode="auto">
          <a:xfrm>
            <a:off x="446088" y="4614863"/>
            <a:ext cx="59705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AutoNum type="arabicParenR"/>
            </a:pPr>
            <a:r>
              <a:rPr lang="en-US" altLang="en-US" sz="1800">
                <a:latin typeface="Times New Roman" panose="02020603050405020304" pitchFamily="18" charset="0"/>
              </a:rPr>
              <a:t>When </a:t>
            </a:r>
            <a:r>
              <a:rPr lang="en-US" altLang="en-US" sz="1800" b="1">
                <a:latin typeface="Times New Roman" panose="02020603050405020304" pitchFamily="18" charset="0"/>
              </a:rPr>
              <a:t>E</a:t>
            </a:r>
            <a:r>
              <a:rPr lang="en-US" altLang="en-US" sz="1800" baseline="-25000">
                <a:latin typeface="Times New Roman" panose="02020603050405020304" pitchFamily="18" charset="0"/>
              </a:rPr>
              <a:t>01</a:t>
            </a:r>
            <a:r>
              <a:rPr lang="en-US" altLang="en-US" sz="1800">
                <a:latin typeface="Times New Roman" panose="02020603050405020304" pitchFamily="18" charset="0"/>
              </a:rPr>
              <a:t> and </a:t>
            </a:r>
            <a:r>
              <a:rPr lang="en-US" altLang="en-US" sz="1800" b="1">
                <a:latin typeface="Times New Roman" panose="02020603050405020304" pitchFamily="18" charset="0"/>
              </a:rPr>
              <a:t>E</a:t>
            </a:r>
            <a:r>
              <a:rPr lang="en-US" altLang="en-US" sz="1800" baseline="-25000">
                <a:latin typeface="Times New Roman" panose="02020603050405020304" pitchFamily="18" charset="0"/>
              </a:rPr>
              <a:t>02</a:t>
            </a:r>
            <a:r>
              <a:rPr lang="en-US" altLang="en-US" sz="1800">
                <a:latin typeface="Times New Roman" panose="02020603050405020304" pitchFamily="18" charset="0"/>
              </a:rPr>
              <a:t> are perpendicular, </a:t>
            </a:r>
            <a:r>
              <a:rPr lang="en-US" altLang="en-US" sz="1800" i="1">
                <a:latin typeface="Times New Roman" panose="02020603050405020304" pitchFamily="18" charset="0"/>
              </a:rPr>
              <a:t>I</a:t>
            </a:r>
            <a:r>
              <a:rPr lang="en-US" altLang="en-US" sz="1800" baseline="-25000">
                <a:latin typeface="Times New Roman" panose="02020603050405020304" pitchFamily="18" charset="0"/>
              </a:rPr>
              <a:t>12</a:t>
            </a:r>
            <a:r>
              <a:rPr lang="en-US" altLang="en-US" sz="1800">
                <a:latin typeface="Times New Roman" panose="02020603050405020304" pitchFamily="18" charset="0"/>
              </a:rPr>
              <a:t>=0, no interference.</a:t>
            </a:r>
          </a:p>
          <a:p>
            <a:pPr eaLnBrk="1" hangingPunct="1">
              <a:spcBef>
                <a:spcPct val="0"/>
              </a:spcBef>
              <a:buFontTx/>
              <a:buAutoNum type="arabicParenR"/>
            </a:pPr>
            <a:r>
              <a:rPr lang="en-US" altLang="en-US" sz="1800">
                <a:latin typeface="Times New Roman" panose="02020603050405020304" pitchFamily="18" charset="0"/>
              </a:rPr>
              <a:t>When </a:t>
            </a:r>
            <a:r>
              <a:rPr lang="en-US" altLang="en-US" sz="1800" b="1">
                <a:latin typeface="Times New Roman" panose="02020603050405020304" pitchFamily="18" charset="0"/>
              </a:rPr>
              <a:t>E</a:t>
            </a:r>
            <a:r>
              <a:rPr lang="en-US" altLang="en-US" sz="1800" baseline="-25000">
                <a:latin typeface="Times New Roman" panose="02020603050405020304" pitchFamily="18" charset="0"/>
              </a:rPr>
              <a:t>01</a:t>
            </a:r>
            <a:r>
              <a:rPr lang="en-US" altLang="en-US" sz="1800">
                <a:latin typeface="Times New Roman" panose="02020603050405020304" pitchFamily="18" charset="0"/>
              </a:rPr>
              <a:t> and </a:t>
            </a:r>
            <a:r>
              <a:rPr lang="en-US" altLang="en-US" sz="1800" b="1">
                <a:latin typeface="Times New Roman" panose="02020603050405020304" pitchFamily="18" charset="0"/>
              </a:rPr>
              <a:t>E</a:t>
            </a:r>
            <a:r>
              <a:rPr lang="en-US" altLang="en-US" sz="1800" baseline="-25000">
                <a:latin typeface="Times New Roman" panose="02020603050405020304" pitchFamily="18" charset="0"/>
              </a:rPr>
              <a:t>02</a:t>
            </a:r>
            <a:r>
              <a:rPr lang="en-US" altLang="en-US" sz="1800">
                <a:latin typeface="Times New Roman" panose="02020603050405020304" pitchFamily="18" charset="0"/>
              </a:rPr>
              <a:t> are parallel, </a:t>
            </a:r>
          </a:p>
        </p:txBody>
      </p:sp>
      <p:graphicFrame>
        <p:nvGraphicFramePr>
          <p:cNvPr id="5128" name="Object 10"/>
          <p:cNvGraphicFramePr>
            <a:graphicFrameLocks noChangeAspect="1"/>
          </p:cNvGraphicFramePr>
          <p:nvPr/>
        </p:nvGraphicFramePr>
        <p:xfrm>
          <a:off x="547688" y="5330825"/>
          <a:ext cx="2884487" cy="365125"/>
        </p:xfrm>
        <a:graphic>
          <a:graphicData uri="http://schemas.openxmlformats.org/presentationml/2006/ole">
            <mc:AlternateContent xmlns:mc="http://schemas.openxmlformats.org/markup-compatibility/2006">
              <mc:Choice xmlns:v="urn:schemas-microsoft-com:vml" Requires="v">
                <p:oleObj spid="_x0000_s5190" name="Equation" r:id="rId11" imgW="1993900" imgH="254000" progId="Equation.3">
                  <p:embed/>
                </p:oleObj>
              </mc:Choice>
              <mc:Fallback>
                <p:oleObj name="Equation" r:id="rId11" imgW="1993900" imgH="254000" progId="Equation.3">
                  <p:embed/>
                  <p:pic>
                    <p:nvPicPr>
                      <p:cNvPr id="0"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688" y="5330825"/>
                        <a:ext cx="2884487" cy="36512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29" name="Object 11"/>
          <p:cNvGraphicFramePr>
            <a:graphicFrameLocks noChangeAspect="1"/>
          </p:cNvGraphicFramePr>
          <p:nvPr>
            <p:extLst>
              <p:ext uri="{D42A27DB-BD31-4B8C-83A1-F6EECF244321}">
                <p14:modId xmlns:p14="http://schemas.microsoft.com/office/powerpoint/2010/main" val="2487807205"/>
              </p:ext>
            </p:extLst>
          </p:nvPr>
        </p:nvGraphicFramePr>
        <p:xfrm>
          <a:off x="568325" y="5767388"/>
          <a:ext cx="2224088" cy="365125"/>
        </p:xfrm>
        <a:graphic>
          <a:graphicData uri="http://schemas.openxmlformats.org/presentationml/2006/ole">
            <mc:AlternateContent xmlns:mc="http://schemas.openxmlformats.org/markup-compatibility/2006">
              <mc:Choice xmlns:v="urn:schemas-microsoft-com:vml" Requires="v">
                <p:oleObj spid="_x0000_s5191" name="Equation" r:id="rId13" imgW="1536033" imgH="253890" progId="Equation.DSMT4">
                  <p:embed/>
                </p:oleObj>
              </mc:Choice>
              <mc:Fallback>
                <p:oleObj name="Equation" r:id="rId13" imgW="1536033" imgH="253890" progId="Equation.DSMT4">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68325" y="5767388"/>
                        <a:ext cx="2224088" cy="365125"/>
                      </a:xfrm>
                      <a:prstGeom prst="rect">
                        <a:avLst/>
                      </a:prstGeom>
                      <a:solidFill>
                        <a:srgbClr val="FFFF99"/>
                      </a:solidFill>
                      <a:ln w="190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30" name="Text Box 87"/>
          <p:cNvSpPr txBox="1">
            <a:spLocks noChangeArrowheads="1"/>
          </p:cNvSpPr>
          <p:nvPr/>
        </p:nvSpPr>
        <p:spPr bwMode="auto">
          <a:xfrm>
            <a:off x="3432175" y="5764213"/>
            <a:ext cx="4978400" cy="338137"/>
          </a:xfrm>
          <a:prstGeom prst="rect">
            <a:avLst/>
          </a:prstGeom>
          <a:noFill/>
          <a:ln w="12700" algn="ctr">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a:latin typeface="Times New Roman" panose="02020603050405020304" pitchFamily="18" charset="0"/>
              </a:rPr>
              <a:t>Note that cos</a:t>
            </a:r>
            <a:r>
              <a:rPr lang="en-US" altLang="en-US" sz="1600" i="1">
                <a:latin typeface="Symbol" panose="05050102010706020507" pitchFamily="18" charset="2"/>
              </a:rPr>
              <a:t>d</a:t>
            </a:r>
            <a:r>
              <a:rPr lang="en-US" altLang="en-US" sz="1600">
                <a:latin typeface="Times New Roman" panose="02020603050405020304" pitchFamily="18" charset="0"/>
              </a:rPr>
              <a:t> averages to 0 in space: energy is conserved.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24998C6-4071-42E9-BDBF-305C1F1CD6EF}" type="slidenum">
              <a:rPr lang="en-US" altLang="en-US" sz="1400" smtClean="0"/>
              <a:pPr>
                <a:spcBef>
                  <a:spcPct val="0"/>
                </a:spcBef>
                <a:buFontTx/>
                <a:buNone/>
              </a:pPr>
              <a:t>3</a:t>
            </a:fld>
            <a:endParaRPr lang="en-US" altLang="en-US" sz="1400"/>
          </a:p>
        </p:txBody>
      </p:sp>
      <p:sp>
        <p:nvSpPr>
          <p:cNvPr id="6147" name="Text Box 12"/>
          <p:cNvSpPr txBox="1">
            <a:spLocks noChangeArrowheads="1"/>
          </p:cNvSpPr>
          <p:nvPr/>
        </p:nvSpPr>
        <p:spPr bwMode="auto">
          <a:xfrm>
            <a:off x="612775" y="998538"/>
            <a:ext cx="3079750"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1">
                <a:latin typeface="Times New Roman" panose="02020603050405020304" pitchFamily="18" charset="0"/>
              </a:rPr>
              <a:t>Total constructive interference:</a:t>
            </a:r>
          </a:p>
          <a:p>
            <a:pPr eaLnBrk="1" hangingPunct="1">
              <a:spcBef>
                <a:spcPct val="0"/>
              </a:spcBef>
              <a:buFontTx/>
              <a:buNone/>
            </a:pPr>
            <a:endParaRPr lang="en-US" altLang="en-US" sz="800" i="1">
              <a:latin typeface="Times New Roman" panose="02020603050405020304" pitchFamily="18" charset="0"/>
            </a:endParaRPr>
          </a:p>
          <a:p>
            <a:pPr eaLnBrk="1" hangingPunct="1">
              <a:spcBef>
                <a:spcPct val="0"/>
              </a:spcBef>
              <a:buFontTx/>
              <a:buNone/>
            </a:pPr>
            <a:r>
              <a:rPr lang="en-US" altLang="en-US" sz="1800" i="1">
                <a:latin typeface="Times New Roman" panose="02020603050405020304" pitchFamily="18" charset="0"/>
              </a:rPr>
              <a:t>Total destructive interference:</a:t>
            </a:r>
          </a:p>
        </p:txBody>
      </p:sp>
      <p:graphicFrame>
        <p:nvGraphicFramePr>
          <p:cNvPr id="6148" name="Object 13"/>
          <p:cNvGraphicFramePr>
            <a:graphicFrameLocks noChangeAspect="1"/>
          </p:cNvGraphicFramePr>
          <p:nvPr/>
        </p:nvGraphicFramePr>
        <p:xfrm>
          <a:off x="3856038" y="984250"/>
          <a:ext cx="3033712" cy="365125"/>
        </p:xfrm>
        <a:graphic>
          <a:graphicData uri="http://schemas.openxmlformats.org/presentationml/2006/ole">
            <mc:AlternateContent xmlns:mc="http://schemas.openxmlformats.org/markup-compatibility/2006">
              <mc:Choice xmlns:v="urn:schemas-microsoft-com:vml" Requires="v">
                <p:oleObj spid="_x0000_s6224" name="Equation" r:id="rId3" imgW="2095500" imgH="254000" progId="Equation.3">
                  <p:embed/>
                </p:oleObj>
              </mc:Choice>
              <mc:Fallback>
                <p:oleObj name="Equation" r:id="rId3" imgW="2095500" imgH="254000" progId="Equation.3">
                  <p:embed/>
                  <p:pic>
                    <p:nvPicPr>
                      <p:cNvPr id="0"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6038" y="984250"/>
                        <a:ext cx="3033712" cy="36512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9" name="Object 14"/>
          <p:cNvGraphicFramePr>
            <a:graphicFrameLocks noChangeAspect="1"/>
          </p:cNvGraphicFramePr>
          <p:nvPr/>
        </p:nvGraphicFramePr>
        <p:xfrm>
          <a:off x="3875088" y="1376363"/>
          <a:ext cx="3419475" cy="365125"/>
        </p:xfrm>
        <a:graphic>
          <a:graphicData uri="http://schemas.openxmlformats.org/presentationml/2006/ole">
            <mc:AlternateContent xmlns:mc="http://schemas.openxmlformats.org/markup-compatibility/2006">
              <mc:Choice xmlns:v="urn:schemas-microsoft-com:vml" Requires="v">
                <p:oleObj spid="_x0000_s6225" name="Equation" r:id="rId5" imgW="2362200" imgH="254000" progId="Equation.3">
                  <p:embed/>
                </p:oleObj>
              </mc:Choice>
              <mc:Fallback>
                <p:oleObj name="Equation" r:id="rId5" imgW="2362200" imgH="254000" progId="Equation.3">
                  <p:embed/>
                  <p:pic>
                    <p:nvPicPr>
                      <p:cNvPr id="0"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75088" y="1376363"/>
                        <a:ext cx="3419475" cy="36512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50" name="Rectangle 15"/>
          <p:cNvSpPr>
            <a:spLocks noChangeArrowheads="1"/>
          </p:cNvSpPr>
          <p:nvPr/>
        </p:nvSpPr>
        <p:spPr bwMode="auto">
          <a:xfrm>
            <a:off x="623888" y="1893888"/>
            <a:ext cx="16160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latin typeface="Times New Roman" panose="02020603050405020304" pitchFamily="18" charset="0"/>
              </a:rPr>
              <a:t>When </a:t>
            </a:r>
            <a:r>
              <a:rPr lang="en-US" altLang="en-US" sz="1800" i="1">
                <a:latin typeface="Times New Roman" panose="02020603050405020304" pitchFamily="18" charset="0"/>
              </a:rPr>
              <a:t>I</a:t>
            </a:r>
            <a:r>
              <a:rPr lang="en-US" altLang="en-US" sz="1800" baseline="-25000">
                <a:latin typeface="Times New Roman" panose="02020603050405020304" pitchFamily="18" charset="0"/>
              </a:rPr>
              <a:t>1</a:t>
            </a:r>
            <a:r>
              <a:rPr lang="en-US" altLang="en-US" sz="1800">
                <a:latin typeface="Times New Roman" panose="02020603050405020304" pitchFamily="18" charset="0"/>
              </a:rPr>
              <a:t>=</a:t>
            </a:r>
            <a:r>
              <a:rPr lang="en-US" altLang="en-US" sz="1800" i="1">
                <a:latin typeface="Times New Roman" panose="02020603050405020304" pitchFamily="18" charset="0"/>
              </a:rPr>
              <a:t>I</a:t>
            </a:r>
            <a:r>
              <a:rPr lang="en-US" altLang="en-US" sz="1800" baseline="-25000">
                <a:latin typeface="Times New Roman" panose="02020603050405020304" pitchFamily="18" charset="0"/>
              </a:rPr>
              <a:t>2</a:t>
            </a:r>
            <a:r>
              <a:rPr lang="en-US" altLang="en-US" sz="1800">
                <a:latin typeface="Times New Roman" panose="02020603050405020304" pitchFamily="18" charset="0"/>
              </a:rPr>
              <a:t>=</a:t>
            </a:r>
            <a:r>
              <a:rPr lang="en-US" altLang="en-US" sz="1800" i="1">
                <a:latin typeface="Times New Roman" panose="02020603050405020304" pitchFamily="18" charset="0"/>
              </a:rPr>
              <a:t>I</a:t>
            </a:r>
            <a:r>
              <a:rPr lang="en-US" altLang="en-US" sz="1800" baseline="-25000">
                <a:latin typeface="Times New Roman" panose="02020603050405020304" pitchFamily="18" charset="0"/>
              </a:rPr>
              <a:t>0</a:t>
            </a:r>
            <a:r>
              <a:rPr lang="en-US" altLang="en-US" sz="1800">
                <a:latin typeface="Times New Roman" panose="02020603050405020304" pitchFamily="18" charset="0"/>
              </a:rPr>
              <a:t>, </a:t>
            </a:r>
          </a:p>
        </p:txBody>
      </p:sp>
      <p:graphicFrame>
        <p:nvGraphicFramePr>
          <p:cNvPr id="6151" name="Object 16"/>
          <p:cNvGraphicFramePr>
            <a:graphicFrameLocks noChangeAspect="1"/>
          </p:cNvGraphicFramePr>
          <p:nvPr>
            <p:extLst>
              <p:ext uri="{D42A27DB-BD31-4B8C-83A1-F6EECF244321}">
                <p14:modId xmlns:p14="http://schemas.microsoft.com/office/powerpoint/2010/main" val="642631065"/>
              </p:ext>
            </p:extLst>
          </p:nvPr>
        </p:nvGraphicFramePr>
        <p:xfrm>
          <a:off x="2181225" y="1820863"/>
          <a:ext cx="2701925" cy="566737"/>
        </p:xfrm>
        <a:graphic>
          <a:graphicData uri="http://schemas.openxmlformats.org/presentationml/2006/ole">
            <mc:AlternateContent xmlns:mc="http://schemas.openxmlformats.org/markup-compatibility/2006">
              <mc:Choice xmlns:v="urn:schemas-microsoft-com:vml" Requires="v">
                <p:oleObj spid="_x0000_s6226" name="Equation" r:id="rId7" imgW="1866090" imgH="393529" progId="Equation.3">
                  <p:embed/>
                </p:oleObj>
              </mc:Choice>
              <mc:Fallback>
                <p:oleObj name="Equation" r:id="rId7" imgW="1866090" imgH="393529" progId="Equation.3">
                  <p:embed/>
                  <p:pic>
                    <p:nvPicPr>
                      <p:cNvPr id="0" name="Object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81225" y="1820863"/>
                        <a:ext cx="2701925" cy="566737"/>
                      </a:xfrm>
                      <a:prstGeom prst="rect">
                        <a:avLst/>
                      </a:prstGeom>
                      <a:solidFill>
                        <a:srgbClr val="FFFFCC"/>
                      </a:solidFill>
                      <a:ln w="19050">
                        <a:solidFill>
                          <a:srgbClr val="0000FF"/>
                        </a:solidFill>
                        <a:miter lim="800000"/>
                        <a:headEnd/>
                        <a:tailEnd/>
                      </a:ln>
                      <a:effectLst/>
                      <a:extLst/>
                    </p:spPr>
                  </p:pic>
                </p:oleObj>
              </mc:Fallback>
            </mc:AlternateContent>
          </a:graphicData>
        </a:graphic>
      </p:graphicFrame>
      <p:sp>
        <p:nvSpPr>
          <p:cNvPr id="6152" name="Rectangle 18"/>
          <p:cNvSpPr>
            <a:spLocks noChangeArrowheads="1"/>
          </p:cNvSpPr>
          <p:nvPr/>
        </p:nvSpPr>
        <p:spPr bwMode="auto">
          <a:xfrm>
            <a:off x="623888" y="2786063"/>
            <a:ext cx="47466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u="sng">
                <a:solidFill>
                  <a:srgbClr val="0000FF"/>
                </a:solidFill>
                <a:latin typeface="Times New Roman" panose="02020603050405020304" pitchFamily="18" charset="0"/>
              </a:rPr>
              <a:t>Interference fringes between two plane-waves</a:t>
            </a:r>
            <a:r>
              <a:rPr lang="en-US" altLang="en-US" sz="1800">
                <a:latin typeface="Times New Roman" panose="02020603050405020304" pitchFamily="18" charset="0"/>
              </a:rPr>
              <a:t>:</a:t>
            </a:r>
          </a:p>
          <a:p>
            <a:pPr eaLnBrk="1" hangingPunct="1">
              <a:spcBef>
                <a:spcPct val="0"/>
              </a:spcBef>
              <a:buFontTx/>
              <a:buNone/>
            </a:pPr>
            <a:r>
              <a:rPr lang="en-US" altLang="en-US" sz="1800">
                <a:latin typeface="Times New Roman" panose="02020603050405020304" pitchFamily="18" charset="0"/>
                <a:sym typeface="Symbol" panose="05050102010706020507" pitchFamily="18" charset="2"/>
              </a:rPr>
              <a:t>Bright fringes:</a:t>
            </a:r>
            <a:endParaRPr lang="en-US" altLang="en-US" sz="1800">
              <a:latin typeface="Times New Roman" panose="02020603050405020304" pitchFamily="18" charset="0"/>
            </a:endParaRPr>
          </a:p>
        </p:txBody>
      </p:sp>
      <p:graphicFrame>
        <p:nvGraphicFramePr>
          <p:cNvPr id="6153" name="Object 19"/>
          <p:cNvGraphicFramePr>
            <a:graphicFrameLocks noChangeAspect="1"/>
          </p:cNvGraphicFramePr>
          <p:nvPr/>
        </p:nvGraphicFramePr>
        <p:xfrm>
          <a:off x="684213" y="3443288"/>
          <a:ext cx="4614862" cy="658812"/>
        </p:xfrm>
        <a:graphic>
          <a:graphicData uri="http://schemas.openxmlformats.org/presentationml/2006/ole">
            <mc:AlternateContent xmlns:mc="http://schemas.openxmlformats.org/markup-compatibility/2006">
              <mc:Choice xmlns:v="urn:schemas-microsoft-com:vml" Requires="v">
                <p:oleObj spid="_x0000_s6227" name="Equation" r:id="rId9" imgW="3187700" imgH="457200" progId="Equation.3">
                  <p:embed/>
                </p:oleObj>
              </mc:Choice>
              <mc:Fallback>
                <p:oleObj name="Equation" r:id="rId9" imgW="3187700" imgH="457200" progId="Equation.3">
                  <p:embed/>
                  <p:pic>
                    <p:nvPicPr>
                      <p:cNvPr id="0" name="Object 1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4213" y="3443288"/>
                        <a:ext cx="4614862" cy="658812"/>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54" name="Rectangle 18"/>
          <p:cNvSpPr>
            <a:spLocks noChangeArrowheads="1"/>
          </p:cNvSpPr>
          <p:nvPr/>
        </p:nvSpPr>
        <p:spPr bwMode="auto">
          <a:xfrm>
            <a:off x="682625" y="4176713"/>
            <a:ext cx="51768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latin typeface="Times New Roman" panose="02020603050405020304" pitchFamily="18" charset="0"/>
                <a:sym typeface="Symbol" panose="05050102010706020507" pitchFamily="18" charset="2"/>
              </a:rPr>
              <a:t> Fringes are parallel planes perpendicular to </a:t>
            </a:r>
            <a:r>
              <a:rPr lang="en-US" altLang="en-US" sz="1800" b="1">
                <a:latin typeface="Times New Roman" panose="02020603050405020304" pitchFamily="18" charset="0"/>
                <a:sym typeface="Symbol" panose="05050102010706020507" pitchFamily="18" charset="2"/>
              </a:rPr>
              <a:t>k</a:t>
            </a:r>
            <a:r>
              <a:rPr lang="en-US" altLang="en-US" sz="1800" baseline="-25000">
                <a:latin typeface="Times New Roman" panose="02020603050405020304" pitchFamily="18" charset="0"/>
                <a:sym typeface="Symbol" panose="05050102010706020507" pitchFamily="18" charset="2"/>
              </a:rPr>
              <a:t>1</a:t>
            </a:r>
            <a:r>
              <a:rPr lang="en-US" altLang="en-US" sz="1800">
                <a:latin typeface="Times New Roman" panose="02020603050405020304" pitchFamily="18" charset="0"/>
                <a:sym typeface="Symbol" panose="05050102010706020507" pitchFamily="18" charset="2"/>
              </a:rPr>
              <a:t>-</a:t>
            </a:r>
            <a:r>
              <a:rPr lang="en-US" altLang="en-US" sz="1800" b="1">
                <a:latin typeface="Times New Roman" panose="02020603050405020304" pitchFamily="18" charset="0"/>
                <a:sym typeface="Symbol" panose="05050102010706020507" pitchFamily="18" charset="2"/>
              </a:rPr>
              <a:t>k</a:t>
            </a:r>
            <a:r>
              <a:rPr lang="en-US" altLang="en-US" sz="1800" baseline="-25000">
                <a:latin typeface="Times New Roman" panose="02020603050405020304" pitchFamily="18" charset="0"/>
                <a:sym typeface="Symbol" panose="05050102010706020507" pitchFamily="18" charset="2"/>
              </a:rPr>
              <a:t>2</a:t>
            </a:r>
            <a:r>
              <a:rPr lang="en-US" altLang="en-US" sz="1800">
                <a:latin typeface="Times New Roman" panose="02020603050405020304" pitchFamily="18" charset="0"/>
                <a:sym typeface="Symbol" panose="05050102010706020507" pitchFamily="18" charset="2"/>
              </a:rPr>
              <a:t> .</a:t>
            </a:r>
            <a:endParaRPr lang="en-US" altLang="en-US" sz="1800">
              <a:latin typeface="Times New Roman" panose="02020603050405020304" pitchFamily="18" charset="0"/>
            </a:endParaRPr>
          </a:p>
        </p:txBody>
      </p:sp>
      <p:graphicFrame>
        <p:nvGraphicFramePr>
          <p:cNvPr id="6155" name="Object 2"/>
          <p:cNvGraphicFramePr>
            <a:graphicFrameLocks noChangeAspect="1"/>
          </p:cNvGraphicFramePr>
          <p:nvPr>
            <p:extLst>
              <p:ext uri="{D42A27DB-BD31-4B8C-83A1-F6EECF244321}">
                <p14:modId xmlns:p14="http://schemas.microsoft.com/office/powerpoint/2010/main" val="1141100842"/>
              </p:ext>
            </p:extLst>
          </p:nvPr>
        </p:nvGraphicFramePr>
        <p:xfrm>
          <a:off x="687388" y="492125"/>
          <a:ext cx="2224087" cy="365125"/>
        </p:xfrm>
        <a:graphic>
          <a:graphicData uri="http://schemas.openxmlformats.org/presentationml/2006/ole">
            <mc:AlternateContent xmlns:mc="http://schemas.openxmlformats.org/markup-compatibility/2006">
              <mc:Choice xmlns:v="urn:schemas-microsoft-com:vml" Requires="v">
                <p:oleObj spid="_x0000_s6228" name="Equation" r:id="rId11" imgW="1536033" imgH="253890" progId="Equation.3">
                  <p:embed/>
                </p:oleObj>
              </mc:Choice>
              <mc:Fallback>
                <p:oleObj name="Equation" r:id="rId11" imgW="1536033" imgH="253890" progId="Equation.3">
                  <p:embed/>
                  <p:pic>
                    <p:nvPicPr>
                      <p:cNvPr id="0" name="Object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7388" y="492125"/>
                        <a:ext cx="2224087" cy="365125"/>
                      </a:xfrm>
                      <a:prstGeom prst="rect">
                        <a:avLst/>
                      </a:prstGeom>
                      <a:solidFill>
                        <a:srgbClr val="FFFFCC"/>
                      </a:solidFill>
                      <a:ln w="19050">
                        <a:solidFill>
                          <a:srgbClr val="0000FF"/>
                        </a:solidFill>
                        <a:miter lim="800000"/>
                        <a:headEnd/>
                        <a:tailEnd/>
                      </a:ln>
                      <a:effectLst/>
                      <a:extLst/>
                    </p:spPr>
                  </p:pic>
                </p:oleObj>
              </mc:Fallback>
            </mc:AlternateContent>
          </a:graphicData>
        </a:graphic>
      </p:graphicFrame>
      <p:grpSp>
        <p:nvGrpSpPr>
          <p:cNvPr id="6156" name="Group 30"/>
          <p:cNvGrpSpPr>
            <a:grpSpLocks/>
          </p:cNvGrpSpPr>
          <p:nvPr/>
        </p:nvGrpSpPr>
        <p:grpSpPr bwMode="auto">
          <a:xfrm>
            <a:off x="6430963" y="3048000"/>
            <a:ext cx="1981200" cy="1354138"/>
            <a:chOff x="3932" y="2910"/>
            <a:chExt cx="1860" cy="388"/>
          </a:xfrm>
        </p:grpSpPr>
        <p:sp>
          <p:nvSpPr>
            <p:cNvPr id="6170" name="Line 25"/>
            <p:cNvSpPr>
              <a:spLocks noChangeShapeType="1"/>
            </p:cNvSpPr>
            <p:nvPr/>
          </p:nvSpPr>
          <p:spPr bwMode="auto">
            <a:xfrm>
              <a:off x="3932" y="2910"/>
              <a:ext cx="186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171" name="Line 26"/>
            <p:cNvSpPr>
              <a:spLocks noChangeShapeType="1"/>
            </p:cNvSpPr>
            <p:nvPr/>
          </p:nvSpPr>
          <p:spPr bwMode="auto">
            <a:xfrm>
              <a:off x="3932" y="3007"/>
              <a:ext cx="186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172" name="Line 27"/>
            <p:cNvSpPr>
              <a:spLocks noChangeShapeType="1"/>
            </p:cNvSpPr>
            <p:nvPr/>
          </p:nvSpPr>
          <p:spPr bwMode="auto">
            <a:xfrm>
              <a:off x="3932" y="3104"/>
              <a:ext cx="186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173" name="Line 28"/>
            <p:cNvSpPr>
              <a:spLocks noChangeShapeType="1"/>
            </p:cNvSpPr>
            <p:nvPr/>
          </p:nvSpPr>
          <p:spPr bwMode="auto">
            <a:xfrm>
              <a:off x="3932" y="3201"/>
              <a:ext cx="186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174" name="Line 29"/>
            <p:cNvSpPr>
              <a:spLocks noChangeShapeType="1"/>
            </p:cNvSpPr>
            <p:nvPr/>
          </p:nvSpPr>
          <p:spPr bwMode="auto">
            <a:xfrm>
              <a:off x="3932" y="3298"/>
              <a:ext cx="186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grpSp>
      <p:sp>
        <p:nvSpPr>
          <p:cNvPr id="6157" name="Line 20"/>
          <p:cNvSpPr>
            <a:spLocks noChangeShapeType="1"/>
          </p:cNvSpPr>
          <p:nvPr/>
        </p:nvSpPr>
        <p:spPr bwMode="auto">
          <a:xfrm>
            <a:off x="5856288" y="3721100"/>
            <a:ext cx="2000250" cy="231775"/>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6158" name="Line 21"/>
          <p:cNvSpPr>
            <a:spLocks noChangeShapeType="1"/>
          </p:cNvSpPr>
          <p:nvPr/>
        </p:nvSpPr>
        <p:spPr bwMode="auto">
          <a:xfrm flipV="1">
            <a:off x="5857875" y="3478213"/>
            <a:ext cx="2000250" cy="230187"/>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6159" name="Line 22"/>
          <p:cNvSpPr>
            <a:spLocks noChangeShapeType="1"/>
          </p:cNvSpPr>
          <p:nvPr/>
        </p:nvSpPr>
        <p:spPr bwMode="auto">
          <a:xfrm>
            <a:off x="7827963" y="3475038"/>
            <a:ext cx="0" cy="477837"/>
          </a:xfrm>
          <a:prstGeom prst="line">
            <a:avLst/>
          </a:prstGeom>
          <a:noFill/>
          <a:ln w="25400">
            <a:solidFill>
              <a:srgbClr val="00B050"/>
            </a:solidFill>
            <a:round/>
            <a:headEnd type="arrow" w="med" len="me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160" name="Text Box 23"/>
          <p:cNvSpPr txBox="1">
            <a:spLocks noChangeArrowheads="1"/>
          </p:cNvSpPr>
          <p:nvPr/>
        </p:nvSpPr>
        <p:spPr bwMode="auto">
          <a:xfrm>
            <a:off x="6888163" y="3181350"/>
            <a:ext cx="387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latin typeface="Times New Roman" panose="02020603050405020304" pitchFamily="18" charset="0"/>
              </a:rPr>
              <a:t>k</a:t>
            </a:r>
            <a:r>
              <a:rPr lang="en-US" altLang="en-US" sz="1800" baseline="-25000">
                <a:latin typeface="Times New Roman" panose="02020603050405020304" pitchFamily="18" charset="0"/>
              </a:rPr>
              <a:t>1</a:t>
            </a:r>
          </a:p>
        </p:txBody>
      </p:sp>
      <p:sp>
        <p:nvSpPr>
          <p:cNvPr id="6161" name="Text Box 24"/>
          <p:cNvSpPr txBox="1">
            <a:spLocks noChangeArrowheads="1"/>
          </p:cNvSpPr>
          <p:nvPr/>
        </p:nvSpPr>
        <p:spPr bwMode="auto">
          <a:xfrm>
            <a:off x="6927850" y="3786188"/>
            <a:ext cx="387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latin typeface="Times New Roman" panose="02020603050405020304" pitchFamily="18" charset="0"/>
              </a:rPr>
              <a:t>k</a:t>
            </a:r>
            <a:r>
              <a:rPr lang="en-US" altLang="en-US" sz="1800" baseline="-25000">
                <a:latin typeface="Times New Roman" panose="02020603050405020304" pitchFamily="18" charset="0"/>
              </a:rPr>
              <a:t>2</a:t>
            </a:r>
          </a:p>
        </p:txBody>
      </p:sp>
      <p:sp>
        <p:nvSpPr>
          <p:cNvPr id="6162" name="Text Box 47"/>
          <p:cNvSpPr txBox="1">
            <a:spLocks noChangeArrowheads="1"/>
          </p:cNvSpPr>
          <p:nvPr/>
        </p:nvSpPr>
        <p:spPr bwMode="auto">
          <a:xfrm>
            <a:off x="7880350" y="3449638"/>
            <a:ext cx="666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latin typeface="Times New Roman" panose="02020603050405020304" pitchFamily="18" charset="0"/>
              </a:rPr>
              <a:t>k</a:t>
            </a:r>
            <a:r>
              <a:rPr lang="en-US" altLang="en-US" sz="1800" baseline="-25000">
                <a:latin typeface="Times New Roman" panose="02020603050405020304" pitchFamily="18" charset="0"/>
              </a:rPr>
              <a:t>1</a:t>
            </a:r>
            <a:r>
              <a:rPr lang="en-US" altLang="en-US" sz="1800">
                <a:latin typeface="Times New Roman" panose="02020603050405020304" pitchFamily="18" charset="0"/>
              </a:rPr>
              <a:t>-</a:t>
            </a:r>
            <a:r>
              <a:rPr lang="en-US" altLang="en-US" sz="1800" b="1">
                <a:latin typeface="Times New Roman" panose="02020603050405020304" pitchFamily="18" charset="0"/>
              </a:rPr>
              <a:t>k</a:t>
            </a:r>
            <a:r>
              <a:rPr lang="en-US" altLang="en-US" sz="1800" baseline="-25000">
                <a:latin typeface="Times New Roman" panose="02020603050405020304" pitchFamily="18" charset="0"/>
              </a:rPr>
              <a:t>2</a:t>
            </a:r>
          </a:p>
        </p:txBody>
      </p:sp>
      <p:sp>
        <p:nvSpPr>
          <p:cNvPr id="6163" name="Freeform 6"/>
          <p:cNvSpPr>
            <a:spLocks/>
          </p:cNvSpPr>
          <p:nvPr/>
        </p:nvSpPr>
        <p:spPr bwMode="auto">
          <a:xfrm>
            <a:off x="6205538" y="3657600"/>
            <a:ext cx="87312" cy="119063"/>
          </a:xfrm>
          <a:custGeom>
            <a:avLst/>
            <a:gdLst>
              <a:gd name="T0" fmla="*/ 0 w 87511"/>
              <a:gd name="T1" fmla="*/ 0 h 143934"/>
              <a:gd name="T2" fmla="*/ 83708 w 87511"/>
              <a:gd name="T3" fmla="*/ 1302 h 143934"/>
              <a:gd name="T4" fmla="*/ 58596 w 87511"/>
              <a:gd name="T5" fmla="*/ 3162 h 143934"/>
              <a:gd name="T6" fmla="*/ 0 60000 65536"/>
              <a:gd name="T7" fmla="*/ 0 60000 65536"/>
              <a:gd name="T8" fmla="*/ 0 60000 65536"/>
            </a:gdLst>
            <a:ahLst/>
            <a:cxnLst>
              <a:cxn ang="T6">
                <a:pos x="T0" y="T1"/>
              </a:cxn>
              <a:cxn ang="T7">
                <a:pos x="T2" y="T3"/>
              </a:cxn>
              <a:cxn ang="T8">
                <a:pos x="T4" y="T5"/>
              </a:cxn>
            </a:cxnLst>
            <a:rect l="0" t="0" r="r" b="b"/>
            <a:pathLst>
              <a:path w="87511" h="143934">
                <a:moveTo>
                  <a:pt x="0" y="0"/>
                </a:moveTo>
                <a:cubicBezTo>
                  <a:pt x="37394" y="17639"/>
                  <a:pt x="74789" y="35278"/>
                  <a:pt x="84667" y="59267"/>
                </a:cubicBezTo>
                <a:cubicBezTo>
                  <a:pt x="94545" y="83256"/>
                  <a:pt x="76906" y="113595"/>
                  <a:pt x="59267" y="143934"/>
                </a:cubicBezTo>
              </a:path>
            </a:pathLst>
          </a:custGeom>
          <a:noFill/>
          <a:ln w="1270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164" name="Rectangle 7"/>
          <p:cNvSpPr>
            <a:spLocks noChangeArrowheads="1"/>
          </p:cNvSpPr>
          <p:nvPr/>
        </p:nvSpPr>
        <p:spPr bwMode="auto">
          <a:xfrm>
            <a:off x="6223000" y="3549650"/>
            <a:ext cx="2778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400" i="1">
                <a:latin typeface="Symbol" panose="05050102010706020507" pitchFamily="18" charset="2"/>
              </a:rPr>
              <a:t>q</a:t>
            </a:r>
          </a:p>
        </p:txBody>
      </p:sp>
      <p:sp>
        <p:nvSpPr>
          <p:cNvPr id="6165" name="Rectangle 18"/>
          <p:cNvSpPr>
            <a:spLocks noChangeArrowheads="1"/>
          </p:cNvSpPr>
          <p:nvPr/>
        </p:nvSpPr>
        <p:spPr bwMode="auto">
          <a:xfrm>
            <a:off x="600075" y="4822825"/>
            <a:ext cx="7947025"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1" dirty="0">
                <a:latin typeface="Times New Roman" panose="02020603050405020304" pitchFamily="18" charset="0"/>
                <a:sym typeface="Symbol" panose="05050102010706020507" pitchFamily="18" charset="2"/>
              </a:rPr>
              <a:t>Exercise</a:t>
            </a:r>
            <a:r>
              <a:rPr lang="en-US" altLang="en-US" sz="1800" dirty="0">
                <a:latin typeface="Times New Roman" panose="02020603050405020304" pitchFamily="18" charset="0"/>
                <a:sym typeface="Symbol" panose="05050102010706020507" pitchFamily="18" charset="2"/>
              </a:rPr>
              <a:t>: Prove that the distance between the interference planes is</a:t>
            </a:r>
          </a:p>
          <a:p>
            <a:pPr eaLnBrk="1" hangingPunct="1">
              <a:spcBef>
                <a:spcPct val="0"/>
              </a:spcBef>
              <a:buFontTx/>
              <a:buNone/>
            </a:pPr>
            <a:r>
              <a:rPr lang="en-US" altLang="en-US" sz="1800" dirty="0">
                <a:latin typeface="Times New Roman" panose="02020603050405020304" pitchFamily="18" charset="0"/>
                <a:sym typeface="Symbol" panose="05050102010706020507" pitchFamily="18" charset="2"/>
              </a:rPr>
              <a:t>Hint: </a:t>
            </a:r>
          </a:p>
          <a:p>
            <a:pPr eaLnBrk="1" hangingPunct="1">
              <a:spcBef>
                <a:spcPct val="0"/>
              </a:spcBef>
              <a:buFontTx/>
              <a:buNone/>
            </a:pPr>
            <a:endParaRPr lang="en-US" altLang="en-US" sz="1800" dirty="0">
              <a:latin typeface="Times New Roman" panose="02020603050405020304" pitchFamily="18" charset="0"/>
              <a:sym typeface="Symbol" panose="05050102010706020507" pitchFamily="18" charset="2"/>
            </a:endParaRPr>
          </a:p>
          <a:p>
            <a:pPr eaLnBrk="1" hangingPunct="1">
              <a:spcBef>
                <a:spcPct val="0"/>
              </a:spcBef>
              <a:buFontTx/>
              <a:buNone/>
            </a:pPr>
            <a:r>
              <a:rPr lang="en-US" altLang="en-US" sz="1800" i="1" dirty="0">
                <a:latin typeface="Times New Roman" panose="02020603050405020304" pitchFamily="18" charset="0"/>
                <a:sym typeface="Symbol" panose="05050102010706020507" pitchFamily="18" charset="2"/>
              </a:rPr>
              <a:t>Discussion</a:t>
            </a:r>
            <a:r>
              <a:rPr lang="en-US" altLang="en-US" sz="1800" dirty="0">
                <a:latin typeface="Times New Roman" panose="02020603050405020304" pitchFamily="18" charset="0"/>
                <a:sym typeface="Symbol" panose="05050102010706020507" pitchFamily="18" charset="2"/>
              </a:rPr>
              <a:t>: Fabrication of photographic gratings. </a:t>
            </a:r>
            <a:endParaRPr lang="en-US" altLang="en-US" sz="1800" dirty="0">
              <a:latin typeface="Times New Roman" panose="02020603050405020304" pitchFamily="18" charset="0"/>
            </a:endParaRPr>
          </a:p>
        </p:txBody>
      </p:sp>
      <p:graphicFrame>
        <p:nvGraphicFramePr>
          <p:cNvPr id="6166" name="Object 8"/>
          <p:cNvGraphicFramePr>
            <a:graphicFrameLocks noChangeAspect="1"/>
          </p:cNvGraphicFramePr>
          <p:nvPr/>
        </p:nvGraphicFramePr>
        <p:xfrm>
          <a:off x="6848475" y="4741863"/>
          <a:ext cx="1433513" cy="603250"/>
        </p:xfrm>
        <a:graphic>
          <a:graphicData uri="http://schemas.openxmlformats.org/presentationml/2006/ole">
            <mc:AlternateContent xmlns:mc="http://schemas.openxmlformats.org/markup-compatibility/2006">
              <mc:Choice xmlns:v="urn:schemas-microsoft-com:vml" Requires="v">
                <p:oleObj spid="_x0000_s6229" name="Equation" r:id="rId13" imgW="990600" imgH="419100" progId="Equation.3">
                  <p:embed/>
                </p:oleObj>
              </mc:Choice>
              <mc:Fallback>
                <p:oleObj name="Equation" r:id="rId13" imgW="990600" imgH="419100" progId="Equation.3">
                  <p:embed/>
                  <p:pic>
                    <p:nvPicPr>
                      <p:cNvPr id="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48475" y="4741863"/>
                        <a:ext cx="1433513" cy="60325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cxnSp>
        <p:nvCxnSpPr>
          <p:cNvPr id="6167" name="Straight Arrow Connector 2"/>
          <p:cNvCxnSpPr>
            <a:cxnSpLocks noChangeShapeType="1"/>
          </p:cNvCxnSpPr>
          <p:nvPr/>
        </p:nvCxnSpPr>
        <p:spPr bwMode="auto">
          <a:xfrm flipV="1">
            <a:off x="7421563" y="3363913"/>
            <a:ext cx="0" cy="361950"/>
          </a:xfrm>
          <a:prstGeom prst="straightConnector1">
            <a:avLst/>
          </a:prstGeom>
          <a:noFill/>
          <a:ln w="1905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6168" name="Text Box 23"/>
          <p:cNvSpPr txBox="1">
            <a:spLocks noChangeArrowheads="1"/>
          </p:cNvSpPr>
          <p:nvPr/>
        </p:nvSpPr>
        <p:spPr bwMode="auto">
          <a:xfrm>
            <a:off x="7364413" y="3416300"/>
            <a:ext cx="312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latin typeface="Times New Roman" panose="02020603050405020304" pitchFamily="18" charset="0"/>
              </a:rPr>
              <a:t>d</a:t>
            </a:r>
            <a:endParaRPr lang="en-US" altLang="en-US" sz="1800" baseline="-25000">
              <a:latin typeface="Times New Roman" panose="02020603050405020304" pitchFamily="18" charset="0"/>
            </a:endParaRPr>
          </a:p>
        </p:txBody>
      </p:sp>
      <p:graphicFrame>
        <p:nvGraphicFramePr>
          <p:cNvPr id="6169" name="Object 3"/>
          <p:cNvGraphicFramePr>
            <a:graphicFrameLocks noChangeAspect="1"/>
          </p:cNvGraphicFramePr>
          <p:nvPr/>
        </p:nvGraphicFramePr>
        <p:xfrm>
          <a:off x="1187450" y="5173663"/>
          <a:ext cx="1101725" cy="257175"/>
        </p:xfrm>
        <a:graphic>
          <a:graphicData uri="http://schemas.openxmlformats.org/presentationml/2006/ole">
            <mc:AlternateContent xmlns:mc="http://schemas.openxmlformats.org/markup-compatibility/2006">
              <mc:Choice xmlns:v="urn:schemas-microsoft-com:vml" Requires="v">
                <p:oleObj spid="_x0000_s6230" name="Equation" r:id="rId15" imgW="761669" imgH="177723" progId="Equation.3">
                  <p:embed/>
                </p:oleObj>
              </mc:Choice>
              <mc:Fallback>
                <p:oleObj name="Equation" r:id="rId15" imgW="761669" imgH="177723" progId="Equation.3">
                  <p:embed/>
                  <p:pic>
                    <p:nvPicPr>
                      <p:cNvPr id="0" name="Object 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87450" y="5173663"/>
                        <a:ext cx="1101725" cy="25717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46949FD-C8C4-4882-A6A9-A0CBFD72F46F}" type="slidenum">
              <a:rPr lang="en-US" altLang="en-US" sz="1400" smtClean="0"/>
              <a:pPr>
                <a:spcBef>
                  <a:spcPct val="0"/>
                </a:spcBef>
                <a:buFontTx/>
                <a:buNone/>
              </a:pPr>
              <a:t>4</a:t>
            </a:fld>
            <a:endParaRPr lang="en-US" altLang="en-US" sz="1400"/>
          </a:p>
        </p:txBody>
      </p:sp>
      <p:sp>
        <p:nvSpPr>
          <p:cNvPr id="7171" name="Rectangle 22"/>
          <p:cNvSpPr>
            <a:spLocks noChangeArrowheads="1"/>
          </p:cNvSpPr>
          <p:nvPr/>
        </p:nvSpPr>
        <p:spPr bwMode="auto">
          <a:xfrm>
            <a:off x="457200" y="193675"/>
            <a:ext cx="840105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solidFill>
                  <a:srgbClr val="660066"/>
                </a:solidFill>
                <a:latin typeface="Times New Roman" panose="02020603050405020304" pitchFamily="18" charset="0"/>
              </a:rPr>
              <a:t>9.2 Conditions for interference</a:t>
            </a:r>
          </a:p>
          <a:p>
            <a:pPr eaLnBrk="1" hangingPunct="1">
              <a:spcBef>
                <a:spcPct val="0"/>
              </a:spcBef>
              <a:buFontTx/>
              <a:buAutoNum type="arabicParenR"/>
            </a:pPr>
            <a:r>
              <a:rPr lang="en-US" altLang="en-US" sz="1800">
                <a:latin typeface="Times New Roman" panose="02020603050405020304" pitchFamily="18" charset="0"/>
              </a:rPr>
              <a:t>For producing stable patterns, the two sources must have the same </a:t>
            </a:r>
            <a:r>
              <a:rPr lang="en-US" altLang="en-US" sz="1800" i="1">
                <a:latin typeface="Times New Roman" panose="02020603050405020304" pitchFamily="18" charset="0"/>
              </a:rPr>
              <a:t>frequency</a:t>
            </a:r>
            <a:r>
              <a:rPr lang="en-US" altLang="en-US" sz="1800">
                <a:latin typeface="Times New Roman" panose="02020603050405020304" pitchFamily="18" charset="0"/>
              </a:rPr>
              <a:t>.</a:t>
            </a:r>
          </a:p>
          <a:p>
            <a:pPr eaLnBrk="1" hangingPunct="1">
              <a:spcBef>
                <a:spcPct val="0"/>
              </a:spcBef>
              <a:buFontTx/>
              <a:buAutoNum type="arabicParenR"/>
            </a:pPr>
            <a:r>
              <a:rPr lang="en-US" altLang="en-US" sz="1800">
                <a:latin typeface="Times New Roman" panose="02020603050405020304" pitchFamily="18" charset="0"/>
              </a:rPr>
              <a:t>For producing interference patterns, the two fields must have </a:t>
            </a:r>
            <a:r>
              <a:rPr lang="en-US" altLang="en-US" sz="1800" i="1">
                <a:latin typeface="Times New Roman" panose="02020603050405020304" pitchFamily="18" charset="0"/>
              </a:rPr>
              <a:t>parallel</a:t>
            </a:r>
            <a:r>
              <a:rPr lang="en-US" altLang="en-US" sz="1800">
                <a:latin typeface="Times New Roman" panose="02020603050405020304" pitchFamily="18" charset="0"/>
              </a:rPr>
              <a:t> components. </a:t>
            </a:r>
          </a:p>
          <a:p>
            <a:pPr eaLnBrk="1" hangingPunct="1">
              <a:spcBef>
                <a:spcPct val="0"/>
              </a:spcBef>
              <a:buFontTx/>
              <a:buAutoNum type="arabicParenR"/>
            </a:pPr>
            <a:r>
              <a:rPr lang="en-US" altLang="en-US" sz="1800">
                <a:latin typeface="Times New Roman" panose="02020603050405020304" pitchFamily="18" charset="0"/>
              </a:rPr>
              <a:t>For producing clear patterns, the two sources must have similar </a:t>
            </a:r>
            <a:r>
              <a:rPr lang="en-US" altLang="en-US" sz="1800" i="1">
                <a:latin typeface="Times New Roman" panose="02020603050405020304" pitchFamily="18" charset="0"/>
              </a:rPr>
              <a:t>amplitude</a:t>
            </a:r>
            <a:r>
              <a:rPr lang="en-US" altLang="en-US" sz="1800">
                <a:latin typeface="Times New Roman" panose="02020603050405020304" pitchFamily="18" charset="0"/>
              </a:rPr>
              <a:t>.</a:t>
            </a:r>
          </a:p>
          <a:p>
            <a:pPr eaLnBrk="1" hangingPunct="1">
              <a:spcBef>
                <a:spcPct val="0"/>
              </a:spcBef>
              <a:buFontTx/>
              <a:buAutoNum type="arabicParenR"/>
            </a:pPr>
            <a:r>
              <a:rPr lang="en-US" altLang="en-US" sz="1800">
                <a:latin typeface="Times New Roman" panose="02020603050405020304" pitchFamily="18" charset="0"/>
              </a:rPr>
              <a:t>For producing interference patterns, </a:t>
            </a:r>
            <a:r>
              <a:rPr lang="en-US" altLang="en-US" sz="1800" i="1">
                <a:solidFill>
                  <a:srgbClr val="0000FF"/>
                </a:solidFill>
                <a:latin typeface="Times New Roman" panose="02020603050405020304" pitchFamily="18" charset="0"/>
              </a:rPr>
              <a:t>coherent</a:t>
            </a:r>
            <a:r>
              <a:rPr lang="en-US" altLang="en-US" sz="1800">
                <a:latin typeface="Times New Roman" panose="02020603050405020304" pitchFamily="18" charset="0"/>
              </a:rPr>
              <a:t> sources are required.</a:t>
            </a:r>
          </a:p>
        </p:txBody>
      </p:sp>
      <p:sp>
        <p:nvSpPr>
          <p:cNvPr id="7172" name="Rectangle 23"/>
          <p:cNvSpPr>
            <a:spLocks noChangeArrowheads="1"/>
          </p:cNvSpPr>
          <p:nvPr/>
        </p:nvSpPr>
        <p:spPr bwMode="auto">
          <a:xfrm>
            <a:off x="466725" y="2098675"/>
            <a:ext cx="843915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u="sng" dirty="0">
                <a:solidFill>
                  <a:srgbClr val="0000FF"/>
                </a:solidFill>
                <a:latin typeface="Times New Roman" panose="02020603050405020304" pitchFamily="18" charset="0"/>
              </a:rPr>
              <a:t>Temporal coherence:</a:t>
            </a:r>
          </a:p>
          <a:p>
            <a:pPr eaLnBrk="1" hangingPunct="1">
              <a:spcBef>
                <a:spcPct val="0"/>
              </a:spcBef>
              <a:buFontTx/>
              <a:buNone/>
            </a:pPr>
            <a:r>
              <a:rPr lang="en-US" altLang="en-US" sz="1800" i="1" dirty="0">
                <a:latin typeface="Times New Roman" panose="02020603050405020304" pitchFamily="18" charset="0"/>
              </a:rPr>
              <a:t>Coherence time</a:t>
            </a:r>
            <a:r>
              <a:rPr lang="en-US" altLang="en-US" sz="1800" dirty="0">
                <a:latin typeface="Times New Roman" panose="02020603050405020304" pitchFamily="18" charset="0"/>
              </a:rPr>
              <a:t>: Time interval </a:t>
            </a:r>
            <a:r>
              <a:rPr lang="en-US" altLang="en-US" sz="1800" dirty="0" err="1">
                <a:latin typeface="Symbol" panose="05050102010706020507" pitchFamily="18" charset="2"/>
              </a:rPr>
              <a:t>D</a:t>
            </a:r>
            <a:r>
              <a:rPr lang="en-US" altLang="en-US" sz="1800" i="1" dirty="0" err="1">
                <a:latin typeface="Times New Roman" panose="02020603050405020304" pitchFamily="18" charset="0"/>
              </a:rPr>
              <a:t>t</a:t>
            </a:r>
            <a:r>
              <a:rPr lang="en-US" altLang="en-US" sz="1800" i="1" baseline="-25000" dirty="0" err="1">
                <a:latin typeface="Times New Roman" panose="02020603050405020304" pitchFamily="18" charset="0"/>
              </a:rPr>
              <a:t>c</a:t>
            </a:r>
            <a:r>
              <a:rPr lang="en-US" altLang="en-US" sz="1800" dirty="0">
                <a:latin typeface="Times New Roman" panose="02020603050405020304" pitchFamily="18" charset="0"/>
              </a:rPr>
              <a:t> in which the light resembles a sinusoidal wave. (~10 ns for </a:t>
            </a:r>
            <a:r>
              <a:rPr lang="en-US" altLang="en-US" sz="1800" dirty="0">
                <a:solidFill>
                  <a:srgbClr val="0000FF"/>
                </a:solidFill>
                <a:latin typeface="Times New Roman" panose="02020603050405020304" pitchFamily="18" charset="0"/>
              </a:rPr>
              <a:t>quasi-monochromatic</a:t>
            </a:r>
            <a:r>
              <a:rPr lang="en-US" altLang="en-US" sz="1800" dirty="0">
                <a:latin typeface="Times New Roman" panose="02020603050405020304" pitchFamily="18" charset="0"/>
              </a:rPr>
              <a:t> light sources.)</a:t>
            </a:r>
          </a:p>
          <a:p>
            <a:pPr eaLnBrk="1" hangingPunct="1">
              <a:spcBef>
                <a:spcPct val="0"/>
              </a:spcBef>
              <a:buFontTx/>
              <a:buNone/>
            </a:pPr>
            <a:r>
              <a:rPr lang="en-US" altLang="en-US" sz="1800" i="1" dirty="0">
                <a:latin typeface="Times New Roman" panose="02020603050405020304" pitchFamily="18" charset="0"/>
              </a:rPr>
              <a:t>Coherence length</a:t>
            </a:r>
            <a:r>
              <a:rPr lang="en-US" altLang="en-US" sz="1800" dirty="0">
                <a:latin typeface="Times New Roman" panose="02020603050405020304" pitchFamily="18" charset="0"/>
              </a:rPr>
              <a:t>: </a:t>
            </a:r>
            <a:r>
              <a:rPr lang="en-US" altLang="en-US" sz="1800" dirty="0" err="1">
                <a:latin typeface="Symbol" panose="05050102010706020507" pitchFamily="18" charset="2"/>
              </a:rPr>
              <a:t>D</a:t>
            </a:r>
            <a:r>
              <a:rPr lang="en-US" altLang="en-US" sz="1800" i="1" dirty="0" err="1">
                <a:latin typeface="Times New Roman" panose="02020603050405020304" pitchFamily="18" charset="0"/>
              </a:rPr>
              <a:t>l</a:t>
            </a:r>
            <a:r>
              <a:rPr lang="en-US" altLang="en-US" sz="1800" i="1" baseline="-25000" dirty="0" err="1">
                <a:latin typeface="Times New Roman" panose="02020603050405020304" pitchFamily="18" charset="0"/>
              </a:rPr>
              <a:t>c</a:t>
            </a:r>
            <a:r>
              <a:rPr lang="en-US" altLang="en-US" sz="1800" dirty="0">
                <a:latin typeface="Times New Roman" panose="02020603050405020304" pitchFamily="18" charset="0"/>
              </a:rPr>
              <a:t>= </a:t>
            </a:r>
            <a:r>
              <a:rPr lang="en-US" altLang="en-US" sz="1800" i="1" dirty="0" err="1">
                <a:latin typeface="Times New Roman" panose="02020603050405020304" pitchFamily="18" charset="0"/>
              </a:rPr>
              <a:t>c</a:t>
            </a:r>
            <a:r>
              <a:rPr lang="en-US" altLang="en-US" sz="1800" dirty="0" err="1">
                <a:latin typeface="Symbol" panose="05050102010706020507" pitchFamily="18" charset="2"/>
              </a:rPr>
              <a:t>D</a:t>
            </a:r>
            <a:r>
              <a:rPr lang="en-US" altLang="en-US" sz="1800" i="1" dirty="0" err="1">
                <a:latin typeface="Times New Roman" panose="02020603050405020304" pitchFamily="18" charset="0"/>
              </a:rPr>
              <a:t>t</a:t>
            </a:r>
            <a:r>
              <a:rPr lang="en-US" altLang="en-US" sz="1800" i="1" baseline="-25000" dirty="0" err="1">
                <a:latin typeface="Times New Roman" panose="02020603050405020304" pitchFamily="18" charset="0"/>
              </a:rPr>
              <a:t>c</a:t>
            </a:r>
            <a:r>
              <a:rPr lang="en-US" altLang="en-US" sz="1800" i="1" baseline="-25000" dirty="0">
                <a:latin typeface="Times New Roman" panose="02020603050405020304" pitchFamily="18" charset="0"/>
              </a:rPr>
              <a:t>.</a:t>
            </a:r>
          </a:p>
          <a:p>
            <a:pPr eaLnBrk="1" hangingPunct="1">
              <a:spcBef>
                <a:spcPct val="0"/>
              </a:spcBef>
              <a:buFontTx/>
              <a:buNone/>
            </a:pPr>
            <a:r>
              <a:rPr lang="en-US" altLang="en-US" sz="1800" dirty="0">
                <a:latin typeface="Times New Roman" panose="02020603050405020304" pitchFamily="18" charset="0"/>
              </a:rPr>
              <a:t>Relation to bandwidth (uncertainty principle): </a:t>
            </a:r>
            <a:r>
              <a:rPr lang="en-US" altLang="en-US" sz="1800" dirty="0" err="1">
                <a:latin typeface="Symbol" panose="05050102010706020507" pitchFamily="18" charset="2"/>
              </a:rPr>
              <a:t>D</a:t>
            </a:r>
            <a:r>
              <a:rPr lang="en-US" altLang="en-US" sz="1800" i="1" dirty="0" err="1">
                <a:latin typeface="Symbol" panose="05050102010706020507" pitchFamily="18" charset="2"/>
              </a:rPr>
              <a:t>n</a:t>
            </a:r>
            <a:r>
              <a:rPr lang="en-US" altLang="en-US" sz="1800" dirty="0" err="1">
                <a:latin typeface="Symbol" panose="05050102010706020507" pitchFamily="18" charset="2"/>
              </a:rPr>
              <a:t>D</a:t>
            </a:r>
            <a:r>
              <a:rPr lang="en-US" altLang="en-US" sz="1800" i="1" dirty="0" err="1">
                <a:latin typeface="Times New Roman" panose="02020603050405020304" pitchFamily="18" charset="0"/>
              </a:rPr>
              <a:t>t</a:t>
            </a:r>
            <a:r>
              <a:rPr lang="en-US" altLang="en-US" sz="1800" i="1" baseline="-25000" dirty="0" err="1">
                <a:latin typeface="Times New Roman" panose="02020603050405020304" pitchFamily="18" charset="0"/>
              </a:rPr>
              <a:t>c</a:t>
            </a:r>
            <a:r>
              <a:rPr lang="en-US" altLang="en-US" sz="1800" i="1" dirty="0">
                <a:latin typeface="Times New Roman" panose="02020603050405020304" pitchFamily="18" charset="0"/>
              </a:rPr>
              <a:t> ~</a:t>
            </a:r>
            <a:r>
              <a:rPr lang="en-US" altLang="en-US" sz="1800" dirty="0">
                <a:latin typeface="Times New Roman" panose="02020603050405020304" pitchFamily="18" charset="0"/>
              </a:rPr>
              <a:t>1.</a:t>
            </a:r>
          </a:p>
          <a:p>
            <a:pPr eaLnBrk="1" hangingPunct="1">
              <a:spcBef>
                <a:spcPct val="0"/>
              </a:spcBef>
              <a:buFontTx/>
              <a:buNone/>
            </a:pPr>
            <a:r>
              <a:rPr lang="en-US" altLang="en-US" sz="1800" dirty="0">
                <a:latin typeface="Times New Roman" panose="02020603050405020304" pitchFamily="18" charset="0"/>
              </a:rPr>
              <a:t>Useful relations:</a:t>
            </a:r>
          </a:p>
          <a:p>
            <a:pPr eaLnBrk="1" hangingPunct="1">
              <a:spcBef>
                <a:spcPct val="0"/>
              </a:spcBef>
              <a:buFontTx/>
              <a:buNone/>
            </a:pPr>
            <a:endParaRPr lang="en-US" altLang="en-US" sz="1800" dirty="0">
              <a:latin typeface="Times New Roman" panose="02020603050405020304" pitchFamily="18" charset="0"/>
            </a:endParaRPr>
          </a:p>
          <a:p>
            <a:pPr eaLnBrk="1" hangingPunct="1">
              <a:spcBef>
                <a:spcPct val="0"/>
              </a:spcBef>
              <a:buFontTx/>
              <a:buNone/>
            </a:pPr>
            <a:endParaRPr lang="en-US" altLang="en-US" sz="1800" dirty="0">
              <a:latin typeface="Times New Roman" panose="02020603050405020304" pitchFamily="18" charset="0"/>
            </a:endParaRPr>
          </a:p>
          <a:p>
            <a:pPr eaLnBrk="1" hangingPunct="1">
              <a:spcBef>
                <a:spcPct val="0"/>
              </a:spcBef>
              <a:buFontTx/>
              <a:buNone/>
            </a:pPr>
            <a:endParaRPr lang="en-US" altLang="en-US" sz="1800" dirty="0">
              <a:latin typeface="Times New Roman" panose="02020603050405020304" pitchFamily="18" charset="0"/>
            </a:endParaRPr>
          </a:p>
          <a:p>
            <a:pPr eaLnBrk="1" hangingPunct="1">
              <a:spcBef>
                <a:spcPct val="0"/>
              </a:spcBef>
              <a:buFontTx/>
              <a:buNone/>
            </a:pPr>
            <a:endParaRPr lang="en-US" altLang="en-US" sz="1800" dirty="0">
              <a:latin typeface="Times New Roman" panose="02020603050405020304" pitchFamily="18" charset="0"/>
            </a:endParaRPr>
          </a:p>
          <a:p>
            <a:pPr eaLnBrk="1" hangingPunct="1">
              <a:spcBef>
                <a:spcPct val="0"/>
              </a:spcBef>
              <a:buFontTx/>
              <a:buNone/>
            </a:pPr>
            <a:endParaRPr lang="en-US" altLang="en-US" sz="1800" dirty="0">
              <a:latin typeface="Times New Roman" panose="02020603050405020304" pitchFamily="18" charset="0"/>
            </a:endParaRPr>
          </a:p>
          <a:p>
            <a:pPr eaLnBrk="1" hangingPunct="1">
              <a:spcBef>
                <a:spcPct val="0"/>
              </a:spcBef>
              <a:buFontTx/>
              <a:buNone/>
            </a:pPr>
            <a:r>
              <a:rPr lang="en-US" altLang="en-US" sz="1800" b="1" u="sng" dirty="0">
                <a:solidFill>
                  <a:srgbClr val="0000FF"/>
                </a:solidFill>
                <a:latin typeface="Times New Roman" panose="02020603050405020304" pitchFamily="18" charset="0"/>
              </a:rPr>
              <a:t>Spatial coherence:</a:t>
            </a:r>
          </a:p>
          <a:p>
            <a:pPr eaLnBrk="1" hangingPunct="1">
              <a:spcBef>
                <a:spcPct val="0"/>
              </a:spcBef>
              <a:buFontTx/>
              <a:buNone/>
            </a:pPr>
            <a:r>
              <a:rPr lang="en-US" altLang="en-US" sz="1800" dirty="0">
                <a:latin typeface="Times New Roman" panose="02020603050405020304" pitchFamily="18" charset="0"/>
              </a:rPr>
              <a:t>The correlation of the phase of a light wave between different spatial locations. Depends on the size of the light source.</a:t>
            </a:r>
          </a:p>
        </p:txBody>
      </p:sp>
      <p:grpSp>
        <p:nvGrpSpPr>
          <p:cNvPr id="7173" name="Group 7"/>
          <p:cNvGrpSpPr>
            <a:grpSpLocks/>
          </p:cNvGrpSpPr>
          <p:nvPr/>
        </p:nvGrpSpPr>
        <p:grpSpPr bwMode="auto">
          <a:xfrm>
            <a:off x="4552950" y="1562100"/>
            <a:ext cx="2782888" cy="449263"/>
            <a:chOff x="4514850" y="1323975"/>
            <a:chExt cx="2782888" cy="449263"/>
          </a:xfrm>
        </p:grpSpPr>
        <p:sp>
          <p:nvSpPr>
            <p:cNvPr id="7175" name="Text Box 87"/>
            <p:cNvSpPr txBox="1">
              <a:spLocks noChangeArrowheads="1"/>
            </p:cNvSpPr>
            <p:nvPr/>
          </p:nvSpPr>
          <p:spPr bwMode="auto">
            <a:xfrm>
              <a:off x="4787900" y="1435100"/>
              <a:ext cx="2509838" cy="338138"/>
            </a:xfrm>
            <a:prstGeom prst="rect">
              <a:avLst/>
            </a:prstGeom>
            <a:noFill/>
            <a:ln w="12700" algn="ctr">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=Relative phase predictable</a:t>
              </a:r>
            </a:p>
          </p:txBody>
        </p:sp>
        <p:sp>
          <p:nvSpPr>
            <p:cNvPr id="7176" name="Line 6"/>
            <p:cNvSpPr>
              <a:spLocks noChangeShapeType="1"/>
            </p:cNvSpPr>
            <p:nvPr/>
          </p:nvSpPr>
          <p:spPr bwMode="auto">
            <a:xfrm>
              <a:off x="4514850" y="1323975"/>
              <a:ext cx="266700" cy="219075"/>
            </a:xfrm>
            <a:prstGeom prst="line">
              <a:avLst/>
            </a:prstGeom>
            <a:noFill/>
            <a:ln w="12700">
              <a:solidFill>
                <a:schemeClr val="accent2"/>
              </a:solidFill>
              <a:round/>
              <a:headEnd type="arrow" w="med" len="med"/>
              <a:tailEnd/>
            </a:ln>
            <a:extLst>
              <a:ext uri="{909E8E84-426E-40DD-AFC4-6F175D3DCCD1}">
                <a14:hiddenFill xmlns:a14="http://schemas.microsoft.com/office/drawing/2010/main">
                  <a:noFill/>
                </a14:hiddenFill>
              </a:ext>
            </a:extLst>
          </p:spPr>
          <p:txBody>
            <a:bodyPr anchor="ctr">
              <a:spAutoFit/>
            </a:bodyPr>
            <a:lstStyle/>
            <a:p>
              <a:endParaRPr lang="en-US"/>
            </a:p>
          </p:txBody>
        </p:sp>
      </p:grpSp>
      <p:graphicFrame>
        <p:nvGraphicFramePr>
          <p:cNvPr id="7174" name="Object 1"/>
          <p:cNvGraphicFramePr>
            <a:graphicFrameLocks noChangeAspect="1"/>
          </p:cNvGraphicFramePr>
          <p:nvPr/>
        </p:nvGraphicFramePr>
        <p:xfrm>
          <a:off x="569913" y="3786188"/>
          <a:ext cx="2778125" cy="1236662"/>
        </p:xfrm>
        <a:graphic>
          <a:graphicData uri="http://schemas.openxmlformats.org/presentationml/2006/ole">
            <mc:AlternateContent xmlns:mc="http://schemas.openxmlformats.org/markup-compatibility/2006">
              <mc:Choice xmlns:v="urn:schemas-microsoft-com:vml" Requires="v">
                <p:oleObj spid="_x0000_s7184" name="Equation" r:id="rId3" imgW="1943100" imgH="863600" progId="Equation.3">
                  <p:embed/>
                </p:oleObj>
              </mc:Choice>
              <mc:Fallback>
                <p:oleObj name="Equation" r:id="rId3" imgW="1943100" imgH="8636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913" y="3786188"/>
                        <a:ext cx="2778125" cy="12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CDFC7EB-690C-4A36-9804-1CDA82737EDF}" type="slidenum">
              <a:rPr lang="en-US" altLang="en-US" sz="1400" smtClean="0"/>
              <a:pPr>
                <a:spcBef>
                  <a:spcPct val="0"/>
                </a:spcBef>
                <a:buFontTx/>
                <a:buNone/>
              </a:pPr>
              <a:t>5</a:t>
            </a:fld>
            <a:endParaRPr lang="en-US" altLang="en-US" sz="1400"/>
          </a:p>
        </p:txBody>
      </p:sp>
      <p:sp>
        <p:nvSpPr>
          <p:cNvPr id="8195" name="Rectangle 6"/>
          <p:cNvSpPr>
            <a:spLocks noChangeArrowheads="1"/>
          </p:cNvSpPr>
          <p:nvPr/>
        </p:nvSpPr>
        <p:spPr bwMode="auto">
          <a:xfrm>
            <a:off x="566738" y="566738"/>
            <a:ext cx="2659062" cy="923925"/>
          </a:xfrm>
          <a:prstGeom prst="rect">
            <a:avLst/>
          </a:prstGeom>
          <a:noFill/>
          <a:ln w="190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dirty="0">
                <a:solidFill>
                  <a:srgbClr val="0000FF"/>
                </a:solidFill>
              </a:rPr>
              <a:t>Read: Ch9: 1-2</a:t>
            </a:r>
          </a:p>
          <a:p>
            <a:pPr eaLnBrk="1" hangingPunct="1">
              <a:spcBef>
                <a:spcPct val="0"/>
              </a:spcBef>
              <a:buFontTx/>
              <a:buNone/>
            </a:pPr>
            <a:r>
              <a:rPr lang="en-US" altLang="en-US" sz="1800" b="1" dirty="0">
                <a:solidFill>
                  <a:srgbClr val="0000FF"/>
                </a:solidFill>
              </a:rPr>
              <a:t>Homework: Ch9: 2,3 </a:t>
            </a:r>
          </a:p>
          <a:p>
            <a:pPr eaLnBrk="1" hangingPunct="1">
              <a:spcBef>
                <a:spcPct val="0"/>
              </a:spcBef>
              <a:buFontTx/>
              <a:buNone/>
            </a:pPr>
            <a:r>
              <a:rPr lang="en-US" altLang="en-US" sz="1800" b="1" dirty="0">
                <a:solidFill>
                  <a:srgbClr val="FF3300"/>
                </a:solidFill>
              </a:rPr>
              <a:t>Due: November 15</a:t>
            </a:r>
            <a:endParaRPr lang="en-US" altLang="en-US" sz="1800" b="1" dirty="0">
              <a:solidFill>
                <a:srgbClr val="0000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49"/>
          <p:cNvGrpSpPr>
            <a:grpSpLocks/>
          </p:cNvGrpSpPr>
          <p:nvPr/>
        </p:nvGrpSpPr>
        <p:grpSpPr bwMode="auto">
          <a:xfrm>
            <a:off x="5622925" y="2897188"/>
            <a:ext cx="3216275" cy="2974975"/>
            <a:chOff x="5584825" y="2954338"/>
            <a:chExt cx="3216275" cy="2974975"/>
          </a:xfrm>
        </p:grpSpPr>
        <p:grpSp>
          <p:nvGrpSpPr>
            <p:cNvPr id="9245" name="Group 32"/>
            <p:cNvGrpSpPr>
              <a:grpSpLocks/>
            </p:cNvGrpSpPr>
            <p:nvPr/>
          </p:nvGrpSpPr>
          <p:grpSpPr bwMode="auto">
            <a:xfrm>
              <a:off x="5584825" y="2954338"/>
              <a:ext cx="3216275" cy="2974975"/>
              <a:chOff x="3330" y="1297"/>
              <a:chExt cx="2026" cy="1874"/>
            </a:xfrm>
          </p:grpSpPr>
          <p:pic>
            <p:nvPicPr>
              <p:cNvPr id="9249" name="Picture 14"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0" y="1297"/>
                <a:ext cx="2026" cy="1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50" name="Line 15"/>
              <p:cNvSpPr>
                <a:spLocks noChangeShapeType="1"/>
              </p:cNvSpPr>
              <p:nvPr/>
            </p:nvSpPr>
            <p:spPr bwMode="auto">
              <a:xfrm>
                <a:off x="4073" y="2199"/>
                <a:ext cx="597"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9251" name="Oval 16"/>
              <p:cNvSpPr>
                <a:spLocks noChangeArrowheads="1"/>
              </p:cNvSpPr>
              <p:nvPr/>
            </p:nvSpPr>
            <p:spPr bwMode="auto">
              <a:xfrm>
                <a:off x="4658" y="2180"/>
                <a:ext cx="35" cy="32"/>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9252" name="Oval 17"/>
              <p:cNvSpPr>
                <a:spLocks noChangeArrowheads="1"/>
              </p:cNvSpPr>
              <p:nvPr/>
            </p:nvSpPr>
            <p:spPr bwMode="auto">
              <a:xfrm>
                <a:off x="4043" y="2181"/>
                <a:ext cx="35" cy="33"/>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9253" name="Line 19"/>
              <p:cNvSpPr>
                <a:spLocks noChangeShapeType="1"/>
              </p:cNvSpPr>
              <p:nvPr/>
            </p:nvSpPr>
            <p:spPr bwMode="auto">
              <a:xfrm>
                <a:off x="4612" y="1791"/>
                <a:ext cx="56" cy="395"/>
              </a:xfrm>
              <a:prstGeom prst="line">
                <a:avLst/>
              </a:prstGeom>
              <a:noFill/>
              <a:ln w="25400">
                <a:solidFill>
                  <a:srgbClr val="33CC33"/>
                </a:solidFill>
                <a:round/>
                <a:headEnd type="arrow" w="sm"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9254" name="Line 20"/>
              <p:cNvSpPr>
                <a:spLocks noChangeShapeType="1"/>
              </p:cNvSpPr>
              <p:nvPr/>
            </p:nvSpPr>
            <p:spPr bwMode="auto">
              <a:xfrm flipH="1">
                <a:off x="4064" y="1796"/>
                <a:ext cx="546" cy="398"/>
              </a:xfrm>
              <a:prstGeom prst="line">
                <a:avLst/>
              </a:prstGeom>
              <a:noFill/>
              <a:ln w="25400">
                <a:solidFill>
                  <a:srgbClr val="33CC33"/>
                </a:solidFill>
                <a:round/>
                <a:headEnd type="arrow" w="sm"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9255" name="Text Box 21"/>
              <p:cNvSpPr txBox="1">
                <a:spLocks noChangeArrowheads="1"/>
              </p:cNvSpPr>
              <p:nvPr/>
            </p:nvSpPr>
            <p:spPr bwMode="auto">
              <a:xfrm>
                <a:off x="4263" y="1755"/>
                <a:ext cx="217"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1">
                    <a:latin typeface="Times New Roman" panose="02020603050405020304" pitchFamily="18" charset="0"/>
                  </a:rPr>
                  <a:t>r</a:t>
                </a:r>
                <a:r>
                  <a:rPr lang="en-US" altLang="en-US" sz="1600" baseline="-25000">
                    <a:latin typeface="Times New Roman" panose="02020603050405020304" pitchFamily="18" charset="0"/>
                  </a:rPr>
                  <a:t>1</a:t>
                </a:r>
              </a:p>
            </p:txBody>
          </p:sp>
          <p:sp>
            <p:nvSpPr>
              <p:cNvPr id="9256" name="Text Box 22"/>
              <p:cNvSpPr txBox="1">
                <a:spLocks noChangeArrowheads="1"/>
              </p:cNvSpPr>
              <p:nvPr/>
            </p:nvSpPr>
            <p:spPr bwMode="auto">
              <a:xfrm>
                <a:off x="4588" y="1845"/>
                <a:ext cx="29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1">
                    <a:latin typeface="Times New Roman" panose="02020603050405020304" pitchFamily="18" charset="0"/>
                  </a:rPr>
                  <a:t>r</a:t>
                </a:r>
                <a:r>
                  <a:rPr lang="en-US" altLang="en-US" sz="1600" baseline="-25000">
                    <a:latin typeface="Times New Roman" panose="02020603050405020304" pitchFamily="18" charset="0"/>
                  </a:rPr>
                  <a:t>2</a:t>
                </a:r>
              </a:p>
            </p:txBody>
          </p:sp>
          <p:sp>
            <p:nvSpPr>
              <p:cNvPr id="9257" name="Text Box 24"/>
              <p:cNvSpPr txBox="1">
                <a:spLocks noChangeArrowheads="1"/>
              </p:cNvSpPr>
              <p:nvPr/>
            </p:nvSpPr>
            <p:spPr bwMode="auto">
              <a:xfrm>
                <a:off x="3843" y="2070"/>
                <a:ext cx="23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r>
                  <a:rPr lang="en-US" altLang="en-US" sz="1600" baseline="-25000">
                    <a:latin typeface="Times New Roman" panose="02020603050405020304" pitchFamily="18" charset="0"/>
                  </a:rPr>
                  <a:t>1</a:t>
                </a:r>
              </a:p>
            </p:txBody>
          </p:sp>
          <p:sp>
            <p:nvSpPr>
              <p:cNvPr id="9258" name="Text Box 25"/>
              <p:cNvSpPr txBox="1">
                <a:spLocks noChangeArrowheads="1"/>
              </p:cNvSpPr>
              <p:nvPr/>
            </p:nvSpPr>
            <p:spPr bwMode="auto">
              <a:xfrm>
                <a:off x="4686" y="2082"/>
                <a:ext cx="23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r>
                  <a:rPr lang="en-US" altLang="en-US" sz="1600" baseline="-25000">
                    <a:latin typeface="Times New Roman" panose="02020603050405020304" pitchFamily="18" charset="0"/>
                  </a:rPr>
                  <a:t>2</a:t>
                </a:r>
              </a:p>
            </p:txBody>
          </p:sp>
          <p:sp>
            <p:nvSpPr>
              <p:cNvPr id="9259" name="Text Box 26"/>
              <p:cNvSpPr txBox="1">
                <a:spLocks noChangeArrowheads="1"/>
              </p:cNvSpPr>
              <p:nvPr/>
            </p:nvSpPr>
            <p:spPr bwMode="auto">
              <a:xfrm>
                <a:off x="3806" y="1338"/>
                <a:ext cx="109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1">
                    <a:latin typeface="Times New Roman" panose="02020603050405020304" pitchFamily="18" charset="0"/>
                  </a:rPr>
                  <a:t>m</a:t>
                </a:r>
                <a:r>
                  <a:rPr lang="en-US" altLang="en-US" sz="1600">
                    <a:latin typeface="Times New Roman" panose="02020603050405020304" pitchFamily="18" charset="0"/>
                  </a:rPr>
                  <a:t>=-1       0         +1</a:t>
                </a:r>
              </a:p>
            </p:txBody>
          </p:sp>
          <p:sp>
            <p:nvSpPr>
              <p:cNvPr id="9260" name="Oval 18"/>
              <p:cNvSpPr>
                <a:spLocks noChangeArrowheads="1"/>
              </p:cNvSpPr>
              <p:nvPr/>
            </p:nvSpPr>
            <p:spPr bwMode="auto">
              <a:xfrm>
                <a:off x="4589" y="1779"/>
                <a:ext cx="35" cy="32"/>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9261" name="Text Box 23"/>
              <p:cNvSpPr txBox="1">
                <a:spLocks noChangeArrowheads="1"/>
              </p:cNvSpPr>
              <p:nvPr/>
            </p:nvSpPr>
            <p:spPr bwMode="auto">
              <a:xfrm>
                <a:off x="4603" y="1621"/>
                <a:ext cx="19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P</a:t>
                </a:r>
              </a:p>
            </p:txBody>
          </p:sp>
        </p:grpSp>
        <p:sp>
          <p:nvSpPr>
            <p:cNvPr id="9246" name="Line 50"/>
            <p:cNvSpPr>
              <a:spLocks noChangeShapeType="1"/>
            </p:cNvSpPr>
            <p:nvPr/>
          </p:nvSpPr>
          <p:spPr bwMode="auto">
            <a:xfrm>
              <a:off x="8048625" y="4391025"/>
              <a:ext cx="533400" cy="0"/>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9247" name="Rectangle 51"/>
            <p:cNvSpPr>
              <a:spLocks noChangeArrowheads="1"/>
            </p:cNvSpPr>
            <p:nvPr/>
          </p:nvSpPr>
          <p:spPr bwMode="auto">
            <a:xfrm>
              <a:off x="7920038" y="4346575"/>
              <a:ext cx="7159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m </a:t>
              </a:r>
              <a:r>
                <a:rPr lang="en-US" altLang="en-US" sz="1600">
                  <a:latin typeface="Times New Roman" panose="02020603050405020304" pitchFamily="18" charset="0"/>
                </a:rPr>
                <a:t>= </a:t>
              </a:r>
              <a:r>
                <a:rPr lang="en-US" altLang="en-US" sz="1600" i="1">
                  <a:latin typeface="Times New Roman" panose="02020603050405020304" pitchFamily="18" charset="0"/>
                </a:rPr>
                <a:t>M</a:t>
              </a:r>
            </a:p>
          </p:txBody>
        </p:sp>
        <p:sp>
          <p:nvSpPr>
            <p:cNvPr id="9248" name="Rectangle 52"/>
            <p:cNvSpPr>
              <a:spLocks noChangeArrowheads="1"/>
            </p:cNvSpPr>
            <p:nvPr/>
          </p:nvSpPr>
          <p:spPr bwMode="auto">
            <a:xfrm>
              <a:off x="7146925" y="43132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a</a:t>
              </a:r>
              <a:endParaRPr lang="en-US" altLang="en-US" sz="1800">
                <a:latin typeface="Times New Roman" panose="02020603050405020304" pitchFamily="18" charset="0"/>
              </a:endParaRPr>
            </a:p>
          </p:txBody>
        </p:sp>
      </p:grpSp>
      <p:sp>
        <p:nvSpPr>
          <p:cNvPr id="921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2979207-8E31-4EE3-8832-4F4664F79F63}" type="slidenum">
              <a:rPr lang="en-US" altLang="en-US" sz="1400" smtClean="0"/>
              <a:pPr>
                <a:spcBef>
                  <a:spcPct val="0"/>
                </a:spcBef>
                <a:buFontTx/>
                <a:buNone/>
              </a:pPr>
              <a:t>6</a:t>
            </a:fld>
            <a:endParaRPr lang="en-US" altLang="en-US" sz="1400" dirty="0"/>
          </a:p>
        </p:txBody>
      </p:sp>
      <p:grpSp>
        <p:nvGrpSpPr>
          <p:cNvPr id="9220" name="Group 45"/>
          <p:cNvGrpSpPr>
            <a:grpSpLocks/>
          </p:cNvGrpSpPr>
          <p:nvPr/>
        </p:nvGrpSpPr>
        <p:grpSpPr bwMode="auto">
          <a:xfrm>
            <a:off x="403225" y="2573338"/>
            <a:ext cx="5122863" cy="1908175"/>
            <a:chOff x="441325" y="2354263"/>
            <a:chExt cx="5123325" cy="1908295"/>
          </a:xfrm>
        </p:grpSpPr>
        <p:grpSp>
          <p:nvGrpSpPr>
            <p:cNvPr id="9237" name="Group 44"/>
            <p:cNvGrpSpPr>
              <a:grpSpLocks/>
            </p:cNvGrpSpPr>
            <p:nvPr/>
          </p:nvGrpSpPr>
          <p:grpSpPr bwMode="auto">
            <a:xfrm>
              <a:off x="441325" y="2354263"/>
              <a:ext cx="4021138" cy="1908295"/>
              <a:chOff x="393700" y="2078038"/>
              <a:chExt cx="4021138" cy="1908295"/>
            </a:xfrm>
          </p:grpSpPr>
          <p:sp>
            <p:nvSpPr>
              <p:cNvPr id="9241" name="Text Box 4"/>
              <p:cNvSpPr txBox="1">
                <a:spLocks noChangeArrowheads="1"/>
              </p:cNvSpPr>
              <p:nvPr/>
            </p:nvSpPr>
            <p:spPr bwMode="auto">
              <a:xfrm>
                <a:off x="393700" y="2078038"/>
                <a:ext cx="3110723" cy="190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latin typeface="Times New Roman" panose="02020603050405020304" pitchFamily="18" charset="0"/>
                  </a:rPr>
                  <a:t>At a </a:t>
                </a:r>
                <a:r>
                  <a:rPr lang="en-US" altLang="en-US" sz="1800" i="1" dirty="0">
                    <a:latin typeface="Times New Roman" panose="02020603050405020304" pitchFamily="18" charset="0"/>
                  </a:rPr>
                  <a:t>far</a:t>
                </a:r>
                <a:r>
                  <a:rPr lang="en-US" altLang="en-US" sz="1800" dirty="0">
                    <a:latin typeface="Times New Roman" panose="02020603050405020304" pitchFamily="18" charset="0"/>
                  </a:rPr>
                  <a:t> field,  </a:t>
                </a:r>
                <a:r>
                  <a:rPr lang="en-US" altLang="en-US" sz="1800" i="1" dirty="0">
                    <a:latin typeface="Times New Roman" panose="02020603050405020304" pitchFamily="18" charset="0"/>
                  </a:rPr>
                  <a:t>I</a:t>
                </a:r>
                <a:r>
                  <a:rPr lang="en-US" altLang="en-US" sz="1800" baseline="-25000" dirty="0">
                    <a:latin typeface="Times New Roman" panose="02020603050405020304" pitchFamily="18" charset="0"/>
                  </a:rPr>
                  <a:t>1</a:t>
                </a:r>
                <a:r>
                  <a:rPr lang="en-US" altLang="en-US" sz="1800" dirty="0">
                    <a:latin typeface="Times New Roman" panose="02020603050405020304" pitchFamily="18" charset="0"/>
                    <a:sym typeface="Mathematica1" panose="05000502060100000001" pitchFamily="2" charset="2"/>
                  </a:rPr>
                  <a:t>≈</a:t>
                </a:r>
                <a:r>
                  <a:rPr lang="en-US" altLang="en-US" sz="1800" i="1" dirty="0">
                    <a:latin typeface="Times New Roman" panose="02020603050405020304" pitchFamily="18" charset="0"/>
                  </a:rPr>
                  <a:t>I</a:t>
                </a:r>
                <a:r>
                  <a:rPr lang="en-US" altLang="en-US" sz="1800" baseline="-25000" dirty="0">
                    <a:latin typeface="Times New Roman" panose="02020603050405020304" pitchFamily="18" charset="0"/>
                  </a:rPr>
                  <a:t>2</a:t>
                </a:r>
                <a:r>
                  <a:rPr lang="en-US" altLang="en-US" sz="1800" dirty="0">
                    <a:latin typeface="Times New Roman" panose="02020603050405020304" pitchFamily="18" charset="0"/>
                    <a:sym typeface="Mathematica1" panose="05000502060100000001" pitchFamily="2" charset="2"/>
                  </a:rPr>
                  <a:t>=</a:t>
                </a:r>
                <a:r>
                  <a:rPr lang="en-US" altLang="en-US" sz="1800" i="1" dirty="0">
                    <a:latin typeface="Times New Roman" panose="02020603050405020304" pitchFamily="18" charset="0"/>
                  </a:rPr>
                  <a:t>I</a:t>
                </a:r>
                <a:r>
                  <a:rPr lang="en-US" altLang="en-US" sz="1800" baseline="-25000" dirty="0">
                    <a:latin typeface="Times New Roman" panose="02020603050405020304" pitchFamily="18" charset="0"/>
                  </a:rPr>
                  <a:t>0.</a:t>
                </a:r>
              </a:p>
              <a:p>
                <a:pPr eaLnBrk="1" hangingPunct="1">
                  <a:spcBef>
                    <a:spcPct val="0"/>
                  </a:spcBef>
                  <a:buFontTx/>
                  <a:buNone/>
                </a:pPr>
                <a:endParaRPr lang="en-US" altLang="en-US" sz="1800" baseline="-25000" dirty="0">
                  <a:latin typeface="Times New Roman" panose="02020603050405020304" pitchFamily="18" charset="0"/>
                </a:endParaRPr>
              </a:p>
              <a:p>
                <a:pPr eaLnBrk="1" hangingPunct="1">
                  <a:spcBef>
                    <a:spcPct val="0"/>
                  </a:spcBef>
                  <a:buFontTx/>
                  <a:buNone/>
                </a:pPr>
                <a:endParaRPr lang="en-US" altLang="en-US" sz="1800" baseline="-25000" dirty="0">
                  <a:latin typeface="Times New Roman" panose="02020603050405020304" pitchFamily="18" charset="0"/>
                </a:endParaRPr>
              </a:p>
              <a:p>
                <a:pPr eaLnBrk="1" hangingPunct="1">
                  <a:spcBef>
                    <a:spcPct val="0"/>
                  </a:spcBef>
                  <a:buFontTx/>
                  <a:buNone/>
                </a:pPr>
                <a:endParaRPr lang="en-US" altLang="en-US" sz="800" dirty="0">
                  <a:latin typeface="Times New Roman" panose="02020603050405020304" pitchFamily="18" charset="0"/>
                </a:endParaRPr>
              </a:p>
              <a:p>
                <a:pPr eaLnBrk="1" hangingPunct="1">
                  <a:spcBef>
                    <a:spcPct val="0"/>
                  </a:spcBef>
                  <a:buFontTx/>
                  <a:buNone/>
                </a:pPr>
                <a:endParaRPr lang="en-US" altLang="en-US" sz="1200" i="1" dirty="0">
                  <a:latin typeface="Times New Roman" panose="02020603050405020304" pitchFamily="18" charset="0"/>
                </a:endParaRPr>
              </a:p>
              <a:p>
                <a:pPr eaLnBrk="1" hangingPunct="1">
                  <a:spcBef>
                    <a:spcPct val="0"/>
                  </a:spcBef>
                  <a:buFontTx/>
                  <a:buNone/>
                </a:pPr>
                <a:endParaRPr lang="en-US" altLang="en-US" sz="1200" i="1" dirty="0">
                  <a:latin typeface="Times New Roman" panose="02020603050405020304" pitchFamily="18" charset="0"/>
                </a:endParaRPr>
              </a:p>
              <a:p>
                <a:pPr eaLnBrk="1" hangingPunct="1">
                  <a:spcBef>
                    <a:spcPct val="0"/>
                  </a:spcBef>
                  <a:buFontTx/>
                  <a:buNone/>
                </a:pPr>
                <a:r>
                  <a:rPr lang="en-US" altLang="en-US" sz="1800" i="1" dirty="0">
                    <a:latin typeface="Times New Roman" panose="02020603050405020304" pitchFamily="18" charset="0"/>
                  </a:rPr>
                  <a:t>Maximum:</a:t>
                </a:r>
              </a:p>
              <a:p>
                <a:pPr eaLnBrk="1" hangingPunct="1">
                  <a:spcBef>
                    <a:spcPct val="0"/>
                  </a:spcBef>
                  <a:buFontTx/>
                  <a:buNone/>
                </a:pPr>
                <a:endParaRPr lang="en-US" altLang="en-US" sz="800" i="1" dirty="0">
                  <a:latin typeface="Times New Roman" panose="02020603050405020304" pitchFamily="18" charset="0"/>
                </a:endParaRPr>
              </a:p>
              <a:p>
                <a:pPr eaLnBrk="1" hangingPunct="1">
                  <a:spcBef>
                    <a:spcPct val="0"/>
                  </a:spcBef>
                  <a:buFontTx/>
                  <a:buNone/>
                </a:pPr>
                <a:r>
                  <a:rPr lang="en-US" altLang="en-US" sz="1800" i="1" dirty="0">
                    <a:latin typeface="Times New Roman" panose="02020603050405020304" pitchFamily="18" charset="0"/>
                  </a:rPr>
                  <a:t>Minimum:</a:t>
                </a:r>
                <a:r>
                  <a:rPr lang="en-US" altLang="en-US" sz="1800" dirty="0">
                    <a:latin typeface="Times New Roman" panose="02020603050405020304" pitchFamily="18" charset="0"/>
                  </a:rPr>
                  <a:t>  </a:t>
                </a:r>
              </a:p>
            </p:txBody>
          </p:sp>
          <p:graphicFrame>
            <p:nvGraphicFramePr>
              <p:cNvPr id="9242" name="Object 6"/>
              <p:cNvGraphicFramePr>
                <a:graphicFrameLocks noChangeAspect="1"/>
              </p:cNvGraphicFramePr>
              <p:nvPr/>
            </p:nvGraphicFramePr>
            <p:xfrm>
              <a:off x="1530350" y="3235325"/>
              <a:ext cx="2481263" cy="311150"/>
            </p:xfrm>
            <a:graphic>
              <a:graphicData uri="http://schemas.openxmlformats.org/presentationml/2006/ole">
                <mc:AlternateContent xmlns:mc="http://schemas.openxmlformats.org/markup-compatibility/2006">
                  <mc:Choice xmlns:v="urn:schemas-microsoft-com:vml" Requires="v">
                    <p:oleObj spid="_x0000_s9294" name="Equation" r:id="rId4" imgW="1713756" imgH="215806" progId="Equation.3">
                      <p:embed/>
                    </p:oleObj>
                  </mc:Choice>
                  <mc:Fallback>
                    <p:oleObj name="Equation" r:id="rId4" imgW="1713756" imgH="215806"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0350" y="3235325"/>
                            <a:ext cx="2481263" cy="31115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43" name="Object 7"/>
              <p:cNvGraphicFramePr>
                <a:graphicFrameLocks noChangeAspect="1"/>
              </p:cNvGraphicFramePr>
              <p:nvPr/>
            </p:nvGraphicFramePr>
            <p:xfrm>
              <a:off x="1530350" y="3636963"/>
              <a:ext cx="2884488" cy="311150"/>
            </p:xfrm>
            <a:graphic>
              <a:graphicData uri="http://schemas.openxmlformats.org/presentationml/2006/ole">
                <mc:AlternateContent xmlns:mc="http://schemas.openxmlformats.org/markup-compatibility/2006">
                  <mc:Choice xmlns:v="urn:schemas-microsoft-com:vml" Requires="v">
                    <p:oleObj spid="_x0000_s9295" name="Equation" r:id="rId6" imgW="1993035" imgH="215806" progId="Equation.3">
                      <p:embed/>
                    </p:oleObj>
                  </mc:Choice>
                  <mc:Fallback>
                    <p:oleObj name="Equation" r:id="rId6" imgW="1993035" imgH="215806" progId="Equation.3">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0350" y="3636963"/>
                            <a:ext cx="2884488" cy="31115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44" name="Object 5"/>
              <p:cNvGraphicFramePr>
                <a:graphicFrameLocks noChangeAspect="1"/>
              </p:cNvGraphicFramePr>
              <p:nvPr/>
            </p:nvGraphicFramePr>
            <p:xfrm>
              <a:off x="474267" y="2528655"/>
              <a:ext cx="2847975" cy="566737"/>
            </p:xfrm>
            <a:graphic>
              <a:graphicData uri="http://schemas.openxmlformats.org/presentationml/2006/ole">
                <mc:AlternateContent xmlns:mc="http://schemas.openxmlformats.org/markup-compatibility/2006">
                  <mc:Choice xmlns:v="urn:schemas-microsoft-com:vml" Requires="v">
                    <p:oleObj spid="_x0000_s9296" name="Equation" r:id="rId8" imgW="1968500" imgH="393700" progId="Equation.3">
                      <p:embed/>
                    </p:oleObj>
                  </mc:Choice>
                  <mc:Fallback>
                    <p:oleObj name="Equation" r:id="rId8" imgW="1968500" imgH="393700" progId="Equation.3">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4267" y="2528655"/>
                            <a:ext cx="2847975" cy="566737"/>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9238" name="Text Box 8"/>
            <p:cNvSpPr txBox="1">
              <a:spLocks noChangeArrowheads="1"/>
            </p:cNvSpPr>
            <p:nvPr/>
          </p:nvSpPr>
          <p:spPr bwMode="auto">
            <a:xfrm>
              <a:off x="4400550" y="3511550"/>
              <a:ext cx="1164100" cy="307777"/>
            </a:xfrm>
            <a:prstGeom prst="rect">
              <a:avLst/>
            </a:prstGeom>
            <a:noFill/>
            <a:ln w="19050" algn="ctr">
              <a:solidFill>
                <a:srgbClr val="A5002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400" i="1">
                  <a:solidFill>
                    <a:srgbClr val="0000FF"/>
                  </a:solidFill>
                  <a:latin typeface="Times New Roman" panose="02020603050405020304" pitchFamily="18" charset="0"/>
                </a:rPr>
                <a:t>Hyperboloids</a:t>
              </a:r>
            </a:p>
          </p:txBody>
        </p:sp>
        <p:sp>
          <p:nvSpPr>
            <p:cNvPr id="9239" name="Line 10"/>
            <p:cNvSpPr>
              <a:spLocks noChangeShapeType="1"/>
            </p:cNvSpPr>
            <p:nvPr/>
          </p:nvSpPr>
          <p:spPr bwMode="auto">
            <a:xfrm flipH="1">
              <a:off x="4457700" y="3819525"/>
              <a:ext cx="285750" cy="219076"/>
            </a:xfrm>
            <a:prstGeom prst="line">
              <a:avLst/>
            </a:prstGeom>
            <a:noFill/>
            <a:ln w="19050">
              <a:solidFill>
                <a:schemeClr val="accent2"/>
              </a:solidFill>
              <a:round/>
              <a:headEnd/>
              <a:tailEnd type="arrow"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9240" name="Line 11"/>
            <p:cNvSpPr>
              <a:spLocks noChangeShapeType="1"/>
            </p:cNvSpPr>
            <p:nvPr/>
          </p:nvSpPr>
          <p:spPr bwMode="auto">
            <a:xfrm flipH="1" flipV="1">
              <a:off x="4086225" y="3667124"/>
              <a:ext cx="304800" cy="45719"/>
            </a:xfrm>
            <a:prstGeom prst="line">
              <a:avLst/>
            </a:prstGeom>
            <a:noFill/>
            <a:ln w="19050">
              <a:solidFill>
                <a:schemeClr val="accent2"/>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grpSp>
      <p:sp>
        <p:nvSpPr>
          <p:cNvPr id="9221" name="Rectangle 33"/>
          <p:cNvSpPr>
            <a:spLocks noChangeArrowheads="1"/>
          </p:cNvSpPr>
          <p:nvPr/>
        </p:nvSpPr>
        <p:spPr bwMode="auto">
          <a:xfrm>
            <a:off x="428625" y="693738"/>
            <a:ext cx="3878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u="sng">
                <a:solidFill>
                  <a:srgbClr val="0000FF"/>
                </a:solidFill>
                <a:latin typeface="Times New Roman" panose="02020603050405020304" pitchFamily="18" charset="0"/>
              </a:rPr>
              <a:t>Superposition of two spherical waves:</a:t>
            </a:r>
          </a:p>
        </p:txBody>
      </p:sp>
      <p:graphicFrame>
        <p:nvGraphicFramePr>
          <p:cNvPr id="9222" name="Object 34"/>
          <p:cNvGraphicFramePr>
            <a:graphicFrameLocks noChangeAspect="1"/>
          </p:cNvGraphicFramePr>
          <p:nvPr/>
        </p:nvGraphicFramePr>
        <p:xfrm>
          <a:off x="468313" y="1081088"/>
          <a:ext cx="6554787" cy="1393825"/>
        </p:xfrm>
        <a:graphic>
          <a:graphicData uri="http://schemas.openxmlformats.org/presentationml/2006/ole">
            <mc:AlternateContent xmlns:mc="http://schemas.openxmlformats.org/markup-compatibility/2006">
              <mc:Choice xmlns:v="urn:schemas-microsoft-com:vml" Requires="v">
                <p:oleObj spid="_x0000_s9297" name="Equation" r:id="rId10" imgW="4533900" imgH="965200" progId="Equation.3">
                  <p:embed/>
                </p:oleObj>
              </mc:Choice>
              <mc:Fallback>
                <p:oleObj name="Equation" r:id="rId10" imgW="4533900" imgH="965200" progId="Equation.3">
                  <p:embed/>
                  <p:pic>
                    <p:nvPicPr>
                      <p:cNvPr id="0" name="Object 3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8313" y="1081088"/>
                        <a:ext cx="6554787" cy="139382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9223" name="Group 47"/>
          <p:cNvGrpSpPr>
            <a:grpSpLocks/>
          </p:cNvGrpSpPr>
          <p:nvPr/>
        </p:nvGrpSpPr>
        <p:grpSpPr bwMode="auto">
          <a:xfrm>
            <a:off x="6453188" y="763588"/>
            <a:ext cx="1658937" cy="1155700"/>
            <a:chOff x="4011" y="277"/>
            <a:chExt cx="1045" cy="728"/>
          </a:xfrm>
        </p:grpSpPr>
        <p:sp>
          <p:nvSpPr>
            <p:cNvPr id="9226" name="Line 36"/>
            <p:cNvSpPr>
              <a:spLocks noChangeShapeType="1"/>
            </p:cNvSpPr>
            <p:nvPr/>
          </p:nvSpPr>
          <p:spPr bwMode="auto">
            <a:xfrm>
              <a:off x="4237" y="922"/>
              <a:ext cx="58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9227" name="Oval 37"/>
            <p:cNvSpPr>
              <a:spLocks noChangeArrowheads="1"/>
            </p:cNvSpPr>
            <p:nvPr/>
          </p:nvSpPr>
          <p:spPr bwMode="auto">
            <a:xfrm>
              <a:off x="4808" y="901"/>
              <a:ext cx="34" cy="36"/>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9228" name="Oval 38"/>
            <p:cNvSpPr>
              <a:spLocks noChangeArrowheads="1"/>
            </p:cNvSpPr>
            <p:nvPr/>
          </p:nvSpPr>
          <p:spPr bwMode="auto">
            <a:xfrm>
              <a:off x="4209" y="903"/>
              <a:ext cx="33" cy="35"/>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9229" name="Oval 39"/>
            <p:cNvSpPr>
              <a:spLocks noChangeArrowheads="1"/>
            </p:cNvSpPr>
            <p:nvPr/>
          </p:nvSpPr>
          <p:spPr bwMode="auto">
            <a:xfrm>
              <a:off x="4741" y="458"/>
              <a:ext cx="34" cy="36"/>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9230" name="Line 40"/>
            <p:cNvSpPr>
              <a:spLocks noChangeShapeType="1"/>
            </p:cNvSpPr>
            <p:nvPr/>
          </p:nvSpPr>
          <p:spPr bwMode="auto">
            <a:xfrm>
              <a:off x="4764" y="471"/>
              <a:ext cx="48" cy="443"/>
            </a:xfrm>
            <a:prstGeom prst="line">
              <a:avLst/>
            </a:prstGeom>
            <a:noFill/>
            <a:ln w="19050">
              <a:solidFill>
                <a:srgbClr val="33CC33"/>
              </a:solidFill>
              <a:round/>
              <a:headEnd type="arrow" w="sm"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9231" name="Line 41"/>
            <p:cNvSpPr>
              <a:spLocks noChangeShapeType="1"/>
            </p:cNvSpPr>
            <p:nvPr/>
          </p:nvSpPr>
          <p:spPr bwMode="auto">
            <a:xfrm flipH="1">
              <a:off x="4224" y="477"/>
              <a:ext cx="537" cy="447"/>
            </a:xfrm>
            <a:prstGeom prst="line">
              <a:avLst/>
            </a:prstGeom>
            <a:noFill/>
            <a:ln w="19050">
              <a:solidFill>
                <a:srgbClr val="33CC33"/>
              </a:solidFill>
              <a:round/>
              <a:headEnd type="arrow" w="sm"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9232" name="Text Box 42"/>
            <p:cNvSpPr txBox="1">
              <a:spLocks noChangeArrowheads="1"/>
            </p:cNvSpPr>
            <p:nvPr/>
          </p:nvSpPr>
          <p:spPr bwMode="auto">
            <a:xfrm>
              <a:off x="4356" y="445"/>
              <a:ext cx="21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1">
                  <a:latin typeface="Times New Roman" panose="02020603050405020304" pitchFamily="18" charset="0"/>
                </a:rPr>
                <a:t>r</a:t>
              </a:r>
              <a:r>
                <a:rPr lang="en-US" altLang="en-US" sz="1600" baseline="-25000">
                  <a:latin typeface="Times New Roman" panose="02020603050405020304" pitchFamily="18" charset="0"/>
                </a:rPr>
                <a:t>1</a:t>
              </a:r>
            </a:p>
          </p:txBody>
        </p:sp>
        <p:sp>
          <p:nvSpPr>
            <p:cNvPr id="9233" name="Text Box 43"/>
            <p:cNvSpPr txBox="1">
              <a:spLocks noChangeArrowheads="1"/>
            </p:cNvSpPr>
            <p:nvPr/>
          </p:nvSpPr>
          <p:spPr bwMode="auto">
            <a:xfrm>
              <a:off x="4746" y="505"/>
              <a:ext cx="28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1">
                  <a:latin typeface="Times New Roman" panose="02020603050405020304" pitchFamily="18" charset="0"/>
                </a:rPr>
                <a:t>r</a:t>
              </a:r>
              <a:r>
                <a:rPr lang="en-US" altLang="en-US" sz="1600" baseline="-25000">
                  <a:latin typeface="Times New Roman" panose="02020603050405020304" pitchFamily="18" charset="0"/>
                </a:rPr>
                <a:t>2</a:t>
              </a:r>
            </a:p>
          </p:txBody>
        </p:sp>
        <p:sp>
          <p:nvSpPr>
            <p:cNvPr id="9234" name="Text Box 44"/>
            <p:cNvSpPr txBox="1">
              <a:spLocks noChangeArrowheads="1"/>
            </p:cNvSpPr>
            <p:nvPr/>
          </p:nvSpPr>
          <p:spPr bwMode="auto">
            <a:xfrm>
              <a:off x="4752" y="277"/>
              <a:ext cx="19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P</a:t>
              </a:r>
            </a:p>
          </p:txBody>
        </p:sp>
        <p:sp>
          <p:nvSpPr>
            <p:cNvPr id="9235" name="Text Box 45"/>
            <p:cNvSpPr txBox="1">
              <a:spLocks noChangeArrowheads="1"/>
            </p:cNvSpPr>
            <p:nvPr/>
          </p:nvSpPr>
          <p:spPr bwMode="auto">
            <a:xfrm>
              <a:off x="4011" y="780"/>
              <a:ext cx="2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r>
                <a:rPr lang="en-US" altLang="en-US" sz="1600" baseline="-25000">
                  <a:latin typeface="Times New Roman" panose="02020603050405020304" pitchFamily="18" charset="0"/>
                </a:rPr>
                <a:t>1</a:t>
              </a:r>
            </a:p>
          </p:txBody>
        </p:sp>
        <p:sp>
          <p:nvSpPr>
            <p:cNvPr id="9236" name="Text Box 46"/>
            <p:cNvSpPr txBox="1">
              <a:spLocks noChangeArrowheads="1"/>
            </p:cNvSpPr>
            <p:nvPr/>
          </p:nvSpPr>
          <p:spPr bwMode="auto">
            <a:xfrm>
              <a:off x="4832" y="793"/>
              <a:ext cx="2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r>
                <a:rPr lang="en-US" altLang="en-US" sz="1600" baseline="-25000">
                  <a:latin typeface="Times New Roman" panose="02020603050405020304" pitchFamily="18" charset="0"/>
                </a:rPr>
                <a:t>2</a:t>
              </a:r>
            </a:p>
          </p:txBody>
        </p:sp>
      </p:grpSp>
      <p:sp>
        <p:nvSpPr>
          <p:cNvPr id="9224" name="Rectangle 53"/>
          <p:cNvSpPr>
            <a:spLocks noChangeArrowheads="1"/>
          </p:cNvSpPr>
          <p:nvPr/>
        </p:nvSpPr>
        <p:spPr bwMode="auto">
          <a:xfrm>
            <a:off x="398463" y="4495800"/>
            <a:ext cx="5087937"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latin typeface="Times New Roman" panose="02020603050405020304" pitchFamily="18" charset="0"/>
              </a:rPr>
              <a:t>Interference </a:t>
            </a:r>
            <a:r>
              <a:rPr lang="en-US" altLang="en-US" sz="1800" u="sng" dirty="0">
                <a:solidFill>
                  <a:srgbClr val="0000FF"/>
                </a:solidFill>
                <a:latin typeface="Times New Roman" panose="02020603050405020304" pitchFamily="18" charset="0"/>
              </a:rPr>
              <a:t>patterns</a:t>
            </a:r>
            <a:r>
              <a:rPr lang="en-US" altLang="en-US" sz="1800" dirty="0">
                <a:latin typeface="Times New Roman" panose="02020603050405020304" pitchFamily="18" charset="0"/>
              </a:rPr>
              <a:t>:</a:t>
            </a:r>
          </a:p>
          <a:p>
            <a:pPr eaLnBrk="1" hangingPunct="1">
              <a:spcBef>
                <a:spcPct val="0"/>
              </a:spcBef>
              <a:buFontTx/>
              <a:buAutoNum type="arabicParenR"/>
            </a:pPr>
            <a:r>
              <a:rPr lang="en-US" altLang="en-US" sz="1800" dirty="0">
                <a:latin typeface="Times New Roman" panose="02020603050405020304" pitchFamily="18" charset="0"/>
              </a:rPr>
              <a:t>Viewing screen perpendicular to the </a:t>
            </a:r>
            <a:r>
              <a:rPr lang="en-US" altLang="en-US" sz="1800" i="1" dirty="0">
                <a:latin typeface="Times New Roman" panose="02020603050405020304" pitchFamily="18" charset="0"/>
              </a:rPr>
              <a:t>S</a:t>
            </a:r>
            <a:r>
              <a:rPr lang="en-US" altLang="en-US" sz="1800" baseline="-25000" dirty="0">
                <a:latin typeface="Times New Roman" panose="02020603050405020304" pitchFamily="18" charset="0"/>
              </a:rPr>
              <a:t>1</a:t>
            </a:r>
            <a:r>
              <a:rPr lang="en-US" altLang="en-US" sz="1800" dirty="0">
                <a:latin typeface="Times New Roman" panose="02020603050405020304" pitchFamily="18" charset="0"/>
              </a:rPr>
              <a:t>-</a:t>
            </a:r>
            <a:r>
              <a:rPr lang="en-US" altLang="en-US" sz="1800" i="1" dirty="0">
                <a:latin typeface="Times New Roman" panose="02020603050405020304" pitchFamily="18" charset="0"/>
              </a:rPr>
              <a:t>S</a:t>
            </a:r>
            <a:r>
              <a:rPr lang="en-US" altLang="en-US" sz="1800" baseline="-25000" dirty="0">
                <a:latin typeface="Times New Roman" panose="02020603050405020304" pitchFamily="18" charset="0"/>
              </a:rPr>
              <a:t>2</a:t>
            </a:r>
            <a:r>
              <a:rPr lang="en-US" altLang="en-US" sz="1800" dirty="0">
                <a:latin typeface="Times New Roman" panose="02020603050405020304" pitchFamily="18" charset="0"/>
              </a:rPr>
              <a:t> axis: Concentric rings.</a:t>
            </a:r>
          </a:p>
          <a:p>
            <a:pPr eaLnBrk="1" hangingPunct="1">
              <a:spcBef>
                <a:spcPct val="0"/>
              </a:spcBef>
              <a:buFontTx/>
              <a:buAutoNum type="arabicParenR"/>
            </a:pPr>
            <a:r>
              <a:rPr lang="en-US" altLang="en-US" sz="1800" dirty="0">
                <a:latin typeface="Times New Roman" panose="02020603050405020304" pitchFamily="18" charset="0"/>
              </a:rPr>
              <a:t>Viewing screen parallel to the axis: Parallel fringes (Young’s experiment).</a:t>
            </a:r>
          </a:p>
          <a:p>
            <a:pPr eaLnBrk="1" hangingPunct="1">
              <a:spcBef>
                <a:spcPct val="0"/>
              </a:spcBef>
              <a:buFontTx/>
              <a:buAutoNum type="arabicParenR"/>
            </a:pPr>
            <a:r>
              <a:rPr lang="en-US" altLang="en-US" sz="1800" dirty="0">
                <a:latin typeface="Times New Roman" panose="02020603050405020304" pitchFamily="18" charset="0"/>
              </a:rPr>
              <a:t>Maximum order of rings: -</a:t>
            </a:r>
            <a:r>
              <a:rPr lang="en-US" altLang="en-US" sz="1800" i="1" dirty="0">
                <a:latin typeface="Times New Roman" panose="02020603050405020304" pitchFamily="18" charset="0"/>
              </a:rPr>
              <a:t>M </a:t>
            </a:r>
            <a:r>
              <a:rPr lang="en-US" altLang="en-US" sz="1800" dirty="0">
                <a:latin typeface="Times New Roman" panose="02020603050405020304" pitchFamily="18" charset="0"/>
              </a:rPr>
              <a:t>&lt; </a:t>
            </a:r>
            <a:r>
              <a:rPr lang="en-US" altLang="en-US" sz="1800" i="1" dirty="0">
                <a:latin typeface="Times New Roman" panose="02020603050405020304" pitchFamily="18" charset="0"/>
              </a:rPr>
              <a:t>m </a:t>
            </a:r>
            <a:r>
              <a:rPr lang="en-US" altLang="en-US" sz="1800" dirty="0">
                <a:latin typeface="Times New Roman" panose="02020603050405020304" pitchFamily="18" charset="0"/>
              </a:rPr>
              <a:t>&lt;</a:t>
            </a:r>
            <a:r>
              <a:rPr lang="en-US" altLang="en-US" sz="1800" i="1" dirty="0">
                <a:latin typeface="Times New Roman" panose="02020603050405020304" pitchFamily="18" charset="0"/>
              </a:rPr>
              <a:t>M</a:t>
            </a:r>
            <a:r>
              <a:rPr lang="en-US" altLang="en-US" sz="1800" dirty="0">
                <a:latin typeface="Times New Roman" panose="02020603050405020304" pitchFamily="18" charset="0"/>
              </a:rPr>
              <a:t>, where </a:t>
            </a:r>
            <a:r>
              <a:rPr lang="en-US" altLang="en-US" sz="1800" i="1" dirty="0">
                <a:latin typeface="Times New Roman" panose="02020603050405020304" pitchFamily="18" charset="0"/>
              </a:rPr>
              <a:t>M </a:t>
            </a:r>
            <a:r>
              <a:rPr lang="en-US" altLang="en-US" sz="1800" dirty="0">
                <a:latin typeface="Times New Roman" panose="02020603050405020304" pitchFamily="18" charset="0"/>
              </a:rPr>
              <a:t>=</a:t>
            </a:r>
            <a:r>
              <a:rPr lang="en-US" altLang="en-US" sz="1800" i="1" dirty="0">
                <a:latin typeface="Times New Roman" panose="02020603050405020304" pitchFamily="18" charset="0"/>
              </a:rPr>
              <a:t>a</a:t>
            </a:r>
            <a:r>
              <a:rPr lang="en-US" altLang="en-US" sz="1800" dirty="0">
                <a:latin typeface="Times New Roman" panose="02020603050405020304" pitchFamily="18" charset="0"/>
              </a:rPr>
              <a:t>/</a:t>
            </a:r>
            <a:r>
              <a:rPr lang="en-US" altLang="en-US" sz="1800" i="1" dirty="0">
                <a:latin typeface="Symbol" panose="05050102010706020507" pitchFamily="18" charset="2"/>
              </a:rPr>
              <a:t>l</a:t>
            </a:r>
            <a:r>
              <a:rPr lang="en-US" altLang="en-US" sz="1800" dirty="0">
                <a:latin typeface="Times New Roman" panose="02020603050405020304" pitchFamily="18" charset="0"/>
              </a:rPr>
              <a:t>. (</a:t>
            </a:r>
            <a:r>
              <a:rPr lang="en-US" altLang="en-US" sz="1800" dirty="0">
                <a:latin typeface="Times New Roman" panose="02020603050405020304" pitchFamily="18" charset="0"/>
                <a:sym typeface="Wingdings" panose="05000000000000000000" pitchFamily="2" charset="2"/>
              </a:rPr>
              <a:t>-</a:t>
            </a:r>
            <a:r>
              <a:rPr lang="en-US" altLang="en-US" sz="1800" i="1" dirty="0">
                <a:latin typeface="Times New Roman" panose="02020603050405020304" pitchFamily="18" charset="0"/>
                <a:sym typeface="Wingdings" panose="05000000000000000000" pitchFamily="2" charset="2"/>
              </a:rPr>
              <a:t>a </a:t>
            </a:r>
            <a:r>
              <a:rPr lang="en-US" altLang="en-US" sz="1800" dirty="0">
                <a:latin typeface="Times New Roman" panose="02020603050405020304" pitchFamily="18" charset="0"/>
                <a:sym typeface="Wingdings" panose="05000000000000000000" pitchFamily="2" charset="2"/>
              </a:rPr>
              <a:t>&lt;</a:t>
            </a:r>
            <a:r>
              <a:rPr lang="en-US" altLang="en-US" sz="1800" i="1" dirty="0">
                <a:latin typeface="Times New Roman" panose="02020603050405020304" pitchFamily="18" charset="0"/>
                <a:sym typeface="Wingdings" panose="05000000000000000000" pitchFamily="2" charset="2"/>
              </a:rPr>
              <a:t>r</a:t>
            </a:r>
            <a:r>
              <a:rPr lang="en-US" altLang="en-US" sz="1800" baseline="-25000" dirty="0">
                <a:latin typeface="Times New Roman" panose="02020603050405020304" pitchFamily="18" charset="0"/>
                <a:sym typeface="Wingdings" panose="05000000000000000000" pitchFamily="2" charset="2"/>
              </a:rPr>
              <a:t>1</a:t>
            </a:r>
            <a:r>
              <a:rPr lang="en-US" altLang="en-US" sz="1800" dirty="0">
                <a:latin typeface="Times New Roman" panose="02020603050405020304" pitchFamily="18" charset="0"/>
                <a:sym typeface="Wingdings" panose="05000000000000000000" pitchFamily="2" charset="2"/>
              </a:rPr>
              <a:t>-</a:t>
            </a:r>
            <a:r>
              <a:rPr lang="en-US" altLang="en-US" sz="1800" i="1" dirty="0">
                <a:latin typeface="Times New Roman" panose="02020603050405020304" pitchFamily="18" charset="0"/>
                <a:sym typeface="Wingdings" panose="05000000000000000000" pitchFamily="2" charset="2"/>
              </a:rPr>
              <a:t>r</a:t>
            </a:r>
            <a:r>
              <a:rPr lang="en-US" altLang="en-US" sz="1800" baseline="-25000" dirty="0">
                <a:latin typeface="Times New Roman" panose="02020603050405020304" pitchFamily="18" charset="0"/>
                <a:sym typeface="Wingdings" panose="05000000000000000000" pitchFamily="2" charset="2"/>
              </a:rPr>
              <a:t>2 </a:t>
            </a:r>
            <a:r>
              <a:rPr lang="en-US" altLang="en-US" sz="1800" dirty="0">
                <a:latin typeface="Times New Roman" panose="02020603050405020304" pitchFamily="18" charset="0"/>
                <a:sym typeface="Wingdings" panose="05000000000000000000" pitchFamily="2" charset="2"/>
              </a:rPr>
              <a:t>&lt;</a:t>
            </a:r>
            <a:r>
              <a:rPr lang="en-US" altLang="en-US" sz="1800" i="1" dirty="0">
                <a:latin typeface="Times New Roman" panose="02020603050405020304" pitchFamily="18" charset="0"/>
                <a:sym typeface="Wingdings" panose="05000000000000000000" pitchFamily="2" charset="2"/>
              </a:rPr>
              <a:t>a</a:t>
            </a:r>
            <a:r>
              <a:rPr lang="en-US" altLang="en-US" sz="1800" dirty="0">
                <a:latin typeface="Times New Roman" panose="02020603050405020304" pitchFamily="18" charset="0"/>
                <a:sym typeface="Wingdings" panose="05000000000000000000" pitchFamily="2" charset="2"/>
              </a:rPr>
              <a:t> </a:t>
            </a:r>
            <a:r>
              <a:rPr lang="en-US" altLang="en-US" sz="1800" dirty="0">
                <a:latin typeface="Times New Roman" panose="02020603050405020304" pitchFamily="18" charset="0"/>
              </a:rPr>
              <a:t>)</a:t>
            </a:r>
          </a:p>
        </p:txBody>
      </p:sp>
      <p:sp>
        <p:nvSpPr>
          <p:cNvPr id="9225" name="Rectangle 47"/>
          <p:cNvSpPr>
            <a:spLocks noChangeArrowheads="1"/>
          </p:cNvSpPr>
          <p:nvPr/>
        </p:nvSpPr>
        <p:spPr bwMode="auto">
          <a:xfrm>
            <a:off x="390525" y="238125"/>
            <a:ext cx="57245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b="1" u="sng" dirty="0">
                <a:solidFill>
                  <a:srgbClr val="660066"/>
                </a:solidFill>
              </a:rPr>
              <a:t>November 11 Interference of spherical waves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50BAEB5-BDB0-49BD-B25F-A7371DE74D65}" type="slidenum">
              <a:rPr lang="en-US" altLang="en-US" sz="1400" smtClean="0"/>
              <a:pPr>
                <a:spcBef>
                  <a:spcPct val="0"/>
                </a:spcBef>
                <a:buFontTx/>
                <a:buNone/>
              </a:pPr>
              <a:t>7</a:t>
            </a:fld>
            <a:endParaRPr lang="en-US" altLang="en-US" sz="1400"/>
          </a:p>
        </p:txBody>
      </p:sp>
      <p:sp>
        <p:nvSpPr>
          <p:cNvPr id="10243" name="Rectangle 2"/>
          <p:cNvSpPr>
            <a:spLocks noChangeArrowheads="1"/>
          </p:cNvSpPr>
          <p:nvPr/>
        </p:nvSpPr>
        <p:spPr bwMode="auto">
          <a:xfrm>
            <a:off x="600075" y="293688"/>
            <a:ext cx="75152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AutoNum type="arabicParenR"/>
            </a:pPr>
            <a:endParaRPr lang="en-US" altLang="en-US" sz="800" dirty="0">
              <a:latin typeface="Times New Roman" panose="02020603050405020304" pitchFamily="18" charset="0"/>
            </a:endParaRPr>
          </a:p>
          <a:p>
            <a:pPr eaLnBrk="1" hangingPunct="1">
              <a:spcBef>
                <a:spcPct val="0"/>
              </a:spcBef>
              <a:buFontTx/>
              <a:buNone/>
            </a:pPr>
            <a:r>
              <a:rPr lang="en-US" altLang="en-US" sz="1800" b="1" u="sng" dirty="0">
                <a:solidFill>
                  <a:srgbClr val="0000FF"/>
                </a:solidFill>
                <a:latin typeface="Times New Roman" panose="02020603050405020304" pitchFamily="18" charset="0"/>
              </a:rPr>
              <a:t>Variation of the interference rings:</a:t>
            </a:r>
          </a:p>
          <a:p>
            <a:pPr eaLnBrk="1" hangingPunct="1">
              <a:spcBef>
                <a:spcPct val="0"/>
              </a:spcBef>
              <a:buFontTx/>
              <a:buNone/>
            </a:pPr>
            <a:r>
              <a:rPr lang="en-US" altLang="en-US" sz="1800" dirty="0">
                <a:latin typeface="Times New Roman" panose="02020603050405020304" pitchFamily="18" charset="0"/>
              </a:rPr>
              <a:t>When </a:t>
            </a:r>
            <a:r>
              <a:rPr lang="en-US" altLang="en-US" sz="1800" i="1" dirty="0">
                <a:latin typeface="Times New Roman" panose="02020603050405020304" pitchFamily="18" charset="0"/>
              </a:rPr>
              <a:t>reducing</a:t>
            </a:r>
            <a:r>
              <a:rPr lang="en-US" altLang="en-US" sz="1800" dirty="0">
                <a:latin typeface="Times New Roman" panose="02020603050405020304" pitchFamily="18" charset="0"/>
              </a:rPr>
              <a:t> </a:t>
            </a:r>
            <a:r>
              <a:rPr lang="en-US" altLang="en-US" sz="1800" i="1" dirty="0">
                <a:latin typeface="Times New Roman" panose="02020603050405020304" pitchFamily="18" charset="0"/>
              </a:rPr>
              <a:t>a</a:t>
            </a:r>
            <a:r>
              <a:rPr lang="en-US" altLang="en-US" sz="1800" dirty="0">
                <a:latin typeface="Times New Roman" panose="02020603050405020304" pitchFamily="18" charset="0"/>
              </a:rPr>
              <a:t> :</a:t>
            </a:r>
          </a:p>
          <a:p>
            <a:pPr eaLnBrk="1" hangingPunct="1">
              <a:spcBef>
                <a:spcPct val="0"/>
              </a:spcBef>
              <a:buFontTx/>
              <a:buAutoNum type="arabicParenR"/>
            </a:pPr>
            <a:r>
              <a:rPr lang="en-US" altLang="en-US" sz="1800" dirty="0">
                <a:latin typeface="Times New Roman" panose="02020603050405020304" pitchFamily="18" charset="0"/>
              </a:rPr>
              <a:t>The rings swallow. (What we observed in the Michelson interferometer.)</a:t>
            </a:r>
          </a:p>
          <a:p>
            <a:pPr eaLnBrk="1" hangingPunct="1">
              <a:spcBef>
                <a:spcPct val="0"/>
              </a:spcBef>
              <a:buFontTx/>
              <a:buAutoNum type="arabicParenR"/>
            </a:pPr>
            <a:r>
              <a:rPr lang="en-US" altLang="en-US" sz="1800" dirty="0">
                <a:latin typeface="Times New Roman" panose="02020603050405020304" pitchFamily="18" charset="0"/>
              </a:rPr>
              <a:t>The distances between adjacent rings at a fixed viewing point increases.</a:t>
            </a:r>
          </a:p>
        </p:txBody>
      </p:sp>
      <p:sp>
        <p:nvSpPr>
          <p:cNvPr id="10244" name="Rectangle 2"/>
          <p:cNvSpPr>
            <a:spLocks noChangeArrowheads="1"/>
          </p:cNvSpPr>
          <p:nvPr/>
        </p:nvSpPr>
        <p:spPr bwMode="auto">
          <a:xfrm>
            <a:off x="544513" y="5022850"/>
            <a:ext cx="50323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u="sng">
                <a:latin typeface="Times New Roman" panose="02020603050405020304" pitchFamily="18" charset="0"/>
              </a:rPr>
              <a:t>Superposition of a plane wave and a spherical wave:</a:t>
            </a:r>
          </a:p>
          <a:p>
            <a:pPr eaLnBrk="1" hangingPunct="1">
              <a:spcBef>
                <a:spcPct val="0"/>
              </a:spcBef>
              <a:buFontTx/>
              <a:buNone/>
            </a:pPr>
            <a:r>
              <a:rPr lang="en-US" altLang="en-US" sz="1800">
                <a:latin typeface="Times New Roman" panose="02020603050405020304" pitchFamily="18" charset="0"/>
              </a:rPr>
              <a:t>Move </a:t>
            </a:r>
            <a:r>
              <a:rPr lang="en-US" altLang="en-US" sz="1800" i="1">
                <a:latin typeface="Times New Roman" panose="02020603050405020304" pitchFamily="18" charset="0"/>
              </a:rPr>
              <a:t>S</a:t>
            </a:r>
            <a:r>
              <a:rPr lang="en-US" altLang="en-US" sz="1800" baseline="-25000">
                <a:latin typeface="Times New Roman" panose="02020603050405020304" pitchFamily="18" charset="0"/>
              </a:rPr>
              <a:t>1</a:t>
            </a:r>
            <a:r>
              <a:rPr lang="en-US" altLang="en-US" sz="1800">
                <a:latin typeface="Times New Roman" panose="02020603050405020304" pitchFamily="18" charset="0"/>
              </a:rPr>
              <a:t> to infinity.</a:t>
            </a:r>
          </a:p>
        </p:txBody>
      </p:sp>
      <p:pic>
        <p:nvPicPr>
          <p:cNvPr id="10245" name="Picture 24" descr="Fringes from Michelson interferometer, central maxim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2650" y="1801813"/>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46" name="Group 3"/>
          <p:cNvGrpSpPr>
            <a:grpSpLocks/>
          </p:cNvGrpSpPr>
          <p:nvPr/>
        </p:nvGrpSpPr>
        <p:grpSpPr bwMode="auto">
          <a:xfrm>
            <a:off x="852488" y="1781175"/>
            <a:ext cx="3216275" cy="2974975"/>
            <a:chOff x="852487" y="1781176"/>
            <a:chExt cx="3216275" cy="2974975"/>
          </a:xfrm>
        </p:grpSpPr>
        <p:grpSp>
          <p:nvGrpSpPr>
            <p:cNvPr id="10247" name="Group 22"/>
            <p:cNvGrpSpPr>
              <a:grpSpLocks/>
            </p:cNvGrpSpPr>
            <p:nvPr/>
          </p:nvGrpSpPr>
          <p:grpSpPr bwMode="auto">
            <a:xfrm>
              <a:off x="852487" y="1781176"/>
              <a:ext cx="3216275" cy="2974975"/>
              <a:chOff x="5584825" y="2954338"/>
              <a:chExt cx="3216275" cy="2974975"/>
            </a:xfrm>
          </p:grpSpPr>
          <p:grpSp>
            <p:nvGrpSpPr>
              <p:cNvPr id="10249" name="Group 32"/>
              <p:cNvGrpSpPr>
                <a:grpSpLocks/>
              </p:cNvGrpSpPr>
              <p:nvPr/>
            </p:nvGrpSpPr>
            <p:grpSpPr bwMode="auto">
              <a:xfrm>
                <a:off x="5584825" y="2954338"/>
                <a:ext cx="3216275" cy="2974975"/>
                <a:chOff x="3330" y="1297"/>
                <a:chExt cx="2026" cy="1874"/>
              </a:xfrm>
            </p:grpSpPr>
            <p:pic>
              <p:nvPicPr>
                <p:cNvPr id="10253" name="Picture 14"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0" y="1297"/>
                  <a:ext cx="2026" cy="1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4" name="Line 15"/>
                <p:cNvSpPr>
                  <a:spLocks noChangeShapeType="1"/>
                </p:cNvSpPr>
                <p:nvPr/>
              </p:nvSpPr>
              <p:spPr bwMode="auto">
                <a:xfrm>
                  <a:off x="4073" y="2199"/>
                  <a:ext cx="597"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10255" name="Oval 16"/>
                <p:cNvSpPr>
                  <a:spLocks noChangeArrowheads="1"/>
                </p:cNvSpPr>
                <p:nvPr/>
              </p:nvSpPr>
              <p:spPr bwMode="auto">
                <a:xfrm>
                  <a:off x="4658" y="2180"/>
                  <a:ext cx="35" cy="32"/>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0256" name="Oval 17"/>
                <p:cNvSpPr>
                  <a:spLocks noChangeArrowheads="1"/>
                </p:cNvSpPr>
                <p:nvPr/>
              </p:nvSpPr>
              <p:spPr bwMode="auto">
                <a:xfrm>
                  <a:off x="4043" y="2181"/>
                  <a:ext cx="35" cy="33"/>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0257" name="Line 19"/>
                <p:cNvSpPr>
                  <a:spLocks noChangeShapeType="1"/>
                </p:cNvSpPr>
                <p:nvPr/>
              </p:nvSpPr>
              <p:spPr bwMode="auto">
                <a:xfrm>
                  <a:off x="4612" y="1791"/>
                  <a:ext cx="56" cy="395"/>
                </a:xfrm>
                <a:prstGeom prst="line">
                  <a:avLst/>
                </a:prstGeom>
                <a:noFill/>
                <a:ln w="25400">
                  <a:solidFill>
                    <a:srgbClr val="33CC33"/>
                  </a:solidFill>
                  <a:round/>
                  <a:headEnd type="arrow" w="sm"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10258" name="Line 20"/>
                <p:cNvSpPr>
                  <a:spLocks noChangeShapeType="1"/>
                </p:cNvSpPr>
                <p:nvPr/>
              </p:nvSpPr>
              <p:spPr bwMode="auto">
                <a:xfrm flipH="1">
                  <a:off x="4064" y="1796"/>
                  <a:ext cx="546" cy="398"/>
                </a:xfrm>
                <a:prstGeom prst="line">
                  <a:avLst/>
                </a:prstGeom>
                <a:noFill/>
                <a:ln w="25400">
                  <a:solidFill>
                    <a:srgbClr val="33CC33"/>
                  </a:solidFill>
                  <a:round/>
                  <a:headEnd type="arrow" w="sm"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10259" name="Text Box 21"/>
                <p:cNvSpPr txBox="1">
                  <a:spLocks noChangeArrowheads="1"/>
                </p:cNvSpPr>
                <p:nvPr/>
              </p:nvSpPr>
              <p:spPr bwMode="auto">
                <a:xfrm>
                  <a:off x="4263" y="1755"/>
                  <a:ext cx="217"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1">
                      <a:latin typeface="Times New Roman" panose="02020603050405020304" pitchFamily="18" charset="0"/>
                    </a:rPr>
                    <a:t>r</a:t>
                  </a:r>
                  <a:r>
                    <a:rPr lang="en-US" altLang="en-US" sz="1600" baseline="-25000">
                      <a:latin typeface="Times New Roman" panose="02020603050405020304" pitchFamily="18" charset="0"/>
                    </a:rPr>
                    <a:t>1</a:t>
                  </a:r>
                </a:p>
              </p:txBody>
            </p:sp>
            <p:sp>
              <p:nvSpPr>
                <p:cNvPr id="10260" name="Text Box 22"/>
                <p:cNvSpPr txBox="1">
                  <a:spLocks noChangeArrowheads="1"/>
                </p:cNvSpPr>
                <p:nvPr/>
              </p:nvSpPr>
              <p:spPr bwMode="auto">
                <a:xfrm>
                  <a:off x="4588" y="1845"/>
                  <a:ext cx="29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1">
                      <a:latin typeface="Times New Roman" panose="02020603050405020304" pitchFamily="18" charset="0"/>
                    </a:rPr>
                    <a:t>r</a:t>
                  </a:r>
                  <a:r>
                    <a:rPr lang="en-US" altLang="en-US" sz="1600" baseline="-25000">
                      <a:latin typeface="Times New Roman" panose="02020603050405020304" pitchFamily="18" charset="0"/>
                    </a:rPr>
                    <a:t>2</a:t>
                  </a:r>
                </a:p>
              </p:txBody>
            </p:sp>
            <p:sp>
              <p:nvSpPr>
                <p:cNvPr id="10261" name="Text Box 24"/>
                <p:cNvSpPr txBox="1">
                  <a:spLocks noChangeArrowheads="1"/>
                </p:cNvSpPr>
                <p:nvPr/>
              </p:nvSpPr>
              <p:spPr bwMode="auto">
                <a:xfrm>
                  <a:off x="3843" y="2070"/>
                  <a:ext cx="23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r>
                    <a:rPr lang="en-US" altLang="en-US" sz="1600" baseline="-25000">
                      <a:latin typeface="Times New Roman" panose="02020603050405020304" pitchFamily="18" charset="0"/>
                    </a:rPr>
                    <a:t>1</a:t>
                  </a:r>
                </a:p>
              </p:txBody>
            </p:sp>
            <p:sp>
              <p:nvSpPr>
                <p:cNvPr id="10262" name="Text Box 25"/>
                <p:cNvSpPr txBox="1">
                  <a:spLocks noChangeArrowheads="1"/>
                </p:cNvSpPr>
                <p:nvPr/>
              </p:nvSpPr>
              <p:spPr bwMode="auto">
                <a:xfrm>
                  <a:off x="4686" y="2082"/>
                  <a:ext cx="23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r>
                    <a:rPr lang="en-US" altLang="en-US" sz="1600" baseline="-25000">
                      <a:latin typeface="Times New Roman" panose="02020603050405020304" pitchFamily="18" charset="0"/>
                    </a:rPr>
                    <a:t>2</a:t>
                  </a:r>
                </a:p>
              </p:txBody>
            </p:sp>
            <p:sp>
              <p:nvSpPr>
                <p:cNvPr id="10263" name="Text Box 26"/>
                <p:cNvSpPr txBox="1">
                  <a:spLocks noChangeArrowheads="1"/>
                </p:cNvSpPr>
                <p:nvPr/>
              </p:nvSpPr>
              <p:spPr bwMode="auto">
                <a:xfrm>
                  <a:off x="3776" y="1338"/>
                  <a:ext cx="109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1">
                      <a:latin typeface="Times New Roman" panose="02020603050405020304" pitchFamily="18" charset="0"/>
                    </a:rPr>
                    <a:t>m</a:t>
                  </a:r>
                  <a:r>
                    <a:rPr lang="en-US" altLang="en-US" sz="1600">
                      <a:latin typeface="Times New Roman" panose="02020603050405020304" pitchFamily="18" charset="0"/>
                    </a:rPr>
                    <a:t>=-1       0         +1</a:t>
                  </a:r>
                </a:p>
              </p:txBody>
            </p:sp>
            <p:sp>
              <p:nvSpPr>
                <p:cNvPr id="10264" name="Oval 18"/>
                <p:cNvSpPr>
                  <a:spLocks noChangeArrowheads="1"/>
                </p:cNvSpPr>
                <p:nvPr/>
              </p:nvSpPr>
              <p:spPr bwMode="auto">
                <a:xfrm>
                  <a:off x="4589" y="1779"/>
                  <a:ext cx="35" cy="32"/>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0265" name="Text Box 23"/>
                <p:cNvSpPr txBox="1">
                  <a:spLocks noChangeArrowheads="1"/>
                </p:cNvSpPr>
                <p:nvPr/>
              </p:nvSpPr>
              <p:spPr bwMode="auto">
                <a:xfrm>
                  <a:off x="4603" y="1621"/>
                  <a:ext cx="19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P</a:t>
                  </a:r>
                </a:p>
              </p:txBody>
            </p:sp>
          </p:grpSp>
          <p:sp>
            <p:nvSpPr>
              <p:cNvPr id="10250" name="Line 50"/>
              <p:cNvSpPr>
                <a:spLocks noChangeShapeType="1"/>
              </p:cNvSpPr>
              <p:nvPr/>
            </p:nvSpPr>
            <p:spPr bwMode="auto">
              <a:xfrm>
                <a:off x="8048625" y="4391025"/>
                <a:ext cx="533400" cy="0"/>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0251" name="Rectangle 51"/>
              <p:cNvSpPr>
                <a:spLocks noChangeArrowheads="1"/>
              </p:cNvSpPr>
              <p:nvPr/>
            </p:nvSpPr>
            <p:spPr bwMode="auto">
              <a:xfrm>
                <a:off x="7920038" y="4346575"/>
                <a:ext cx="7159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m </a:t>
                </a:r>
                <a:r>
                  <a:rPr lang="en-US" altLang="en-US" sz="1600">
                    <a:latin typeface="Times New Roman" panose="02020603050405020304" pitchFamily="18" charset="0"/>
                  </a:rPr>
                  <a:t>= </a:t>
                </a:r>
                <a:r>
                  <a:rPr lang="en-US" altLang="en-US" sz="1600" i="1">
                    <a:latin typeface="Times New Roman" panose="02020603050405020304" pitchFamily="18" charset="0"/>
                  </a:rPr>
                  <a:t>M</a:t>
                </a:r>
              </a:p>
            </p:txBody>
          </p:sp>
          <p:sp>
            <p:nvSpPr>
              <p:cNvPr id="10252" name="Rectangle 52"/>
              <p:cNvSpPr>
                <a:spLocks noChangeArrowheads="1"/>
              </p:cNvSpPr>
              <p:nvPr/>
            </p:nvSpPr>
            <p:spPr bwMode="auto">
              <a:xfrm>
                <a:off x="7146925" y="43132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a</a:t>
                </a:r>
                <a:endParaRPr lang="en-US" altLang="en-US" sz="1800">
                  <a:latin typeface="Times New Roman" panose="02020603050405020304" pitchFamily="18" charset="0"/>
                </a:endParaRPr>
              </a:p>
            </p:txBody>
          </p:sp>
        </p:grpSp>
        <p:sp>
          <p:nvSpPr>
            <p:cNvPr id="10248" name="Rectangle 2"/>
            <p:cNvSpPr>
              <a:spLocks noChangeArrowheads="1"/>
            </p:cNvSpPr>
            <p:nvPr/>
          </p:nvSpPr>
          <p:spPr bwMode="auto">
            <a:xfrm>
              <a:off x="3545681" y="1790963"/>
              <a:ext cx="128587" cy="2819928"/>
            </a:xfrm>
            <a:prstGeom prst="rect">
              <a:avLst/>
            </a:prstGeom>
            <a:solidFill>
              <a:schemeClr val="accent1">
                <a:alpha val="43921"/>
              </a:schemeClr>
            </a:solidFill>
            <a:ln w="19050">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74C3597-84A6-4CD7-B639-668C5F1F8C8B}" type="slidenum">
              <a:rPr lang="en-US" altLang="en-US" sz="1400" smtClean="0"/>
              <a:pPr>
                <a:spcBef>
                  <a:spcPct val="0"/>
                </a:spcBef>
                <a:buFontTx/>
                <a:buNone/>
              </a:pPr>
              <a:t>8</a:t>
            </a:fld>
            <a:endParaRPr lang="en-US" altLang="en-US" sz="1400"/>
          </a:p>
        </p:txBody>
      </p:sp>
      <p:sp>
        <p:nvSpPr>
          <p:cNvPr id="11267" name="Rectangle 42"/>
          <p:cNvSpPr>
            <a:spLocks noChangeArrowheads="1"/>
          </p:cNvSpPr>
          <p:nvPr/>
        </p:nvSpPr>
        <p:spPr bwMode="auto">
          <a:xfrm>
            <a:off x="484188" y="439738"/>
            <a:ext cx="52943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n-US" altLang="en-US" sz="1800" u="sng">
                <a:solidFill>
                  <a:srgbClr val="0000FF"/>
                </a:solidFill>
                <a:latin typeface="Times New Roman" panose="02020603050405020304" pitchFamily="18" charset="0"/>
              </a:rPr>
              <a:t>(*Reading) </a:t>
            </a:r>
            <a:r>
              <a:rPr lang="en-US" altLang="en-US" sz="1800" b="1" u="sng">
                <a:solidFill>
                  <a:srgbClr val="0000FF"/>
                </a:solidFill>
                <a:latin typeface="Times New Roman" panose="02020603050405020304" pitchFamily="18" charset="0"/>
              </a:rPr>
              <a:t>Bisector theorem of interference planes :</a:t>
            </a:r>
          </a:p>
        </p:txBody>
      </p:sp>
      <p:grpSp>
        <p:nvGrpSpPr>
          <p:cNvPr id="11268" name="Group 49"/>
          <p:cNvGrpSpPr>
            <a:grpSpLocks/>
          </p:cNvGrpSpPr>
          <p:nvPr/>
        </p:nvGrpSpPr>
        <p:grpSpPr bwMode="auto">
          <a:xfrm>
            <a:off x="5684838" y="474663"/>
            <a:ext cx="3216275" cy="2974975"/>
            <a:chOff x="5584825" y="2954338"/>
            <a:chExt cx="3216275" cy="2974975"/>
          </a:xfrm>
        </p:grpSpPr>
        <p:grpSp>
          <p:nvGrpSpPr>
            <p:cNvPr id="11272" name="Group 32"/>
            <p:cNvGrpSpPr>
              <a:grpSpLocks/>
            </p:cNvGrpSpPr>
            <p:nvPr/>
          </p:nvGrpSpPr>
          <p:grpSpPr bwMode="auto">
            <a:xfrm>
              <a:off x="5584825" y="2954338"/>
              <a:ext cx="3216275" cy="2974975"/>
              <a:chOff x="3330" y="1297"/>
              <a:chExt cx="2026" cy="1874"/>
            </a:xfrm>
          </p:grpSpPr>
          <p:pic>
            <p:nvPicPr>
              <p:cNvPr id="11276" name="Picture 14"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0" y="1297"/>
                <a:ext cx="2026" cy="1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7" name="Line 15"/>
              <p:cNvSpPr>
                <a:spLocks noChangeShapeType="1"/>
              </p:cNvSpPr>
              <p:nvPr/>
            </p:nvSpPr>
            <p:spPr bwMode="auto">
              <a:xfrm>
                <a:off x="4073" y="2199"/>
                <a:ext cx="597"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11278" name="Oval 16"/>
              <p:cNvSpPr>
                <a:spLocks noChangeArrowheads="1"/>
              </p:cNvSpPr>
              <p:nvPr/>
            </p:nvSpPr>
            <p:spPr bwMode="auto">
              <a:xfrm>
                <a:off x="4658" y="2180"/>
                <a:ext cx="35" cy="32"/>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1279" name="Oval 17"/>
              <p:cNvSpPr>
                <a:spLocks noChangeArrowheads="1"/>
              </p:cNvSpPr>
              <p:nvPr/>
            </p:nvSpPr>
            <p:spPr bwMode="auto">
              <a:xfrm>
                <a:off x="4043" y="2181"/>
                <a:ext cx="35" cy="33"/>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1280" name="Line 19"/>
              <p:cNvSpPr>
                <a:spLocks noChangeShapeType="1"/>
              </p:cNvSpPr>
              <p:nvPr/>
            </p:nvSpPr>
            <p:spPr bwMode="auto">
              <a:xfrm>
                <a:off x="4612" y="1791"/>
                <a:ext cx="56" cy="395"/>
              </a:xfrm>
              <a:prstGeom prst="line">
                <a:avLst/>
              </a:prstGeom>
              <a:noFill/>
              <a:ln w="25400">
                <a:solidFill>
                  <a:srgbClr val="33CC33"/>
                </a:solidFill>
                <a:round/>
                <a:headEnd type="arrow" w="sm"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11281" name="Line 20"/>
              <p:cNvSpPr>
                <a:spLocks noChangeShapeType="1"/>
              </p:cNvSpPr>
              <p:nvPr/>
            </p:nvSpPr>
            <p:spPr bwMode="auto">
              <a:xfrm flipH="1">
                <a:off x="4064" y="1796"/>
                <a:ext cx="546" cy="398"/>
              </a:xfrm>
              <a:prstGeom prst="line">
                <a:avLst/>
              </a:prstGeom>
              <a:noFill/>
              <a:ln w="25400">
                <a:solidFill>
                  <a:srgbClr val="33CC33"/>
                </a:solidFill>
                <a:round/>
                <a:headEnd type="arrow" w="sm"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11282" name="Text Box 21"/>
              <p:cNvSpPr txBox="1">
                <a:spLocks noChangeArrowheads="1"/>
              </p:cNvSpPr>
              <p:nvPr/>
            </p:nvSpPr>
            <p:spPr bwMode="auto">
              <a:xfrm>
                <a:off x="4263" y="1755"/>
                <a:ext cx="217"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1">
                    <a:latin typeface="Times New Roman" panose="02020603050405020304" pitchFamily="18" charset="0"/>
                  </a:rPr>
                  <a:t>r</a:t>
                </a:r>
                <a:r>
                  <a:rPr lang="en-US" altLang="en-US" sz="1600" baseline="-25000">
                    <a:latin typeface="Times New Roman" panose="02020603050405020304" pitchFamily="18" charset="0"/>
                  </a:rPr>
                  <a:t>1</a:t>
                </a:r>
              </a:p>
            </p:txBody>
          </p:sp>
          <p:sp>
            <p:nvSpPr>
              <p:cNvPr id="11283" name="Text Box 22"/>
              <p:cNvSpPr txBox="1">
                <a:spLocks noChangeArrowheads="1"/>
              </p:cNvSpPr>
              <p:nvPr/>
            </p:nvSpPr>
            <p:spPr bwMode="auto">
              <a:xfrm>
                <a:off x="4588" y="1845"/>
                <a:ext cx="29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1">
                    <a:latin typeface="Times New Roman" panose="02020603050405020304" pitchFamily="18" charset="0"/>
                  </a:rPr>
                  <a:t>r</a:t>
                </a:r>
                <a:r>
                  <a:rPr lang="en-US" altLang="en-US" sz="1600" baseline="-25000">
                    <a:latin typeface="Times New Roman" panose="02020603050405020304" pitchFamily="18" charset="0"/>
                  </a:rPr>
                  <a:t>2</a:t>
                </a:r>
              </a:p>
            </p:txBody>
          </p:sp>
          <p:sp>
            <p:nvSpPr>
              <p:cNvPr id="11284" name="Text Box 24"/>
              <p:cNvSpPr txBox="1">
                <a:spLocks noChangeArrowheads="1"/>
              </p:cNvSpPr>
              <p:nvPr/>
            </p:nvSpPr>
            <p:spPr bwMode="auto">
              <a:xfrm>
                <a:off x="3843" y="2070"/>
                <a:ext cx="23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r>
                  <a:rPr lang="en-US" altLang="en-US" sz="1600" baseline="-25000">
                    <a:latin typeface="Times New Roman" panose="02020603050405020304" pitchFamily="18" charset="0"/>
                  </a:rPr>
                  <a:t>1</a:t>
                </a:r>
              </a:p>
            </p:txBody>
          </p:sp>
          <p:sp>
            <p:nvSpPr>
              <p:cNvPr id="11285" name="Text Box 25"/>
              <p:cNvSpPr txBox="1">
                <a:spLocks noChangeArrowheads="1"/>
              </p:cNvSpPr>
              <p:nvPr/>
            </p:nvSpPr>
            <p:spPr bwMode="auto">
              <a:xfrm>
                <a:off x="4686" y="2082"/>
                <a:ext cx="23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r>
                  <a:rPr lang="en-US" altLang="en-US" sz="1600" baseline="-25000">
                    <a:latin typeface="Times New Roman" panose="02020603050405020304" pitchFamily="18" charset="0"/>
                  </a:rPr>
                  <a:t>2</a:t>
                </a:r>
              </a:p>
            </p:txBody>
          </p:sp>
          <p:sp>
            <p:nvSpPr>
              <p:cNvPr id="11286" name="Text Box 26"/>
              <p:cNvSpPr txBox="1">
                <a:spLocks noChangeArrowheads="1"/>
              </p:cNvSpPr>
              <p:nvPr/>
            </p:nvSpPr>
            <p:spPr bwMode="auto">
              <a:xfrm>
                <a:off x="3806" y="1338"/>
                <a:ext cx="109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1">
                    <a:latin typeface="Times New Roman" panose="02020603050405020304" pitchFamily="18" charset="0"/>
                  </a:rPr>
                  <a:t>m</a:t>
                </a:r>
                <a:r>
                  <a:rPr lang="en-US" altLang="en-US" sz="1600">
                    <a:latin typeface="Times New Roman" panose="02020603050405020304" pitchFamily="18" charset="0"/>
                  </a:rPr>
                  <a:t>=-1       0         +1</a:t>
                </a:r>
              </a:p>
            </p:txBody>
          </p:sp>
          <p:sp>
            <p:nvSpPr>
              <p:cNvPr id="11287" name="Oval 18"/>
              <p:cNvSpPr>
                <a:spLocks noChangeArrowheads="1"/>
              </p:cNvSpPr>
              <p:nvPr/>
            </p:nvSpPr>
            <p:spPr bwMode="auto">
              <a:xfrm>
                <a:off x="4589" y="1779"/>
                <a:ext cx="35" cy="32"/>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1288" name="Text Box 23"/>
              <p:cNvSpPr txBox="1">
                <a:spLocks noChangeArrowheads="1"/>
              </p:cNvSpPr>
              <p:nvPr/>
            </p:nvSpPr>
            <p:spPr bwMode="auto">
              <a:xfrm>
                <a:off x="4603" y="1621"/>
                <a:ext cx="19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P</a:t>
                </a:r>
              </a:p>
            </p:txBody>
          </p:sp>
        </p:grpSp>
        <p:sp>
          <p:nvSpPr>
            <p:cNvPr id="11273" name="Line 50"/>
            <p:cNvSpPr>
              <a:spLocks noChangeShapeType="1"/>
            </p:cNvSpPr>
            <p:nvPr/>
          </p:nvSpPr>
          <p:spPr bwMode="auto">
            <a:xfrm>
              <a:off x="8048625" y="4391025"/>
              <a:ext cx="533400" cy="0"/>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1274" name="Rectangle 51"/>
            <p:cNvSpPr>
              <a:spLocks noChangeArrowheads="1"/>
            </p:cNvSpPr>
            <p:nvPr/>
          </p:nvSpPr>
          <p:spPr bwMode="auto">
            <a:xfrm>
              <a:off x="7920038" y="4346575"/>
              <a:ext cx="7159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m </a:t>
              </a:r>
              <a:r>
                <a:rPr lang="en-US" altLang="en-US" sz="1600">
                  <a:latin typeface="Times New Roman" panose="02020603050405020304" pitchFamily="18" charset="0"/>
                </a:rPr>
                <a:t>= </a:t>
              </a:r>
              <a:r>
                <a:rPr lang="en-US" altLang="en-US" sz="1600" i="1">
                  <a:latin typeface="Times New Roman" panose="02020603050405020304" pitchFamily="18" charset="0"/>
                </a:rPr>
                <a:t>M</a:t>
              </a:r>
            </a:p>
          </p:txBody>
        </p:sp>
        <p:sp>
          <p:nvSpPr>
            <p:cNvPr id="11275" name="Rectangle 52"/>
            <p:cNvSpPr>
              <a:spLocks noChangeArrowheads="1"/>
            </p:cNvSpPr>
            <p:nvPr/>
          </p:nvSpPr>
          <p:spPr bwMode="auto">
            <a:xfrm>
              <a:off x="7146925" y="43132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a</a:t>
              </a:r>
              <a:endParaRPr lang="en-US" altLang="en-US" sz="1800">
                <a:latin typeface="Times New Roman" panose="02020603050405020304" pitchFamily="18" charset="0"/>
              </a:endParaRPr>
            </a:p>
          </p:txBody>
        </p:sp>
      </p:grpSp>
      <p:sp>
        <p:nvSpPr>
          <p:cNvPr id="11269" name="Rectangle 21"/>
          <p:cNvSpPr>
            <a:spLocks noChangeArrowheads="1"/>
          </p:cNvSpPr>
          <p:nvPr/>
        </p:nvSpPr>
        <p:spPr bwMode="auto">
          <a:xfrm>
            <a:off x="484188" y="808038"/>
            <a:ext cx="512445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latin typeface="Times New Roman" panose="02020603050405020304" pitchFamily="18" charset="0"/>
              </a:rPr>
              <a:t>Theorem: </a:t>
            </a:r>
            <a:r>
              <a:rPr lang="en-US" altLang="en-US" sz="1800">
                <a:latin typeface="Times New Roman" panose="02020603050405020304" pitchFamily="18" charset="0"/>
              </a:rPr>
              <a:t>For the interference of two spherical waves, the local interference plane bisects the rays from the two sources. The local distance between the interference planes is</a:t>
            </a:r>
          </a:p>
          <a:p>
            <a:pPr eaLnBrk="1" hangingPunct="1">
              <a:spcBef>
                <a:spcPct val="0"/>
              </a:spcBef>
              <a:buFontTx/>
              <a:buNone/>
            </a:pPr>
            <a:endParaRPr lang="en-US" altLang="en-US" sz="1800">
              <a:latin typeface="Times New Roman" panose="02020603050405020304" pitchFamily="18" charset="0"/>
            </a:endParaRPr>
          </a:p>
          <a:p>
            <a:pPr eaLnBrk="1" hangingPunct="1">
              <a:spcBef>
                <a:spcPct val="0"/>
              </a:spcBef>
              <a:buFontTx/>
              <a:buNone/>
            </a:pPr>
            <a:endParaRPr lang="en-US" altLang="en-US" sz="1800">
              <a:latin typeface="Times New Roman" panose="02020603050405020304" pitchFamily="18" charset="0"/>
            </a:endParaRPr>
          </a:p>
          <a:p>
            <a:pPr eaLnBrk="1" hangingPunct="1">
              <a:spcBef>
                <a:spcPct val="0"/>
              </a:spcBef>
              <a:buFontTx/>
              <a:buNone/>
            </a:pPr>
            <a:endParaRPr lang="en-US" altLang="en-US" sz="1800">
              <a:latin typeface="Times New Roman" panose="02020603050405020304" pitchFamily="18" charset="0"/>
            </a:endParaRPr>
          </a:p>
          <a:p>
            <a:pPr eaLnBrk="1" hangingPunct="1">
              <a:spcBef>
                <a:spcPct val="0"/>
              </a:spcBef>
              <a:buFontTx/>
              <a:buNone/>
            </a:pPr>
            <a:r>
              <a:rPr lang="en-US" altLang="en-US" sz="1800">
                <a:latin typeface="Times New Roman" panose="02020603050405020304" pitchFamily="18" charset="0"/>
              </a:rPr>
              <a:t>where </a:t>
            </a:r>
            <a:r>
              <a:rPr lang="en-US" altLang="en-US" sz="1800" i="1">
                <a:latin typeface="Symbol" panose="05050102010706020507" pitchFamily="18" charset="2"/>
              </a:rPr>
              <a:t>q</a:t>
            </a:r>
            <a:r>
              <a:rPr lang="en-US" altLang="en-US" sz="1800">
                <a:latin typeface="Times New Roman" panose="02020603050405020304" pitchFamily="18" charset="0"/>
              </a:rPr>
              <a:t> is the angle between the two rays.  </a:t>
            </a:r>
          </a:p>
        </p:txBody>
      </p:sp>
      <p:graphicFrame>
        <p:nvGraphicFramePr>
          <p:cNvPr id="11270" name="Object 8"/>
          <p:cNvGraphicFramePr>
            <a:graphicFrameLocks noChangeAspect="1"/>
          </p:cNvGraphicFramePr>
          <p:nvPr/>
        </p:nvGraphicFramePr>
        <p:xfrm>
          <a:off x="558800" y="1982788"/>
          <a:ext cx="1549400" cy="635000"/>
        </p:xfrm>
        <a:graphic>
          <a:graphicData uri="http://schemas.openxmlformats.org/presentationml/2006/ole">
            <mc:AlternateContent xmlns:mc="http://schemas.openxmlformats.org/markup-compatibility/2006">
              <mc:Choice xmlns:v="urn:schemas-microsoft-com:vml" Requires="v">
                <p:oleObj spid="_x0000_s11303" name="Equation" r:id="rId4" imgW="1016000" imgH="419100" progId="Equation.DSMT4">
                  <p:embed/>
                </p:oleObj>
              </mc:Choice>
              <mc:Fallback>
                <p:oleObj name="Equation" r:id="rId4" imgW="1016000" imgH="419100" progId="Equation.DSMT4">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800" y="1982788"/>
                        <a:ext cx="15494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271" name="Object 8"/>
          <p:cNvGraphicFramePr>
            <a:graphicFrameLocks noChangeAspect="1"/>
          </p:cNvGraphicFramePr>
          <p:nvPr/>
        </p:nvGraphicFramePr>
        <p:xfrm>
          <a:off x="481013" y="3244850"/>
          <a:ext cx="6372225" cy="3348038"/>
        </p:xfrm>
        <a:graphic>
          <a:graphicData uri="http://schemas.openxmlformats.org/presentationml/2006/ole">
            <mc:AlternateContent xmlns:mc="http://schemas.openxmlformats.org/markup-compatibility/2006">
              <mc:Choice xmlns:v="urn:schemas-microsoft-com:vml" Requires="v">
                <p:oleObj spid="_x0000_s11304" name="Equation" r:id="rId6" imgW="4152900" imgH="2197100" progId="Equation.DSMT4">
                  <p:embed/>
                </p:oleObj>
              </mc:Choice>
              <mc:Fallback>
                <p:oleObj name="Equation" r:id="rId6" imgW="4152900" imgH="2197100" progId="Equation.DSMT4">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1013" y="3244850"/>
                        <a:ext cx="6372225" cy="334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F9A26B-7878-4785-8CF1-F1445165A6CC}" type="slidenum">
              <a:rPr lang="en-US" altLang="en-US" sz="1400" smtClean="0"/>
              <a:pPr>
                <a:spcBef>
                  <a:spcPct val="0"/>
                </a:spcBef>
                <a:buFontTx/>
                <a:buNone/>
              </a:pPr>
              <a:t>9</a:t>
            </a:fld>
            <a:endParaRPr lang="en-US" altLang="en-US" sz="1400"/>
          </a:p>
        </p:txBody>
      </p:sp>
      <p:sp>
        <p:nvSpPr>
          <p:cNvPr id="12291" name="Rectangle 42"/>
          <p:cNvSpPr>
            <a:spLocks noChangeArrowheads="1"/>
          </p:cNvSpPr>
          <p:nvPr/>
        </p:nvSpPr>
        <p:spPr bwMode="auto">
          <a:xfrm>
            <a:off x="615950" y="374650"/>
            <a:ext cx="4329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n-US" altLang="en-US" sz="1800" u="sng">
                <a:solidFill>
                  <a:srgbClr val="0000FF"/>
                </a:solidFill>
                <a:latin typeface="Times New Roman" panose="02020603050405020304" pitchFamily="18" charset="0"/>
              </a:rPr>
              <a:t>(*Reading) </a:t>
            </a:r>
            <a:r>
              <a:rPr lang="en-US" altLang="en-US" sz="1800" b="1" u="sng">
                <a:solidFill>
                  <a:srgbClr val="0000FF"/>
                </a:solidFill>
                <a:latin typeface="Times New Roman" panose="02020603050405020304" pitchFamily="18" charset="0"/>
              </a:rPr>
              <a:t>Size of the interference rings:</a:t>
            </a:r>
          </a:p>
        </p:txBody>
      </p:sp>
      <p:graphicFrame>
        <p:nvGraphicFramePr>
          <p:cNvPr id="12292" name="Object 5"/>
          <p:cNvGraphicFramePr>
            <a:graphicFrameLocks noChangeAspect="1"/>
          </p:cNvGraphicFramePr>
          <p:nvPr/>
        </p:nvGraphicFramePr>
        <p:xfrm>
          <a:off x="658813" y="841375"/>
          <a:ext cx="5345112" cy="2193925"/>
        </p:xfrm>
        <a:graphic>
          <a:graphicData uri="http://schemas.openxmlformats.org/presentationml/2006/ole">
            <mc:AlternateContent xmlns:mc="http://schemas.openxmlformats.org/markup-compatibility/2006">
              <mc:Choice xmlns:v="urn:schemas-microsoft-com:vml" Requires="v">
                <p:oleObj spid="_x0000_s12356" name="Equation" r:id="rId3" imgW="3695700" imgH="1524000" progId="Equation.3">
                  <p:embed/>
                </p:oleObj>
              </mc:Choice>
              <mc:Fallback>
                <p:oleObj name="Equation" r:id="rId3" imgW="3695700" imgH="15240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13" y="841375"/>
                        <a:ext cx="5345112" cy="219392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293" name="Rectangle 45"/>
          <p:cNvSpPr>
            <a:spLocks noChangeArrowheads="1"/>
          </p:cNvSpPr>
          <p:nvPr/>
        </p:nvSpPr>
        <p:spPr bwMode="auto">
          <a:xfrm>
            <a:off x="617538" y="3113088"/>
            <a:ext cx="6646862" cy="295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n-US" altLang="en-US" sz="1800">
                <a:latin typeface="Times New Roman" panose="02020603050405020304" pitchFamily="18" charset="0"/>
              </a:rPr>
              <a:t>Note:</a:t>
            </a:r>
          </a:p>
          <a:p>
            <a:pPr algn="just" eaLnBrk="1" hangingPunct="1">
              <a:spcBef>
                <a:spcPct val="0"/>
              </a:spcBef>
              <a:buFontTx/>
              <a:buAutoNum type="arabicParenR"/>
            </a:pPr>
            <a:r>
              <a:rPr lang="en-US" altLang="en-US" sz="1800">
                <a:latin typeface="Times New Roman" panose="02020603050405020304" pitchFamily="18" charset="0"/>
              </a:rPr>
              <a:t> The size of the </a:t>
            </a:r>
            <a:r>
              <a:rPr lang="en-US" altLang="en-US" sz="1800" i="1">
                <a:latin typeface="Times New Roman" panose="02020603050405020304" pitchFamily="18" charset="0"/>
              </a:rPr>
              <a:t>n</a:t>
            </a:r>
            <a:r>
              <a:rPr lang="en-US" altLang="en-US" sz="1800">
                <a:latin typeface="Times New Roman" panose="02020603050405020304" pitchFamily="18" charset="0"/>
              </a:rPr>
              <a:t>th ring from the center:</a:t>
            </a:r>
          </a:p>
          <a:p>
            <a:pPr algn="just" eaLnBrk="1" hangingPunct="1">
              <a:spcBef>
                <a:spcPct val="0"/>
              </a:spcBef>
              <a:buFontTx/>
              <a:buAutoNum type="arabicParenR"/>
            </a:pPr>
            <a:endParaRPr lang="en-US" altLang="en-US" sz="1800">
              <a:latin typeface="Times New Roman" panose="02020603050405020304" pitchFamily="18" charset="0"/>
            </a:endParaRPr>
          </a:p>
          <a:p>
            <a:pPr algn="just" eaLnBrk="1" hangingPunct="1">
              <a:spcBef>
                <a:spcPct val="0"/>
              </a:spcBef>
              <a:buFontTx/>
              <a:buAutoNum type="arabicParenR"/>
            </a:pPr>
            <a:r>
              <a:rPr lang="en-US" altLang="en-US" sz="1800">
                <a:latin typeface="Times New Roman" panose="02020603050405020304" pitchFamily="18" charset="0"/>
              </a:rPr>
              <a:t> </a:t>
            </a:r>
            <a:r>
              <a:rPr lang="en-US" altLang="en-US" sz="1800" i="1">
                <a:latin typeface="Times New Roman" panose="02020603050405020304" pitchFamily="18" charset="0"/>
              </a:rPr>
              <a:t>S</a:t>
            </a:r>
            <a:r>
              <a:rPr lang="en-US" altLang="en-US" sz="1800" baseline="-25000">
                <a:latin typeface="Times New Roman" panose="02020603050405020304" pitchFamily="18" charset="0"/>
              </a:rPr>
              <a:t>1</a:t>
            </a:r>
            <a:r>
              <a:rPr lang="en-US" altLang="en-US" sz="1800">
                <a:latin typeface="Times New Roman" panose="02020603050405020304" pitchFamily="18" charset="0"/>
              </a:rPr>
              <a:t>, </a:t>
            </a:r>
            <a:r>
              <a:rPr lang="en-US" altLang="en-US" sz="1800" i="1">
                <a:latin typeface="Times New Roman" panose="02020603050405020304" pitchFamily="18" charset="0"/>
              </a:rPr>
              <a:t>S</a:t>
            </a:r>
            <a:r>
              <a:rPr lang="en-US" altLang="en-US" sz="1800" baseline="-25000">
                <a:latin typeface="Times New Roman" panose="02020603050405020304" pitchFamily="18" charset="0"/>
              </a:rPr>
              <a:t>2</a:t>
            </a:r>
            <a:r>
              <a:rPr lang="en-US" altLang="en-US" sz="1800">
                <a:latin typeface="Times New Roman" panose="02020603050405020304" pitchFamily="18" charset="0"/>
              </a:rPr>
              <a:t> and the viewing screen form a lens system:</a:t>
            </a:r>
          </a:p>
          <a:p>
            <a:pPr algn="just" eaLnBrk="1" hangingPunct="1">
              <a:spcBef>
                <a:spcPct val="0"/>
              </a:spcBef>
              <a:buFontTx/>
              <a:buAutoNum type="arabicParenR"/>
            </a:pPr>
            <a:endParaRPr lang="en-US" altLang="en-US" sz="2800">
              <a:latin typeface="Times New Roman" panose="02020603050405020304" pitchFamily="18" charset="0"/>
            </a:endParaRPr>
          </a:p>
          <a:p>
            <a:pPr algn="just" eaLnBrk="1" hangingPunct="1">
              <a:spcBef>
                <a:spcPct val="0"/>
              </a:spcBef>
              <a:buFontTx/>
              <a:buAutoNum type="arabicParenR"/>
            </a:pPr>
            <a:r>
              <a:rPr lang="en-US" altLang="en-US" sz="1800">
                <a:latin typeface="Times New Roman" panose="02020603050405020304" pitchFamily="18" charset="0"/>
              </a:rPr>
              <a:t> Distance between rings:  </a:t>
            </a:r>
          </a:p>
          <a:p>
            <a:pPr algn="just" eaLnBrk="1" hangingPunct="1">
              <a:spcBef>
                <a:spcPct val="0"/>
              </a:spcBef>
              <a:buFontTx/>
              <a:buAutoNum type="arabicParenR"/>
            </a:pPr>
            <a:endParaRPr lang="en-US" altLang="en-US">
              <a:latin typeface="Times New Roman" panose="02020603050405020304" pitchFamily="18" charset="0"/>
            </a:endParaRPr>
          </a:p>
          <a:p>
            <a:pPr algn="just" eaLnBrk="1" hangingPunct="1">
              <a:spcBef>
                <a:spcPct val="0"/>
              </a:spcBef>
              <a:buFontTx/>
              <a:buAutoNum type="arabicParenR"/>
            </a:pPr>
            <a:r>
              <a:rPr lang="en-US" altLang="en-US" sz="1800">
                <a:latin typeface="Times New Roman" panose="02020603050405020304" pitchFamily="18" charset="0"/>
              </a:rPr>
              <a:t> For interference between a plane wave and a spherical wave:</a:t>
            </a:r>
          </a:p>
          <a:p>
            <a:pPr algn="just" eaLnBrk="1" hangingPunct="1">
              <a:spcBef>
                <a:spcPct val="0"/>
              </a:spcBef>
              <a:buFontTx/>
              <a:buAutoNum type="arabicParenR"/>
            </a:pPr>
            <a:endParaRPr lang="en-US" altLang="en-US" sz="1800">
              <a:latin typeface="Times New Roman" panose="02020603050405020304" pitchFamily="18" charset="0"/>
            </a:endParaRPr>
          </a:p>
        </p:txBody>
      </p:sp>
      <p:graphicFrame>
        <p:nvGraphicFramePr>
          <p:cNvPr id="12294" name="Object 46"/>
          <p:cNvGraphicFramePr>
            <a:graphicFrameLocks noChangeAspect="1"/>
          </p:cNvGraphicFramePr>
          <p:nvPr/>
        </p:nvGraphicFramePr>
        <p:xfrm>
          <a:off x="4716463" y="3400425"/>
          <a:ext cx="955675" cy="366713"/>
        </p:xfrm>
        <a:graphic>
          <a:graphicData uri="http://schemas.openxmlformats.org/presentationml/2006/ole">
            <mc:AlternateContent xmlns:mc="http://schemas.openxmlformats.org/markup-compatibility/2006">
              <mc:Choice xmlns:v="urn:schemas-microsoft-com:vml" Requires="v">
                <p:oleObj spid="_x0000_s12357" name="Equation" r:id="rId5" imgW="660113" imgH="253890" progId="Equation.3">
                  <p:embed/>
                </p:oleObj>
              </mc:Choice>
              <mc:Fallback>
                <p:oleObj name="Equation" r:id="rId5" imgW="660113" imgH="253890" progId="Equation.3">
                  <p:embed/>
                  <p:pic>
                    <p:nvPicPr>
                      <p:cNvPr id="0" name="Object 4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463" y="3400425"/>
                        <a:ext cx="955675" cy="366713"/>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295" name="Object 47"/>
          <p:cNvGraphicFramePr>
            <a:graphicFrameLocks noChangeAspect="1"/>
          </p:cNvGraphicFramePr>
          <p:nvPr/>
        </p:nvGraphicFramePr>
        <p:xfrm>
          <a:off x="5478463" y="3787775"/>
          <a:ext cx="3138487" cy="676275"/>
        </p:xfrm>
        <a:graphic>
          <a:graphicData uri="http://schemas.openxmlformats.org/presentationml/2006/ole">
            <mc:AlternateContent xmlns:mc="http://schemas.openxmlformats.org/markup-compatibility/2006">
              <mc:Choice xmlns:v="urn:schemas-microsoft-com:vml" Requires="v">
                <p:oleObj spid="_x0000_s12358" name="Equation" r:id="rId7" imgW="2171700" imgH="469900" progId="Equation.3">
                  <p:embed/>
                </p:oleObj>
              </mc:Choice>
              <mc:Fallback>
                <p:oleObj name="Equation" r:id="rId7" imgW="2171700" imgH="469900" progId="Equation.3">
                  <p:embed/>
                  <p:pic>
                    <p:nvPicPr>
                      <p:cNvPr id="0" name="Object 4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78463" y="3787775"/>
                        <a:ext cx="3138487" cy="67627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296" name="Object 48"/>
          <p:cNvGraphicFramePr>
            <a:graphicFrameLocks noChangeAspect="1"/>
          </p:cNvGraphicFramePr>
          <p:nvPr/>
        </p:nvGraphicFramePr>
        <p:xfrm>
          <a:off x="738188" y="5748338"/>
          <a:ext cx="2479675" cy="639762"/>
        </p:xfrm>
        <a:graphic>
          <a:graphicData uri="http://schemas.openxmlformats.org/presentationml/2006/ole">
            <mc:AlternateContent xmlns:mc="http://schemas.openxmlformats.org/markup-compatibility/2006">
              <mc:Choice xmlns:v="urn:schemas-microsoft-com:vml" Requires="v">
                <p:oleObj spid="_x0000_s12359" name="Equation" r:id="rId9" imgW="1714500" imgH="444500" progId="Equation.3">
                  <p:embed/>
                </p:oleObj>
              </mc:Choice>
              <mc:Fallback>
                <p:oleObj name="Equation" r:id="rId9" imgW="1714500" imgH="444500" progId="Equation.3">
                  <p:embed/>
                  <p:pic>
                    <p:nvPicPr>
                      <p:cNvPr id="0" name="Object 4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8188" y="5748338"/>
                        <a:ext cx="2479675" cy="639762"/>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2297" name="Group 50"/>
          <p:cNvGrpSpPr>
            <a:grpSpLocks/>
          </p:cNvGrpSpPr>
          <p:nvPr/>
        </p:nvGrpSpPr>
        <p:grpSpPr bwMode="auto">
          <a:xfrm>
            <a:off x="5132388" y="1425575"/>
            <a:ext cx="3727450" cy="1547813"/>
            <a:chOff x="4469078" y="555684"/>
            <a:chExt cx="3726652" cy="1547527"/>
          </a:xfrm>
        </p:grpSpPr>
        <p:sp>
          <p:nvSpPr>
            <p:cNvPr id="12299" name="Line 36"/>
            <p:cNvSpPr>
              <a:spLocks noChangeShapeType="1"/>
            </p:cNvSpPr>
            <p:nvPr/>
          </p:nvSpPr>
          <p:spPr bwMode="auto">
            <a:xfrm>
              <a:off x="4637354" y="1520485"/>
              <a:ext cx="297179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2300" name="Oval 37"/>
            <p:cNvSpPr>
              <a:spLocks noChangeArrowheads="1"/>
            </p:cNvSpPr>
            <p:nvPr/>
          </p:nvSpPr>
          <p:spPr bwMode="auto">
            <a:xfrm>
              <a:off x="5573979" y="1478814"/>
              <a:ext cx="53975" cy="57150"/>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2301" name="Oval 38"/>
            <p:cNvSpPr>
              <a:spLocks noChangeArrowheads="1"/>
            </p:cNvSpPr>
            <p:nvPr/>
          </p:nvSpPr>
          <p:spPr bwMode="auto">
            <a:xfrm>
              <a:off x="4623067" y="1481989"/>
              <a:ext cx="52387" cy="55563"/>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2302" name="Oval 39"/>
            <p:cNvSpPr>
              <a:spLocks noChangeArrowheads="1"/>
            </p:cNvSpPr>
            <p:nvPr/>
          </p:nvSpPr>
          <p:spPr bwMode="auto">
            <a:xfrm>
              <a:off x="7279484" y="866833"/>
              <a:ext cx="53975" cy="57150"/>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2303" name="Line 40"/>
            <p:cNvSpPr>
              <a:spLocks noChangeShapeType="1"/>
            </p:cNvSpPr>
            <p:nvPr/>
          </p:nvSpPr>
          <p:spPr bwMode="auto">
            <a:xfrm flipH="1">
              <a:off x="5600965" y="923983"/>
              <a:ext cx="1678517" cy="588168"/>
            </a:xfrm>
            <a:prstGeom prst="line">
              <a:avLst/>
            </a:prstGeom>
            <a:noFill/>
            <a:ln w="19050">
              <a:solidFill>
                <a:srgbClr val="FF0000"/>
              </a:solidFill>
              <a:round/>
              <a:headEnd type="arrow" w="sm"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12304" name="Line 41"/>
            <p:cNvSpPr>
              <a:spLocks noChangeShapeType="1"/>
            </p:cNvSpPr>
            <p:nvPr/>
          </p:nvSpPr>
          <p:spPr bwMode="auto">
            <a:xfrm flipH="1">
              <a:off x="4646878" y="895408"/>
              <a:ext cx="2632604" cy="619919"/>
            </a:xfrm>
            <a:prstGeom prst="line">
              <a:avLst/>
            </a:prstGeom>
            <a:noFill/>
            <a:ln w="19050">
              <a:solidFill>
                <a:srgbClr val="FF0000"/>
              </a:solidFill>
              <a:round/>
              <a:headEnd type="arrow" w="sm"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12305" name="Text Box 42"/>
            <p:cNvSpPr txBox="1">
              <a:spLocks noChangeArrowheads="1"/>
            </p:cNvSpPr>
            <p:nvPr/>
          </p:nvSpPr>
          <p:spPr bwMode="auto">
            <a:xfrm>
              <a:off x="5722146" y="873579"/>
              <a:ext cx="333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r</a:t>
              </a:r>
              <a:r>
                <a:rPr lang="en-US" altLang="en-US" sz="1600" baseline="-25000">
                  <a:latin typeface="Times New Roman" panose="02020603050405020304" pitchFamily="18" charset="0"/>
                </a:rPr>
                <a:t>1</a:t>
              </a:r>
            </a:p>
          </p:txBody>
        </p:sp>
        <p:sp>
          <p:nvSpPr>
            <p:cNvPr id="12306" name="Text Box 43"/>
            <p:cNvSpPr txBox="1">
              <a:spLocks noChangeArrowheads="1"/>
            </p:cNvSpPr>
            <p:nvPr/>
          </p:nvSpPr>
          <p:spPr bwMode="auto">
            <a:xfrm>
              <a:off x="6240729" y="1091333"/>
              <a:ext cx="450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r</a:t>
              </a:r>
              <a:r>
                <a:rPr lang="en-US" altLang="en-US" sz="1600" baseline="-25000">
                  <a:latin typeface="Times New Roman" panose="02020603050405020304" pitchFamily="18" charset="0"/>
                </a:rPr>
                <a:t>2</a:t>
              </a:r>
            </a:p>
          </p:txBody>
        </p:sp>
        <p:sp>
          <p:nvSpPr>
            <p:cNvPr id="12307" name="Text Box 44"/>
            <p:cNvSpPr txBox="1">
              <a:spLocks noChangeArrowheads="1"/>
            </p:cNvSpPr>
            <p:nvPr/>
          </p:nvSpPr>
          <p:spPr bwMode="auto">
            <a:xfrm>
              <a:off x="7049298" y="555684"/>
              <a:ext cx="309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P</a:t>
              </a:r>
            </a:p>
          </p:txBody>
        </p:sp>
        <p:sp>
          <p:nvSpPr>
            <p:cNvPr id="12308" name="Text Box 45"/>
            <p:cNvSpPr txBox="1">
              <a:spLocks noChangeArrowheads="1"/>
            </p:cNvSpPr>
            <p:nvPr/>
          </p:nvSpPr>
          <p:spPr bwMode="auto">
            <a:xfrm>
              <a:off x="4469078" y="1175601"/>
              <a:ext cx="355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r>
                <a:rPr lang="en-US" altLang="en-US" sz="1600" baseline="-25000">
                  <a:latin typeface="Times New Roman" panose="02020603050405020304" pitchFamily="18" charset="0"/>
                </a:rPr>
                <a:t>1</a:t>
              </a:r>
            </a:p>
          </p:txBody>
        </p:sp>
        <p:sp>
          <p:nvSpPr>
            <p:cNvPr id="12309" name="Text Box 46"/>
            <p:cNvSpPr txBox="1">
              <a:spLocks noChangeArrowheads="1"/>
            </p:cNvSpPr>
            <p:nvPr/>
          </p:nvSpPr>
          <p:spPr bwMode="auto">
            <a:xfrm>
              <a:off x="5416286" y="1205240"/>
              <a:ext cx="355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r>
                <a:rPr lang="en-US" altLang="en-US" sz="1600" baseline="-25000">
                  <a:latin typeface="Times New Roman" panose="02020603050405020304" pitchFamily="18" charset="0"/>
                </a:rPr>
                <a:t>2</a:t>
              </a:r>
            </a:p>
          </p:txBody>
        </p:sp>
        <p:cxnSp>
          <p:nvCxnSpPr>
            <p:cNvPr id="12310" name="Straight Connector 15"/>
            <p:cNvCxnSpPr>
              <a:cxnSpLocks noChangeShapeType="1"/>
            </p:cNvCxnSpPr>
            <p:nvPr/>
          </p:nvCxnSpPr>
          <p:spPr bwMode="auto">
            <a:xfrm>
              <a:off x="7309184" y="899295"/>
              <a:ext cx="28927" cy="113673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12311" name="Line 36"/>
            <p:cNvSpPr>
              <a:spLocks noChangeShapeType="1"/>
            </p:cNvSpPr>
            <p:nvPr/>
          </p:nvSpPr>
          <p:spPr bwMode="auto">
            <a:xfrm>
              <a:off x="5600966" y="1741548"/>
              <a:ext cx="1744399" cy="0"/>
            </a:xfrm>
            <a:prstGeom prst="line">
              <a:avLst/>
            </a:prstGeom>
            <a:noFill/>
            <a:ln w="12700">
              <a:solidFill>
                <a:schemeClr val="tx1"/>
              </a:solidFill>
              <a:round/>
              <a:headEnd type="stealth" w="med" len="med"/>
              <a:tailEnd type="stealth"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2312" name="Line 36"/>
            <p:cNvSpPr>
              <a:spLocks noChangeShapeType="1"/>
            </p:cNvSpPr>
            <p:nvPr/>
          </p:nvSpPr>
          <p:spPr bwMode="auto">
            <a:xfrm>
              <a:off x="4658520" y="1953208"/>
              <a:ext cx="2684199" cy="0"/>
            </a:xfrm>
            <a:prstGeom prst="line">
              <a:avLst/>
            </a:prstGeom>
            <a:noFill/>
            <a:ln w="12700">
              <a:solidFill>
                <a:schemeClr val="tx1"/>
              </a:solidFill>
              <a:round/>
              <a:headEnd type="stealth" w="sm" len="lg"/>
              <a:tailEnd type="stealth" w="sm" len="lg"/>
            </a:ln>
            <a:extLst>
              <a:ext uri="{909E8E84-426E-40DD-AFC4-6F175D3DCCD1}">
                <a14:hiddenFill xmlns:a14="http://schemas.microsoft.com/office/drawing/2010/main">
                  <a:noFill/>
                </a14:hiddenFill>
              </a:ext>
            </a:extLst>
          </p:spPr>
          <p:txBody>
            <a:bodyPr>
              <a:spAutoFit/>
            </a:bodyPr>
            <a:lstStyle/>
            <a:p>
              <a:endParaRPr lang="en-US"/>
            </a:p>
          </p:txBody>
        </p:sp>
        <p:cxnSp>
          <p:nvCxnSpPr>
            <p:cNvPr id="12313" name="Straight Connector 20"/>
            <p:cNvCxnSpPr>
              <a:cxnSpLocks noChangeShapeType="1"/>
            </p:cNvCxnSpPr>
            <p:nvPr/>
          </p:nvCxnSpPr>
          <p:spPr bwMode="auto">
            <a:xfrm>
              <a:off x="4637354" y="1509770"/>
              <a:ext cx="9524" cy="526255"/>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2314" name="Straight Connector 30"/>
            <p:cNvCxnSpPr>
              <a:cxnSpLocks noChangeShapeType="1"/>
            </p:cNvCxnSpPr>
            <p:nvPr/>
          </p:nvCxnSpPr>
          <p:spPr bwMode="auto">
            <a:xfrm>
              <a:off x="5613669" y="1507389"/>
              <a:ext cx="0" cy="325436"/>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12315" name="Line 36"/>
            <p:cNvSpPr>
              <a:spLocks noChangeShapeType="1"/>
            </p:cNvSpPr>
            <p:nvPr/>
          </p:nvSpPr>
          <p:spPr bwMode="auto">
            <a:xfrm>
              <a:off x="7306471" y="901627"/>
              <a:ext cx="302681"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cxnSp>
          <p:nvCxnSpPr>
            <p:cNvPr id="12316" name="Straight Connector 35"/>
            <p:cNvCxnSpPr>
              <a:cxnSpLocks noChangeShapeType="1"/>
            </p:cNvCxnSpPr>
            <p:nvPr/>
          </p:nvCxnSpPr>
          <p:spPr bwMode="auto">
            <a:xfrm>
              <a:off x="7484406" y="899295"/>
              <a:ext cx="11093" cy="611797"/>
            </a:xfrm>
            <a:prstGeom prst="line">
              <a:avLst/>
            </a:prstGeom>
            <a:noFill/>
            <a:ln w="12700" algn="ctr">
              <a:solidFill>
                <a:schemeClr val="tx1"/>
              </a:solidFill>
              <a:round/>
              <a:headEnd type="stealth" w="med" len="med"/>
              <a:tailEnd type="stealth" w="med" len="med"/>
            </a:ln>
            <a:extLst>
              <a:ext uri="{909E8E84-426E-40DD-AFC4-6F175D3DCCD1}">
                <a14:hiddenFill xmlns:a14="http://schemas.microsoft.com/office/drawing/2010/main">
                  <a:noFill/>
                </a14:hiddenFill>
              </a:ext>
            </a:extLst>
          </p:spPr>
        </p:cxnSp>
        <p:sp>
          <p:nvSpPr>
            <p:cNvPr id="12317" name="Text Box 42"/>
            <p:cNvSpPr txBox="1">
              <a:spLocks noChangeArrowheads="1"/>
            </p:cNvSpPr>
            <p:nvPr/>
          </p:nvSpPr>
          <p:spPr bwMode="auto">
            <a:xfrm>
              <a:off x="7455864" y="1020939"/>
              <a:ext cx="3754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x</a:t>
              </a:r>
              <a:r>
                <a:rPr lang="en-US" altLang="en-US" sz="1600" i="1" baseline="-25000">
                  <a:latin typeface="Times New Roman" panose="02020603050405020304" pitchFamily="18" charset="0"/>
                </a:rPr>
                <a:t>m</a:t>
              </a:r>
            </a:p>
          </p:txBody>
        </p:sp>
        <p:sp>
          <p:nvSpPr>
            <p:cNvPr id="12318" name="Text Box 42"/>
            <p:cNvSpPr txBox="1">
              <a:spLocks noChangeArrowheads="1"/>
            </p:cNvSpPr>
            <p:nvPr/>
          </p:nvSpPr>
          <p:spPr bwMode="auto">
            <a:xfrm>
              <a:off x="5851793" y="1764657"/>
              <a:ext cx="287258"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u</a:t>
              </a:r>
              <a:endParaRPr lang="en-US" altLang="en-US" sz="1600" baseline="-25000">
                <a:latin typeface="Times New Roman" panose="02020603050405020304" pitchFamily="18" charset="0"/>
              </a:endParaRPr>
            </a:p>
          </p:txBody>
        </p:sp>
        <p:sp>
          <p:nvSpPr>
            <p:cNvPr id="12319" name="Text Box 42"/>
            <p:cNvSpPr txBox="1">
              <a:spLocks noChangeArrowheads="1"/>
            </p:cNvSpPr>
            <p:nvPr/>
          </p:nvSpPr>
          <p:spPr bwMode="auto">
            <a:xfrm>
              <a:off x="6328135" y="1555621"/>
              <a:ext cx="276038"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v</a:t>
              </a:r>
              <a:endParaRPr lang="en-US" altLang="en-US" sz="1600" baseline="-25000">
                <a:latin typeface="Times New Roman" panose="02020603050405020304" pitchFamily="18" charset="0"/>
              </a:endParaRPr>
            </a:p>
          </p:txBody>
        </p:sp>
        <p:sp>
          <p:nvSpPr>
            <p:cNvPr id="12320" name="Rectangle 49"/>
            <p:cNvSpPr>
              <a:spLocks noChangeArrowheads="1"/>
            </p:cNvSpPr>
            <p:nvPr/>
          </p:nvSpPr>
          <p:spPr bwMode="auto">
            <a:xfrm>
              <a:off x="7677639" y="1016467"/>
              <a:ext cx="5180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latin typeface="Times New Roman" panose="02020603050405020304" pitchFamily="18" charset="0"/>
                </a:rPr>
                <a:t>(</a:t>
              </a:r>
              <a:r>
                <a:rPr lang="en-US" altLang="en-US" sz="1800" i="1">
                  <a:latin typeface="Times New Roman" panose="02020603050405020304" pitchFamily="18" charset="0"/>
                </a:rPr>
                <a:t>x</a:t>
              </a:r>
              <a:r>
                <a:rPr lang="en-US" altLang="en-US" sz="1800" i="1" baseline="-25000">
                  <a:latin typeface="Times New Roman" panose="02020603050405020304" pitchFamily="18" charset="0"/>
                </a:rPr>
                <a:t>n</a:t>
              </a:r>
              <a:r>
                <a:rPr lang="en-US" altLang="en-US" sz="1800">
                  <a:latin typeface="Times New Roman" panose="02020603050405020304" pitchFamily="18" charset="0"/>
                </a:rPr>
                <a:t>)</a:t>
              </a:r>
              <a:endParaRPr lang="en-US" altLang="en-US" sz="1800" baseline="-25000">
                <a:latin typeface="Times New Roman" panose="02020603050405020304" pitchFamily="18" charset="0"/>
              </a:endParaRPr>
            </a:p>
          </p:txBody>
        </p:sp>
      </p:grpSp>
      <p:graphicFrame>
        <p:nvGraphicFramePr>
          <p:cNvPr id="12298" name="Object 51"/>
          <p:cNvGraphicFramePr>
            <a:graphicFrameLocks noChangeAspect="1"/>
          </p:cNvGraphicFramePr>
          <p:nvPr/>
        </p:nvGraphicFramePr>
        <p:xfrm>
          <a:off x="3046413" y="4486275"/>
          <a:ext cx="1965325" cy="968375"/>
        </p:xfrm>
        <a:graphic>
          <a:graphicData uri="http://schemas.openxmlformats.org/presentationml/2006/ole">
            <mc:AlternateContent xmlns:mc="http://schemas.openxmlformats.org/markup-compatibility/2006">
              <mc:Choice xmlns:v="urn:schemas-microsoft-com:vml" Requires="v">
                <p:oleObj spid="_x0000_s12360" name="Equation" r:id="rId11" imgW="1358310" imgH="672808" progId="Equation.3">
                  <p:embed/>
                </p:oleObj>
              </mc:Choice>
              <mc:Fallback>
                <p:oleObj name="Equation" r:id="rId11" imgW="1358310" imgH="672808" progId="Equation.3">
                  <p:embed/>
                  <p:pic>
                    <p:nvPicPr>
                      <p:cNvPr id="0" name="Object 5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46413" y="4486275"/>
                        <a:ext cx="1965325" cy="96837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F6BB577-BE53-4E30-A977-EA40AA9A6ECB}" type="slidenum">
              <a:rPr lang="en-US" altLang="en-US" sz="1400" smtClean="0"/>
              <a:pPr>
                <a:spcBef>
                  <a:spcPct val="0"/>
                </a:spcBef>
                <a:buFontTx/>
                <a:buNone/>
              </a:pPr>
              <a:t>10</a:t>
            </a:fld>
            <a:endParaRPr lang="en-US" altLang="en-US" sz="1400"/>
          </a:p>
        </p:txBody>
      </p:sp>
      <p:sp>
        <p:nvSpPr>
          <p:cNvPr id="13315" name="Rectangle 2"/>
          <p:cNvSpPr>
            <a:spLocks noChangeArrowheads="1"/>
          </p:cNvSpPr>
          <p:nvPr/>
        </p:nvSpPr>
        <p:spPr bwMode="auto">
          <a:xfrm>
            <a:off x="600075" y="293688"/>
            <a:ext cx="808672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u="sng">
                <a:solidFill>
                  <a:srgbClr val="0000FF"/>
                </a:solidFill>
                <a:latin typeface="Times New Roman" panose="02020603050405020304" pitchFamily="18" charset="0"/>
              </a:rPr>
              <a:t>(*Reading) </a:t>
            </a:r>
            <a:r>
              <a:rPr lang="en-US" altLang="en-US" sz="1800" b="1" u="sng">
                <a:solidFill>
                  <a:srgbClr val="0000FF"/>
                </a:solidFill>
                <a:latin typeface="Times New Roman" panose="02020603050405020304" pitchFamily="18" charset="0"/>
              </a:rPr>
              <a:t>Interference pattern and holography:</a:t>
            </a:r>
          </a:p>
          <a:p>
            <a:pPr eaLnBrk="1" hangingPunct="1">
              <a:spcBef>
                <a:spcPct val="0"/>
              </a:spcBef>
              <a:buFontTx/>
              <a:buAutoNum type="arabicParenR"/>
            </a:pPr>
            <a:r>
              <a:rPr lang="en-US" altLang="en-US" sz="1800">
                <a:latin typeface="Times New Roman" panose="02020603050405020304" pitchFamily="18" charset="0"/>
              </a:rPr>
              <a:t>Two coherent waves produce an interference pattern.</a:t>
            </a:r>
          </a:p>
          <a:p>
            <a:pPr eaLnBrk="1" hangingPunct="1">
              <a:spcBef>
                <a:spcPct val="0"/>
              </a:spcBef>
              <a:buFontTx/>
              <a:buAutoNum type="arabicParenR"/>
            </a:pPr>
            <a:r>
              <a:rPr lang="en-US" altLang="en-US" sz="1800">
                <a:latin typeface="Times New Roman" panose="02020603050405020304" pitchFamily="18" charset="0"/>
              </a:rPr>
              <a:t>The interference pattern is photographically recorded, which makes a hologram.</a:t>
            </a:r>
          </a:p>
          <a:p>
            <a:pPr eaLnBrk="1" hangingPunct="1">
              <a:spcBef>
                <a:spcPct val="0"/>
              </a:spcBef>
              <a:buFontTx/>
              <a:buAutoNum type="arabicParenR"/>
            </a:pPr>
            <a:r>
              <a:rPr lang="en-US" altLang="en-US" sz="1800">
                <a:latin typeface="Times New Roman" panose="02020603050405020304" pitchFamily="18" charset="0"/>
              </a:rPr>
              <a:t>Now remove one of the waves (called the object wave), and illuminate the hologram with the other wave (called the reference wave). The removed wave is then magically reproduced in space!</a:t>
            </a:r>
          </a:p>
        </p:txBody>
      </p:sp>
      <p:graphicFrame>
        <p:nvGraphicFramePr>
          <p:cNvPr id="13316" name="Object 4"/>
          <p:cNvGraphicFramePr>
            <a:graphicFrameLocks noChangeAspect="1"/>
          </p:cNvGraphicFramePr>
          <p:nvPr>
            <p:extLst>
              <p:ext uri="{D42A27DB-BD31-4B8C-83A1-F6EECF244321}">
                <p14:modId xmlns:p14="http://schemas.microsoft.com/office/powerpoint/2010/main" val="431003227"/>
              </p:ext>
            </p:extLst>
          </p:nvPr>
        </p:nvGraphicFramePr>
        <p:xfrm>
          <a:off x="638702" y="2030706"/>
          <a:ext cx="6518275" cy="1539875"/>
        </p:xfrm>
        <a:graphic>
          <a:graphicData uri="http://schemas.openxmlformats.org/presentationml/2006/ole">
            <mc:AlternateContent xmlns:mc="http://schemas.openxmlformats.org/markup-compatibility/2006">
              <mc:Choice xmlns:v="urn:schemas-microsoft-com:vml" Requires="v">
                <p:oleObj spid="_x0000_s13366" name="Equation" r:id="rId3" imgW="4508280" imgH="1066680" progId="Equation.DSMT4">
                  <p:embed/>
                </p:oleObj>
              </mc:Choice>
              <mc:Fallback>
                <p:oleObj name="Equation" r:id="rId3" imgW="4508280" imgH="1066680" progId="Equation.DSMT4">
                  <p:embed/>
                  <p:pic>
                    <p:nvPicPr>
                      <p:cNvPr id="0" name="Object 4"/>
                      <p:cNvPicPr>
                        <a:picLocks noChangeAspect="1" noChangeArrowheads="1"/>
                      </p:cNvPicPr>
                      <p:nvPr/>
                    </p:nvPicPr>
                    <p:blipFill>
                      <a:blip r:embed="rId4"/>
                      <a:srcRect/>
                      <a:stretch>
                        <a:fillRect/>
                      </a:stretch>
                    </p:blipFill>
                    <p:spPr bwMode="auto">
                      <a:xfrm>
                        <a:off x="638702" y="2030706"/>
                        <a:ext cx="6518275" cy="1539875"/>
                      </a:xfrm>
                      <a:prstGeom prst="rect">
                        <a:avLst/>
                      </a:prstGeom>
                      <a:noFill/>
                      <a:ln>
                        <a:noFill/>
                      </a:ln>
                      <a:effectLst/>
                      <a:extLst/>
                    </p:spPr>
                  </p:pic>
                </p:oleObj>
              </mc:Fallback>
            </mc:AlternateContent>
          </a:graphicData>
        </a:graphic>
      </p:graphicFrame>
      <p:grpSp>
        <p:nvGrpSpPr>
          <p:cNvPr id="13317" name="Group 24"/>
          <p:cNvGrpSpPr>
            <a:grpSpLocks/>
          </p:cNvGrpSpPr>
          <p:nvPr/>
        </p:nvGrpSpPr>
        <p:grpSpPr bwMode="auto">
          <a:xfrm>
            <a:off x="-355600" y="3857625"/>
            <a:ext cx="3932238" cy="2208213"/>
            <a:chOff x="-499759" y="3858117"/>
            <a:chExt cx="3932682" cy="2207516"/>
          </a:xfrm>
        </p:grpSpPr>
        <p:grpSp>
          <p:nvGrpSpPr>
            <p:cNvPr id="13344" name="Group 21"/>
            <p:cNvGrpSpPr>
              <a:grpSpLocks/>
            </p:cNvGrpSpPr>
            <p:nvPr/>
          </p:nvGrpSpPr>
          <p:grpSpPr bwMode="auto">
            <a:xfrm>
              <a:off x="-499759" y="3858117"/>
              <a:ext cx="3932682" cy="1888072"/>
              <a:chOff x="-499759" y="3959721"/>
              <a:chExt cx="3932682" cy="1888072"/>
            </a:xfrm>
          </p:grpSpPr>
          <p:sp>
            <p:nvSpPr>
              <p:cNvPr id="13346" name="Text Box 45"/>
              <p:cNvSpPr txBox="1">
                <a:spLocks noChangeArrowheads="1"/>
              </p:cNvSpPr>
              <p:nvPr/>
            </p:nvSpPr>
            <p:spPr bwMode="auto">
              <a:xfrm>
                <a:off x="402717" y="4905343"/>
                <a:ext cx="3097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A</a:t>
                </a:r>
                <a:endParaRPr lang="en-US" altLang="en-US" sz="1600" baseline="-25000">
                  <a:latin typeface="Times New Roman" panose="02020603050405020304" pitchFamily="18" charset="0"/>
                </a:endParaRPr>
              </a:p>
            </p:txBody>
          </p:sp>
          <p:pic>
            <p:nvPicPr>
              <p:cNvPr id="13347"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408674" y="4741083"/>
                <a:ext cx="314986" cy="275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Lst>
            </p:spPr>
          </p:pic>
          <p:sp>
            <p:nvSpPr>
              <p:cNvPr id="13348" name="Oval 38"/>
              <p:cNvSpPr>
                <a:spLocks noChangeArrowheads="1"/>
              </p:cNvSpPr>
              <p:nvPr/>
            </p:nvSpPr>
            <p:spPr bwMode="auto">
              <a:xfrm>
                <a:off x="548570" y="4887357"/>
                <a:ext cx="52387" cy="55563"/>
              </a:xfrm>
              <a:prstGeom prst="ellipse">
                <a:avLst/>
              </a:prstGeom>
              <a:solidFill>
                <a:srgbClr val="FF0000"/>
              </a:solidFill>
              <a:ln w="12700" algn="ctr">
                <a:solidFill>
                  <a:srgbClr val="FF0000"/>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3349" name="Text Box 46"/>
              <p:cNvSpPr txBox="1">
                <a:spLocks noChangeArrowheads="1"/>
              </p:cNvSpPr>
              <p:nvPr/>
            </p:nvSpPr>
            <p:spPr bwMode="auto">
              <a:xfrm>
                <a:off x="1390140" y="4930744"/>
                <a:ext cx="3097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B</a:t>
                </a:r>
                <a:endParaRPr lang="en-US" altLang="en-US" sz="1600" baseline="-25000">
                  <a:latin typeface="Times New Roman" panose="02020603050405020304" pitchFamily="18" charset="0"/>
                </a:endParaRPr>
              </a:p>
            </p:txBody>
          </p:sp>
          <p:pic>
            <p:nvPicPr>
              <p:cNvPr id="79" name="Picture 5" descr="http://minerva.union.edu/jonesc/Images/Scientific_Photos/Fabry%20Perot%20Fringes%20400px.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5710" y="4170147"/>
                <a:ext cx="997213" cy="1411140"/>
              </a:xfrm>
              <a:prstGeom prst="rect">
                <a:avLst/>
              </a:prstGeom>
              <a:noFill/>
              <a:scene3d>
                <a:camera prst="orthographicFront">
                  <a:rot lat="1819628" lon="7526939" rev="0"/>
                </a:camera>
                <a:lightRig rig="threePt" dir="t"/>
              </a:scene3d>
              <a:extLst>
                <a:ext uri="{909E8E84-426E-40DD-AFC4-6F175D3DCCD1}">
                  <a14:hiddenFill xmlns:a14="http://schemas.microsoft.com/office/drawing/2010/main">
                    <a:solidFill>
                      <a:srgbClr val="FFFFFF"/>
                    </a:solidFill>
                  </a14:hiddenFill>
                </a:ext>
              </a:extLst>
            </p:spPr>
          </p:pic>
          <p:grpSp>
            <p:nvGrpSpPr>
              <p:cNvPr id="13351" name="Group 79"/>
              <p:cNvGrpSpPr>
                <a:grpSpLocks/>
              </p:cNvGrpSpPr>
              <p:nvPr/>
            </p:nvGrpSpPr>
            <p:grpSpPr bwMode="auto">
              <a:xfrm>
                <a:off x="584023" y="3959727"/>
                <a:ext cx="1926173" cy="1888066"/>
                <a:chOff x="1892299" y="4140200"/>
                <a:chExt cx="1926173" cy="1888066"/>
              </a:xfrm>
            </p:grpSpPr>
            <p:sp>
              <p:nvSpPr>
                <p:cNvPr id="81" name="Arc 80"/>
                <p:cNvSpPr/>
                <p:nvPr/>
              </p:nvSpPr>
              <p:spPr bwMode="auto">
                <a:xfrm>
                  <a:off x="2481930" y="4733732"/>
                  <a:ext cx="741447" cy="745890"/>
                </a:xfrm>
                <a:prstGeom prst="arc">
                  <a:avLst>
                    <a:gd name="adj1" fmla="val 18731067"/>
                    <a:gd name="adj2" fmla="val 3500641"/>
                  </a:avLst>
                </a:prstGeom>
                <a:noFill/>
                <a:ln w="12700" cap="flat" cmpd="sng" algn="ctr">
                  <a:solidFill>
                    <a:srgbClr val="0000FF"/>
                  </a:solidFill>
                  <a:prstDash val="solid"/>
                  <a:round/>
                  <a:headEnd type="none" w="med" len="med"/>
                  <a:tailEnd type="none" w="med" len="med"/>
                </a:ln>
                <a:effectLst/>
              </p:spPr>
              <p:txBody>
                <a:bodyPr wrap="none">
                  <a:spAutoFit/>
                </a:bodyPr>
                <a:lstStyle/>
                <a:p>
                  <a:pPr algn="ctr" eaLnBrk="1" hangingPunct="1">
                    <a:defRPr/>
                  </a:pPr>
                  <a:endParaRPr lang="en-US">
                    <a:cs typeface="Arial Unicode MS" pitchFamily="34" charset="-128"/>
                  </a:endParaRPr>
                </a:p>
              </p:txBody>
            </p:sp>
            <p:sp>
              <p:nvSpPr>
                <p:cNvPr id="82" name="Arc 81"/>
                <p:cNvSpPr/>
                <p:nvPr/>
              </p:nvSpPr>
              <p:spPr bwMode="auto">
                <a:xfrm>
                  <a:off x="2261244" y="4487747"/>
                  <a:ext cx="1235214" cy="1223576"/>
                </a:xfrm>
                <a:prstGeom prst="arc">
                  <a:avLst>
                    <a:gd name="adj1" fmla="val 18731067"/>
                    <a:gd name="adj2" fmla="val 3500641"/>
                  </a:avLst>
                </a:prstGeom>
                <a:noFill/>
                <a:ln w="12700" cap="flat" cmpd="sng" algn="ctr">
                  <a:solidFill>
                    <a:srgbClr val="0000FF"/>
                  </a:solidFill>
                  <a:prstDash val="solid"/>
                  <a:round/>
                  <a:headEnd type="none" w="med" len="med"/>
                  <a:tailEnd type="none" w="med" len="med"/>
                </a:ln>
                <a:effectLst/>
              </p:spPr>
              <p:txBody>
                <a:bodyPr wrap="none"/>
                <a:lstStyle/>
                <a:p>
                  <a:pPr algn="ctr" eaLnBrk="1" hangingPunct="1">
                    <a:defRPr/>
                  </a:pPr>
                  <a:endParaRPr lang="en-US">
                    <a:cs typeface="Arial Unicode MS" pitchFamily="34" charset="-128"/>
                  </a:endParaRPr>
                </a:p>
              </p:txBody>
            </p:sp>
            <p:sp>
              <p:nvSpPr>
                <p:cNvPr id="83" name="Arc 82"/>
                <p:cNvSpPr/>
                <p:nvPr/>
              </p:nvSpPr>
              <p:spPr bwMode="auto">
                <a:xfrm>
                  <a:off x="1892902" y="4140194"/>
                  <a:ext cx="1925854" cy="1888529"/>
                </a:xfrm>
                <a:prstGeom prst="arc">
                  <a:avLst>
                    <a:gd name="adj1" fmla="val 18731067"/>
                    <a:gd name="adj2" fmla="val 3500641"/>
                  </a:avLst>
                </a:prstGeom>
                <a:noFill/>
                <a:ln w="12700" cap="flat" cmpd="sng" algn="ctr">
                  <a:solidFill>
                    <a:srgbClr val="0000FF"/>
                  </a:solidFill>
                  <a:prstDash val="solid"/>
                  <a:round/>
                  <a:headEnd type="none" w="med" len="med"/>
                  <a:tailEnd type="none" w="med" len="med"/>
                </a:ln>
                <a:effectLst/>
              </p:spPr>
              <p:txBody>
                <a:bodyPr wrap="none"/>
                <a:lstStyle/>
                <a:p>
                  <a:pPr algn="ctr" eaLnBrk="1" hangingPunct="1">
                    <a:defRPr/>
                  </a:pPr>
                  <a:endParaRPr lang="en-US">
                    <a:cs typeface="Arial Unicode MS" pitchFamily="34" charset="-128"/>
                  </a:endParaRPr>
                </a:p>
              </p:txBody>
            </p:sp>
          </p:grpSp>
          <p:grpSp>
            <p:nvGrpSpPr>
              <p:cNvPr id="13352" name="Group 83"/>
              <p:cNvGrpSpPr>
                <a:grpSpLocks/>
              </p:cNvGrpSpPr>
              <p:nvPr/>
            </p:nvGrpSpPr>
            <p:grpSpPr bwMode="auto">
              <a:xfrm>
                <a:off x="-499759" y="3959721"/>
                <a:ext cx="1926173" cy="1888066"/>
                <a:chOff x="1866898" y="4140200"/>
                <a:chExt cx="1926173" cy="1888066"/>
              </a:xfrm>
            </p:grpSpPr>
            <p:sp>
              <p:nvSpPr>
                <p:cNvPr id="85" name="Arc 84"/>
                <p:cNvSpPr/>
                <p:nvPr/>
              </p:nvSpPr>
              <p:spPr bwMode="auto">
                <a:xfrm>
                  <a:off x="2481330" y="4733738"/>
                  <a:ext cx="741446" cy="745890"/>
                </a:xfrm>
                <a:prstGeom prst="arc">
                  <a:avLst>
                    <a:gd name="adj1" fmla="val 18731067"/>
                    <a:gd name="adj2" fmla="val 3500641"/>
                  </a:avLst>
                </a:prstGeom>
                <a:noFill/>
                <a:ln w="12700" cap="flat" cmpd="sng" algn="ctr">
                  <a:solidFill>
                    <a:srgbClr val="FF0000"/>
                  </a:solidFill>
                  <a:prstDash val="solid"/>
                  <a:round/>
                  <a:headEnd type="none" w="med" len="med"/>
                  <a:tailEnd type="none" w="med" len="med"/>
                </a:ln>
                <a:effectLst/>
              </p:spPr>
              <p:txBody>
                <a:bodyPr wrap="none">
                  <a:spAutoFit/>
                </a:bodyPr>
                <a:lstStyle/>
                <a:p>
                  <a:pPr algn="ctr" eaLnBrk="1" hangingPunct="1">
                    <a:defRPr/>
                  </a:pPr>
                  <a:endParaRPr lang="en-US">
                    <a:cs typeface="Arial Unicode MS" pitchFamily="34" charset="-128"/>
                  </a:endParaRPr>
                </a:p>
              </p:txBody>
            </p:sp>
            <p:sp>
              <p:nvSpPr>
                <p:cNvPr id="86" name="Arc 85"/>
                <p:cNvSpPr/>
                <p:nvPr/>
              </p:nvSpPr>
              <p:spPr bwMode="auto">
                <a:xfrm>
                  <a:off x="2260642" y="4487753"/>
                  <a:ext cx="1235214" cy="1223576"/>
                </a:xfrm>
                <a:prstGeom prst="arc">
                  <a:avLst>
                    <a:gd name="adj1" fmla="val 18731067"/>
                    <a:gd name="adj2" fmla="val 3500641"/>
                  </a:avLst>
                </a:prstGeom>
                <a:noFill/>
                <a:ln w="12700" cap="flat" cmpd="sng" algn="ctr">
                  <a:solidFill>
                    <a:srgbClr val="FF0000"/>
                  </a:solidFill>
                  <a:prstDash val="solid"/>
                  <a:round/>
                  <a:headEnd type="none" w="med" len="med"/>
                  <a:tailEnd type="none" w="med" len="med"/>
                </a:ln>
                <a:effectLst/>
              </p:spPr>
              <p:txBody>
                <a:bodyPr wrap="none"/>
                <a:lstStyle/>
                <a:p>
                  <a:pPr algn="ctr" eaLnBrk="1" hangingPunct="1">
                    <a:defRPr/>
                  </a:pPr>
                  <a:endParaRPr lang="en-US">
                    <a:cs typeface="Arial Unicode MS" pitchFamily="34" charset="-128"/>
                  </a:endParaRPr>
                </a:p>
              </p:txBody>
            </p:sp>
            <p:sp>
              <p:nvSpPr>
                <p:cNvPr id="87" name="Arc 86"/>
                <p:cNvSpPr/>
                <p:nvPr/>
              </p:nvSpPr>
              <p:spPr bwMode="auto">
                <a:xfrm>
                  <a:off x="1866898" y="4140200"/>
                  <a:ext cx="1925855" cy="1888529"/>
                </a:xfrm>
                <a:prstGeom prst="arc">
                  <a:avLst>
                    <a:gd name="adj1" fmla="val 18731067"/>
                    <a:gd name="adj2" fmla="val 3500641"/>
                  </a:avLst>
                </a:prstGeom>
                <a:noFill/>
                <a:ln w="12700" cap="flat" cmpd="sng" algn="ctr">
                  <a:solidFill>
                    <a:srgbClr val="FF0000"/>
                  </a:solidFill>
                  <a:prstDash val="solid"/>
                  <a:round/>
                  <a:headEnd type="none" w="med" len="med"/>
                  <a:tailEnd type="none" w="med" len="med"/>
                </a:ln>
                <a:effectLst/>
              </p:spPr>
              <p:txBody>
                <a:bodyPr wrap="none"/>
                <a:lstStyle/>
                <a:p>
                  <a:pPr algn="ctr" eaLnBrk="1" hangingPunct="1">
                    <a:defRPr/>
                  </a:pPr>
                  <a:endParaRPr lang="en-US">
                    <a:cs typeface="Arial Unicode MS" pitchFamily="34" charset="-128"/>
                  </a:endParaRPr>
                </a:p>
              </p:txBody>
            </p:sp>
          </p:grpSp>
        </p:grpSp>
        <p:sp>
          <p:nvSpPr>
            <p:cNvPr id="24" name="Rectangle 23"/>
            <p:cNvSpPr/>
            <p:nvPr/>
          </p:nvSpPr>
          <p:spPr>
            <a:xfrm>
              <a:off x="1297494" y="5757755"/>
              <a:ext cx="801779" cy="307878"/>
            </a:xfrm>
            <a:prstGeom prst="rect">
              <a:avLst/>
            </a:prstGeom>
          </p:spPr>
          <p:txBody>
            <a:bodyPr wrap="none">
              <a:spAutoFit/>
            </a:bodyPr>
            <a:lstStyle/>
            <a:p>
              <a:pPr algn="ctr" eaLnBrk="1" hangingPunct="1">
                <a:defRPr/>
              </a:pPr>
              <a:r>
                <a:rPr lang="en-US" sz="1400" b="1" dirty="0">
                  <a:latin typeface="+mj-lt"/>
                </a:rPr>
                <a:t>Record</a:t>
              </a:r>
            </a:p>
          </p:txBody>
        </p:sp>
      </p:grpSp>
      <p:grpSp>
        <p:nvGrpSpPr>
          <p:cNvPr id="13318" name="Group 25"/>
          <p:cNvGrpSpPr>
            <a:grpSpLocks/>
          </p:cNvGrpSpPr>
          <p:nvPr/>
        </p:nvGrpSpPr>
        <p:grpSpPr bwMode="auto">
          <a:xfrm>
            <a:off x="1820863" y="2452688"/>
            <a:ext cx="7065962" cy="4437062"/>
            <a:chOff x="1821105" y="2452663"/>
            <a:chExt cx="7065368" cy="4436539"/>
          </a:xfrm>
        </p:grpSpPr>
        <p:grpSp>
          <p:nvGrpSpPr>
            <p:cNvPr id="13319" name="Group 20"/>
            <p:cNvGrpSpPr>
              <a:grpSpLocks/>
            </p:cNvGrpSpPr>
            <p:nvPr/>
          </p:nvGrpSpPr>
          <p:grpSpPr bwMode="auto">
            <a:xfrm>
              <a:off x="1821105" y="2452663"/>
              <a:ext cx="7065368" cy="4436539"/>
              <a:chOff x="1753369" y="2613536"/>
              <a:chExt cx="7065368" cy="4436539"/>
            </a:xfrm>
          </p:grpSpPr>
          <p:sp>
            <p:nvSpPr>
              <p:cNvPr id="13321" name="Text Box 45"/>
              <p:cNvSpPr txBox="1">
                <a:spLocks noChangeArrowheads="1"/>
              </p:cNvSpPr>
              <p:nvPr/>
            </p:nvSpPr>
            <p:spPr bwMode="auto">
              <a:xfrm>
                <a:off x="4031636" y="4956145"/>
                <a:ext cx="3097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A</a:t>
                </a:r>
                <a:endParaRPr lang="en-US" altLang="en-US" sz="1600" baseline="-25000">
                  <a:latin typeface="Times New Roman" panose="02020603050405020304" pitchFamily="18" charset="0"/>
                </a:endParaRPr>
              </a:p>
            </p:txBody>
          </p:sp>
          <p:sp>
            <p:nvSpPr>
              <p:cNvPr id="13322" name="Oval 38"/>
              <p:cNvSpPr>
                <a:spLocks noChangeArrowheads="1"/>
              </p:cNvSpPr>
              <p:nvPr/>
            </p:nvSpPr>
            <p:spPr bwMode="auto">
              <a:xfrm>
                <a:off x="4177489" y="4938159"/>
                <a:ext cx="52387" cy="55563"/>
              </a:xfrm>
              <a:prstGeom prst="ellipse">
                <a:avLst/>
              </a:prstGeom>
              <a:solidFill>
                <a:srgbClr val="FF0000"/>
              </a:solidFill>
              <a:ln w="12700" algn="ctr">
                <a:solidFill>
                  <a:srgbClr val="FF0000"/>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pic>
            <p:nvPicPr>
              <p:cNvPr id="58373" name="Picture 5" descr="http://minerva.union.edu/jonesc/Images/Scientific_Photos/Fabry%20Perot%20Fringes%20400px.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64629" y="4220949"/>
                <a:ext cx="997213" cy="1411140"/>
              </a:xfrm>
              <a:prstGeom prst="rect">
                <a:avLst/>
              </a:prstGeom>
              <a:noFill/>
              <a:scene3d>
                <a:camera prst="orthographicFront">
                  <a:rot lat="1819628" lon="7526939" rev="0"/>
                </a:camera>
                <a:lightRig rig="threePt" dir="t"/>
              </a:scene3d>
              <a:extLst>
                <a:ext uri="{909E8E84-426E-40DD-AFC4-6F175D3DCCD1}">
                  <a14:hiddenFill xmlns:a14="http://schemas.microsoft.com/office/drawing/2010/main">
                    <a:solidFill>
                      <a:srgbClr val="FFFFFF"/>
                    </a:solidFill>
                  </a14:hiddenFill>
                </a:ext>
              </a:extLst>
            </p:spPr>
          </p:pic>
          <p:grpSp>
            <p:nvGrpSpPr>
              <p:cNvPr id="13324" name="Group 8"/>
              <p:cNvGrpSpPr>
                <a:grpSpLocks/>
              </p:cNvGrpSpPr>
              <p:nvPr/>
            </p:nvGrpSpPr>
            <p:grpSpPr bwMode="auto">
              <a:xfrm>
                <a:off x="4212942" y="4010529"/>
                <a:ext cx="1926173" cy="1888066"/>
                <a:chOff x="1892299" y="4140200"/>
                <a:chExt cx="1926173" cy="1888066"/>
              </a:xfrm>
            </p:grpSpPr>
            <p:sp>
              <p:nvSpPr>
                <p:cNvPr id="7" name="Arc 6"/>
                <p:cNvSpPr/>
                <p:nvPr/>
              </p:nvSpPr>
              <p:spPr bwMode="auto">
                <a:xfrm>
                  <a:off x="2480470" y="4733697"/>
                  <a:ext cx="742888" cy="746037"/>
                </a:xfrm>
                <a:prstGeom prst="arc">
                  <a:avLst>
                    <a:gd name="adj1" fmla="val 18731067"/>
                    <a:gd name="adj2" fmla="val 3500641"/>
                  </a:avLst>
                </a:prstGeom>
                <a:noFill/>
                <a:ln w="12700" cap="flat" cmpd="sng" algn="ctr">
                  <a:solidFill>
                    <a:srgbClr val="0000FF"/>
                  </a:solidFill>
                  <a:prstDash val="dash"/>
                  <a:round/>
                  <a:headEnd type="none" w="med" len="med"/>
                  <a:tailEnd type="none" w="med" len="med"/>
                </a:ln>
                <a:effectLst/>
              </p:spPr>
              <p:txBody>
                <a:bodyPr wrap="none">
                  <a:spAutoFit/>
                </a:bodyPr>
                <a:lstStyle/>
                <a:p>
                  <a:pPr algn="ctr" eaLnBrk="1" hangingPunct="1">
                    <a:defRPr/>
                  </a:pPr>
                  <a:endParaRPr lang="en-US">
                    <a:cs typeface="Arial Unicode MS" pitchFamily="34" charset="-128"/>
                  </a:endParaRPr>
                </a:p>
              </p:txBody>
            </p:sp>
            <p:sp>
              <p:nvSpPr>
                <p:cNvPr id="42" name="Arc 41"/>
                <p:cNvSpPr/>
                <p:nvPr/>
              </p:nvSpPr>
              <p:spPr bwMode="auto">
                <a:xfrm>
                  <a:off x="2259825" y="4487663"/>
                  <a:ext cx="1236559" cy="1223818"/>
                </a:xfrm>
                <a:prstGeom prst="arc">
                  <a:avLst>
                    <a:gd name="adj1" fmla="val 18731067"/>
                    <a:gd name="adj2" fmla="val 3500641"/>
                  </a:avLst>
                </a:prstGeom>
                <a:noFill/>
                <a:ln w="12700" cap="flat" cmpd="sng" algn="ctr">
                  <a:solidFill>
                    <a:srgbClr val="0000FF"/>
                  </a:solidFill>
                  <a:prstDash val="dash"/>
                  <a:round/>
                  <a:headEnd type="none" w="med" len="med"/>
                  <a:tailEnd type="none" w="med" len="med"/>
                </a:ln>
                <a:effectLst/>
              </p:spPr>
              <p:txBody>
                <a:bodyPr wrap="none"/>
                <a:lstStyle/>
                <a:p>
                  <a:pPr algn="ctr" eaLnBrk="1" hangingPunct="1">
                    <a:defRPr/>
                  </a:pPr>
                  <a:endParaRPr lang="en-US">
                    <a:cs typeface="Arial Unicode MS" pitchFamily="34" charset="-128"/>
                  </a:endParaRPr>
                </a:p>
              </p:txBody>
            </p:sp>
            <p:sp>
              <p:nvSpPr>
                <p:cNvPr id="43" name="Arc 42"/>
                <p:cNvSpPr/>
                <p:nvPr/>
              </p:nvSpPr>
              <p:spPr bwMode="auto">
                <a:xfrm>
                  <a:off x="1891556" y="4140042"/>
                  <a:ext cx="1927063" cy="1888902"/>
                </a:xfrm>
                <a:prstGeom prst="arc">
                  <a:avLst>
                    <a:gd name="adj1" fmla="val 18731067"/>
                    <a:gd name="adj2" fmla="val 3500641"/>
                  </a:avLst>
                </a:prstGeom>
                <a:noFill/>
                <a:ln w="12700" cap="flat" cmpd="sng" algn="ctr">
                  <a:solidFill>
                    <a:srgbClr val="0000FF"/>
                  </a:solidFill>
                  <a:prstDash val="dash"/>
                  <a:round/>
                  <a:headEnd type="none" w="med" len="med"/>
                  <a:tailEnd type="none" w="med" len="med"/>
                </a:ln>
                <a:effectLst/>
              </p:spPr>
              <p:txBody>
                <a:bodyPr wrap="none"/>
                <a:lstStyle/>
                <a:p>
                  <a:pPr algn="ctr" eaLnBrk="1" hangingPunct="1">
                    <a:defRPr/>
                  </a:pPr>
                  <a:endParaRPr lang="en-US">
                    <a:cs typeface="Arial Unicode MS" pitchFamily="34" charset="-128"/>
                  </a:endParaRPr>
                </a:p>
              </p:txBody>
            </p:sp>
          </p:grpSp>
          <p:grpSp>
            <p:nvGrpSpPr>
              <p:cNvPr id="13325" name="Group 44"/>
              <p:cNvGrpSpPr>
                <a:grpSpLocks/>
              </p:cNvGrpSpPr>
              <p:nvPr/>
            </p:nvGrpSpPr>
            <p:grpSpPr bwMode="auto">
              <a:xfrm>
                <a:off x="3103759" y="4010523"/>
                <a:ext cx="1926173" cy="1888066"/>
                <a:chOff x="1866898" y="4140200"/>
                <a:chExt cx="1926173" cy="1888066"/>
              </a:xfrm>
            </p:grpSpPr>
            <p:sp>
              <p:nvSpPr>
                <p:cNvPr id="46" name="Arc 45"/>
                <p:cNvSpPr/>
                <p:nvPr/>
              </p:nvSpPr>
              <p:spPr bwMode="auto">
                <a:xfrm>
                  <a:off x="2481667" y="4733703"/>
                  <a:ext cx="741300" cy="746037"/>
                </a:xfrm>
                <a:prstGeom prst="arc">
                  <a:avLst>
                    <a:gd name="adj1" fmla="val 18731067"/>
                    <a:gd name="adj2" fmla="val 3500641"/>
                  </a:avLst>
                </a:prstGeom>
                <a:noFill/>
                <a:ln w="12700" cap="flat" cmpd="sng" algn="ctr">
                  <a:solidFill>
                    <a:srgbClr val="FF0000"/>
                  </a:solidFill>
                  <a:prstDash val="solid"/>
                  <a:round/>
                  <a:headEnd type="none" w="med" len="med"/>
                  <a:tailEnd type="none" w="med" len="med"/>
                </a:ln>
                <a:effectLst/>
              </p:spPr>
              <p:txBody>
                <a:bodyPr wrap="none">
                  <a:spAutoFit/>
                </a:bodyPr>
                <a:lstStyle/>
                <a:p>
                  <a:pPr algn="ctr" eaLnBrk="1" hangingPunct="1">
                    <a:defRPr/>
                  </a:pPr>
                  <a:endParaRPr lang="en-US">
                    <a:cs typeface="Arial Unicode MS" pitchFamily="34" charset="-128"/>
                  </a:endParaRPr>
                </a:p>
              </p:txBody>
            </p:sp>
            <p:sp>
              <p:nvSpPr>
                <p:cNvPr id="47" name="Arc 46"/>
                <p:cNvSpPr/>
                <p:nvPr/>
              </p:nvSpPr>
              <p:spPr bwMode="auto">
                <a:xfrm>
                  <a:off x="2261023" y="4487669"/>
                  <a:ext cx="1234971" cy="1223818"/>
                </a:xfrm>
                <a:prstGeom prst="arc">
                  <a:avLst>
                    <a:gd name="adj1" fmla="val 18731067"/>
                    <a:gd name="adj2" fmla="val 3500641"/>
                  </a:avLst>
                </a:prstGeom>
                <a:noFill/>
                <a:ln w="12700" cap="flat" cmpd="sng" algn="ctr">
                  <a:solidFill>
                    <a:srgbClr val="FF0000"/>
                  </a:solidFill>
                  <a:prstDash val="solid"/>
                  <a:round/>
                  <a:headEnd type="none" w="med" len="med"/>
                  <a:tailEnd type="none" w="med" len="med"/>
                </a:ln>
                <a:effectLst/>
              </p:spPr>
              <p:txBody>
                <a:bodyPr wrap="none"/>
                <a:lstStyle/>
                <a:p>
                  <a:pPr algn="ctr" eaLnBrk="1" hangingPunct="1">
                    <a:defRPr/>
                  </a:pPr>
                  <a:endParaRPr lang="en-US">
                    <a:cs typeface="Arial Unicode MS" pitchFamily="34" charset="-128"/>
                  </a:endParaRPr>
                </a:p>
              </p:txBody>
            </p:sp>
            <p:sp>
              <p:nvSpPr>
                <p:cNvPr id="48" name="Arc 47"/>
                <p:cNvSpPr/>
                <p:nvPr/>
              </p:nvSpPr>
              <p:spPr bwMode="auto">
                <a:xfrm>
                  <a:off x="1867356" y="4140048"/>
                  <a:ext cx="1925476" cy="1888902"/>
                </a:xfrm>
                <a:prstGeom prst="arc">
                  <a:avLst>
                    <a:gd name="adj1" fmla="val 18731067"/>
                    <a:gd name="adj2" fmla="val 3500641"/>
                  </a:avLst>
                </a:prstGeom>
                <a:noFill/>
                <a:ln w="12700" cap="flat" cmpd="sng" algn="ctr">
                  <a:solidFill>
                    <a:srgbClr val="FF0000"/>
                  </a:solidFill>
                  <a:prstDash val="solid"/>
                  <a:round/>
                  <a:headEnd type="none" w="med" len="med"/>
                  <a:tailEnd type="none" w="med" len="med"/>
                </a:ln>
                <a:effectLst/>
              </p:spPr>
              <p:txBody>
                <a:bodyPr wrap="none"/>
                <a:lstStyle/>
                <a:p>
                  <a:pPr algn="ctr" eaLnBrk="1" hangingPunct="1">
                    <a:defRPr/>
                  </a:pPr>
                  <a:endParaRPr lang="en-US">
                    <a:cs typeface="Arial Unicode MS" pitchFamily="34" charset="-128"/>
                  </a:endParaRPr>
                </a:p>
              </p:txBody>
            </p:sp>
          </p:grpSp>
          <p:grpSp>
            <p:nvGrpSpPr>
              <p:cNvPr id="13326" name="Group 9"/>
              <p:cNvGrpSpPr>
                <a:grpSpLocks/>
              </p:cNvGrpSpPr>
              <p:nvPr/>
            </p:nvGrpSpPr>
            <p:grpSpPr bwMode="auto">
              <a:xfrm>
                <a:off x="1753369" y="2613536"/>
                <a:ext cx="5571068" cy="4436539"/>
                <a:chOff x="-372533" y="2794009"/>
                <a:chExt cx="5571068" cy="4436539"/>
              </a:xfrm>
            </p:grpSpPr>
            <p:sp>
              <p:nvSpPr>
                <p:cNvPr id="50" name="Arc 49"/>
                <p:cNvSpPr/>
                <p:nvPr/>
              </p:nvSpPr>
              <p:spPr bwMode="auto">
                <a:xfrm>
                  <a:off x="-372533" y="2794009"/>
                  <a:ext cx="5376410" cy="4436539"/>
                </a:xfrm>
                <a:prstGeom prst="arc">
                  <a:avLst>
                    <a:gd name="adj1" fmla="val 20849703"/>
                    <a:gd name="adj2" fmla="val 832463"/>
                  </a:avLst>
                </a:prstGeom>
                <a:noFill/>
                <a:ln w="12700" cap="flat" cmpd="sng" algn="ctr">
                  <a:solidFill>
                    <a:srgbClr val="FF0000"/>
                  </a:solidFill>
                  <a:prstDash val="solid"/>
                  <a:round/>
                  <a:headEnd type="none" w="med" len="med"/>
                  <a:tailEnd type="none" w="med" len="med"/>
                </a:ln>
                <a:effectLst/>
              </p:spPr>
              <p:txBody>
                <a:bodyPr wrap="none"/>
                <a:lstStyle/>
                <a:p>
                  <a:pPr algn="ctr" eaLnBrk="1" hangingPunct="1">
                    <a:defRPr/>
                  </a:pPr>
                  <a:endParaRPr lang="en-US">
                    <a:cs typeface="Arial Unicode MS" pitchFamily="34" charset="-128"/>
                  </a:endParaRPr>
                </a:p>
              </p:txBody>
            </p:sp>
            <p:sp>
              <p:nvSpPr>
                <p:cNvPr id="52" name="Arc 51"/>
                <p:cNvSpPr/>
                <p:nvPr/>
              </p:nvSpPr>
              <p:spPr bwMode="auto">
                <a:xfrm>
                  <a:off x="-177287" y="2794009"/>
                  <a:ext cx="5376411" cy="4436539"/>
                </a:xfrm>
                <a:prstGeom prst="arc">
                  <a:avLst>
                    <a:gd name="adj1" fmla="val 20849703"/>
                    <a:gd name="adj2" fmla="val 832463"/>
                  </a:avLst>
                </a:prstGeom>
                <a:noFill/>
                <a:ln w="12700" cap="flat" cmpd="sng" algn="ctr">
                  <a:solidFill>
                    <a:srgbClr val="FF0000"/>
                  </a:solidFill>
                  <a:prstDash val="solid"/>
                  <a:round/>
                  <a:headEnd type="none" w="med" len="med"/>
                  <a:tailEnd type="none" w="med" len="med"/>
                </a:ln>
                <a:effectLst/>
              </p:spPr>
              <p:txBody>
                <a:bodyPr wrap="none"/>
                <a:lstStyle/>
                <a:p>
                  <a:pPr algn="ctr" eaLnBrk="1" hangingPunct="1">
                    <a:defRPr/>
                  </a:pPr>
                  <a:endParaRPr lang="en-US">
                    <a:cs typeface="Arial Unicode MS" pitchFamily="34" charset="-128"/>
                  </a:endParaRPr>
                </a:p>
              </p:txBody>
            </p:sp>
          </p:grpSp>
          <p:grpSp>
            <p:nvGrpSpPr>
              <p:cNvPr id="13327" name="Group 53"/>
              <p:cNvGrpSpPr>
                <a:grpSpLocks/>
              </p:cNvGrpSpPr>
              <p:nvPr/>
            </p:nvGrpSpPr>
            <p:grpSpPr bwMode="auto">
              <a:xfrm>
                <a:off x="2168246" y="2774392"/>
                <a:ext cx="5571068" cy="4080933"/>
                <a:chOff x="-372533" y="2794009"/>
                <a:chExt cx="5571068" cy="4436539"/>
              </a:xfrm>
            </p:grpSpPr>
            <p:sp>
              <p:nvSpPr>
                <p:cNvPr id="55" name="Arc 54"/>
                <p:cNvSpPr/>
                <p:nvPr/>
              </p:nvSpPr>
              <p:spPr bwMode="auto">
                <a:xfrm>
                  <a:off x="-373108" y="2793424"/>
                  <a:ext cx="5376411" cy="4436592"/>
                </a:xfrm>
                <a:prstGeom prst="arc">
                  <a:avLst>
                    <a:gd name="adj1" fmla="val 20849703"/>
                    <a:gd name="adj2" fmla="val 832463"/>
                  </a:avLst>
                </a:prstGeom>
                <a:noFill/>
                <a:ln w="12700" cap="flat" cmpd="sng" algn="ctr">
                  <a:solidFill>
                    <a:srgbClr val="0000FF"/>
                  </a:solidFill>
                  <a:prstDash val="solid"/>
                  <a:round/>
                  <a:headEnd type="none" w="med" len="med"/>
                  <a:tailEnd type="none" w="med" len="med"/>
                </a:ln>
                <a:effectLst/>
              </p:spPr>
              <p:txBody>
                <a:bodyPr wrap="none"/>
                <a:lstStyle/>
                <a:p>
                  <a:pPr algn="ctr" eaLnBrk="1" hangingPunct="1">
                    <a:defRPr/>
                  </a:pPr>
                  <a:endParaRPr lang="en-US">
                    <a:cs typeface="Arial Unicode MS" pitchFamily="34" charset="-128"/>
                  </a:endParaRPr>
                </a:p>
              </p:txBody>
            </p:sp>
            <p:sp>
              <p:nvSpPr>
                <p:cNvPr id="56" name="Arc 55"/>
                <p:cNvSpPr/>
                <p:nvPr/>
              </p:nvSpPr>
              <p:spPr bwMode="auto">
                <a:xfrm>
                  <a:off x="-177861" y="2793424"/>
                  <a:ext cx="5376410" cy="4436592"/>
                </a:xfrm>
                <a:prstGeom prst="arc">
                  <a:avLst>
                    <a:gd name="adj1" fmla="val 20849703"/>
                    <a:gd name="adj2" fmla="val 832463"/>
                  </a:avLst>
                </a:prstGeom>
                <a:noFill/>
                <a:ln w="12700" cap="flat" cmpd="sng" algn="ctr">
                  <a:solidFill>
                    <a:srgbClr val="0000FF"/>
                  </a:solidFill>
                  <a:prstDash val="solid"/>
                  <a:round/>
                  <a:headEnd type="none" w="med" len="med"/>
                  <a:tailEnd type="none" w="med" len="med"/>
                </a:ln>
                <a:effectLst/>
              </p:spPr>
              <p:txBody>
                <a:bodyPr wrap="none"/>
                <a:lstStyle/>
                <a:p>
                  <a:pPr algn="ctr" eaLnBrk="1" hangingPunct="1">
                    <a:defRPr/>
                  </a:pPr>
                  <a:endParaRPr lang="en-US">
                    <a:cs typeface="Arial Unicode MS" pitchFamily="34" charset="-128"/>
                  </a:endParaRPr>
                </a:p>
              </p:txBody>
            </p:sp>
          </p:grpSp>
          <p:grpSp>
            <p:nvGrpSpPr>
              <p:cNvPr id="13328" name="Group 17"/>
              <p:cNvGrpSpPr>
                <a:grpSpLocks/>
              </p:cNvGrpSpPr>
              <p:nvPr/>
            </p:nvGrpSpPr>
            <p:grpSpPr bwMode="auto">
              <a:xfrm>
                <a:off x="7859765" y="4096865"/>
                <a:ext cx="958972" cy="1201579"/>
                <a:chOff x="6402756" y="4209602"/>
                <a:chExt cx="958972" cy="1201579"/>
              </a:xfrm>
            </p:grpSpPr>
            <p:pic>
              <p:nvPicPr>
                <p:cNvPr id="13329" name="Picture 11" descr="http://t1.gstatic.com/images?q=tbn:ANd9GcSbyTWm8PBoKmsiz7jR7Cn8MgmMqv1pRFV2DOT4ARBshFrw84H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02756" y="4780040"/>
                  <a:ext cx="599565" cy="631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30" name="Group 16"/>
                <p:cNvGrpSpPr>
                  <a:grpSpLocks/>
                </p:cNvGrpSpPr>
                <p:nvPr/>
              </p:nvGrpSpPr>
              <p:grpSpPr bwMode="auto">
                <a:xfrm>
                  <a:off x="6642914" y="4209602"/>
                  <a:ext cx="718814" cy="524318"/>
                  <a:chOff x="7162799" y="4832137"/>
                  <a:chExt cx="718814" cy="524318"/>
                </a:xfrm>
              </p:grpSpPr>
              <p:pic>
                <p:nvPicPr>
                  <p:cNvPr id="13331"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7601361" y="4960037"/>
                    <a:ext cx="246384" cy="215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Lst>
                </p:spPr>
              </p:pic>
              <p:sp>
                <p:nvSpPr>
                  <p:cNvPr id="13332" name="Oval 38"/>
                  <p:cNvSpPr>
                    <a:spLocks noChangeArrowheads="1"/>
                  </p:cNvSpPr>
                  <p:nvPr/>
                </p:nvSpPr>
                <p:spPr bwMode="auto">
                  <a:xfrm>
                    <a:off x="7275509" y="5076287"/>
                    <a:ext cx="45719" cy="45719"/>
                  </a:xfrm>
                  <a:prstGeom prst="ellipse">
                    <a:avLst/>
                  </a:prstGeom>
                  <a:solidFill>
                    <a:srgbClr val="FF0000"/>
                  </a:solidFill>
                  <a:ln w="12700" algn="ctr">
                    <a:solidFill>
                      <a:srgbClr val="FF0000"/>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3333" name="Rounded Rectangular Callout 15"/>
                  <p:cNvSpPr>
                    <a:spLocks noChangeArrowheads="1"/>
                  </p:cNvSpPr>
                  <p:nvPr/>
                </p:nvSpPr>
                <p:spPr bwMode="auto">
                  <a:xfrm>
                    <a:off x="7162799" y="4832137"/>
                    <a:ext cx="718814" cy="524318"/>
                  </a:xfrm>
                  <a:prstGeom prst="wedgeRoundRectCallout">
                    <a:avLst>
                      <a:gd name="adj1" fmla="val -20833"/>
                      <a:gd name="adj2" fmla="val 62500"/>
                      <a:gd name="adj3" fmla="val 16667"/>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grpSp>
          </p:grpSp>
        </p:grpSp>
        <p:sp>
          <p:nvSpPr>
            <p:cNvPr id="92" name="Rectangle 91"/>
            <p:cNvSpPr/>
            <p:nvPr/>
          </p:nvSpPr>
          <p:spPr>
            <a:xfrm>
              <a:off x="6032388" y="5738401"/>
              <a:ext cx="1495299" cy="306351"/>
            </a:xfrm>
            <a:prstGeom prst="rect">
              <a:avLst/>
            </a:prstGeom>
          </p:spPr>
          <p:txBody>
            <a:bodyPr wrap="none">
              <a:spAutoFit/>
            </a:bodyPr>
            <a:lstStyle/>
            <a:p>
              <a:pPr algn="ctr" eaLnBrk="1" hangingPunct="1">
                <a:defRPr/>
              </a:pPr>
              <a:r>
                <a:rPr lang="en-US" sz="1400" b="1" dirty="0">
                  <a:latin typeface="+mj-lt"/>
                </a:rPr>
                <a:t>Reconstruction</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55E37C8-6E48-44F1-B30C-179D6E25A265}" type="slidenum">
              <a:rPr lang="en-US" altLang="en-US" sz="1400" smtClean="0"/>
              <a:pPr>
                <a:spcBef>
                  <a:spcPct val="0"/>
                </a:spcBef>
                <a:buFontTx/>
                <a:buNone/>
              </a:pPr>
              <a:t>11</a:t>
            </a:fld>
            <a:endParaRPr lang="en-US" altLang="en-US" sz="1400"/>
          </a:p>
        </p:txBody>
      </p:sp>
      <p:sp>
        <p:nvSpPr>
          <p:cNvPr id="14339" name="Rectangle 6"/>
          <p:cNvSpPr>
            <a:spLocks noChangeArrowheads="1"/>
          </p:cNvSpPr>
          <p:nvPr/>
        </p:nvSpPr>
        <p:spPr bwMode="auto">
          <a:xfrm>
            <a:off x="500063" y="528638"/>
            <a:ext cx="1912937" cy="646112"/>
          </a:xfrm>
          <a:prstGeom prst="rect">
            <a:avLst/>
          </a:prstGeom>
          <a:noFill/>
          <a:ln w="190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solidFill>
                  <a:srgbClr val="0000FF"/>
                </a:solidFill>
              </a:rPr>
              <a:t>Read: Ch9: 1-2</a:t>
            </a:r>
          </a:p>
          <a:p>
            <a:pPr eaLnBrk="1" hangingPunct="1">
              <a:spcBef>
                <a:spcPct val="0"/>
              </a:spcBef>
              <a:buFontTx/>
              <a:buNone/>
            </a:pPr>
            <a:r>
              <a:rPr lang="en-US" altLang="en-US" sz="1800" b="1">
                <a:solidFill>
                  <a:srgbClr val="FF3300"/>
                </a:solidFill>
              </a:rPr>
              <a:t>No homework</a:t>
            </a:r>
            <a:endParaRPr lang="en-US" altLang="en-US" sz="1800" b="1">
              <a:solidFill>
                <a:srgbClr val="0000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21"/>
          <p:cNvGrpSpPr>
            <a:grpSpLocks/>
          </p:cNvGrpSpPr>
          <p:nvPr/>
        </p:nvGrpSpPr>
        <p:grpSpPr bwMode="auto">
          <a:xfrm>
            <a:off x="4391025" y="1571625"/>
            <a:ext cx="4514850" cy="3024188"/>
            <a:chOff x="4391025" y="1571625"/>
            <a:chExt cx="4514850" cy="3024188"/>
          </a:xfrm>
        </p:grpSpPr>
        <p:grpSp>
          <p:nvGrpSpPr>
            <p:cNvPr id="15376" name="Group 11"/>
            <p:cNvGrpSpPr>
              <a:grpSpLocks/>
            </p:cNvGrpSpPr>
            <p:nvPr/>
          </p:nvGrpSpPr>
          <p:grpSpPr bwMode="auto">
            <a:xfrm>
              <a:off x="4391025" y="1571625"/>
              <a:ext cx="4514850" cy="3024188"/>
              <a:chOff x="2736" y="1008"/>
              <a:chExt cx="2844" cy="1905"/>
            </a:xfrm>
          </p:grpSpPr>
          <p:grpSp>
            <p:nvGrpSpPr>
              <p:cNvPr id="15378" name="Group 6"/>
              <p:cNvGrpSpPr>
                <a:grpSpLocks/>
              </p:cNvGrpSpPr>
              <p:nvPr/>
            </p:nvGrpSpPr>
            <p:grpSpPr bwMode="auto">
              <a:xfrm>
                <a:off x="2736" y="1008"/>
                <a:ext cx="2844" cy="1905"/>
                <a:chOff x="2826" y="120"/>
                <a:chExt cx="2844" cy="1905"/>
              </a:xfrm>
            </p:grpSpPr>
            <p:pic>
              <p:nvPicPr>
                <p:cNvPr id="15381" name="Picture 7"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6" y="120"/>
                  <a:ext cx="2709" cy="1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2" name="Picture 8" desc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0" y="195"/>
                  <a:ext cx="150" cy="1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379" name="Text Box 9"/>
              <p:cNvSpPr txBox="1">
                <a:spLocks noChangeArrowheads="1"/>
              </p:cNvSpPr>
              <p:nvPr/>
            </p:nvSpPr>
            <p:spPr bwMode="auto">
              <a:xfrm>
                <a:off x="3034" y="1882"/>
                <a:ext cx="173" cy="194"/>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400" i="1">
                    <a:latin typeface="Times New Roman" panose="02020603050405020304" pitchFamily="18" charset="0"/>
                  </a:rPr>
                  <a:t>a</a:t>
                </a:r>
              </a:p>
            </p:txBody>
          </p:sp>
          <p:sp>
            <p:nvSpPr>
              <p:cNvPr id="15380" name="Text Box 10"/>
              <p:cNvSpPr txBox="1">
                <a:spLocks noChangeArrowheads="1"/>
              </p:cNvSpPr>
              <p:nvPr/>
            </p:nvSpPr>
            <p:spPr bwMode="auto">
              <a:xfrm>
                <a:off x="4241" y="2537"/>
                <a:ext cx="161" cy="194"/>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400" i="1">
                    <a:latin typeface="Times New Roman" panose="02020603050405020304" pitchFamily="18" charset="0"/>
                  </a:rPr>
                  <a:t>s</a:t>
                </a:r>
              </a:p>
            </p:txBody>
          </p:sp>
        </p:grpSp>
        <p:sp>
          <p:nvSpPr>
            <p:cNvPr id="15377" name="Text Box 10"/>
            <p:cNvSpPr txBox="1">
              <a:spLocks noChangeArrowheads="1"/>
            </p:cNvSpPr>
            <p:nvPr/>
          </p:nvSpPr>
          <p:spPr bwMode="auto">
            <a:xfrm>
              <a:off x="5734050" y="3571873"/>
              <a:ext cx="152400" cy="230832"/>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900" i="1">
                  <a:latin typeface="Symbol" panose="05050102010706020507" pitchFamily="18" charset="2"/>
                </a:rPr>
                <a:t>L</a:t>
              </a:r>
            </a:p>
          </p:txBody>
        </p:sp>
      </p:grpSp>
      <p:sp>
        <p:nvSpPr>
          <p:cNvPr id="1536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5839ACB-D079-42FC-BC59-EA334D79ECAB}" type="slidenum">
              <a:rPr lang="en-US" altLang="en-US" sz="1400" smtClean="0"/>
              <a:pPr>
                <a:spcBef>
                  <a:spcPct val="0"/>
                </a:spcBef>
                <a:buFontTx/>
                <a:buNone/>
              </a:pPr>
              <a:t>12</a:t>
            </a:fld>
            <a:endParaRPr lang="en-US" altLang="en-US" sz="1400"/>
          </a:p>
        </p:txBody>
      </p:sp>
      <p:sp>
        <p:nvSpPr>
          <p:cNvPr id="15364" name="Rectangle 4"/>
          <p:cNvSpPr>
            <a:spLocks noChangeArrowheads="1"/>
          </p:cNvSpPr>
          <p:nvPr/>
        </p:nvSpPr>
        <p:spPr bwMode="auto">
          <a:xfrm>
            <a:off x="257175" y="190500"/>
            <a:ext cx="8686800"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b="1" u="sng" dirty="0">
                <a:solidFill>
                  <a:srgbClr val="660066"/>
                </a:solidFill>
              </a:rPr>
              <a:t>November 13 Wavefront-splitting Interferometers</a:t>
            </a:r>
          </a:p>
          <a:p>
            <a:pPr eaLnBrk="1" hangingPunct="1">
              <a:spcBef>
                <a:spcPct val="0"/>
              </a:spcBef>
              <a:buFontTx/>
              <a:buNone/>
            </a:pPr>
            <a:endParaRPr lang="en-US" altLang="en-US" sz="1000" b="1" u="sng" dirty="0">
              <a:solidFill>
                <a:srgbClr val="0000FF"/>
              </a:solidFill>
            </a:endParaRPr>
          </a:p>
          <a:p>
            <a:pPr eaLnBrk="1" hangingPunct="1">
              <a:spcBef>
                <a:spcPct val="0"/>
              </a:spcBef>
              <a:buFontTx/>
              <a:buNone/>
            </a:pPr>
            <a:r>
              <a:rPr lang="en-US" altLang="en-US" sz="1800" b="1" dirty="0">
                <a:solidFill>
                  <a:srgbClr val="660066"/>
                </a:solidFill>
                <a:latin typeface="Times New Roman" panose="02020603050405020304" pitchFamily="18" charset="0"/>
              </a:rPr>
              <a:t>9.3 Wavefront-splitting interferometers</a:t>
            </a:r>
          </a:p>
          <a:p>
            <a:pPr eaLnBrk="1" hangingPunct="1">
              <a:spcBef>
                <a:spcPct val="0"/>
              </a:spcBef>
              <a:buFontTx/>
              <a:buNone/>
            </a:pPr>
            <a:r>
              <a:rPr lang="en-US" altLang="en-US" sz="1800" b="1" dirty="0">
                <a:solidFill>
                  <a:srgbClr val="660066"/>
                </a:solidFill>
                <a:latin typeface="Times New Roman" panose="02020603050405020304" pitchFamily="18" charset="0"/>
              </a:rPr>
              <a:t>9.3.1 Young’s experiment (1801)</a:t>
            </a:r>
            <a:r>
              <a:rPr lang="en-US" altLang="en-US" sz="1800" dirty="0">
                <a:latin typeface="Times New Roman" panose="02020603050405020304" pitchFamily="18" charset="0"/>
              </a:rPr>
              <a:t> </a:t>
            </a:r>
            <a:endParaRPr lang="en-US" altLang="en-US" sz="1800" b="1" dirty="0">
              <a:solidFill>
                <a:srgbClr val="660066"/>
              </a:solidFill>
              <a:latin typeface="Times New Roman" panose="02020603050405020304" pitchFamily="18" charset="0"/>
            </a:endParaRPr>
          </a:p>
          <a:p>
            <a:pPr eaLnBrk="1" hangingPunct="1">
              <a:spcBef>
                <a:spcPct val="0"/>
              </a:spcBef>
              <a:buFontTx/>
              <a:buNone/>
            </a:pPr>
            <a:r>
              <a:rPr lang="en-US" altLang="en-US" sz="1800" b="1" dirty="0">
                <a:solidFill>
                  <a:srgbClr val="0000FF"/>
                </a:solidFill>
                <a:latin typeface="Times New Roman" panose="02020603050405020304" pitchFamily="18" charset="0"/>
              </a:rPr>
              <a:t>Young’s originality</a:t>
            </a:r>
            <a:r>
              <a:rPr lang="en-US" altLang="en-US" sz="1800" dirty="0">
                <a:solidFill>
                  <a:srgbClr val="0000FF"/>
                </a:solidFill>
                <a:latin typeface="Times New Roman" panose="02020603050405020304" pitchFamily="18" charset="0"/>
              </a:rPr>
              <a:t>: </a:t>
            </a:r>
            <a:r>
              <a:rPr lang="en-US" altLang="en-US" sz="1800" dirty="0">
                <a:latin typeface="Times New Roman" panose="02020603050405020304" pitchFamily="18" charset="0"/>
              </a:rPr>
              <a:t>Obtaining spatially coherent light from a pinhole, and splitting the wavefront of the spatially coherent light with two pinholes.</a:t>
            </a:r>
          </a:p>
        </p:txBody>
      </p:sp>
      <p:sp>
        <p:nvSpPr>
          <p:cNvPr id="15365" name="Rectangle 12"/>
          <p:cNvSpPr>
            <a:spLocks noChangeArrowheads="1"/>
          </p:cNvSpPr>
          <p:nvPr/>
        </p:nvSpPr>
        <p:spPr bwMode="auto">
          <a:xfrm>
            <a:off x="304800" y="1863725"/>
            <a:ext cx="41814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u="sng" dirty="0">
                <a:latin typeface="Times New Roman" panose="02020603050405020304" pitchFamily="18" charset="0"/>
              </a:rPr>
              <a:t>Optical path difference:</a:t>
            </a:r>
          </a:p>
          <a:p>
            <a:pPr eaLnBrk="1" hangingPunct="1">
              <a:spcBef>
                <a:spcPct val="0"/>
              </a:spcBef>
              <a:buFontTx/>
              <a:buNone/>
            </a:pPr>
            <a:r>
              <a:rPr lang="en-US" altLang="en-US" sz="1800" i="1" dirty="0">
                <a:latin typeface="Times New Roman" panose="02020603050405020304" pitchFamily="18" charset="0"/>
              </a:rPr>
              <a:t>r</a:t>
            </a:r>
            <a:r>
              <a:rPr lang="en-US" altLang="en-US" sz="1800" baseline="-25000" dirty="0">
                <a:latin typeface="Times New Roman" panose="02020603050405020304" pitchFamily="18" charset="0"/>
              </a:rPr>
              <a:t>2</a:t>
            </a:r>
            <a:r>
              <a:rPr lang="en-US" altLang="en-US" sz="1800" dirty="0">
                <a:latin typeface="Times New Roman" panose="02020603050405020304" pitchFamily="18" charset="0"/>
              </a:rPr>
              <a:t> – </a:t>
            </a:r>
            <a:r>
              <a:rPr lang="en-US" altLang="en-US" sz="1800" i="1" dirty="0">
                <a:latin typeface="Times New Roman" panose="02020603050405020304" pitchFamily="18" charset="0"/>
              </a:rPr>
              <a:t>r</a:t>
            </a:r>
            <a:r>
              <a:rPr lang="en-US" altLang="en-US" sz="1800" baseline="-25000" dirty="0">
                <a:latin typeface="Times New Roman" panose="02020603050405020304" pitchFamily="18" charset="0"/>
              </a:rPr>
              <a:t>1</a:t>
            </a:r>
            <a:r>
              <a:rPr lang="en-US" altLang="en-US" sz="1800" dirty="0">
                <a:latin typeface="Times New Roman" panose="02020603050405020304" pitchFamily="18" charset="0"/>
              </a:rPr>
              <a:t> = </a:t>
            </a:r>
            <a:r>
              <a:rPr lang="en-US" altLang="en-US" sz="1800" i="1" dirty="0">
                <a:latin typeface="Times New Roman" panose="02020603050405020304" pitchFamily="18" charset="0"/>
              </a:rPr>
              <a:t>a </a:t>
            </a:r>
            <a:r>
              <a:rPr lang="en-US" altLang="en-US" sz="1800" dirty="0">
                <a:latin typeface="Times New Roman" panose="02020603050405020304" pitchFamily="18" charset="0"/>
              </a:rPr>
              <a:t>sin </a:t>
            </a:r>
            <a:r>
              <a:rPr lang="en-US" altLang="en-US" sz="1800" i="1" dirty="0">
                <a:latin typeface="Times New Roman" panose="02020603050405020304" pitchFamily="18" charset="0"/>
              </a:rPr>
              <a:t>θ = ay/s </a:t>
            </a:r>
            <a:r>
              <a:rPr lang="en-US" altLang="en-US" sz="1800" dirty="0">
                <a:latin typeface="Times New Roman" panose="02020603050405020304" pitchFamily="18" charset="0"/>
              </a:rPr>
              <a:t>( If </a:t>
            </a:r>
            <a:r>
              <a:rPr lang="en-US" altLang="en-US" sz="1800" i="1" dirty="0">
                <a:latin typeface="Times New Roman" panose="02020603050405020304" pitchFamily="18" charset="0"/>
              </a:rPr>
              <a:t>s&gt;&gt;</a:t>
            </a:r>
            <a:r>
              <a:rPr lang="en-US" altLang="en-US" sz="1800" dirty="0">
                <a:latin typeface="Times New Roman" panose="02020603050405020304" pitchFamily="18" charset="0"/>
              </a:rPr>
              <a:t> </a:t>
            </a:r>
            <a:r>
              <a:rPr lang="en-US" altLang="en-US" sz="1800" i="1" dirty="0">
                <a:latin typeface="Times New Roman" panose="02020603050405020304" pitchFamily="18" charset="0"/>
              </a:rPr>
              <a:t>a, s&gt;&gt;</a:t>
            </a:r>
            <a:r>
              <a:rPr lang="en-US" altLang="en-US" sz="1800" dirty="0">
                <a:latin typeface="Times New Roman" panose="02020603050405020304" pitchFamily="18" charset="0"/>
              </a:rPr>
              <a:t> </a:t>
            </a:r>
            <a:r>
              <a:rPr lang="en-US" altLang="en-US" sz="1800" i="1" dirty="0">
                <a:latin typeface="Times New Roman" panose="02020603050405020304" pitchFamily="18" charset="0"/>
              </a:rPr>
              <a:t>y </a:t>
            </a:r>
            <a:r>
              <a:rPr lang="en-US" altLang="en-US" sz="1800" dirty="0">
                <a:latin typeface="Times New Roman" panose="02020603050405020304" pitchFamily="18" charset="0"/>
              </a:rPr>
              <a:t>)</a:t>
            </a:r>
          </a:p>
        </p:txBody>
      </p:sp>
      <p:sp>
        <p:nvSpPr>
          <p:cNvPr id="15366" name="Rectangle 13"/>
          <p:cNvSpPr>
            <a:spLocks noChangeArrowheads="1"/>
          </p:cNvSpPr>
          <p:nvPr/>
        </p:nvSpPr>
        <p:spPr bwMode="auto">
          <a:xfrm>
            <a:off x="314325" y="2581275"/>
            <a:ext cx="3886200"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u="sng" dirty="0">
                <a:latin typeface="Times New Roman" panose="02020603050405020304" pitchFamily="18" charset="0"/>
              </a:rPr>
              <a:t>Positions of bright fringes:</a:t>
            </a:r>
          </a:p>
          <a:p>
            <a:pPr eaLnBrk="1" hangingPunct="1">
              <a:spcBef>
                <a:spcPct val="0"/>
              </a:spcBef>
              <a:buFontTx/>
              <a:buNone/>
            </a:pPr>
            <a:endParaRPr lang="en-US" altLang="en-US" sz="1800" u="sng" dirty="0">
              <a:latin typeface="Times New Roman" panose="02020603050405020304" pitchFamily="18" charset="0"/>
            </a:endParaRPr>
          </a:p>
          <a:p>
            <a:pPr eaLnBrk="1" hangingPunct="1">
              <a:spcBef>
                <a:spcPct val="0"/>
              </a:spcBef>
              <a:buFontTx/>
              <a:buNone/>
            </a:pPr>
            <a:endParaRPr lang="en-US" altLang="en-US" sz="1800" dirty="0">
              <a:latin typeface="Times New Roman" panose="02020603050405020304" pitchFamily="18" charset="0"/>
            </a:endParaRPr>
          </a:p>
          <a:p>
            <a:pPr eaLnBrk="1" hangingPunct="1">
              <a:spcBef>
                <a:spcPct val="0"/>
              </a:spcBef>
              <a:buFontTx/>
              <a:buNone/>
            </a:pPr>
            <a:endParaRPr lang="en-US" altLang="en-US" sz="1800" i="1" dirty="0">
              <a:latin typeface="Times New Roman" panose="02020603050405020304" pitchFamily="18" charset="0"/>
            </a:endParaRPr>
          </a:p>
          <a:p>
            <a:pPr eaLnBrk="1" hangingPunct="1">
              <a:spcBef>
                <a:spcPct val="0"/>
              </a:spcBef>
              <a:buFontTx/>
              <a:buNone/>
            </a:pPr>
            <a:endParaRPr lang="en-US" altLang="en-US" sz="1800" i="1" dirty="0">
              <a:latin typeface="Times New Roman" panose="02020603050405020304" pitchFamily="18" charset="0"/>
            </a:endParaRPr>
          </a:p>
          <a:p>
            <a:pPr eaLnBrk="1" hangingPunct="1">
              <a:spcBef>
                <a:spcPct val="0"/>
              </a:spcBef>
              <a:buFontTx/>
              <a:buNone/>
            </a:pPr>
            <a:endParaRPr lang="en-US" altLang="en-US" sz="1800" i="1" dirty="0">
              <a:latin typeface="Times New Roman" panose="02020603050405020304" pitchFamily="18" charset="0"/>
            </a:endParaRPr>
          </a:p>
          <a:p>
            <a:pPr eaLnBrk="1" hangingPunct="1">
              <a:spcBef>
                <a:spcPct val="0"/>
              </a:spcBef>
              <a:buFontTx/>
              <a:buNone/>
            </a:pPr>
            <a:r>
              <a:rPr lang="en-US" altLang="en-US" sz="1800" i="1" dirty="0">
                <a:latin typeface="Times New Roman" panose="02020603050405020304" pitchFamily="18" charset="0"/>
              </a:rPr>
              <a:t>m</a:t>
            </a:r>
            <a:r>
              <a:rPr lang="en-US" altLang="en-US" sz="1800" dirty="0">
                <a:latin typeface="Times New Roman" panose="02020603050405020304" pitchFamily="18" charset="0"/>
              </a:rPr>
              <a:t> = 0, ±1, ±2, … is the </a:t>
            </a:r>
            <a:r>
              <a:rPr lang="en-US" altLang="en-US" sz="1800" i="1" dirty="0">
                <a:latin typeface="Times New Roman" panose="02020603050405020304" pitchFamily="18" charset="0"/>
              </a:rPr>
              <a:t>order number.</a:t>
            </a:r>
          </a:p>
        </p:txBody>
      </p:sp>
      <p:graphicFrame>
        <p:nvGraphicFramePr>
          <p:cNvPr id="15367" name="Object 16"/>
          <p:cNvGraphicFramePr>
            <a:graphicFrameLocks noChangeAspect="1"/>
          </p:cNvGraphicFramePr>
          <p:nvPr>
            <p:extLst>
              <p:ext uri="{D42A27DB-BD31-4B8C-83A1-F6EECF244321}">
                <p14:modId xmlns:p14="http://schemas.microsoft.com/office/powerpoint/2010/main" val="3392665006"/>
              </p:ext>
            </p:extLst>
          </p:nvPr>
        </p:nvGraphicFramePr>
        <p:xfrm>
          <a:off x="2233613" y="3048000"/>
          <a:ext cx="993775" cy="1165225"/>
        </p:xfrm>
        <a:graphic>
          <a:graphicData uri="http://schemas.openxmlformats.org/presentationml/2006/ole">
            <mc:AlternateContent xmlns:mc="http://schemas.openxmlformats.org/markup-compatibility/2006">
              <mc:Choice xmlns:v="urn:schemas-microsoft-com:vml" Requires="v">
                <p:oleObj spid="_x0000_s15415" name="Equation" r:id="rId5" imgW="685800" imgH="812800" progId="Equation.3">
                  <p:embed/>
                </p:oleObj>
              </mc:Choice>
              <mc:Fallback>
                <p:oleObj name="Equation" r:id="rId5" imgW="685800" imgH="812800" progId="Equation.3">
                  <p:embed/>
                  <p:pic>
                    <p:nvPicPr>
                      <p:cNvPr id="0"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33613" y="3048000"/>
                        <a:ext cx="993775" cy="1165225"/>
                      </a:xfrm>
                      <a:prstGeom prst="rect">
                        <a:avLst/>
                      </a:prstGeom>
                      <a:solidFill>
                        <a:srgbClr val="FFFFCC"/>
                      </a:solidFill>
                      <a:ln w="19050">
                        <a:solidFill>
                          <a:srgbClr val="0000FF"/>
                        </a:solidFill>
                        <a:miter lim="800000"/>
                        <a:headEnd/>
                        <a:tailEnd/>
                      </a:ln>
                      <a:effectLst/>
                      <a:extLst/>
                    </p:spPr>
                  </p:pic>
                </p:oleObj>
              </mc:Fallback>
            </mc:AlternateContent>
          </a:graphicData>
        </a:graphic>
      </p:graphicFrame>
      <p:graphicFrame>
        <p:nvGraphicFramePr>
          <p:cNvPr id="15368" name="Object 17"/>
          <p:cNvGraphicFramePr>
            <a:graphicFrameLocks noChangeAspect="1"/>
          </p:cNvGraphicFramePr>
          <p:nvPr/>
        </p:nvGraphicFramePr>
        <p:xfrm>
          <a:off x="469900" y="3429000"/>
          <a:ext cx="1673225" cy="366713"/>
        </p:xfrm>
        <a:graphic>
          <a:graphicData uri="http://schemas.openxmlformats.org/presentationml/2006/ole">
            <mc:AlternateContent xmlns:mc="http://schemas.openxmlformats.org/markup-compatibility/2006">
              <mc:Choice xmlns:v="urn:schemas-microsoft-com:vml" Requires="v">
                <p:oleObj spid="_x0000_s15416" name="Equation" r:id="rId7" imgW="1040948" imgH="228501" progId="Equation.3">
                  <p:embed/>
                </p:oleObj>
              </mc:Choice>
              <mc:Fallback>
                <p:oleObj name="Equation" r:id="rId7" imgW="1040948" imgH="228501" progId="Equation.3">
                  <p:embed/>
                  <p:pic>
                    <p:nvPicPr>
                      <p:cNvPr id="0" name="Object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9900" y="3429000"/>
                        <a:ext cx="16732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9" name="Rectangle 18"/>
          <p:cNvSpPr>
            <a:spLocks noChangeArrowheads="1"/>
          </p:cNvSpPr>
          <p:nvPr/>
        </p:nvSpPr>
        <p:spPr bwMode="auto">
          <a:xfrm>
            <a:off x="290513" y="4703763"/>
            <a:ext cx="25812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u="sng">
                <a:latin typeface="Times New Roman" panose="02020603050405020304" pitchFamily="18" charset="0"/>
              </a:rPr>
              <a:t>Distance between fringes:</a:t>
            </a:r>
          </a:p>
        </p:txBody>
      </p:sp>
      <p:graphicFrame>
        <p:nvGraphicFramePr>
          <p:cNvPr id="15370" name="Object 19"/>
          <p:cNvGraphicFramePr>
            <a:graphicFrameLocks noChangeAspect="1"/>
          </p:cNvGraphicFramePr>
          <p:nvPr/>
        </p:nvGraphicFramePr>
        <p:xfrm>
          <a:off x="2801938" y="4584700"/>
          <a:ext cx="877887" cy="631825"/>
        </p:xfrm>
        <a:graphic>
          <a:graphicData uri="http://schemas.openxmlformats.org/presentationml/2006/ole">
            <mc:AlternateContent xmlns:mc="http://schemas.openxmlformats.org/markup-compatibility/2006">
              <mc:Choice xmlns:v="urn:schemas-microsoft-com:vml" Requires="v">
                <p:oleObj spid="_x0000_s15417" name="Equation" r:id="rId9" imgW="545863" imgH="393529" progId="Equation.3">
                  <p:embed/>
                </p:oleObj>
              </mc:Choice>
              <mc:Fallback>
                <p:oleObj name="Equation" r:id="rId9" imgW="545863" imgH="393529" progId="Equation.3">
                  <p:embed/>
                  <p:pic>
                    <p:nvPicPr>
                      <p:cNvPr id="0" name="Object 1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01938" y="4584700"/>
                        <a:ext cx="877887" cy="63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71" name="Rectangle 20"/>
          <p:cNvSpPr>
            <a:spLocks noChangeArrowheads="1"/>
          </p:cNvSpPr>
          <p:nvPr/>
        </p:nvSpPr>
        <p:spPr bwMode="auto">
          <a:xfrm>
            <a:off x="312738" y="5257800"/>
            <a:ext cx="3435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u="sng">
                <a:latin typeface="Times New Roman" panose="02020603050405020304" pitchFamily="18" charset="0"/>
              </a:rPr>
              <a:t>Intensity distribution of the fringes:</a:t>
            </a:r>
          </a:p>
        </p:txBody>
      </p:sp>
      <p:graphicFrame>
        <p:nvGraphicFramePr>
          <p:cNvPr id="15372" name="Object 21"/>
          <p:cNvGraphicFramePr>
            <a:graphicFrameLocks noChangeAspect="1"/>
          </p:cNvGraphicFramePr>
          <p:nvPr/>
        </p:nvGraphicFramePr>
        <p:xfrm>
          <a:off x="361950" y="5726113"/>
          <a:ext cx="4375150" cy="566737"/>
        </p:xfrm>
        <a:graphic>
          <a:graphicData uri="http://schemas.openxmlformats.org/presentationml/2006/ole">
            <mc:AlternateContent xmlns:mc="http://schemas.openxmlformats.org/markup-compatibility/2006">
              <mc:Choice xmlns:v="urn:schemas-microsoft-com:vml" Requires="v">
                <p:oleObj spid="_x0000_s15418" name="Equation" r:id="rId11" imgW="3022600" imgH="393700" progId="Equation.3">
                  <p:embed/>
                </p:oleObj>
              </mc:Choice>
              <mc:Fallback>
                <p:oleObj name="Equation" r:id="rId11" imgW="3022600" imgH="393700" progId="Equation.3">
                  <p:embed/>
                  <p:pic>
                    <p:nvPicPr>
                      <p:cNvPr id="0" name="Object 2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1950" y="5726113"/>
                        <a:ext cx="4375150" cy="566737"/>
                      </a:xfrm>
                      <a:prstGeom prst="rect">
                        <a:avLst/>
                      </a:prstGeom>
                      <a:solidFill>
                        <a:schemeClr val="bg1"/>
                      </a:solidFill>
                      <a:ln>
                        <a:noFill/>
                      </a:ln>
                      <a:effectLst/>
                      <a:extLs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5373" name="Group 27"/>
          <p:cNvGrpSpPr>
            <a:grpSpLocks/>
          </p:cNvGrpSpPr>
          <p:nvPr/>
        </p:nvGrpSpPr>
        <p:grpSpPr bwMode="auto">
          <a:xfrm>
            <a:off x="5205413" y="4595813"/>
            <a:ext cx="3201987" cy="1541462"/>
            <a:chOff x="3243" y="2865"/>
            <a:chExt cx="2017" cy="971"/>
          </a:xfrm>
        </p:grpSpPr>
        <p:pic>
          <p:nvPicPr>
            <p:cNvPr id="15374" name="Picture 22" descr="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43" y="2865"/>
              <a:ext cx="2017" cy="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5" name="Text Box 26"/>
            <p:cNvSpPr txBox="1">
              <a:spLocks noChangeArrowheads="1"/>
            </p:cNvSpPr>
            <p:nvPr/>
          </p:nvSpPr>
          <p:spPr bwMode="auto">
            <a:xfrm>
              <a:off x="4771" y="3634"/>
              <a:ext cx="309" cy="202"/>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500" i="1">
                  <a:latin typeface="Times New Roman" panose="02020603050405020304" pitchFamily="18" charset="0"/>
                </a:rPr>
                <a:t>ay</a:t>
              </a:r>
              <a:r>
                <a:rPr lang="en-US" altLang="en-US" sz="1500">
                  <a:latin typeface="Times New Roman" panose="02020603050405020304" pitchFamily="18" charset="0"/>
                </a:rPr>
                <a:t>/</a:t>
              </a:r>
              <a:r>
                <a:rPr lang="en-US" altLang="en-US" sz="1500" i="1">
                  <a:latin typeface="Times New Roman" panose="02020603050405020304" pitchFamily="18" charset="0"/>
                </a:rPr>
                <a:t>s</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4E72844-AEFF-4FD6-9F4F-AED7C2ECCCE9}" type="slidenum">
              <a:rPr lang="en-US" altLang="en-US" sz="1400" smtClean="0"/>
              <a:pPr>
                <a:spcBef>
                  <a:spcPct val="0"/>
                </a:spcBef>
                <a:buFontTx/>
                <a:buNone/>
              </a:pPr>
              <a:t>13</a:t>
            </a:fld>
            <a:endParaRPr lang="en-US" altLang="en-US" sz="1400"/>
          </a:p>
        </p:txBody>
      </p:sp>
      <p:sp>
        <p:nvSpPr>
          <p:cNvPr id="16387" name="Rectangle 10"/>
          <p:cNvSpPr>
            <a:spLocks noChangeArrowheads="1"/>
          </p:cNvSpPr>
          <p:nvPr/>
        </p:nvSpPr>
        <p:spPr bwMode="auto">
          <a:xfrm>
            <a:off x="266700" y="371475"/>
            <a:ext cx="4619625" cy="24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marL="114300" indent="-1143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u="sng" dirty="0">
                <a:solidFill>
                  <a:srgbClr val="0000FF"/>
                </a:solidFill>
                <a:latin typeface="Times New Roman" panose="02020603050405020304" pitchFamily="18" charset="0"/>
              </a:rPr>
              <a:t>Effects of finite coherence length:</a:t>
            </a:r>
          </a:p>
          <a:p>
            <a:pPr eaLnBrk="1" hangingPunct="1">
              <a:spcBef>
                <a:spcPct val="0"/>
              </a:spcBef>
              <a:buFontTx/>
              <a:buNone/>
            </a:pPr>
            <a:endParaRPr lang="en-US" altLang="en-US" sz="800" u="sng" dirty="0">
              <a:solidFill>
                <a:srgbClr val="0000FF"/>
              </a:solidFill>
              <a:latin typeface="Times New Roman" panose="02020603050405020304" pitchFamily="18" charset="0"/>
            </a:endParaRPr>
          </a:p>
          <a:p>
            <a:pPr eaLnBrk="1" hangingPunct="1">
              <a:spcBef>
                <a:spcPct val="0"/>
              </a:spcBef>
            </a:pPr>
            <a:r>
              <a:rPr lang="en-US" altLang="en-US" sz="1800" dirty="0">
                <a:latin typeface="Times New Roman" panose="02020603050405020304" pitchFamily="18" charset="0"/>
              </a:rPr>
              <a:t> Light from each slit has a coherence length </a:t>
            </a:r>
            <a:r>
              <a:rPr lang="en-US" altLang="en-US" sz="1800" i="1" dirty="0" err="1">
                <a:latin typeface="Times New Roman" panose="02020603050405020304" pitchFamily="18" charset="0"/>
              </a:rPr>
              <a:t>l</a:t>
            </a:r>
            <a:r>
              <a:rPr lang="en-US" altLang="en-US" sz="1800" i="1" baseline="-25000" dirty="0" err="1">
                <a:latin typeface="Times New Roman" panose="02020603050405020304" pitchFamily="18" charset="0"/>
              </a:rPr>
              <a:t>c</a:t>
            </a:r>
            <a:r>
              <a:rPr lang="en-US" altLang="en-US" sz="1800" dirty="0">
                <a:latin typeface="Times New Roman" panose="02020603050405020304" pitchFamily="18" charset="0"/>
              </a:rPr>
              <a:t>.</a:t>
            </a:r>
          </a:p>
          <a:p>
            <a:pPr eaLnBrk="1" hangingPunct="1">
              <a:spcBef>
                <a:spcPct val="0"/>
              </a:spcBef>
              <a:buFontTx/>
              <a:buNone/>
            </a:pPr>
            <a:r>
              <a:rPr lang="en-US" altLang="en-US" sz="1800" dirty="0">
                <a:latin typeface="Times New Roman" panose="02020603050405020304" pitchFamily="18" charset="0"/>
              </a:rPr>
              <a:t>   For </a:t>
            </a:r>
            <a:r>
              <a:rPr lang="en-US" altLang="en-US" sz="1800" dirty="0">
                <a:solidFill>
                  <a:srgbClr val="0000FF"/>
                </a:solidFill>
                <a:latin typeface="Times New Roman" panose="02020603050405020304" pitchFamily="18" charset="0"/>
              </a:rPr>
              <a:t>sunlight</a:t>
            </a:r>
            <a:r>
              <a:rPr lang="en-US" altLang="en-US" sz="1800" dirty="0">
                <a:latin typeface="Times New Roman" panose="02020603050405020304" pitchFamily="18" charset="0"/>
              </a:rPr>
              <a:t> (blackbody) </a:t>
            </a:r>
            <a:r>
              <a:rPr lang="en-US" altLang="en-US" sz="1800" i="1" dirty="0">
                <a:latin typeface="Times New Roman" panose="02020603050405020304" pitchFamily="18" charset="0"/>
              </a:rPr>
              <a:t>l</a:t>
            </a:r>
            <a:r>
              <a:rPr lang="en-US" altLang="en-US" sz="1800" i="1" baseline="-25000" dirty="0">
                <a:latin typeface="Times New Roman" panose="02020603050405020304" pitchFamily="18" charset="0"/>
              </a:rPr>
              <a:t>c</a:t>
            </a:r>
            <a:r>
              <a:rPr lang="en-US" altLang="en-US" sz="1800" dirty="0">
                <a:latin typeface="Times New Roman" panose="02020603050405020304" pitchFamily="18" charset="0"/>
                <a:sym typeface="Mathematica1" panose="05000502060100000001" pitchFamily="2" charset="2"/>
              </a:rPr>
              <a:t>~3</a:t>
            </a:r>
            <a:r>
              <a:rPr lang="en-US" altLang="en-US" sz="1800" i="1" dirty="0">
                <a:latin typeface="Symbol" panose="05050102010706020507" pitchFamily="18" charset="2"/>
                <a:sym typeface="Mathematica1" panose="05000502060100000001" pitchFamily="2" charset="2"/>
              </a:rPr>
              <a:t>l</a:t>
            </a:r>
            <a:r>
              <a:rPr lang="en-US" altLang="en-US" sz="1800" i="1" dirty="0">
                <a:latin typeface="Times New Roman" panose="02020603050405020304" pitchFamily="18" charset="0"/>
                <a:sym typeface="Mathematica1" panose="05000502060100000001" pitchFamily="2" charset="2"/>
              </a:rPr>
              <a:t>.</a:t>
            </a:r>
            <a:endParaRPr lang="en-US" altLang="en-US" sz="1800" dirty="0">
              <a:latin typeface="Times New Roman" panose="02020603050405020304" pitchFamily="18" charset="0"/>
              <a:sym typeface="Mathematica1" panose="05000502060100000001" pitchFamily="2" charset="2"/>
            </a:endParaRPr>
          </a:p>
          <a:p>
            <a:pPr eaLnBrk="1" hangingPunct="1">
              <a:spcBef>
                <a:spcPct val="0"/>
              </a:spcBef>
            </a:pPr>
            <a:r>
              <a:rPr lang="en-US" altLang="en-US" sz="1800" dirty="0">
                <a:latin typeface="Times New Roman" panose="02020603050405020304" pitchFamily="18" charset="0"/>
              </a:rPr>
              <a:t> The waves from two slits can only interfere if</a:t>
            </a:r>
          </a:p>
          <a:p>
            <a:pPr eaLnBrk="1" hangingPunct="1">
              <a:spcBef>
                <a:spcPct val="0"/>
              </a:spcBef>
              <a:buFontTx/>
              <a:buNone/>
            </a:pPr>
            <a:r>
              <a:rPr lang="en-US" altLang="en-US" sz="1800" i="1" dirty="0">
                <a:latin typeface="Times New Roman" panose="02020603050405020304" pitchFamily="18" charset="0"/>
              </a:rPr>
              <a:t>   r</a:t>
            </a:r>
            <a:r>
              <a:rPr lang="en-US" altLang="en-US" sz="1800" baseline="-25000" dirty="0">
                <a:latin typeface="Times New Roman" panose="02020603050405020304" pitchFamily="18" charset="0"/>
              </a:rPr>
              <a:t>2</a:t>
            </a:r>
            <a:r>
              <a:rPr lang="en-US" altLang="en-US" sz="1800" dirty="0">
                <a:latin typeface="Times New Roman" panose="02020603050405020304" pitchFamily="18" charset="0"/>
              </a:rPr>
              <a:t> – </a:t>
            </a:r>
            <a:r>
              <a:rPr lang="en-US" altLang="en-US" sz="1800" i="1" dirty="0">
                <a:latin typeface="Times New Roman" panose="02020603050405020304" pitchFamily="18" charset="0"/>
              </a:rPr>
              <a:t>r</a:t>
            </a:r>
            <a:r>
              <a:rPr lang="en-US" altLang="en-US" sz="1800" baseline="-25000" dirty="0">
                <a:latin typeface="Times New Roman" panose="02020603050405020304" pitchFamily="18" charset="0"/>
              </a:rPr>
              <a:t>1</a:t>
            </a:r>
            <a:r>
              <a:rPr lang="en-US" altLang="en-US" sz="1800" dirty="0">
                <a:latin typeface="Times New Roman" panose="02020603050405020304" pitchFamily="18" charset="0"/>
              </a:rPr>
              <a:t> &lt;</a:t>
            </a:r>
            <a:r>
              <a:rPr lang="en-US" altLang="en-US" sz="1800" i="1" dirty="0" err="1">
                <a:latin typeface="Times New Roman" panose="02020603050405020304" pitchFamily="18" charset="0"/>
              </a:rPr>
              <a:t>l</a:t>
            </a:r>
            <a:r>
              <a:rPr lang="en-US" altLang="en-US" sz="1800" i="1" baseline="-25000" dirty="0" err="1">
                <a:latin typeface="Times New Roman" panose="02020603050405020304" pitchFamily="18" charset="0"/>
              </a:rPr>
              <a:t>c</a:t>
            </a:r>
            <a:r>
              <a:rPr lang="en-US" altLang="en-US" sz="1800" i="1" dirty="0">
                <a:latin typeface="Times New Roman" panose="02020603050405020304" pitchFamily="18" charset="0"/>
              </a:rPr>
              <a:t>.</a:t>
            </a:r>
          </a:p>
          <a:p>
            <a:pPr eaLnBrk="1" hangingPunct="1">
              <a:spcBef>
                <a:spcPct val="0"/>
              </a:spcBef>
            </a:pPr>
            <a:r>
              <a:rPr lang="en-US" altLang="en-US" sz="1800" dirty="0">
                <a:latin typeface="Times New Roman" panose="02020603050405020304" pitchFamily="18" charset="0"/>
              </a:rPr>
              <a:t>The contrast of the fringes degrades when the amount of the overlap between uncorrelated wavegroups increases.</a:t>
            </a:r>
          </a:p>
        </p:txBody>
      </p:sp>
      <p:grpSp>
        <p:nvGrpSpPr>
          <p:cNvPr id="16388" name="Group 48"/>
          <p:cNvGrpSpPr>
            <a:grpSpLocks/>
          </p:cNvGrpSpPr>
          <p:nvPr/>
        </p:nvGrpSpPr>
        <p:grpSpPr bwMode="auto">
          <a:xfrm>
            <a:off x="5056188" y="552450"/>
            <a:ext cx="3841750" cy="1927225"/>
            <a:chOff x="3179" y="276"/>
            <a:chExt cx="2420" cy="1214"/>
          </a:xfrm>
        </p:grpSpPr>
        <p:grpSp>
          <p:nvGrpSpPr>
            <p:cNvPr id="16421" name="Group 17"/>
            <p:cNvGrpSpPr>
              <a:grpSpLocks/>
            </p:cNvGrpSpPr>
            <p:nvPr/>
          </p:nvGrpSpPr>
          <p:grpSpPr bwMode="auto">
            <a:xfrm>
              <a:off x="3586" y="324"/>
              <a:ext cx="56" cy="1166"/>
              <a:chOff x="3766" y="486"/>
              <a:chExt cx="56" cy="1166"/>
            </a:xfrm>
          </p:grpSpPr>
          <p:sp>
            <p:nvSpPr>
              <p:cNvPr id="16447" name="Rectangle 14"/>
              <p:cNvSpPr>
                <a:spLocks noChangeArrowheads="1"/>
              </p:cNvSpPr>
              <p:nvPr/>
            </p:nvSpPr>
            <p:spPr bwMode="auto">
              <a:xfrm>
                <a:off x="3766" y="486"/>
                <a:ext cx="56" cy="360"/>
              </a:xfrm>
              <a:prstGeom prst="rect">
                <a:avLst/>
              </a:prstGeom>
              <a:solidFill>
                <a:schemeClr val="accent1"/>
              </a:solidFill>
              <a:ln w="12700" algn="ctr">
                <a:solidFill>
                  <a:schemeClr val="tx1"/>
                </a:solidFill>
                <a:miter lim="800000"/>
                <a:headEnd/>
                <a:tailEn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6448" name="Rectangle 15"/>
              <p:cNvSpPr>
                <a:spLocks noChangeArrowheads="1"/>
              </p:cNvSpPr>
              <p:nvPr/>
            </p:nvSpPr>
            <p:spPr bwMode="auto">
              <a:xfrm>
                <a:off x="3766" y="889"/>
                <a:ext cx="56" cy="360"/>
              </a:xfrm>
              <a:prstGeom prst="rect">
                <a:avLst/>
              </a:prstGeom>
              <a:solidFill>
                <a:schemeClr val="accent1"/>
              </a:solidFill>
              <a:ln w="12700" algn="ctr">
                <a:solidFill>
                  <a:schemeClr val="tx1"/>
                </a:solidFill>
                <a:miter lim="800000"/>
                <a:headEnd/>
                <a:tailEn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6449" name="Rectangle 16"/>
              <p:cNvSpPr>
                <a:spLocks noChangeArrowheads="1"/>
              </p:cNvSpPr>
              <p:nvPr/>
            </p:nvSpPr>
            <p:spPr bwMode="auto">
              <a:xfrm>
                <a:off x="3766" y="1292"/>
                <a:ext cx="56" cy="360"/>
              </a:xfrm>
              <a:prstGeom prst="rect">
                <a:avLst/>
              </a:prstGeom>
              <a:solidFill>
                <a:schemeClr val="accent1"/>
              </a:solidFill>
              <a:ln w="12700" algn="ctr">
                <a:solidFill>
                  <a:schemeClr val="tx1"/>
                </a:solidFill>
                <a:miter lim="800000"/>
                <a:headEnd/>
                <a:tailEn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grpSp>
        <p:sp>
          <p:nvSpPr>
            <p:cNvPr id="16422" name="Line 19"/>
            <p:cNvSpPr>
              <a:spLocks noChangeShapeType="1"/>
            </p:cNvSpPr>
            <p:nvPr/>
          </p:nvSpPr>
          <p:spPr bwMode="auto">
            <a:xfrm flipV="1">
              <a:off x="3666" y="288"/>
              <a:ext cx="1890" cy="41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6423" name="Line 20"/>
            <p:cNvSpPr>
              <a:spLocks noChangeShapeType="1"/>
            </p:cNvSpPr>
            <p:nvPr/>
          </p:nvSpPr>
          <p:spPr bwMode="auto">
            <a:xfrm flipV="1">
              <a:off x="3660" y="288"/>
              <a:ext cx="1908" cy="81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6424" name="Line 21"/>
            <p:cNvSpPr>
              <a:spLocks noChangeShapeType="1"/>
            </p:cNvSpPr>
            <p:nvPr/>
          </p:nvSpPr>
          <p:spPr bwMode="auto">
            <a:xfrm>
              <a:off x="3660" y="690"/>
              <a:ext cx="252" cy="61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6425" name="Freeform 22"/>
            <p:cNvSpPr>
              <a:spLocks/>
            </p:cNvSpPr>
            <p:nvPr/>
          </p:nvSpPr>
          <p:spPr bwMode="auto">
            <a:xfrm rot="-750829">
              <a:off x="3647" y="552"/>
              <a:ext cx="305" cy="210"/>
            </a:xfrm>
            <a:custGeom>
              <a:avLst/>
              <a:gdLst>
                <a:gd name="T0" fmla="*/ 0 w 438"/>
                <a:gd name="T1" fmla="*/ 1 h 362"/>
                <a:gd name="T2" fmla="*/ 1 w 438"/>
                <a:gd name="T3" fmla="*/ 1 h 362"/>
                <a:gd name="T4" fmla="*/ 1 w 438"/>
                <a:gd name="T5" fmla="*/ 1 h 362"/>
                <a:gd name="T6" fmla="*/ 1 w 438"/>
                <a:gd name="T7" fmla="*/ 1 h 362"/>
                <a:gd name="T8" fmla="*/ 1 w 438"/>
                <a:gd name="T9" fmla="*/ 1 h 362"/>
                <a:gd name="T10" fmla="*/ 1 w 438"/>
                <a:gd name="T11" fmla="*/ 1 h 362"/>
                <a:gd name="T12" fmla="*/ 1 w 438"/>
                <a:gd name="T13" fmla="*/ 1 h 362"/>
                <a:gd name="T14" fmla="*/ 1 w 438"/>
                <a:gd name="T15" fmla="*/ 1 h 362"/>
                <a:gd name="T16" fmla="*/ 1 w 438"/>
                <a:gd name="T17" fmla="*/ 1 h 362"/>
                <a:gd name="T18" fmla="*/ 1 w 438"/>
                <a:gd name="T19" fmla="*/ 1 h 362"/>
                <a:gd name="T20" fmla="*/ 1 w 438"/>
                <a:gd name="T21" fmla="*/ 1 h 362"/>
                <a:gd name="T22" fmla="*/ 1 w 438"/>
                <a:gd name="T23" fmla="*/ 1 h 362"/>
                <a:gd name="T24" fmla="*/ 1 w 438"/>
                <a:gd name="T25" fmla="*/ 1 h 3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38"/>
                <a:gd name="T40" fmla="*/ 0 h 362"/>
                <a:gd name="T41" fmla="*/ 438 w 438"/>
                <a:gd name="T42" fmla="*/ 362 h 3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38" h="362">
                  <a:moveTo>
                    <a:pt x="0" y="193"/>
                  </a:moveTo>
                  <a:cubicBezTo>
                    <a:pt x="25" y="200"/>
                    <a:pt x="50" y="207"/>
                    <a:pt x="66" y="193"/>
                  </a:cubicBezTo>
                  <a:cubicBezTo>
                    <a:pt x="82" y="179"/>
                    <a:pt x="87" y="97"/>
                    <a:pt x="96" y="109"/>
                  </a:cubicBezTo>
                  <a:cubicBezTo>
                    <a:pt x="105" y="121"/>
                    <a:pt x="109" y="276"/>
                    <a:pt x="120" y="265"/>
                  </a:cubicBezTo>
                  <a:cubicBezTo>
                    <a:pt x="131" y="254"/>
                    <a:pt x="153" y="29"/>
                    <a:pt x="162" y="43"/>
                  </a:cubicBezTo>
                  <a:cubicBezTo>
                    <a:pt x="171" y="57"/>
                    <a:pt x="165" y="356"/>
                    <a:pt x="174" y="349"/>
                  </a:cubicBezTo>
                  <a:cubicBezTo>
                    <a:pt x="183" y="342"/>
                    <a:pt x="207" y="0"/>
                    <a:pt x="216" y="1"/>
                  </a:cubicBezTo>
                  <a:cubicBezTo>
                    <a:pt x="225" y="2"/>
                    <a:pt x="218" y="348"/>
                    <a:pt x="228" y="355"/>
                  </a:cubicBezTo>
                  <a:cubicBezTo>
                    <a:pt x="238" y="362"/>
                    <a:pt x="264" y="61"/>
                    <a:pt x="276" y="43"/>
                  </a:cubicBezTo>
                  <a:cubicBezTo>
                    <a:pt x="288" y="25"/>
                    <a:pt x="292" y="236"/>
                    <a:pt x="300" y="247"/>
                  </a:cubicBezTo>
                  <a:cubicBezTo>
                    <a:pt x="308" y="258"/>
                    <a:pt x="314" y="118"/>
                    <a:pt x="324" y="109"/>
                  </a:cubicBezTo>
                  <a:cubicBezTo>
                    <a:pt x="334" y="100"/>
                    <a:pt x="341" y="179"/>
                    <a:pt x="360" y="193"/>
                  </a:cubicBezTo>
                  <a:cubicBezTo>
                    <a:pt x="379" y="207"/>
                    <a:pt x="408" y="200"/>
                    <a:pt x="438" y="193"/>
                  </a:cubicBezTo>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sp>
          <p:nvSpPr>
            <p:cNvPr id="16426" name="Freeform 23"/>
            <p:cNvSpPr>
              <a:spLocks/>
            </p:cNvSpPr>
            <p:nvPr/>
          </p:nvSpPr>
          <p:spPr bwMode="auto">
            <a:xfrm rot="-1577125">
              <a:off x="3634" y="937"/>
              <a:ext cx="315" cy="210"/>
            </a:xfrm>
            <a:custGeom>
              <a:avLst/>
              <a:gdLst>
                <a:gd name="T0" fmla="*/ 0 w 438"/>
                <a:gd name="T1" fmla="*/ 1 h 362"/>
                <a:gd name="T2" fmla="*/ 1 w 438"/>
                <a:gd name="T3" fmla="*/ 1 h 362"/>
                <a:gd name="T4" fmla="*/ 1 w 438"/>
                <a:gd name="T5" fmla="*/ 1 h 362"/>
                <a:gd name="T6" fmla="*/ 1 w 438"/>
                <a:gd name="T7" fmla="*/ 1 h 362"/>
                <a:gd name="T8" fmla="*/ 1 w 438"/>
                <a:gd name="T9" fmla="*/ 1 h 362"/>
                <a:gd name="T10" fmla="*/ 1 w 438"/>
                <a:gd name="T11" fmla="*/ 1 h 362"/>
                <a:gd name="T12" fmla="*/ 1 w 438"/>
                <a:gd name="T13" fmla="*/ 1 h 362"/>
                <a:gd name="T14" fmla="*/ 1 w 438"/>
                <a:gd name="T15" fmla="*/ 1 h 362"/>
                <a:gd name="T16" fmla="*/ 1 w 438"/>
                <a:gd name="T17" fmla="*/ 1 h 362"/>
                <a:gd name="T18" fmla="*/ 1 w 438"/>
                <a:gd name="T19" fmla="*/ 1 h 362"/>
                <a:gd name="T20" fmla="*/ 1 w 438"/>
                <a:gd name="T21" fmla="*/ 1 h 362"/>
                <a:gd name="T22" fmla="*/ 1 w 438"/>
                <a:gd name="T23" fmla="*/ 1 h 362"/>
                <a:gd name="T24" fmla="*/ 1 w 438"/>
                <a:gd name="T25" fmla="*/ 1 h 3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38"/>
                <a:gd name="T40" fmla="*/ 0 h 362"/>
                <a:gd name="T41" fmla="*/ 438 w 438"/>
                <a:gd name="T42" fmla="*/ 362 h 3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38" h="362">
                  <a:moveTo>
                    <a:pt x="0" y="193"/>
                  </a:moveTo>
                  <a:cubicBezTo>
                    <a:pt x="25" y="200"/>
                    <a:pt x="50" y="207"/>
                    <a:pt x="66" y="193"/>
                  </a:cubicBezTo>
                  <a:cubicBezTo>
                    <a:pt x="82" y="179"/>
                    <a:pt x="87" y="97"/>
                    <a:pt x="96" y="109"/>
                  </a:cubicBezTo>
                  <a:cubicBezTo>
                    <a:pt x="105" y="121"/>
                    <a:pt x="109" y="276"/>
                    <a:pt x="120" y="265"/>
                  </a:cubicBezTo>
                  <a:cubicBezTo>
                    <a:pt x="131" y="254"/>
                    <a:pt x="153" y="29"/>
                    <a:pt x="162" y="43"/>
                  </a:cubicBezTo>
                  <a:cubicBezTo>
                    <a:pt x="171" y="57"/>
                    <a:pt x="165" y="356"/>
                    <a:pt x="174" y="349"/>
                  </a:cubicBezTo>
                  <a:cubicBezTo>
                    <a:pt x="183" y="342"/>
                    <a:pt x="207" y="0"/>
                    <a:pt x="216" y="1"/>
                  </a:cubicBezTo>
                  <a:cubicBezTo>
                    <a:pt x="225" y="2"/>
                    <a:pt x="218" y="348"/>
                    <a:pt x="228" y="355"/>
                  </a:cubicBezTo>
                  <a:cubicBezTo>
                    <a:pt x="238" y="362"/>
                    <a:pt x="264" y="61"/>
                    <a:pt x="276" y="43"/>
                  </a:cubicBezTo>
                  <a:cubicBezTo>
                    <a:pt x="288" y="25"/>
                    <a:pt x="292" y="236"/>
                    <a:pt x="300" y="247"/>
                  </a:cubicBezTo>
                  <a:cubicBezTo>
                    <a:pt x="308" y="258"/>
                    <a:pt x="314" y="118"/>
                    <a:pt x="324" y="109"/>
                  </a:cubicBezTo>
                  <a:cubicBezTo>
                    <a:pt x="334" y="100"/>
                    <a:pt x="341" y="179"/>
                    <a:pt x="360" y="193"/>
                  </a:cubicBezTo>
                  <a:cubicBezTo>
                    <a:pt x="379" y="207"/>
                    <a:pt x="408" y="200"/>
                    <a:pt x="438" y="193"/>
                  </a:cubicBezTo>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sp>
          <p:nvSpPr>
            <p:cNvPr id="16427" name="Freeform 13"/>
            <p:cNvSpPr>
              <a:spLocks/>
            </p:cNvSpPr>
            <p:nvPr/>
          </p:nvSpPr>
          <p:spPr bwMode="auto">
            <a:xfrm flipH="1">
              <a:off x="3179" y="749"/>
              <a:ext cx="355" cy="344"/>
            </a:xfrm>
            <a:custGeom>
              <a:avLst/>
              <a:gdLst>
                <a:gd name="T0" fmla="*/ 0 w 438"/>
                <a:gd name="T1" fmla="*/ 41 h 362"/>
                <a:gd name="T2" fmla="*/ 2 w 438"/>
                <a:gd name="T3" fmla="*/ 41 h 362"/>
                <a:gd name="T4" fmla="*/ 2 w 438"/>
                <a:gd name="T5" fmla="*/ 24 h 362"/>
                <a:gd name="T6" fmla="*/ 2 w 438"/>
                <a:gd name="T7" fmla="*/ 55 h 362"/>
                <a:gd name="T8" fmla="*/ 2 w 438"/>
                <a:gd name="T9" fmla="*/ 10 h 362"/>
                <a:gd name="T10" fmla="*/ 2 w 438"/>
                <a:gd name="T11" fmla="*/ 71 h 362"/>
                <a:gd name="T12" fmla="*/ 2 w 438"/>
                <a:gd name="T13" fmla="*/ 1 h 362"/>
                <a:gd name="T14" fmla="*/ 2 w 438"/>
                <a:gd name="T15" fmla="*/ 73 h 362"/>
                <a:gd name="T16" fmla="*/ 2 w 438"/>
                <a:gd name="T17" fmla="*/ 10 h 362"/>
                <a:gd name="T18" fmla="*/ 2 w 438"/>
                <a:gd name="T19" fmla="*/ 51 h 362"/>
                <a:gd name="T20" fmla="*/ 2 w 438"/>
                <a:gd name="T21" fmla="*/ 24 h 362"/>
                <a:gd name="T22" fmla="*/ 2 w 438"/>
                <a:gd name="T23" fmla="*/ 41 h 362"/>
                <a:gd name="T24" fmla="*/ 2 w 438"/>
                <a:gd name="T25" fmla="*/ 41 h 3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38"/>
                <a:gd name="T40" fmla="*/ 0 h 362"/>
                <a:gd name="T41" fmla="*/ 438 w 438"/>
                <a:gd name="T42" fmla="*/ 362 h 3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38" h="362">
                  <a:moveTo>
                    <a:pt x="0" y="193"/>
                  </a:moveTo>
                  <a:cubicBezTo>
                    <a:pt x="25" y="200"/>
                    <a:pt x="50" y="207"/>
                    <a:pt x="66" y="193"/>
                  </a:cubicBezTo>
                  <a:cubicBezTo>
                    <a:pt x="82" y="179"/>
                    <a:pt x="87" y="97"/>
                    <a:pt x="96" y="109"/>
                  </a:cubicBezTo>
                  <a:cubicBezTo>
                    <a:pt x="105" y="121"/>
                    <a:pt x="109" y="276"/>
                    <a:pt x="120" y="265"/>
                  </a:cubicBezTo>
                  <a:cubicBezTo>
                    <a:pt x="131" y="254"/>
                    <a:pt x="153" y="29"/>
                    <a:pt x="162" y="43"/>
                  </a:cubicBezTo>
                  <a:cubicBezTo>
                    <a:pt x="171" y="57"/>
                    <a:pt x="165" y="356"/>
                    <a:pt x="174" y="349"/>
                  </a:cubicBezTo>
                  <a:cubicBezTo>
                    <a:pt x="183" y="342"/>
                    <a:pt x="207" y="0"/>
                    <a:pt x="216" y="1"/>
                  </a:cubicBezTo>
                  <a:cubicBezTo>
                    <a:pt x="225" y="2"/>
                    <a:pt x="218" y="348"/>
                    <a:pt x="228" y="355"/>
                  </a:cubicBezTo>
                  <a:cubicBezTo>
                    <a:pt x="238" y="362"/>
                    <a:pt x="264" y="61"/>
                    <a:pt x="276" y="43"/>
                  </a:cubicBezTo>
                  <a:cubicBezTo>
                    <a:pt x="288" y="25"/>
                    <a:pt x="292" y="236"/>
                    <a:pt x="300" y="247"/>
                  </a:cubicBezTo>
                  <a:cubicBezTo>
                    <a:pt x="308" y="258"/>
                    <a:pt x="314" y="118"/>
                    <a:pt x="324" y="109"/>
                  </a:cubicBezTo>
                  <a:cubicBezTo>
                    <a:pt x="334" y="100"/>
                    <a:pt x="341" y="179"/>
                    <a:pt x="360" y="193"/>
                  </a:cubicBezTo>
                  <a:cubicBezTo>
                    <a:pt x="379" y="207"/>
                    <a:pt x="408" y="200"/>
                    <a:pt x="438" y="193"/>
                  </a:cubicBezTo>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sp>
          <p:nvSpPr>
            <p:cNvPr id="16428" name="Freeform 24"/>
            <p:cNvSpPr>
              <a:spLocks/>
            </p:cNvSpPr>
            <p:nvPr/>
          </p:nvSpPr>
          <p:spPr bwMode="auto">
            <a:xfrm rot="-681587" flipH="1" flipV="1">
              <a:off x="4010" y="466"/>
              <a:ext cx="281" cy="255"/>
            </a:xfrm>
            <a:custGeom>
              <a:avLst/>
              <a:gdLst>
                <a:gd name="T0" fmla="*/ 0 w 432"/>
                <a:gd name="T1" fmla="*/ 0 h 579"/>
                <a:gd name="T2" fmla="*/ 1 w 432"/>
                <a:gd name="T3" fmla="*/ 0 h 579"/>
                <a:gd name="T4" fmla="*/ 1 w 432"/>
                <a:gd name="T5" fmla="*/ 0 h 579"/>
                <a:gd name="T6" fmla="*/ 1 w 432"/>
                <a:gd name="T7" fmla="*/ 0 h 579"/>
                <a:gd name="T8" fmla="*/ 1 w 432"/>
                <a:gd name="T9" fmla="*/ 0 h 579"/>
                <a:gd name="T10" fmla="*/ 1 w 432"/>
                <a:gd name="T11" fmla="*/ 0 h 579"/>
                <a:gd name="T12" fmla="*/ 1 w 432"/>
                <a:gd name="T13" fmla="*/ 0 h 579"/>
                <a:gd name="T14" fmla="*/ 1 w 432"/>
                <a:gd name="T15" fmla="*/ 0 h 579"/>
                <a:gd name="T16" fmla="*/ 1 w 432"/>
                <a:gd name="T17" fmla="*/ 0 h 579"/>
                <a:gd name="T18" fmla="*/ 1 w 432"/>
                <a:gd name="T19" fmla="*/ 0 h 579"/>
                <a:gd name="T20" fmla="*/ 1 w 432"/>
                <a:gd name="T21" fmla="*/ 0 h 579"/>
                <a:gd name="T22" fmla="*/ 1 w 432"/>
                <a:gd name="T23" fmla="*/ 0 h 579"/>
                <a:gd name="T24" fmla="*/ 1 w 432"/>
                <a:gd name="T25" fmla="*/ 0 h 579"/>
                <a:gd name="T26" fmla="*/ 1 w 432"/>
                <a:gd name="T27" fmla="*/ 0 h 579"/>
                <a:gd name="T28" fmla="*/ 1 w 432"/>
                <a:gd name="T29" fmla="*/ 0 h 579"/>
                <a:gd name="T30" fmla="*/ 1 w 432"/>
                <a:gd name="T31" fmla="*/ 0 h 579"/>
                <a:gd name="T32" fmla="*/ 1 w 432"/>
                <a:gd name="T33" fmla="*/ 0 h 579"/>
                <a:gd name="T34" fmla="*/ 1 w 432"/>
                <a:gd name="T35" fmla="*/ 0 h 5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32"/>
                <a:gd name="T55" fmla="*/ 0 h 579"/>
                <a:gd name="T56" fmla="*/ 432 w 432"/>
                <a:gd name="T57" fmla="*/ 579 h 57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32" h="579">
                  <a:moveTo>
                    <a:pt x="0" y="310"/>
                  </a:moveTo>
                  <a:cubicBezTo>
                    <a:pt x="26" y="320"/>
                    <a:pt x="53" y="331"/>
                    <a:pt x="72" y="304"/>
                  </a:cubicBezTo>
                  <a:cubicBezTo>
                    <a:pt x="91" y="277"/>
                    <a:pt x="105" y="134"/>
                    <a:pt x="114" y="148"/>
                  </a:cubicBezTo>
                  <a:cubicBezTo>
                    <a:pt x="123" y="162"/>
                    <a:pt x="121" y="341"/>
                    <a:pt x="126" y="388"/>
                  </a:cubicBezTo>
                  <a:cubicBezTo>
                    <a:pt x="131" y="435"/>
                    <a:pt x="137" y="480"/>
                    <a:pt x="144" y="430"/>
                  </a:cubicBezTo>
                  <a:cubicBezTo>
                    <a:pt x="151" y="380"/>
                    <a:pt x="160" y="117"/>
                    <a:pt x="168" y="88"/>
                  </a:cubicBezTo>
                  <a:cubicBezTo>
                    <a:pt x="176" y="59"/>
                    <a:pt x="188" y="192"/>
                    <a:pt x="192" y="256"/>
                  </a:cubicBezTo>
                  <a:cubicBezTo>
                    <a:pt x="196" y="320"/>
                    <a:pt x="189" y="430"/>
                    <a:pt x="192" y="472"/>
                  </a:cubicBezTo>
                  <a:cubicBezTo>
                    <a:pt x="195" y="514"/>
                    <a:pt x="201" y="579"/>
                    <a:pt x="210" y="508"/>
                  </a:cubicBezTo>
                  <a:cubicBezTo>
                    <a:pt x="219" y="437"/>
                    <a:pt x="235" y="92"/>
                    <a:pt x="246" y="46"/>
                  </a:cubicBezTo>
                  <a:cubicBezTo>
                    <a:pt x="257" y="0"/>
                    <a:pt x="271" y="163"/>
                    <a:pt x="276" y="232"/>
                  </a:cubicBezTo>
                  <a:cubicBezTo>
                    <a:pt x="281" y="301"/>
                    <a:pt x="270" y="441"/>
                    <a:pt x="276" y="460"/>
                  </a:cubicBezTo>
                  <a:cubicBezTo>
                    <a:pt x="282" y="479"/>
                    <a:pt x="304" y="389"/>
                    <a:pt x="312" y="346"/>
                  </a:cubicBezTo>
                  <a:cubicBezTo>
                    <a:pt x="320" y="303"/>
                    <a:pt x="321" y="236"/>
                    <a:pt x="324" y="202"/>
                  </a:cubicBezTo>
                  <a:cubicBezTo>
                    <a:pt x="327" y="168"/>
                    <a:pt x="325" y="142"/>
                    <a:pt x="330" y="142"/>
                  </a:cubicBezTo>
                  <a:cubicBezTo>
                    <a:pt x="335" y="142"/>
                    <a:pt x="348" y="173"/>
                    <a:pt x="354" y="202"/>
                  </a:cubicBezTo>
                  <a:cubicBezTo>
                    <a:pt x="360" y="231"/>
                    <a:pt x="353" y="297"/>
                    <a:pt x="366" y="316"/>
                  </a:cubicBezTo>
                  <a:cubicBezTo>
                    <a:pt x="379" y="335"/>
                    <a:pt x="405" y="325"/>
                    <a:pt x="432" y="316"/>
                  </a:cubicBezTo>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sp>
          <p:nvSpPr>
            <p:cNvPr id="16429" name="Rectangle 26"/>
            <p:cNvSpPr>
              <a:spLocks noChangeArrowheads="1"/>
            </p:cNvSpPr>
            <p:nvPr/>
          </p:nvSpPr>
          <p:spPr bwMode="auto">
            <a:xfrm rot="-744435">
              <a:off x="3643" y="553"/>
              <a:ext cx="334" cy="222"/>
            </a:xfrm>
            <a:prstGeom prst="rect">
              <a:avLst/>
            </a:prstGeom>
            <a:noFill/>
            <a:ln w="12700" algn="ctr">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6430" name="Rectangle 28"/>
            <p:cNvSpPr>
              <a:spLocks noChangeArrowheads="1"/>
            </p:cNvSpPr>
            <p:nvPr/>
          </p:nvSpPr>
          <p:spPr bwMode="auto">
            <a:xfrm rot="-744435">
              <a:off x="3998" y="473"/>
              <a:ext cx="301" cy="222"/>
            </a:xfrm>
            <a:prstGeom prst="rect">
              <a:avLst/>
            </a:prstGeom>
            <a:noFill/>
            <a:ln w="12700" algn="ctr">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6431" name="Rectangle 29"/>
            <p:cNvSpPr>
              <a:spLocks noChangeArrowheads="1"/>
            </p:cNvSpPr>
            <p:nvPr/>
          </p:nvSpPr>
          <p:spPr bwMode="auto">
            <a:xfrm rot="-1401838">
              <a:off x="3630" y="933"/>
              <a:ext cx="316" cy="222"/>
            </a:xfrm>
            <a:prstGeom prst="rect">
              <a:avLst/>
            </a:prstGeom>
            <a:noFill/>
            <a:ln w="12700" algn="ctr">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6432" name="Rectangle 30"/>
            <p:cNvSpPr>
              <a:spLocks noChangeArrowheads="1"/>
            </p:cNvSpPr>
            <p:nvPr/>
          </p:nvSpPr>
          <p:spPr bwMode="auto">
            <a:xfrm rot="-1401838">
              <a:off x="3944" y="794"/>
              <a:ext cx="295" cy="222"/>
            </a:xfrm>
            <a:prstGeom prst="rect">
              <a:avLst/>
            </a:prstGeom>
            <a:noFill/>
            <a:ln w="12700" algn="ctr">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6433" name="Text Box 31"/>
            <p:cNvSpPr txBox="1">
              <a:spLocks noChangeArrowheads="1"/>
            </p:cNvSpPr>
            <p:nvPr/>
          </p:nvSpPr>
          <p:spPr bwMode="auto">
            <a:xfrm>
              <a:off x="5405" y="334"/>
              <a:ext cx="19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P</a:t>
              </a:r>
            </a:p>
          </p:txBody>
        </p:sp>
        <p:sp>
          <p:nvSpPr>
            <p:cNvPr id="16434" name="Rectangle 33"/>
            <p:cNvSpPr>
              <a:spLocks noChangeArrowheads="1"/>
            </p:cNvSpPr>
            <p:nvPr/>
          </p:nvSpPr>
          <p:spPr bwMode="auto">
            <a:xfrm rot="-1362170">
              <a:off x="3699" y="1299"/>
              <a:ext cx="35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200" i="1">
                  <a:latin typeface="Times New Roman" panose="02020603050405020304" pitchFamily="18" charset="0"/>
                </a:rPr>
                <a:t>r</a:t>
              </a:r>
              <a:r>
                <a:rPr lang="en-US" altLang="en-US" sz="1200" baseline="-25000">
                  <a:latin typeface="Times New Roman" panose="02020603050405020304" pitchFamily="18" charset="0"/>
                </a:rPr>
                <a:t>2</a:t>
              </a:r>
              <a:r>
                <a:rPr lang="en-US" altLang="en-US" sz="1200">
                  <a:latin typeface="Times New Roman" panose="02020603050405020304" pitchFamily="18" charset="0"/>
                </a:rPr>
                <a:t> – </a:t>
              </a:r>
              <a:r>
                <a:rPr lang="en-US" altLang="en-US" sz="1200" i="1">
                  <a:latin typeface="Times New Roman" panose="02020603050405020304" pitchFamily="18" charset="0"/>
                </a:rPr>
                <a:t>r</a:t>
              </a:r>
              <a:r>
                <a:rPr lang="en-US" altLang="en-US" sz="1200" baseline="-25000">
                  <a:latin typeface="Times New Roman" panose="02020603050405020304" pitchFamily="18" charset="0"/>
                </a:rPr>
                <a:t>1</a:t>
              </a:r>
            </a:p>
          </p:txBody>
        </p:sp>
        <p:sp>
          <p:nvSpPr>
            <p:cNvPr id="16435" name="Line 34"/>
            <p:cNvSpPr>
              <a:spLocks noChangeShapeType="1"/>
            </p:cNvSpPr>
            <p:nvPr/>
          </p:nvSpPr>
          <p:spPr bwMode="auto">
            <a:xfrm>
              <a:off x="3648" y="1104"/>
              <a:ext cx="108" cy="25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6436" name="Line 35"/>
            <p:cNvSpPr>
              <a:spLocks noChangeShapeType="1"/>
            </p:cNvSpPr>
            <p:nvPr/>
          </p:nvSpPr>
          <p:spPr bwMode="auto">
            <a:xfrm flipV="1">
              <a:off x="3720" y="1224"/>
              <a:ext cx="156" cy="66"/>
            </a:xfrm>
            <a:prstGeom prst="line">
              <a:avLst/>
            </a:prstGeom>
            <a:noFill/>
            <a:ln w="12700">
              <a:solidFill>
                <a:schemeClr val="tx1"/>
              </a:solidFill>
              <a:round/>
              <a:headEnd type="arrow" w="sm" len="sm"/>
              <a:tailEnd type="arrow" w="sm" len="sm"/>
            </a:ln>
            <a:extLst>
              <a:ext uri="{909E8E84-426E-40DD-AFC4-6F175D3DCCD1}">
                <a14:hiddenFill xmlns:a14="http://schemas.microsoft.com/office/drawing/2010/main">
                  <a:noFill/>
                </a14:hiddenFill>
              </a:ext>
            </a:extLst>
          </p:spPr>
          <p:txBody>
            <a:bodyPr wrap="none">
              <a:spAutoFit/>
            </a:bodyPr>
            <a:lstStyle/>
            <a:p>
              <a:endParaRPr lang="en-US"/>
            </a:p>
          </p:txBody>
        </p:sp>
        <p:sp>
          <p:nvSpPr>
            <p:cNvPr id="16437" name="Freeform 37"/>
            <p:cNvSpPr>
              <a:spLocks/>
            </p:cNvSpPr>
            <p:nvPr/>
          </p:nvSpPr>
          <p:spPr bwMode="auto">
            <a:xfrm rot="-1526270" flipH="1" flipV="1">
              <a:off x="3951" y="791"/>
              <a:ext cx="281" cy="255"/>
            </a:xfrm>
            <a:custGeom>
              <a:avLst/>
              <a:gdLst>
                <a:gd name="T0" fmla="*/ 0 w 432"/>
                <a:gd name="T1" fmla="*/ 0 h 579"/>
                <a:gd name="T2" fmla="*/ 1 w 432"/>
                <a:gd name="T3" fmla="*/ 0 h 579"/>
                <a:gd name="T4" fmla="*/ 1 w 432"/>
                <a:gd name="T5" fmla="*/ 0 h 579"/>
                <a:gd name="T6" fmla="*/ 1 w 432"/>
                <a:gd name="T7" fmla="*/ 0 h 579"/>
                <a:gd name="T8" fmla="*/ 1 w 432"/>
                <a:gd name="T9" fmla="*/ 0 h 579"/>
                <a:gd name="T10" fmla="*/ 1 w 432"/>
                <a:gd name="T11" fmla="*/ 0 h 579"/>
                <a:gd name="T12" fmla="*/ 1 w 432"/>
                <a:gd name="T13" fmla="*/ 0 h 579"/>
                <a:gd name="T14" fmla="*/ 1 w 432"/>
                <a:gd name="T15" fmla="*/ 0 h 579"/>
                <a:gd name="T16" fmla="*/ 1 w 432"/>
                <a:gd name="T17" fmla="*/ 0 h 579"/>
                <a:gd name="T18" fmla="*/ 1 w 432"/>
                <a:gd name="T19" fmla="*/ 0 h 579"/>
                <a:gd name="T20" fmla="*/ 1 w 432"/>
                <a:gd name="T21" fmla="*/ 0 h 579"/>
                <a:gd name="T22" fmla="*/ 1 w 432"/>
                <a:gd name="T23" fmla="*/ 0 h 579"/>
                <a:gd name="T24" fmla="*/ 1 w 432"/>
                <a:gd name="T25" fmla="*/ 0 h 579"/>
                <a:gd name="T26" fmla="*/ 1 w 432"/>
                <a:gd name="T27" fmla="*/ 0 h 579"/>
                <a:gd name="T28" fmla="*/ 1 w 432"/>
                <a:gd name="T29" fmla="*/ 0 h 579"/>
                <a:gd name="T30" fmla="*/ 1 w 432"/>
                <a:gd name="T31" fmla="*/ 0 h 579"/>
                <a:gd name="T32" fmla="*/ 1 w 432"/>
                <a:gd name="T33" fmla="*/ 0 h 579"/>
                <a:gd name="T34" fmla="*/ 1 w 432"/>
                <a:gd name="T35" fmla="*/ 0 h 5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32"/>
                <a:gd name="T55" fmla="*/ 0 h 579"/>
                <a:gd name="T56" fmla="*/ 432 w 432"/>
                <a:gd name="T57" fmla="*/ 579 h 57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32" h="579">
                  <a:moveTo>
                    <a:pt x="0" y="310"/>
                  </a:moveTo>
                  <a:cubicBezTo>
                    <a:pt x="26" y="320"/>
                    <a:pt x="53" y="331"/>
                    <a:pt x="72" y="304"/>
                  </a:cubicBezTo>
                  <a:cubicBezTo>
                    <a:pt x="91" y="277"/>
                    <a:pt x="105" y="134"/>
                    <a:pt x="114" y="148"/>
                  </a:cubicBezTo>
                  <a:cubicBezTo>
                    <a:pt x="123" y="162"/>
                    <a:pt x="121" y="341"/>
                    <a:pt x="126" y="388"/>
                  </a:cubicBezTo>
                  <a:cubicBezTo>
                    <a:pt x="131" y="435"/>
                    <a:pt x="137" y="480"/>
                    <a:pt x="144" y="430"/>
                  </a:cubicBezTo>
                  <a:cubicBezTo>
                    <a:pt x="151" y="380"/>
                    <a:pt x="160" y="117"/>
                    <a:pt x="168" y="88"/>
                  </a:cubicBezTo>
                  <a:cubicBezTo>
                    <a:pt x="176" y="59"/>
                    <a:pt x="188" y="192"/>
                    <a:pt x="192" y="256"/>
                  </a:cubicBezTo>
                  <a:cubicBezTo>
                    <a:pt x="196" y="320"/>
                    <a:pt x="189" y="430"/>
                    <a:pt x="192" y="472"/>
                  </a:cubicBezTo>
                  <a:cubicBezTo>
                    <a:pt x="195" y="514"/>
                    <a:pt x="201" y="579"/>
                    <a:pt x="210" y="508"/>
                  </a:cubicBezTo>
                  <a:cubicBezTo>
                    <a:pt x="219" y="437"/>
                    <a:pt x="235" y="92"/>
                    <a:pt x="246" y="46"/>
                  </a:cubicBezTo>
                  <a:cubicBezTo>
                    <a:pt x="257" y="0"/>
                    <a:pt x="271" y="163"/>
                    <a:pt x="276" y="232"/>
                  </a:cubicBezTo>
                  <a:cubicBezTo>
                    <a:pt x="281" y="301"/>
                    <a:pt x="270" y="441"/>
                    <a:pt x="276" y="460"/>
                  </a:cubicBezTo>
                  <a:cubicBezTo>
                    <a:pt x="282" y="479"/>
                    <a:pt x="304" y="389"/>
                    <a:pt x="312" y="346"/>
                  </a:cubicBezTo>
                  <a:cubicBezTo>
                    <a:pt x="320" y="303"/>
                    <a:pt x="321" y="236"/>
                    <a:pt x="324" y="202"/>
                  </a:cubicBezTo>
                  <a:cubicBezTo>
                    <a:pt x="327" y="168"/>
                    <a:pt x="325" y="142"/>
                    <a:pt x="330" y="142"/>
                  </a:cubicBezTo>
                  <a:cubicBezTo>
                    <a:pt x="335" y="142"/>
                    <a:pt x="348" y="173"/>
                    <a:pt x="354" y="202"/>
                  </a:cubicBezTo>
                  <a:cubicBezTo>
                    <a:pt x="360" y="231"/>
                    <a:pt x="353" y="297"/>
                    <a:pt x="366" y="316"/>
                  </a:cubicBezTo>
                  <a:cubicBezTo>
                    <a:pt x="379" y="335"/>
                    <a:pt x="405" y="325"/>
                    <a:pt x="432" y="316"/>
                  </a:cubicBezTo>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sp>
          <p:nvSpPr>
            <p:cNvPr id="16438" name="Text Box 38"/>
            <p:cNvSpPr txBox="1">
              <a:spLocks noChangeArrowheads="1"/>
            </p:cNvSpPr>
            <p:nvPr/>
          </p:nvSpPr>
          <p:spPr bwMode="auto">
            <a:xfrm>
              <a:off x="3670" y="340"/>
              <a:ext cx="20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a:latin typeface="Times New Roman" panose="02020603050405020304" pitchFamily="18" charset="0"/>
                </a:rPr>
                <a:t>B</a:t>
              </a:r>
            </a:p>
          </p:txBody>
        </p:sp>
        <p:sp>
          <p:nvSpPr>
            <p:cNvPr id="16439" name="Text Box 39"/>
            <p:cNvSpPr txBox="1">
              <a:spLocks noChangeArrowheads="1"/>
            </p:cNvSpPr>
            <p:nvPr/>
          </p:nvSpPr>
          <p:spPr bwMode="auto">
            <a:xfrm>
              <a:off x="4012" y="287"/>
              <a:ext cx="209"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a:latin typeface="Times New Roman" panose="02020603050405020304" pitchFamily="18" charset="0"/>
                </a:rPr>
                <a:t>A</a:t>
              </a:r>
            </a:p>
          </p:txBody>
        </p:sp>
        <p:sp>
          <p:nvSpPr>
            <p:cNvPr id="16440" name="Text Box 40"/>
            <p:cNvSpPr txBox="1">
              <a:spLocks noChangeArrowheads="1"/>
            </p:cNvSpPr>
            <p:nvPr/>
          </p:nvSpPr>
          <p:spPr bwMode="auto">
            <a:xfrm>
              <a:off x="4122" y="954"/>
              <a:ext cx="2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a:latin typeface="Times New Roman" panose="02020603050405020304" pitchFamily="18" charset="0"/>
                </a:rPr>
                <a:t>A</a:t>
              </a:r>
              <a:r>
                <a:rPr lang="en-US" altLang="en-US" sz="1600">
                  <a:latin typeface="Times New Roman" panose="02020603050405020304" pitchFamily="18" charset="0"/>
                  <a:cs typeface="Times New Roman" panose="02020603050405020304" pitchFamily="18" charset="0"/>
                </a:rPr>
                <a:t>'</a:t>
              </a:r>
            </a:p>
          </p:txBody>
        </p:sp>
        <p:sp>
          <p:nvSpPr>
            <p:cNvPr id="16441" name="Text Box 41"/>
            <p:cNvSpPr txBox="1">
              <a:spLocks noChangeArrowheads="1"/>
            </p:cNvSpPr>
            <p:nvPr/>
          </p:nvSpPr>
          <p:spPr bwMode="auto">
            <a:xfrm>
              <a:off x="3858" y="1073"/>
              <a:ext cx="23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a:latin typeface="Times New Roman" panose="02020603050405020304" pitchFamily="18" charset="0"/>
                </a:rPr>
                <a:t>B</a:t>
              </a:r>
              <a:r>
                <a:rPr lang="en-US" altLang="en-US" sz="1600">
                  <a:latin typeface="Times New Roman" panose="02020603050405020304" pitchFamily="18" charset="0"/>
                  <a:cs typeface="Times New Roman" panose="02020603050405020304" pitchFamily="18" charset="0"/>
                </a:rPr>
                <a:t>'</a:t>
              </a:r>
            </a:p>
          </p:txBody>
        </p:sp>
        <p:sp>
          <p:nvSpPr>
            <p:cNvPr id="16442" name="Oval 42"/>
            <p:cNvSpPr>
              <a:spLocks noChangeArrowheads="1"/>
            </p:cNvSpPr>
            <p:nvPr/>
          </p:nvSpPr>
          <p:spPr bwMode="auto">
            <a:xfrm>
              <a:off x="5544" y="276"/>
              <a:ext cx="27" cy="27"/>
            </a:xfrm>
            <a:prstGeom prst="ellipse">
              <a:avLst/>
            </a:prstGeom>
            <a:solidFill>
              <a:schemeClr val="accent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6443" name="Line 44"/>
            <p:cNvSpPr>
              <a:spLocks noChangeShapeType="1"/>
            </p:cNvSpPr>
            <p:nvPr/>
          </p:nvSpPr>
          <p:spPr bwMode="auto">
            <a:xfrm>
              <a:off x="3198" y="630"/>
              <a:ext cx="0" cy="24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16444" name="Line 45"/>
            <p:cNvSpPr>
              <a:spLocks noChangeShapeType="1"/>
            </p:cNvSpPr>
            <p:nvPr/>
          </p:nvSpPr>
          <p:spPr bwMode="auto">
            <a:xfrm>
              <a:off x="3523" y="625"/>
              <a:ext cx="0" cy="24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16445" name="Line 46"/>
            <p:cNvSpPr>
              <a:spLocks noChangeShapeType="1"/>
            </p:cNvSpPr>
            <p:nvPr/>
          </p:nvSpPr>
          <p:spPr bwMode="auto">
            <a:xfrm>
              <a:off x="3198" y="726"/>
              <a:ext cx="318" cy="0"/>
            </a:xfrm>
            <a:prstGeom prst="line">
              <a:avLst/>
            </a:prstGeom>
            <a:noFill/>
            <a:ln w="12700">
              <a:solidFill>
                <a:schemeClr val="tx1"/>
              </a:solidFill>
              <a:round/>
              <a:headEnd type="arrow" w="med" len="me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6446" name="Text Box 47"/>
            <p:cNvSpPr txBox="1">
              <a:spLocks noChangeArrowheads="1"/>
            </p:cNvSpPr>
            <p:nvPr/>
          </p:nvSpPr>
          <p:spPr bwMode="auto">
            <a:xfrm>
              <a:off x="3270" y="529"/>
              <a:ext cx="17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400" i="1">
                  <a:latin typeface="Times New Roman" panose="02020603050405020304" pitchFamily="18" charset="0"/>
                </a:rPr>
                <a:t>l</a:t>
              </a:r>
              <a:r>
                <a:rPr lang="en-US" altLang="en-US" sz="1400" i="1" baseline="-25000">
                  <a:latin typeface="Times New Roman" panose="02020603050405020304" pitchFamily="18" charset="0"/>
                </a:rPr>
                <a:t>c</a:t>
              </a:r>
            </a:p>
          </p:txBody>
        </p:sp>
      </p:grpSp>
      <p:sp>
        <p:nvSpPr>
          <p:cNvPr id="16389" name="Rectangle 49"/>
          <p:cNvSpPr>
            <a:spLocks noChangeArrowheads="1"/>
          </p:cNvSpPr>
          <p:nvPr/>
        </p:nvSpPr>
        <p:spPr bwMode="auto">
          <a:xfrm>
            <a:off x="354013" y="3316288"/>
            <a:ext cx="4752975" cy="170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u="sng">
                <a:solidFill>
                  <a:srgbClr val="0000FF"/>
                </a:solidFill>
                <a:latin typeface="Times New Roman" panose="02020603050405020304" pitchFamily="18" charset="0"/>
              </a:rPr>
              <a:t>Other wavefront-splitting interferometers</a:t>
            </a:r>
          </a:p>
          <a:p>
            <a:pPr eaLnBrk="1" hangingPunct="1">
              <a:spcBef>
                <a:spcPct val="0"/>
              </a:spcBef>
              <a:buFontTx/>
              <a:buNone/>
            </a:pPr>
            <a:endParaRPr lang="en-US" altLang="en-US" sz="800" b="1" u="sng">
              <a:latin typeface="Times New Roman" panose="02020603050405020304" pitchFamily="18" charset="0"/>
            </a:endParaRPr>
          </a:p>
          <a:p>
            <a:pPr eaLnBrk="1" hangingPunct="1">
              <a:spcBef>
                <a:spcPct val="0"/>
              </a:spcBef>
              <a:buFontTx/>
              <a:buNone/>
            </a:pPr>
            <a:r>
              <a:rPr lang="en-US" altLang="en-US" sz="1800" u="sng">
                <a:solidFill>
                  <a:srgbClr val="0000FF"/>
                </a:solidFill>
                <a:latin typeface="Times New Roman" panose="02020603050405020304" pitchFamily="18" charset="0"/>
              </a:rPr>
              <a:t>Fresnel’s double mirror: </a:t>
            </a:r>
          </a:p>
          <a:p>
            <a:pPr eaLnBrk="1" hangingPunct="1">
              <a:spcBef>
                <a:spcPct val="0"/>
              </a:spcBef>
              <a:buFontTx/>
              <a:buNone/>
            </a:pPr>
            <a:r>
              <a:rPr lang="en-US" altLang="en-US" sz="1800">
                <a:latin typeface="Times New Roman" panose="02020603050405020304" pitchFamily="18" charset="0"/>
              </a:rPr>
              <a:t>Slits </a:t>
            </a:r>
            <a:r>
              <a:rPr lang="en-US" altLang="en-US" sz="1800" i="1">
                <a:latin typeface="Times New Roman" panose="02020603050405020304" pitchFamily="18" charset="0"/>
              </a:rPr>
              <a:t>S</a:t>
            </a:r>
            <a:r>
              <a:rPr lang="en-US" altLang="en-US" sz="1800" baseline="-25000">
                <a:latin typeface="Times New Roman" panose="02020603050405020304" pitchFamily="18" charset="0"/>
              </a:rPr>
              <a:t>1</a:t>
            </a:r>
            <a:r>
              <a:rPr lang="en-US" altLang="en-US" sz="1800">
                <a:latin typeface="Times New Roman" panose="02020603050405020304" pitchFamily="18" charset="0"/>
              </a:rPr>
              <a:t> and </a:t>
            </a:r>
            <a:r>
              <a:rPr lang="en-US" altLang="en-US" sz="1800" i="1">
                <a:latin typeface="Times New Roman" panose="02020603050405020304" pitchFamily="18" charset="0"/>
              </a:rPr>
              <a:t>S</a:t>
            </a:r>
            <a:r>
              <a:rPr lang="en-US" altLang="en-US" sz="1800" baseline="-25000">
                <a:latin typeface="Times New Roman" panose="02020603050405020304" pitchFamily="18" charset="0"/>
              </a:rPr>
              <a:t>2</a:t>
            </a:r>
            <a:r>
              <a:rPr lang="en-US" altLang="en-US" sz="1800">
                <a:latin typeface="Times New Roman" panose="02020603050405020304" pitchFamily="18" charset="0"/>
              </a:rPr>
              <a:t> act as </a:t>
            </a:r>
            <a:r>
              <a:rPr lang="en-US" altLang="en-US" sz="1800" i="1">
                <a:latin typeface="Times New Roman" panose="02020603050405020304" pitchFamily="18" charset="0"/>
              </a:rPr>
              <a:t>virtual coherent sources</a:t>
            </a:r>
            <a:r>
              <a:rPr lang="en-US" altLang="en-US" sz="1800">
                <a:latin typeface="Times New Roman" panose="02020603050405020304" pitchFamily="18" charset="0"/>
              </a:rPr>
              <a:t>. They are images of slit </a:t>
            </a:r>
            <a:r>
              <a:rPr lang="en-US" altLang="en-US" sz="1800" i="1">
                <a:latin typeface="Times New Roman" panose="02020603050405020304" pitchFamily="18" charset="0"/>
              </a:rPr>
              <a:t>S </a:t>
            </a:r>
            <a:r>
              <a:rPr lang="en-US" altLang="en-US" sz="1800">
                <a:latin typeface="Times New Roman" panose="02020603050405020304" pitchFamily="18" charset="0"/>
              </a:rPr>
              <a:t>in</a:t>
            </a:r>
            <a:r>
              <a:rPr lang="en-US" altLang="en-US" sz="1800" i="1">
                <a:latin typeface="Times New Roman" panose="02020603050405020304" pitchFamily="18" charset="0"/>
              </a:rPr>
              <a:t> </a:t>
            </a:r>
            <a:r>
              <a:rPr lang="en-US" altLang="en-US" sz="1800">
                <a:latin typeface="Times New Roman" panose="02020603050405020304" pitchFamily="18" charset="0"/>
              </a:rPr>
              <a:t>the</a:t>
            </a:r>
            <a:r>
              <a:rPr lang="en-US" altLang="en-US" sz="1800" i="1">
                <a:latin typeface="Times New Roman" panose="02020603050405020304" pitchFamily="18" charset="0"/>
              </a:rPr>
              <a:t> </a:t>
            </a:r>
            <a:r>
              <a:rPr lang="en-US" altLang="en-US" sz="1800">
                <a:latin typeface="Times New Roman" panose="02020603050405020304" pitchFamily="18" charset="0"/>
              </a:rPr>
              <a:t>two</a:t>
            </a:r>
            <a:r>
              <a:rPr lang="en-US" altLang="en-US" sz="1800" i="1">
                <a:latin typeface="Times New Roman" panose="02020603050405020304" pitchFamily="18" charset="0"/>
              </a:rPr>
              <a:t> </a:t>
            </a:r>
            <a:r>
              <a:rPr lang="en-US" altLang="en-US" sz="1800">
                <a:latin typeface="Times New Roman" panose="02020603050405020304" pitchFamily="18" charset="0"/>
              </a:rPr>
              <a:t>mirrors. </a:t>
            </a:r>
            <a:r>
              <a:rPr lang="en-US" altLang="en-US" sz="1800" i="1">
                <a:latin typeface="Symbol" panose="05050102010706020507" pitchFamily="18" charset="2"/>
              </a:rPr>
              <a:t>    </a:t>
            </a:r>
          </a:p>
          <a:p>
            <a:pPr eaLnBrk="1" hangingPunct="1">
              <a:spcBef>
                <a:spcPct val="0"/>
              </a:spcBef>
              <a:buFont typeface="Symbol" panose="05050102010706020507" pitchFamily="18" charset="2"/>
              <a:buNone/>
            </a:pPr>
            <a:endParaRPr lang="en-US" altLang="en-US" sz="800" i="1">
              <a:latin typeface="Symbol" panose="05050102010706020507" pitchFamily="18" charset="2"/>
            </a:endParaRPr>
          </a:p>
          <a:p>
            <a:pPr eaLnBrk="1" hangingPunct="1">
              <a:spcBef>
                <a:spcPct val="0"/>
              </a:spcBef>
              <a:buFont typeface="Symbol" panose="05050102010706020507" pitchFamily="18" charset="2"/>
              <a:buNone/>
            </a:pPr>
            <a:r>
              <a:rPr lang="en-US" altLang="en-US" sz="1800">
                <a:latin typeface="Symbol" panose="05050102010706020507" pitchFamily="18" charset="2"/>
              </a:rPr>
              <a:t>L</a:t>
            </a:r>
            <a:r>
              <a:rPr lang="en-US" altLang="en-US" sz="1800" i="1">
                <a:latin typeface="Times New Roman" panose="02020603050405020304" pitchFamily="18" charset="0"/>
              </a:rPr>
              <a:t>= r</a:t>
            </a:r>
            <a:r>
              <a:rPr lang="en-US" altLang="en-US" sz="1800" baseline="-25000">
                <a:latin typeface="Times New Roman" panose="02020603050405020304" pitchFamily="18" charset="0"/>
              </a:rPr>
              <a:t>2</a:t>
            </a:r>
            <a:r>
              <a:rPr lang="en-US" altLang="en-US" sz="1800">
                <a:latin typeface="Times New Roman" panose="02020603050405020304" pitchFamily="18" charset="0"/>
              </a:rPr>
              <a:t> – </a:t>
            </a:r>
            <a:r>
              <a:rPr lang="en-US" altLang="en-US" sz="1800" i="1">
                <a:latin typeface="Times New Roman" panose="02020603050405020304" pitchFamily="18" charset="0"/>
              </a:rPr>
              <a:t>r</a:t>
            </a:r>
            <a:r>
              <a:rPr lang="en-US" altLang="en-US" sz="1800" baseline="-25000">
                <a:latin typeface="Times New Roman" panose="02020603050405020304" pitchFamily="18" charset="0"/>
              </a:rPr>
              <a:t>1</a:t>
            </a:r>
            <a:r>
              <a:rPr lang="en-US" altLang="en-US" sz="1800">
                <a:latin typeface="Times New Roman" panose="02020603050405020304" pitchFamily="18" charset="0"/>
              </a:rPr>
              <a:t> </a:t>
            </a:r>
            <a:endParaRPr lang="en-US" altLang="en-US" sz="1800" i="1">
              <a:latin typeface="Times New Roman" panose="02020603050405020304" pitchFamily="18" charset="0"/>
            </a:endParaRPr>
          </a:p>
        </p:txBody>
      </p:sp>
      <p:grpSp>
        <p:nvGrpSpPr>
          <p:cNvPr id="16390" name="Group 84"/>
          <p:cNvGrpSpPr>
            <a:grpSpLocks/>
          </p:cNvGrpSpPr>
          <p:nvPr/>
        </p:nvGrpSpPr>
        <p:grpSpPr bwMode="auto">
          <a:xfrm>
            <a:off x="5038725" y="3387725"/>
            <a:ext cx="3814763" cy="2395538"/>
            <a:chOff x="3174" y="2044"/>
            <a:chExt cx="2403" cy="1509"/>
          </a:xfrm>
        </p:grpSpPr>
        <p:sp>
          <p:nvSpPr>
            <p:cNvPr id="16393" name="Line 51"/>
            <p:cNvSpPr>
              <a:spLocks noChangeShapeType="1"/>
            </p:cNvSpPr>
            <p:nvPr/>
          </p:nvSpPr>
          <p:spPr bwMode="auto">
            <a:xfrm flipV="1">
              <a:off x="3716" y="2495"/>
              <a:ext cx="1668" cy="226"/>
            </a:xfrm>
            <a:prstGeom prst="line">
              <a:avLst/>
            </a:prstGeom>
            <a:noFill/>
            <a:ln w="19050">
              <a:solidFill>
                <a:srgbClr val="FF33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6394" name="Line 52"/>
            <p:cNvSpPr>
              <a:spLocks noChangeShapeType="1"/>
            </p:cNvSpPr>
            <p:nvPr/>
          </p:nvSpPr>
          <p:spPr bwMode="auto">
            <a:xfrm flipV="1">
              <a:off x="4025" y="2513"/>
              <a:ext cx="1360" cy="652"/>
            </a:xfrm>
            <a:prstGeom prst="line">
              <a:avLst/>
            </a:prstGeom>
            <a:noFill/>
            <a:ln w="19050">
              <a:solidFill>
                <a:srgbClr val="FF33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6395" name="Rectangle 53"/>
            <p:cNvSpPr>
              <a:spLocks noChangeArrowheads="1"/>
            </p:cNvSpPr>
            <p:nvPr/>
          </p:nvSpPr>
          <p:spPr bwMode="auto">
            <a:xfrm rot="-1332662">
              <a:off x="3660" y="2483"/>
              <a:ext cx="61" cy="603"/>
            </a:xfrm>
            <a:prstGeom prst="rect">
              <a:avLst/>
            </a:prstGeom>
            <a:solidFill>
              <a:srgbClr val="66FF33"/>
            </a:solidFill>
            <a:ln w="12700" algn="ctr">
              <a:solidFill>
                <a:schemeClr val="tx1"/>
              </a:solidFill>
              <a:miter lim="800000"/>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6396" name="Oval 56"/>
            <p:cNvSpPr>
              <a:spLocks noChangeArrowheads="1"/>
            </p:cNvSpPr>
            <p:nvPr/>
          </p:nvSpPr>
          <p:spPr bwMode="auto">
            <a:xfrm>
              <a:off x="3859" y="2474"/>
              <a:ext cx="34" cy="43"/>
            </a:xfrm>
            <a:prstGeom prst="ellipse">
              <a:avLst/>
            </a:prstGeom>
            <a:solidFill>
              <a:schemeClr val="accent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6397" name="Oval 57"/>
            <p:cNvSpPr>
              <a:spLocks noChangeArrowheads="1"/>
            </p:cNvSpPr>
            <p:nvPr/>
          </p:nvSpPr>
          <p:spPr bwMode="auto">
            <a:xfrm>
              <a:off x="3400" y="3383"/>
              <a:ext cx="34" cy="42"/>
            </a:xfrm>
            <a:prstGeom prst="ellipse">
              <a:avLst/>
            </a:prstGeom>
            <a:solidFill>
              <a:schemeClr val="accent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6398" name="Oval 58"/>
            <p:cNvSpPr>
              <a:spLocks noChangeArrowheads="1"/>
            </p:cNvSpPr>
            <p:nvPr/>
          </p:nvSpPr>
          <p:spPr bwMode="auto">
            <a:xfrm>
              <a:off x="3409" y="2723"/>
              <a:ext cx="33" cy="42"/>
            </a:xfrm>
            <a:prstGeom prst="ellipse">
              <a:avLst/>
            </a:prstGeom>
            <a:solidFill>
              <a:schemeClr val="accent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6399" name="Rectangle 59"/>
            <p:cNvSpPr>
              <a:spLocks noChangeArrowheads="1"/>
            </p:cNvSpPr>
            <p:nvPr/>
          </p:nvSpPr>
          <p:spPr bwMode="auto">
            <a:xfrm rot="-4271596">
              <a:off x="4052" y="2912"/>
              <a:ext cx="59" cy="596"/>
            </a:xfrm>
            <a:prstGeom prst="rect">
              <a:avLst/>
            </a:prstGeom>
            <a:solidFill>
              <a:srgbClr val="66FF33"/>
            </a:solidFill>
            <a:ln w="12700" algn="ctr">
              <a:solidFill>
                <a:schemeClr val="tx1"/>
              </a:solidFill>
              <a:miter lim="800000"/>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6400" name="Line 60"/>
            <p:cNvSpPr>
              <a:spLocks noChangeShapeType="1"/>
            </p:cNvSpPr>
            <p:nvPr/>
          </p:nvSpPr>
          <p:spPr bwMode="auto">
            <a:xfrm flipH="1">
              <a:off x="3690" y="2504"/>
              <a:ext cx="177" cy="217"/>
            </a:xfrm>
            <a:prstGeom prst="line">
              <a:avLst/>
            </a:prstGeom>
            <a:noFill/>
            <a:ln w="19050">
              <a:solidFill>
                <a:srgbClr val="FF33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6401" name="Line 61"/>
            <p:cNvSpPr>
              <a:spLocks noChangeShapeType="1"/>
            </p:cNvSpPr>
            <p:nvPr/>
          </p:nvSpPr>
          <p:spPr bwMode="auto">
            <a:xfrm>
              <a:off x="3882" y="2495"/>
              <a:ext cx="147" cy="668"/>
            </a:xfrm>
            <a:prstGeom prst="line">
              <a:avLst/>
            </a:prstGeom>
            <a:noFill/>
            <a:ln w="19050">
              <a:solidFill>
                <a:srgbClr val="FF33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6402" name="Rectangle 63"/>
            <p:cNvSpPr>
              <a:spLocks noChangeArrowheads="1"/>
            </p:cNvSpPr>
            <p:nvPr/>
          </p:nvSpPr>
          <p:spPr bwMode="auto">
            <a:xfrm>
              <a:off x="5326" y="2266"/>
              <a:ext cx="20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P</a:t>
              </a:r>
            </a:p>
          </p:txBody>
        </p:sp>
        <p:sp>
          <p:nvSpPr>
            <p:cNvPr id="16403" name="Oval 64"/>
            <p:cNvSpPr>
              <a:spLocks noChangeArrowheads="1"/>
            </p:cNvSpPr>
            <p:nvPr/>
          </p:nvSpPr>
          <p:spPr bwMode="auto">
            <a:xfrm>
              <a:off x="5378" y="2485"/>
              <a:ext cx="34" cy="43"/>
            </a:xfrm>
            <a:prstGeom prst="ellipse">
              <a:avLst/>
            </a:prstGeom>
            <a:solidFill>
              <a:schemeClr val="accent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6404" name="Line 65"/>
            <p:cNvSpPr>
              <a:spLocks noChangeShapeType="1"/>
            </p:cNvSpPr>
            <p:nvPr/>
          </p:nvSpPr>
          <p:spPr bwMode="auto">
            <a:xfrm flipV="1">
              <a:off x="3444" y="2721"/>
              <a:ext cx="264" cy="29"/>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6405" name="Line 66"/>
            <p:cNvSpPr>
              <a:spLocks noChangeShapeType="1"/>
            </p:cNvSpPr>
            <p:nvPr/>
          </p:nvSpPr>
          <p:spPr bwMode="auto">
            <a:xfrm flipV="1">
              <a:off x="3430" y="3167"/>
              <a:ext cx="596" cy="236"/>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6406" name="Rectangle 67"/>
            <p:cNvSpPr>
              <a:spLocks noChangeArrowheads="1"/>
            </p:cNvSpPr>
            <p:nvPr/>
          </p:nvSpPr>
          <p:spPr bwMode="auto">
            <a:xfrm>
              <a:off x="3387" y="2274"/>
              <a:ext cx="284"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M</a:t>
              </a:r>
              <a:r>
                <a:rPr lang="en-US" altLang="en-US" sz="1800" baseline="-25000">
                  <a:latin typeface="Times New Roman" panose="02020603050405020304" pitchFamily="18" charset="0"/>
                </a:rPr>
                <a:t>1</a:t>
              </a:r>
            </a:p>
          </p:txBody>
        </p:sp>
        <p:sp>
          <p:nvSpPr>
            <p:cNvPr id="16407" name="Rectangle 68"/>
            <p:cNvSpPr>
              <a:spLocks noChangeArrowheads="1"/>
            </p:cNvSpPr>
            <p:nvPr/>
          </p:nvSpPr>
          <p:spPr bwMode="auto">
            <a:xfrm>
              <a:off x="4108" y="3292"/>
              <a:ext cx="28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M</a:t>
              </a:r>
              <a:r>
                <a:rPr lang="en-US" altLang="en-US" sz="1800" baseline="-25000">
                  <a:latin typeface="Times New Roman" panose="02020603050405020304" pitchFamily="18" charset="0"/>
                </a:rPr>
                <a:t>2</a:t>
              </a:r>
            </a:p>
          </p:txBody>
        </p:sp>
        <p:sp>
          <p:nvSpPr>
            <p:cNvPr id="16408" name="Rectangle 69"/>
            <p:cNvSpPr>
              <a:spLocks noChangeArrowheads="1"/>
            </p:cNvSpPr>
            <p:nvPr/>
          </p:nvSpPr>
          <p:spPr bwMode="auto">
            <a:xfrm>
              <a:off x="3174" y="2558"/>
              <a:ext cx="237"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S</a:t>
              </a:r>
              <a:r>
                <a:rPr lang="en-US" altLang="en-US" sz="1800" baseline="-25000">
                  <a:latin typeface="Times New Roman" panose="02020603050405020304" pitchFamily="18" charset="0"/>
                </a:rPr>
                <a:t>1</a:t>
              </a:r>
            </a:p>
          </p:txBody>
        </p:sp>
        <p:sp>
          <p:nvSpPr>
            <p:cNvPr id="16409" name="Rectangle 70"/>
            <p:cNvSpPr>
              <a:spLocks noChangeArrowheads="1"/>
            </p:cNvSpPr>
            <p:nvPr/>
          </p:nvSpPr>
          <p:spPr bwMode="auto">
            <a:xfrm>
              <a:off x="3189" y="3321"/>
              <a:ext cx="237"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S</a:t>
              </a:r>
              <a:r>
                <a:rPr lang="en-US" altLang="en-US" sz="1800" baseline="-25000">
                  <a:latin typeface="Times New Roman" panose="02020603050405020304" pitchFamily="18" charset="0"/>
                </a:rPr>
                <a:t>2</a:t>
              </a:r>
            </a:p>
          </p:txBody>
        </p:sp>
        <p:sp>
          <p:nvSpPr>
            <p:cNvPr id="16410" name="Rectangle 71"/>
            <p:cNvSpPr>
              <a:spLocks noChangeArrowheads="1"/>
            </p:cNvSpPr>
            <p:nvPr/>
          </p:nvSpPr>
          <p:spPr bwMode="auto">
            <a:xfrm>
              <a:off x="3800" y="2249"/>
              <a:ext cx="18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S</a:t>
              </a:r>
              <a:endParaRPr lang="en-US" altLang="en-US" sz="1800" i="1" baseline="-25000">
                <a:latin typeface="Times New Roman" panose="02020603050405020304" pitchFamily="18" charset="0"/>
              </a:endParaRPr>
            </a:p>
          </p:txBody>
        </p:sp>
        <p:sp>
          <p:nvSpPr>
            <p:cNvPr id="16411" name="Line 72"/>
            <p:cNvSpPr>
              <a:spLocks noChangeShapeType="1"/>
            </p:cNvSpPr>
            <p:nvPr/>
          </p:nvSpPr>
          <p:spPr bwMode="auto">
            <a:xfrm>
              <a:off x="3414" y="2750"/>
              <a:ext cx="0" cy="623"/>
            </a:xfrm>
            <a:prstGeom prst="line">
              <a:avLst/>
            </a:prstGeom>
            <a:noFill/>
            <a:ln w="12700">
              <a:solidFill>
                <a:schemeClr val="tx1"/>
              </a:solidFill>
              <a:round/>
              <a:headEnd type="arrow" w="med" len="me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6412" name="Rectangle 73"/>
            <p:cNvSpPr>
              <a:spLocks noChangeArrowheads="1"/>
            </p:cNvSpPr>
            <p:nvPr/>
          </p:nvSpPr>
          <p:spPr bwMode="auto">
            <a:xfrm>
              <a:off x="3246" y="2880"/>
              <a:ext cx="188"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a</a:t>
              </a:r>
              <a:endParaRPr lang="en-US" altLang="en-US" sz="1800" i="1" baseline="-25000">
                <a:latin typeface="Times New Roman" panose="02020603050405020304" pitchFamily="18" charset="0"/>
              </a:endParaRPr>
            </a:p>
          </p:txBody>
        </p:sp>
        <p:sp>
          <p:nvSpPr>
            <p:cNvPr id="16413" name="Rectangle 74"/>
            <p:cNvSpPr>
              <a:spLocks noChangeArrowheads="1"/>
            </p:cNvSpPr>
            <p:nvPr/>
          </p:nvSpPr>
          <p:spPr bwMode="auto">
            <a:xfrm>
              <a:off x="4221" y="2375"/>
              <a:ext cx="220"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r</a:t>
              </a:r>
              <a:r>
                <a:rPr lang="en-US" altLang="en-US" sz="1800" baseline="-25000">
                  <a:latin typeface="Times New Roman" panose="02020603050405020304" pitchFamily="18" charset="0"/>
                </a:rPr>
                <a:t>1</a:t>
              </a:r>
            </a:p>
          </p:txBody>
        </p:sp>
        <p:sp>
          <p:nvSpPr>
            <p:cNvPr id="16414" name="Rectangle 75"/>
            <p:cNvSpPr>
              <a:spLocks noChangeArrowheads="1"/>
            </p:cNvSpPr>
            <p:nvPr/>
          </p:nvSpPr>
          <p:spPr bwMode="auto">
            <a:xfrm>
              <a:off x="3683" y="3223"/>
              <a:ext cx="22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r</a:t>
              </a:r>
              <a:r>
                <a:rPr lang="en-US" altLang="en-US" sz="1800" baseline="-25000">
                  <a:latin typeface="Times New Roman" panose="02020603050405020304" pitchFamily="18" charset="0"/>
                </a:rPr>
                <a:t>2</a:t>
              </a:r>
            </a:p>
          </p:txBody>
        </p:sp>
        <p:sp>
          <p:nvSpPr>
            <p:cNvPr id="16415" name="Line 76"/>
            <p:cNvSpPr>
              <a:spLocks noChangeShapeType="1"/>
            </p:cNvSpPr>
            <p:nvPr/>
          </p:nvSpPr>
          <p:spPr bwMode="auto">
            <a:xfrm flipV="1">
              <a:off x="3414" y="3071"/>
              <a:ext cx="1993" cy="9"/>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6416" name="Line 77"/>
            <p:cNvSpPr>
              <a:spLocks noChangeShapeType="1"/>
            </p:cNvSpPr>
            <p:nvPr/>
          </p:nvSpPr>
          <p:spPr bwMode="auto">
            <a:xfrm>
              <a:off x="5399" y="2532"/>
              <a:ext cx="0" cy="52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16417" name="Rectangle 78"/>
            <p:cNvSpPr>
              <a:spLocks noChangeArrowheads="1"/>
            </p:cNvSpPr>
            <p:nvPr/>
          </p:nvSpPr>
          <p:spPr bwMode="auto">
            <a:xfrm>
              <a:off x="4776" y="3035"/>
              <a:ext cx="17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s</a:t>
              </a:r>
              <a:endParaRPr lang="en-US" altLang="en-US" sz="1800" i="1" baseline="-25000">
                <a:latin typeface="Times New Roman" panose="02020603050405020304" pitchFamily="18" charset="0"/>
              </a:endParaRPr>
            </a:p>
          </p:txBody>
        </p:sp>
        <p:sp>
          <p:nvSpPr>
            <p:cNvPr id="16418" name="Rectangle 79"/>
            <p:cNvSpPr>
              <a:spLocks noChangeArrowheads="1"/>
            </p:cNvSpPr>
            <p:nvPr/>
          </p:nvSpPr>
          <p:spPr bwMode="auto">
            <a:xfrm>
              <a:off x="5397" y="2645"/>
              <a:ext cx="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y</a:t>
              </a:r>
              <a:endParaRPr lang="en-US" altLang="en-US" sz="1800" i="1" baseline="-25000">
                <a:latin typeface="Times New Roman" panose="02020603050405020304" pitchFamily="18" charset="0"/>
              </a:endParaRPr>
            </a:p>
          </p:txBody>
        </p:sp>
        <p:sp>
          <p:nvSpPr>
            <p:cNvPr id="16419" name="Rectangle 81"/>
            <p:cNvSpPr>
              <a:spLocks noChangeArrowheads="1"/>
            </p:cNvSpPr>
            <p:nvPr/>
          </p:nvSpPr>
          <p:spPr bwMode="auto">
            <a:xfrm>
              <a:off x="3994" y="2082"/>
              <a:ext cx="56" cy="534"/>
            </a:xfrm>
            <a:prstGeom prst="rect">
              <a:avLst/>
            </a:prstGeom>
            <a:solidFill>
              <a:schemeClr val="accent1"/>
            </a:solidFill>
            <a:ln w="12700" algn="ctr">
              <a:solidFill>
                <a:schemeClr val="tx1"/>
              </a:solidFill>
              <a:miter lim="800000"/>
              <a:headEnd/>
              <a:tailEn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6420" name="Text Box 82"/>
            <p:cNvSpPr txBox="1">
              <a:spLocks noChangeArrowheads="1"/>
            </p:cNvSpPr>
            <p:nvPr/>
          </p:nvSpPr>
          <p:spPr bwMode="auto">
            <a:xfrm>
              <a:off x="4020" y="2044"/>
              <a:ext cx="44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a:latin typeface="Times New Roman" panose="02020603050405020304" pitchFamily="18" charset="0"/>
                </a:rPr>
                <a:t>Shield</a:t>
              </a:r>
            </a:p>
          </p:txBody>
        </p:sp>
      </p:grpSp>
      <p:sp>
        <p:nvSpPr>
          <p:cNvPr id="16391" name="Rectangle 18"/>
          <p:cNvSpPr>
            <a:spLocks noChangeArrowheads="1"/>
          </p:cNvSpPr>
          <p:nvPr/>
        </p:nvSpPr>
        <p:spPr bwMode="auto">
          <a:xfrm>
            <a:off x="361950" y="5065713"/>
            <a:ext cx="2305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latin typeface="Times New Roman" panose="02020603050405020304" pitchFamily="18" charset="0"/>
              </a:rPr>
              <a:t>Space between fringes:</a:t>
            </a:r>
          </a:p>
        </p:txBody>
      </p:sp>
      <p:graphicFrame>
        <p:nvGraphicFramePr>
          <p:cNvPr id="16392" name="Object 85"/>
          <p:cNvGraphicFramePr>
            <a:graphicFrameLocks noChangeAspect="1"/>
          </p:cNvGraphicFramePr>
          <p:nvPr/>
        </p:nvGraphicFramePr>
        <p:xfrm>
          <a:off x="2630488" y="4946650"/>
          <a:ext cx="877887" cy="631825"/>
        </p:xfrm>
        <a:graphic>
          <a:graphicData uri="http://schemas.openxmlformats.org/presentationml/2006/ole">
            <mc:AlternateContent xmlns:mc="http://schemas.openxmlformats.org/markup-compatibility/2006">
              <mc:Choice xmlns:v="urn:schemas-microsoft-com:vml" Requires="v">
                <p:oleObj spid="_x0000_s16458" name="Equation" r:id="rId3" imgW="545863" imgH="393529" progId="Equation.3">
                  <p:embed/>
                </p:oleObj>
              </mc:Choice>
              <mc:Fallback>
                <p:oleObj name="Equation" r:id="rId3" imgW="545863" imgH="393529" progId="Equation.3">
                  <p:embed/>
                  <p:pic>
                    <p:nvPicPr>
                      <p:cNvPr id="0" name="Object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0488" y="4946650"/>
                        <a:ext cx="877887" cy="63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5465BAF-C667-40B7-B498-370BABF496EF}" type="slidenum">
              <a:rPr lang="en-US" altLang="en-US" sz="1400" smtClean="0"/>
              <a:pPr>
                <a:spcBef>
                  <a:spcPct val="0"/>
                </a:spcBef>
                <a:buFontTx/>
                <a:buNone/>
              </a:pPr>
              <a:t>14</a:t>
            </a:fld>
            <a:endParaRPr lang="en-US" altLang="en-US" sz="1400"/>
          </a:p>
        </p:txBody>
      </p:sp>
      <p:sp>
        <p:nvSpPr>
          <p:cNvPr id="17411" name="Rectangle 4"/>
          <p:cNvSpPr>
            <a:spLocks noChangeArrowheads="1"/>
          </p:cNvSpPr>
          <p:nvPr/>
        </p:nvSpPr>
        <p:spPr bwMode="auto">
          <a:xfrm>
            <a:off x="419100" y="382588"/>
            <a:ext cx="451485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u="sng">
                <a:solidFill>
                  <a:srgbClr val="0000FF"/>
                </a:solidFill>
                <a:latin typeface="Times New Roman" panose="02020603050405020304" pitchFamily="18" charset="0"/>
              </a:rPr>
              <a:t>Fresnel’s double prism: </a:t>
            </a:r>
          </a:p>
          <a:p>
            <a:pPr eaLnBrk="1" hangingPunct="1">
              <a:spcBef>
                <a:spcPct val="0"/>
              </a:spcBef>
              <a:buFontTx/>
              <a:buNone/>
            </a:pPr>
            <a:r>
              <a:rPr lang="en-US" altLang="en-US" sz="1800">
                <a:latin typeface="Times New Roman" panose="02020603050405020304" pitchFamily="18" charset="0"/>
              </a:rPr>
              <a:t>Interference between light refracted from the upper and the lower prisms. The prisms produce two virtual coherent source  </a:t>
            </a:r>
            <a:r>
              <a:rPr lang="en-US" altLang="en-US" sz="1800" i="1">
                <a:latin typeface="Times New Roman" panose="02020603050405020304" pitchFamily="18" charset="0"/>
              </a:rPr>
              <a:t>S</a:t>
            </a:r>
            <a:r>
              <a:rPr lang="en-US" altLang="en-US" sz="1800" baseline="-25000">
                <a:latin typeface="Times New Roman" panose="02020603050405020304" pitchFamily="18" charset="0"/>
              </a:rPr>
              <a:t>1</a:t>
            </a:r>
            <a:r>
              <a:rPr lang="en-US" altLang="en-US" sz="1800">
                <a:latin typeface="Times New Roman" panose="02020603050405020304" pitchFamily="18" charset="0"/>
              </a:rPr>
              <a:t> and </a:t>
            </a:r>
            <a:r>
              <a:rPr lang="en-US" altLang="en-US" sz="1800" i="1">
                <a:latin typeface="Times New Roman" panose="02020603050405020304" pitchFamily="18" charset="0"/>
              </a:rPr>
              <a:t>S</a:t>
            </a:r>
            <a:r>
              <a:rPr lang="en-US" altLang="en-US" sz="1800" baseline="-25000">
                <a:latin typeface="Times New Roman" panose="02020603050405020304" pitchFamily="18" charset="0"/>
              </a:rPr>
              <a:t>2</a:t>
            </a:r>
            <a:r>
              <a:rPr lang="en-US" altLang="en-US" sz="1800">
                <a:latin typeface="Times New Roman" panose="02020603050405020304" pitchFamily="18" charset="0"/>
              </a:rPr>
              <a:t>.</a:t>
            </a:r>
          </a:p>
          <a:p>
            <a:pPr eaLnBrk="1" hangingPunct="1">
              <a:spcBef>
                <a:spcPct val="0"/>
              </a:spcBef>
              <a:buFontTx/>
              <a:buNone/>
            </a:pPr>
            <a:endParaRPr lang="en-US" altLang="en-US" sz="800">
              <a:latin typeface="Times New Roman" panose="02020603050405020304" pitchFamily="18" charset="0"/>
            </a:endParaRPr>
          </a:p>
          <a:p>
            <a:pPr eaLnBrk="1" hangingPunct="1">
              <a:spcBef>
                <a:spcPct val="0"/>
              </a:spcBef>
              <a:buFontTx/>
              <a:buNone/>
            </a:pPr>
            <a:r>
              <a:rPr lang="en-US" altLang="en-US" sz="1800" i="1">
                <a:latin typeface="Times New Roman" panose="02020603050405020304" pitchFamily="18" charset="0"/>
              </a:rPr>
              <a:t>Question</a:t>
            </a:r>
            <a:r>
              <a:rPr lang="en-US" altLang="en-US" sz="1800">
                <a:latin typeface="Times New Roman" panose="02020603050405020304" pitchFamily="18" charset="0"/>
              </a:rPr>
              <a:t>: Where are </a:t>
            </a:r>
            <a:r>
              <a:rPr lang="en-US" altLang="en-US" sz="1800" i="1">
                <a:latin typeface="Times New Roman" panose="02020603050405020304" pitchFamily="18" charset="0"/>
              </a:rPr>
              <a:t>S</a:t>
            </a:r>
            <a:r>
              <a:rPr lang="en-US" altLang="en-US" sz="1800" baseline="-25000">
                <a:latin typeface="Times New Roman" panose="02020603050405020304" pitchFamily="18" charset="0"/>
              </a:rPr>
              <a:t>1</a:t>
            </a:r>
            <a:r>
              <a:rPr lang="en-US" altLang="en-US" sz="1800">
                <a:latin typeface="Times New Roman" panose="02020603050405020304" pitchFamily="18" charset="0"/>
              </a:rPr>
              <a:t> and </a:t>
            </a:r>
            <a:r>
              <a:rPr lang="en-US" altLang="en-US" sz="1800" i="1">
                <a:latin typeface="Times New Roman" panose="02020603050405020304" pitchFamily="18" charset="0"/>
              </a:rPr>
              <a:t>S</a:t>
            </a:r>
            <a:r>
              <a:rPr lang="en-US" altLang="en-US" sz="1800" baseline="-25000">
                <a:latin typeface="Times New Roman" panose="02020603050405020304" pitchFamily="18" charset="0"/>
              </a:rPr>
              <a:t>2</a:t>
            </a:r>
            <a:r>
              <a:rPr lang="en-US" altLang="en-US" sz="1800">
                <a:latin typeface="Times New Roman" panose="02020603050405020304" pitchFamily="18" charset="0"/>
              </a:rPr>
              <a:t>?</a:t>
            </a:r>
          </a:p>
        </p:txBody>
      </p:sp>
      <p:grpSp>
        <p:nvGrpSpPr>
          <p:cNvPr id="17412" name="Group 44"/>
          <p:cNvGrpSpPr>
            <a:grpSpLocks/>
          </p:cNvGrpSpPr>
          <p:nvPr/>
        </p:nvGrpSpPr>
        <p:grpSpPr bwMode="auto">
          <a:xfrm>
            <a:off x="4962525" y="390525"/>
            <a:ext cx="3762375" cy="2247900"/>
            <a:chOff x="3054" y="339"/>
            <a:chExt cx="2232" cy="1266"/>
          </a:xfrm>
        </p:grpSpPr>
        <p:sp>
          <p:nvSpPr>
            <p:cNvPr id="17432" name="AutoShape 5"/>
            <p:cNvSpPr>
              <a:spLocks noChangeArrowheads="1"/>
            </p:cNvSpPr>
            <p:nvPr/>
          </p:nvSpPr>
          <p:spPr bwMode="auto">
            <a:xfrm rot="5400000">
              <a:off x="3438" y="906"/>
              <a:ext cx="1266" cy="132"/>
            </a:xfrm>
            <a:prstGeom prst="triangle">
              <a:avLst>
                <a:gd name="adj" fmla="val 50000"/>
              </a:avLst>
            </a:prstGeom>
            <a:solidFill>
              <a:schemeClr val="accent1"/>
            </a:solidFill>
            <a:ln w="12700" algn="ctr">
              <a:solidFill>
                <a:schemeClr val="tx1"/>
              </a:solidFill>
              <a:miter lim="800000"/>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7433" name="Line 11"/>
            <p:cNvSpPr>
              <a:spLocks noChangeShapeType="1"/>
            </p:cNvSpPr>
            <p:nvPr/>
          </p:nvSpPr>
          <p:spPr bwMode="auto">
            <a:xfrm flipV="1">
              <a:off x="3462" y="708"/>
              <a:ext cx="540" cy="258"/>
            </a:xfrm>
            <a:prstGeom prst="line">
              <a:avLst/>
            </a:prstGeom>
            <a:noFill/>
            <a:ln w="1270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17434" name="Line 12"/>
            <p:cNvSpPr>
              <a:spLocks noChangeShapeType="1"/>
            </p:cNvSpPr>
            <p:nvPr/>
          </p:nvSpPr>
          <p:spPr bwMode="auto">
            <a:xfrm flipV="1">
              <a:off x="4086" y="528"/>
              <a:ext cx="696" cy="150"/>
            </a:xfrm>
            <a:prstGeom prst="line">
              <a:avLst/>
            </a:prstGeom>
            <a:noFill/>
            <a:ln w="12700">
              <a:solidFill>
                <a:srgbClr val="0000FF"/>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7435" name="Oval 13"/>
            <p:cNvSpPr>
              <a:spLocks noChangeArrowheads="1"/>
            </p:cNvSpPr>
            <p:nvPr/>
          </p:nvSpPr>
          <p:spPr bwMode="auto">
            <a:xfrm>
              <a:off x="3434" y="806"/>
              <a:ext cx="38" cy="38"/>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7436" name="Oval 14"/>
            <p:cNvSpPr>
              <a:spLocks noChangeArrowheads="1"/>
            </p:cNvSpPr>
            <p:nvPr/>
          </p:nvSpPr>
          <p:spPr bwMode="auto">
            <a:xfrm>
              <a:off x="3435" y="1095"/>
              <a:ext cx="38" cy="38"/>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7437" name="Line 16"/>
            <p:cNvSpPr>
              <a:spLocks noChangeShapeType="1"/>
            </p:cNvSpPr>
            <p:nvPr/>
          </p:nvSpPr>
          <p:spPr bwMode="auto">
            <a:xfrm flipV="1">
              <a:off x="3450" y="678"/>
              <a:ext cx="636" cy="156"/>
            </a:xfrm>
            <a:prstGeom prst="line">
              <a:avLst/>
            </a:prstGeom>
            <a:noFill/>
            <a:ln w="12700">
              <a:solidFill>
                <a:srgbClr val="0000FF"/>
              </a:solidFill>
              <a:prstDash val="dash"/>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17438" name="Line 18"/>
            <p:cNvSpPr>
              <a:spLocks noChangeShapeType="1"/>
            </p:cNvSpPr>
            <p:nvPr/>
          </p:nvSpPr>
          <p:spPr bwMode="auto">
            <a:xfrm>
              <a:off x="3463" y="985"/>
              <a:ext cx="540" cy="258"/>
            </a:xfrm>
            <a:prstGeom prst="line">
              <a:avLst/>
            </a:prstGeom>
            <a:noFill/>
            <a:ln w="12700">
              <a:solidFill>
                <a:srgbClr val="0099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17439" name="Line 19"/>
            <p:cNvSpPr>
              <a:spLocks noChangeShapeType="1"/>
            </p:cNvSpPr>
            <p:nvPr/>
          </p:nvSpPr>
          <p:spPr bwMode="auto">
            <a:xfrm>
              <a:off x="4087" y="1273"/>
              <a:ext cx="690" cy="150"/>
            </a:xfrm>
            <a:prstGeom prst="line">
              <a:avLst/>
            </a:prstGeom>
            <a:noFill/>
            <a:ln w="12700">
              <a:solidFill>
                <a:srgbClr val="0099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7440" name="Line 21"/>
            <p:cNvSpPr>
              <a:spLocks noChangeShapeType="1"/>
            </p:cNvSpPr>
            <p:nvPr/>
          </p:nvSpPr>
          <p:spPr bwMode="auto">
            <a:xfrm>
              <a:off x="3451" y="1117"/>
              <a:ext cx="636" cy="156"/>
            </a:xfrm>
            <a:prstGeom prst="line">
              <a:avLst/>
            </a:prstGeom>
            <a:noFill/>
            <a:ln w="12700">
              <a:solidFill>
                <a:srgbClr val="009900"/>
              </a:solidFill>
              <a:prstDash val="dash"/>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17441" name="Line 26"/>
            <p:cNvSpPr>
              <a:spLocks noChangeShapeType="1"/>
            </p:cNvSpPr>
            <p:nvPr/>
          </p:nvSpPr>
          <p:spPr bwMode="auto">
            <a:xfrm>
              <a:off x="4116" y="972"/>
              <a:ext cx="1032" cy="216"/>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7442" name="Line 27"/>
            <p:cNvSpPr>
              <a:spLocks noChangeShapeType="1"/>
            </p:cNvSpPr>
            <p:nvPr/>
          </p:nvSpPr>
          <p:spPr bwMode="auto">
            <a:xfrm flipV="1">
              <a:off x="4122" y="762"/>
              <a:ext cx="1026" cy="216"/>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7443" name="Line 28"/>
            <p:cNvSpPr>
              <a:spLocks noChangeShapeType="1"/>
            </p:cNvSpPr>
            <p:nvPr/>
          </p:nvSpPr>
          <p:spPr bwMode="auto">
            <a:xfrm>
              <a:off x="3456" y="828"/>
              <a:ext cx="684" cy="144"/>
            </a:xfrm>
            <a:prstGeom prst="line">
              <a:avLst/>
            </a:prstGeom>
            <a:noFill/>
            <a:ln w="12700">
              <a:solidFill>
                <a:srgbClr val="FF3300"/>
              </a:solidFill>
              <a:prstDash val="dash"/>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17444" name="Line 29"/>
            <p:cNvSpPr>
              <a:spLocks noChangeShapeType="1"/>
            </p:cNvSpPr>
            <p:nvPr/>
          </p:nvSpPr>
          <p:spPr bwMode="auto">
            <a:xfrm flipV="1">
              <a:off x="3456" y="972"/>
              <a:ext cx="672" cy="150"/>
            </a:xfrm>
            <a:prstGeom prst="line">
              <a:avLst/>
            </a:prstGeom>
            <a:noFill/>
            <a:ln w="12700">
              <a:solidFill>
                <a:srgbClr val="FF3300"/>
              </a:solidFill>
              <a:prstDash val="dash"/>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17445" name="AutoShape 30" descr="Light upward diagonal"/>
            <p:cNvSpPr>
              <a:spLocks noChangeArrowheads="1"/>
            </p:cNvSpPr>
            <p:nvPr/>
          </p:nvSpPr>
          <p:spPr bwMode="auto">
            <a:xfrm rot="-5400000">
              <a:off x="4476" y="492"/>
              <a:ext cx="402" cy="972"/>
            </a:xfrm>
            <a:prstGeom prst="triangle">
              <a:avLst>
                <a:gd name="adj" fmla="val 50000"/>
              </a:avLst>
            </a:prstGeom>
            <a:blipFill dpi="0" rotWithShape="0">
              <a:blip r:embed="rId3"/>
              <a:srcRect/>
              <a:tile tx="0" ty="0" sx="100000" sy="100000" flip="none" algn="tl"/>
            </a:blip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7446" name="Line 6"/>
            <p:cNvSpPr>
              <a:spLocks noChangeShapeType="1"/>
            </p:cNvSpPr>
            <p:nvPr/>
          </p:nvSpPr>
          <p:spPr bwMode="auto">
            <a:xfrm>
              <a:off x="3438" y="972"/>
              <a:ext cx="1848" cy="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7447" name="Oval 8"/>
            <p:cNvSpPr>
              <a:spLocks noChangeArrowheads="1"/>
            </p:cNvSpPr>
            <p:nvPr/>
          </p:nvSpPr>
          <p:spPr bwMode="auto">
            <a:xfrm>
              <a:off x="3433" y="955"/>
              <a:ext cx="38" cy="38"/>
            </a:xfrm>
            <a:prstGeom prst="ellipse">
              <a:avLst/>
            </a:prstGeom>
            <a:solidFill>
              <a:schemeClr val="tx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7448" name="Line 25"/>
            <p:cNvSpPr>
              <a:spLocks noChangeShapeType="1"/>
            </p:cNvSpPr>
            <p:nvPr/>
          </p:nvSpPr>
          <p:spPr bwMode="auto">
            <a:xfrm flipV="1">
              <a:off x="3456" y="972"/>
              <a:ext cx="684" cy="0"/>
            </a:xfrm>
            <a:prstGeom prst="line">
              <a:avLst/>
            </a:prstGeom>
            <a:noFill/>
            <a:ln w="12700">
              <a:solidFill>
                <a:srgbClr val="FF33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7449" name="Rectangle 33"/>
            <p:cNvSpPr>
              <a:spLocks noChangeArrowheads="1"/>
            </p:cNvSpPr>
            <p:nvPr/>
          </p:nvSpPr>
          <p:spPr bwMode="auto">
            <a:xfrm>
              <a:off x="3362" y="578"/>
              <a:ext cx="2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r>
                <a:rPr lang="en-US" altLang="en-US" sz="1600" baseline="-25000">
                  <a:latin typeface="Times New Roman" panose="02020603050405020304" pitchFamily="18" charset="0"/>
                </a:rPr>
                <a:t>1</a:t>
              </a:r>
            </a:p>
          </p:txBody>
        </p:sp>
        <p:sp>
          <p:nvSpPr>
            <p:cNvPr id="17450" name="Rectangle 35"/>
            <p:cNvSpPr>
              <a:spLocks noChangeArrowheads="1"/>
            </p:cNvSpPr>
            <p:nvPr/>
          </p:nvSpPr>
          <p:spPr bwMode="auto">
            <a:xfrm>
              <a:off x="3356" y="1154"/>
              <a:ext cx="2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r>
                <a:rPr lang="en-US" altLang="en-US" sz="1600" baseline="-25000">
                  <a:latin typeface="Times New Roman" panose="02020603050405020304" pitchFamily="18" charset="0"/>
                </a:rPr>
                <a:t>2</a:t>
              </a:r>
            </a:p>
          </p:txBody>
        </p:sp>
        <p:sp>
          <p:nvSpPr>
            <p:cNvPr id="17451" name="Rectangle 36"/>
            <p:cNvSpPr>
              <a:spLocks noChangeArrowheads="1"/>
            </p:cNvSpPr>
            <p:nvPr/>
          </p:nvSpPr>
          <p:spPr bwMode="auto">
            <a:xfrm>
              <a:off x="3272" y="857"/>
              <a:ext cx="1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endParaRPr lang="en-US" altLang="en-US" sz="1600">
                <a:latin typeface="Times New Roman" panose="02020603050405020304" pitchFamily="18" charset="0"/>
              </a:endParaRPr>
            </a:p>
          </p:txBody>
        </p:sp>
        <p:sp>
          <p:nvSpPr>
            <p:cNvPr id="17452" name="Line 38"/>
            <p:cNvSpPr>
              <a:spLocks noChangeShapeType="1"/>
            </p:cNvSpPr>
            <p:nvPr/>
          </p:nvSpPr>
          <p:spPr bwMode="auto">
            <a:xfrm>
              <a:off x="3120" y="1110"/>
              <a:ext cx="33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17453" name="Line 39"/>
            <p:cNvSpPr>
              <a:spLocks noChangeShapeType="1"/>
            </p:cNvSpPr>
            <p:nvPr/>
          </p:nvSpPr>
          <p:spPr bwMode="auto">
            <a:xfrm>
              <a:off x="3121" y="823"/>
              <a:ext cx="33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17454" name="Line 40"/>
            <p:cNvSpPr>
              <a:spLocks noChangeShapeType="1"/>
            </p:cNvSpPr>
            <p:nvPr/>
          </p:nvSpPr>
          <p:spPr bwMode="auto">
            <a:xfrm>
              <a:off x="3222" y="810"/>
              <a:ext cx="0" cy="306"/>
            </a:xfrm>
            <a:prstGeom prst="line">
              <a:avLst/>
            </a:prstGeom>
            <a:noFill/>
            <a:ln w="12700">
              <a:solidFill>
                <a:schemeClr val="tx1"/>
              </a:solidFill>
              <a:round/>
              <a:headEnd type="arrow" w="med" len="med"/>
              <a:tailEnd type="arrow"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17455" name="Rectangle 41"/>
            <p:cNvSpPr>
              <a:spLocks noChangeArrowheads="1"/>
            </p:cNvSpPr>
            <p:nvPr/>
          </p:nvSpPr>
          <p:spPr bwMode="auto">
            <a:xfrm>
              <a:off x="3054" y="848"/>
              <a:ext cx="18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a</a:t>
              </a:r>
            </a:p>
          </p:txBody>
        </p:sp>
        <p:sp>
          <p:nvSpPr>
            <p:cNvPr id="17456" name="Freeform 42"/>
            <p:cNvSpPr>
              <a:spLocks/>
            </p:cNvSpPr>
            <p:nvPr/>
          </p:nvSpPr>
          <p:spPr bwMode="auto">
            <a:xfrm>
              <a:off x="4338" y="930"/>
              <a:ext cx="25" cy="84"/>
            </a:xfrm>
            <a:custGeom>
              <a:avLst/>
              <a:gdLst>
                <a:gd name="T0" fmla="*/ 0 w 25"/>
                <a:gd name="T1" fmla="*/ 0 h 84"/>
                <a:gd name="T2" fmla="*/ 24 w 25"/>
                <a:gd name="T3" fmla="*/ 48 h 84"/>
                <a:gd name="T4" fmla="*/ 6 w 25"/>
                <a:gd name="T5" fmla="*/ 84 h 84"/>
                <a:gd name="T6" fmla="*/ 0 60000 65536"/>
                <a:gd name="T7" fmla="*/ 0 60000 65536"/>
                <a:gd name="T8" fmla="*/ 0 60000 65536"/>
                <a:gd name="T9" fmla="*/ 0 w 25"/>
                <a:gd name="T10" fmla="*/ 0 h 84"/>
                <a:gd name="T11" fmla="*/ 25 w 25"/>
                <a:gd name="T12" fmla="*/ 84 h 84"/>
              </a:gdLst>
              <a:ahLst/>
              <a:cxnLst>
                <a:cxn ang="T6">
                  <a:pos x="T0" y="T1"/>
                </a:cxn>
                <a:cxn ang="T7">
                  <a:pos x="T2" y="T3"/>
                </a:cxn>
                <a:cxn ang="T8">
                  <a:pos x="T4" y="T5"/>
                </a:cxn>
              </a:cxnLst>
              <a:rect l="T9" t="T10" r="T11" b="T12"/>
              <a:pathLst>
                <a:path w="25" h="84">
                  <a:moveTo>
                    <a:pt x="0" y="0"/>
                  </a:moveTo>
                  <a:cubicBezTo>
                    <a:pt x="11" y="17"/>
                    <a:pt x="23" y="34"/>
                    <a:pt x="24" y="48"/>
                  </a:cubicBezTo>
                  <a:cubicBezTo>
                    <a:pt x="25" y="62"/>
                    <a:pt x="15" y="73"/>
                    <a:pt x="6" y="84"/>
                  </a:cubicBezTo>
                </a:path>
              </a:pathLst>
            </a:custGeom>
            <a:noFill/>
            <a:ln w="127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17457" name="Text Box 43"/>
            <p:cNvSpPr txBox="1">
              <a:spLocks noChangeArrowheads="1"/>
            </p:cNvSpPr>
            <p:nvPr/>
          </p:nvSpPr>
          <p:spPr bwMode="auto">
            <a:xfrm>
              <a:off x="4265" y="736"/>
              <a:ext cx="18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Symbol" panose="05050102010706020507" pitchFamily="18" charset="2"/>
                </a:rPr>
                <a:t>q</a:t>
              </a:r>
            </a:p>
          </p:txBody>
        </p:sp>
      </p:grpSp>
      <p:sp>
        <p:nvSpPr>
          <p:cNvPr id="17413" name="Rectangle 45"/>
          <p:cNvSpPr>
            <a:spLocks noChangeArrowheads="1"/>
          </p:cNvSpPr>
          <p:nvPr/>
        </p:nvSpPr>
        <p:spPr bwMode="auto">
          <a:xfrm>
            <a:off x="458788" y="2651125"/>
            <a:ext cx="43243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u="sng">
                <a:solidFill>
                  <a:srgbClr val="0000FF"/>
                </a:solidFill>
                <a:latin typeface="Times New Roman" panose="02020603050405020304" pitchFamily="18" charset="0"/>
              </a:rPr>
              <a:t>Lloyd’s mirror: </a:t>
            </a:r>
          </a:p>
          <a:p>
            <a:pPr eaLnBrk="1" hangingPunct="1">
              <a:spcBef>
                <a:spcPct val="0"/>
              </a:spcBef>
              <a:buFontTx/>
              <a:buNone/>
            </a:pPr>
            <a:r>
              <a:rPr lang="en-US" altLang="en-US" sz="1800">
                <a:latin typeface="Times New Roman" panose="02020603050405020304" pitchFamily="18" charset="0"/>
              </a:rPr>
              <a:t>Interference between light from source </a:t>
            </a:r>
            <a:r>
              <a:rPr lang="en-US" altLang="en-US" sz="1800" i="1">
                <a:latin typeface="Times New Roman" panose="02020603050405020304" pitchFamily="18" charset="0"/>
              </a:rPr>
              <a:t>S</a:t>
            </a:r>
            <a:r>
              <a:rPr lang="en-US" altLang="en-US" sz="1800">
                <a:latin typeface="Times New Roman" panose="02020603050405020304" pitchFamily="18" charset="0"/>
              </a:rPr>
              <a:t> and its image </a:t>
            </a:r>
            <a:r>
              <a:rPr lang="en-US" altLang="en-US" sz="1800" i="1">
                <a:latin typeface="Times New Roman" panose="02020603050405020304" pitchFamily="18" charset="0"/>
              </a:rPr>
              <a:t>S </a:t>
            </a:r>
            <a:r>
              <a:rPr lang="en-US" altLang="en-US" sz="1800">
                <a:latin typeface="Times New Roman" panose="02020603050405020304" pitchFamily="18" charset="0"/>
                <a:cs typeface="Times New Roman" panose="02020603050405020304" pitchFamily="18" charset="0"/>
              </a:rPr>
              <a:t>' </a:t>
            </a:r>
            <a:r>
              <a:rPr lang="en-US" altLang="en-US" sz="1800">
                <a:latin typeface="Times New Roman" panose="02020603050405020304" pitchFamily="18" charset="0"/>
              </a:rPr>
              <a:t>in the mirror.</a:t>
            </a:r>
          </a:p>
          <a:p>
            <a:pPr eaLnBrk="1" hangingPunct="1">
              <a:spcBef>
                <a:spcPct val="0"/>
              </a:spcBef>
              <a:buFontTx/>
              <a:buNone/>
            </a:pPr>
            <a:r>
              <a:rPr lang="en-US" altLang="en-US" sz="1800">
                <a:latin typeface="Times New Roman" panose="02020603050405020304" pitchFamily="18" charset="0"/>
              </a:rPr>
              <a:t>Glancing incidence causes a phase shift of </a:t>
            </a:r>
            <a:r>
              <a:rPr lang="en-US" altLang="en-US" sz="1800" i="1">
                <a:latin typeface="Symbol" panose="05050102010706020507" pitchFamily="18" charset="2"/>
              </a:rPr>
              <a:t>p</a:t>
            </a:r>
            <a:r>
              <a:rPr lang="en-US" altLang="en-US" sz="1800">
                <a:latin typeface="Times New Roman" panose="02020603050405020304" pitchFamily="18" charset="0"/>
              </a:rPr>
              <a:t>,  therefore the fringes are complementary to those of Young’s.</a:t>
            </a:r>
          </a:p>
        </p:txBody>
      </p:sp>
      <p:graphicFrame>
        <p:nvGraphicFramePr>
          <p:cNvPr id="17414" name="Object 63"/>
          <p:cNvGraphicFramePr>
            <a:graphicFrameLocks noChangeAspect="1"/>
          </p:cNvGraphicFramePr>
          <p:nvPr/>
        </p:nvGraphicFramePr>
        <p:xfrm>
          <a:off x="547688" y="4468813"/>
          <a:ext cx="1470025" cy="566737"/>
        </p:xfrm>
        <a:graphic>
          <a:graphicData uri="http://schemas.openxmlformats.org/presentationml/2006/ole">
            <mc:AlternateContent xmlns:mc="http://schemas.openxmlformats.org/markup-compatibility/2006">
              <mc:Choice xmlns:v="urn:schemas-microsoft-com:vml" Requires="v">
                <p:oleObj spid="_x0000_s17465" name="Equation" r:id="rId4" imgW="1016000" imgH="393700" progId="Equation.3">
                  <p:embed/>
                </p:oleObj>
              </mc:Choice>
              <mc:Fallback>
                <p:oleObj name="Equation" r:id="rId4" imgW="1016000" imgH="393700" progId="Equation.3">
                  <p:embed/>
                  <p:pic>
                    <p:nvPicPr>
                      <p:cNvPr id="0" name="Object 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7688" y="4468813"/>
                        <a:ext cx="1470025" cy="566737"/>
                      </a:xfrm>
                      <a:prstGeom prst="rect">
                        <a:avLst/>
                      </a:prstGeom>
                      <a:solidFill>
                        <a:schemeClr val="bg1"/>
                      </a:solidFill>
                      <a:ln>
                        <a:noFill/>
                      </a:ln>
                      <a:effectLst/>
                      <a:extLs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7415" name="Group 65"/>
          <p:cNvGrpSpPr>
            <a:grpSpLocks/>
          </p:cNvGrpSpPr>
          <p:nvPr/>
        </p:nvGrpSpPr>
        <p:grpSpPr bwMode="auto">
          <a:xfrm>
            <a:off x="5105400" y="3419475"/>
            <a:ext cx="3451225" cy="1435100"/>
            <a:chOff x="3431" y="2214"/>
            <a:chExt cx="1953" cy="742"/>
          </a:xfrm>
        </p:grpSpPr>
        <p:grpSp>
          <p:nvGrpSpPr>
            <p:cNvPr id="17416" name="Group 62"/>
            <p:cNvGrpSpPr>
              <a:grpSpLocks/>
            </p:cNvGrpSpPr>
            <p:nvPr/>
          </p:nvGrpSpPr>
          <p:grpSpPr bwMode="auto">
            <a:xfrm>
              <a:off x="3431" y="2214"/>
              <a:ext cx="1789" cy="742"/>
              <a:chOff x="3401" y="2364"/>
              <a:chExt cx="1789" cy="742"/>
            </a:xfrm>
          </p:grpSpPr>
          <p:sp>
            <p:nvSpPr>
              <p:cNvPr id="17418" name="Rectangle 46"/>
              <p:cNvSpPr>
                <a:spLocks noChangeArrowheads="1"/>
              </p:cNvSpPr>
              <p:nvPr/>
            </p:nvSpPr>
            <p:spPr bwMode="auto">
              <a:xfrm>
                <a:off x="3918" y="2772"/>
                <a:ext cx="864" cy="60"/>
              </a:xfrm>
              <a:prstGeom prst="rect">
                <a:avLst/>
              </a:prstGeom>
              <a:solidFill>
                <a:srgbClr val="00FF00"/>
              </a:solidFill>
              <a:ln w="12700" algn="ctr">
                <a:solidFill>
                  <a:schemeClr val="tx1"/>
                </a:solidFill>
                <a:miter lim="800000"/>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7419" name="Line 49"/>
              <p:cNvSpPr>
                <a:spLocks noChangeShapeType="1"/>
              </p:cNvSpPr>
              <p:nvPr/>
            </p:nvSpPr>
            <p:spPr bwMode="auto">
              <a:xfrm>
                <a:off x="3630" y="2550"/>
                <a:ext cx="540" cy="222"/>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7420" name="Line 50"/>
              <p:cNvSpPr>
                <a:spLocks noChangeShapeType="1"/>
              </p:cNvSpPr>
              <p:nvPr/>
            </p:nvSpPr>
            <p:spPr bwMode="auto">
              <a:xfrm flipV="1">
                <a:off x="4164" y="2364"/>
                <a:ext cx="1026" cy="414"/>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7421" name="Line 51"/>
              <p:cNvSpPr>
                <a:spLocks noChangeShapeType="1"/>
              </p:cNvSpPr>
              <p:nvPr/>
            </p:nvSpPr>
            <p:spPr bwMode="auto">
              <a:xfrm flipV="1">
                <a:off x="3630" y="2370"/>
                <a:ext cx="1548" cy="174"/>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7422" name="Line 52"/>
              <p:cNvSpPr>
                <a:spLocks noChangeShapeType="1"/>
              </p:cNvSpPr>
              <p:nvPr/>
            </p:nvSpPr>
            <p:spPr bwMode="auto">
              <a:xfrm flipV="1">
                <a:off x="3612" y="2772"/>
                <a:ext cx="564" cy="222"/>
              </a:xfrm>
              <a:prstGeom prst="line">
                <a:avLst/>
              </a:prstGeom>
              <a:noFill/>
              <a:ln w="19050">
                <a:solidFill>
                  <a:srgbClr val="FF3300"/>
                </a:solidFill>
                <a:prstDash val="dash"/>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17423" name="Oval 48"/>
              <p:cNvSpPr>
                <a:spLocks noChangeArrowheads="1"/>
              </p:cNvSpPr>
              <p:nvPr/>
            </p:nvSpPr>
            <p:spPr bwMode="auto">
              <a:xfrm>
                <a:off x="3595" y="2971"/>
                <a:ext cx="44" cy="50"/>
              </a:xfrm>
              <a:prstGeom prst="ellipse">
                <a:avLst/>
              </a:prstGeom>
              <a:solidFill>
                <a:schemeClr val="tx2"/>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7424" name="Oval 47"/>
              <p:cNvSpPr>
                <a:spLocks noChangeArrowheads="1"/>
              </p:cNvSpPr>
              <p:nvPr/>
            </p:nvSpPr>
            <p:spPr bwMode="auto">
              <a:xfrm>
                <a:off x="3600" y="2526"/>
                <a:ext cx="44" cy="50"/>
              </a:xfrm>
              <a:prstGeom prst="ellipse">
                <a:avLst/>
              </a:prstGeom>
              <a:solidFill>
                <a:schemeClr val="tx2"/>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7425" name="Rectangle 54"/>
              <p:cNvSpPr>
                <a:spLocks noChangeArrowheads="1"/>
              </p:cNvSpPr>
              <p:nvPr/>
            </p:nvSpPr>
            <p:spPr bwMode="auto">
              <a:xfrm>
                <a:off x="3414" y="2420"/>
                <a:ext cx="18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p>
            </p:txBody>
          </p:sp>
          <p:sp>
            <p:nvSpPr>
              <p:cNvPr id="17426" name="Rectangle 56"/>
              <p:cNvSpPr>
                <a:spLocks noChangeArrowheads="1"/>
              </p:cNvSpPr>
              <p:nvPr/>
            </p:nvSpPr>
            <p:spPr bwMode="auto">
              <a:xfrm>
                <a:off x="3401" y="2894"/>
                <a:ext cx="20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r>
                  <a:rPr lang="en-US" altLang="en-US" sz="1600" i="1">
                    <a:latin typeface="Times New Roman" panose="02020603050405020304" pitchFamily="18" charset="0"/>
                    <a:cs typeface="Times New Roman" panose="02020603050405020304" pitchFamily="18" charset="0"/>
                  </a:rPr>
                  <a:t>'</a:t>
                </a:r>
              </a:p>
            </p:txBody>
          </p:sp>
          <p:sp>
            <p:nvSpPr>
              <p:cNvPr id="17427" name="Line 57"/>
              <p:cNvSpPr>
                <a:spLocks noChangeShapeType="1"/>
              </p:cNvSpPr>
              <p:nvPr/>
            </p:nvSpPr>
            <p:spPr bwMode="auto">
              <a:xfrm>
                <a:off x="3612" y="2574"/>
                <a:ext cx="0" cy="396"/>
              </a:xfrm>
              <a:prstGeom prst="line">
                <a:avLst/>
              </a:prstGeom>
              <a:noFill/>
              <a:ln w="12700">
                <a:solidFill>
                  <a:schemeClr val="tx1"/>
                </a:solidFill>
                <a:round/>
                <a:headEnd type="arrow" w="med" len="me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7428" name="Rectangle 58"/>
              <p:cNvSpPr>
                <a:spLocks noChangeArrowheads="1"/>
              </p:cNvSpPr>
              <p:nvPr/>
            </p:nvSpPr>
            <p:spPr bwMode="auto">
              <a:xfrm>
                <a:off x="3420" y="2654"/>
                <a:ext cx="18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a</a:t>
                </a:r>
              </a:p>
            </p:txBody>
          </p:sp>
          <p:sp>
            <p:nvSpPr>
              <p:cNvPr id="17429" name="Line 59"/>
              <p:cNvSpPr>
                <a:spLocks noChangeShapeType="1"/>
              </p:cNvSpPr>
              <p:nvPr/>
            </p:nvSpPr>
            <p:spPr bwMode="auto">
              <a:xfrm>
                <a:off x="5190" y="2364"/>
                <a:ext cx="0" cy="41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7430" name="Line 60"/>
              <p:cNvSpPr>
                <a:spLocks noChangeShapeType="1"/>
              </p:cNvSpPr>
              <p:nvPr/>
            </p:nvSpPr>
            <p:spPr bwMode="auto">
              <a:xfrm>
                <a:off x="3612" y="2772"/>
                <a:ext cx="1578" cy="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17431" name="Rectangle 61"/>
              <p:cNvSpPr>
                <a:spLocks noChangeArrowheads="1"/>
              </p:cNvSpPr>
              <p:nvPr/>
            </p:nvSpPr>
            <p:spPr bwMode="auto">
              <a:xfrm>
                <a:off x="4855" y="2750"/>
                <a:ext cx="16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p>
            </p:txBody>
          </p:sp>
        </p:grpSp>
        <p:sp>
          <p:nvSpPr>
            <p:cNvPr id="17417" name="Rectangle 64"/>
            <p:cNvSpPr>
              <a:spLocks noChangeArrowheads="1"/>
            </p:cNvSpPr>
            <p:nvPr/>
          </p:nvSpPr>
          <p:spPr bwMode="auto">
            <a:xfrm>
              <a:off x="5211" y="2300"/>
              <a:ext cx="17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y</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1741EA0-B7B9-4F20-BB28-62D172E7B092}" type="slidenum">
              <a:rPr lang="en-US" altLang="en-US" sz="1400" smtClean="0"/>
              <a:pPr>
                <a:spcBef>
                  <a:spcPct val="0"/>
                </a:spcBef>
                <a:buFontTx/>
                <a:buNone/>
              </a:pPr>
              <a:t>15</a:t>
            </a:fld>
            <a:endParaRPr lang="en-US" altLang="en-US" sz="1400"/>
          </a:p>
        </p:txBody>
      </p:sp>
      <p:sp>
        <p:nvSpPr>
          <p:cNvPr id="18435" name="Rectangle 17"/>
          <p:cNvSpPr>
            <a:spLocks noChangeArrowheads="1"/>
          </p:cNvSpPr>
          <p:nvPr/>
        </p:nvSpPr>
        <p:spPr bwMode="auto">
          <a:xfrm>
            <a:off x="414338" y="366713"/>
            <a:ext cx="4370387" cy="923925"/>
          </a:xfrm>
          <a:prstGeom prst="rect">
            <a:avLst/>
          </a:prstGeom>
          <a:noFill/>
          <a:ln w="190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dirty="0">
                <a:solidFill>
                  <a:srgbClr val="0000FF"/>
                </a:solidFill>
              </a:rPr>
              <a:t>Read: Ch9: 3</a:t>
            </a:r>
          </a:p>
          <a:p>
            <a:pPr eaLnBrk="1" hangingPunct="1">
              <a:spcBef>
                <a:spcPct val="0"/>
              </a:spcBef>
              <a:buFontTx/>
              <a:buNone/>
            </a:pPr>
            <a:r>
              <a:rPr lang="en-US" altLang="en-US" sz="1800" b="1" dirty="0">
                <a:solidFill>
                  <a:srgbClr val="0000FF"/>
                </a:solidFill>
              </a:rPr>
              <a:t>Homework: Ch9: 6,20,23,27 (optional)</a:t>
            </a:r>
          </a:p>
          <a:p>
            <a:pPr eaLnBrk="1" hangingPunct="1">
              <a:spcBef>
                <a:spcPct val="0"/>
              </a:spcBef>
              <a:buFontTx/>
              <a:buNone/>
            </a:pPr>
            <a:r>
              <a:rPr lang="en-US" altLang="en-US" sz="1800" b="1" dirty="0">
                <a:solidFill>
                  <a:srgbClr val="FF3300"/>
                </a:solidFill>
              </a:rPr>
              <a:t>Due: November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AB22A48-37B2-4ED1-A957-9BB880F5019E}" type="slidenum">
              <a:rPr lang="en-US" altLang="en-US" sz="1400" smtClean="0"/>
              <a:pPr>
                <a:spcBef>
                  <a:spcPct val="0"/>
                </a:spcBef>
                <a:buFontTx/>
                <a:buNone/>
              </a:pPr>
              <a:t>16</a:t>
            </a:fld>
            <a:endParaRPr lang="en-US" altLang="en-US" sz="1400"/>
          </a:p>
        </p:txBody>
      </p:sp>
      <p:sp>
        <p:nvSpPr>
          <p:cNvPr id="19459" name="Rectangle 4"/>
          <p:cNvSpPr>
            <a:spLocks noChangeArrowheads="1"/>
          </p:cNvSpPr>
          <p:nvPr/>
        </p:nvSpPr>
        <p:spPr bwMode="auto">
          <a:xfrm>
            <a:off x="276225" y="901700"/>
            <a:ext cx="8658225"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solidFill>
                  <a:srgbClr val="660066"/>
                </a:solidFill>
                <a:latin typeface="Times New Roman" panose="02020603050405020304" pitchFamily="18" charset="0"/>
              </a:rPr>
              <a:t>9.4 Amplitude-splitting interferometers</a:t>
            </a:r>
          </a:p>
          <a:p>
            <a:pPr eaLnBrk="1" hangingPunct="1">
              <a:spcBef>
                <a:spcPct val="0"/>
              </a:spcBef>
              <a:buFontTx/>
              <a:buNone/>
            </a:pPr>
            <a:r>
              <a:rPr lang="en-US" altLang="en-US" sz="1800" b="1">
                <a:solidFill>
                  <a:srgbClr val="660066"/>
                </a:solidFill>
                <a:latin typeface="Times New Roman" panose="02020603050405020304" pitchFamily="18" charset="0"/>
              </a:rPr>
              <a:t>9.4.1 Dielectric films – double-beam interference</a:t>
            </a:r>
          </a:p>
          <a:p>
            <a:pPr eaLnBrk="1" hangingPunct="1">
              <a:spcBef>
                <a:spcPct val="0"/>
              </a:spcBef>
              <a:buFontTx/>
              <a:buNone/>
            </a:pPr>
            <a:r>
              <a:rPr lang="en-US" altLang="en-US" sz="1800" i="1">
                <a:solidFill>
                  <a:srgbClr val="0000FF"/>
                </a:solidFill>
                <a:latin typeface="Times New Roman" panose="02020603050405020304" pitchFamily="18" charset="0"/>
              </a:rPr>
              <a:t>Application</a:t>
            </a:r>
            <a:r>
              <a:rPr lang="en-US" altLang="en-US" sz="1800">
                <a:solidFill>
                  <a:srgbClr val="0000FF"/>
                </a:solidFill>
                <a:latin typeface="Times New Roman" panose="02020603050405020304" pitchFamily="18" charset="0"/>
              </a:rPr>
              <a:t>: </a:t>
            </a:r>
            <a:r>
              <a:rPr lang="en-US" altLang="en-US" sz="1800">
                <a:latin typeface="Times New Roman" panose="02020603050405020304" pitchFamily="18" charset="0"/>
              </a:rPr>
              <a:t>Optical coating reduces or enhances the reflection of optical devices through thin-film interference effects.</a:t>
            </a:r>
          </a:p>
          <a:p>
            <a:pPr eaLnBrk="1" hangingPunct="1">
              <a:spcBef>
                <a:spcPct val="0"/>
              </a:spcBef>
              <a:buFontTx/>
              <a:buNone/>
            </a:pPr>
            <a:endParaRPr lang="en-US" altLang="en-US" sz="800">
              <a:latin typeface="Times New Roman" panose="02020603050405020304" pitchFamily="18" charset="0"/>
            </a:endParaRPr>
          </a:p>
          <a:p>
            <a:pPr eaLnBrk="1" hangingPunct="1">
              <a:spcBef>
                <a:spcPct val="0"/>
              </a:spcBef>
              <a:buFontTx/>
              <a:buNone/>
            </a:pPr>
            <a:endParaRPr lang="en-US" altLang="en-US" sz="800">
              <a:latin typeface="Times New Roman" panose="02020603050405020304" pitchFamily="18" charset="0"/>
            </a:endParaRPr>
          </a:p>
          <a:p>
            <a:pPr eaLnBrk="1" hangingPunct="1">
              <a:spcBef>
                <a:spcPct val="0"/>
              </a:spcBef>
              <a:buFontTx/>
              <a:buNone/>
            </a:pPr>
            <a:r>
              <a:rPr lang="en-US" altLang="en-US" sz="1800" b="1" u="sng">
                <a:solidFill>
                  <a:srgbClr val="0000FF"/>
                </a:solidFill>
                <a:latin typeface="Times New Roman" panose="02020603050405020304" pitchFamily="18" charset="0"/>
              </a:rPr>
              <a:t>Fringes of equal inclination</a:t>
            </a:r>
          </a:p>
          <a:p>
            <a:pPr eaLnBrk="1" hangingPunct="1">
              <a:spcBef>
                <a:spcPct val="0"/>
              </a:spcBef>
              <a:buFontTx/>
              <a:buNone/>
            </a:pPr>
            <a:r>
              <a:rPr lang="en-US" altLang="en-US" sz="1800">
                <a:latin typeface="Times New Roman" panose="02020603050405020304" pitchFamily="18" charset="0"/>
              </a:rPr>
              <a:t>Consider the first two reflections (other reflections are weak if the reflectance is not large).</a:t>
            </a:r>
          </a:p>
          <a:p>
            <a:pPr eaLnBrk="1" hangingPunct="1">
              <a:spcBef>
                <a:spcPct val="0"/>
              </a:spcBef>
              <a:buFontTx/>
              <a:buNone/>
            </a:pPr>
            <a:r>
              <a:rPr lang="en-US" altLang="en-US" sz="1800" i="1" u="sng">
                <a:latin typeface="Times New Roman" panose="02020603050405020304" pitchFamily="18" charset="0"/>
              </a:rPr>
              <a:t>Optical path length difference</a:t>
            </a:r>
            <a:r>
              <a:rPr lang="en-US" altLang="en-US" sz="1800" u="sng">
                <a:latin typeface="Times New Roman" panose="02020603050405020304" pitchFamily="18" charset="0"/>
              </a:rPr>
              <a:t>:</a:t>
            </a:r>
          </a:p>
        </p:txBody>
      </p:sp>
      <p:sp>
        <p:nvSpPr>
          <p:cNvPr id="19460" name="Rectangle 43"/>
          <p:cNvSpPr>
            <a:spLocks noChangeArrowheads="1"/>
          </p:cNvSpPr>
          <p:nvPr/>
        </p:nvSpPr>
        <p:spPr bwMode="auto">
          <a:xfrm>
            <a:off x="323850" y="342900"/>
            <a:ext cx="74961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b="1" u="sng" dirty="0">
                <a:solidFill>
                  <a:srgbClr val="660066"/>
                </a:solidFill>
              </a:rPr>
              <a:t>November 15 Amplitude-splitting Interferometers-1</a:t>
            </a:r>
          </a:p>
        </p:txBody>
      </p:sp>
      <p:grpSp>
        <p:nvGrpSpPr>
          <p:cNvPr id="19461" name="Group 52"/>
          <p:cNvGrpSpPr>
            <a:grpSpLocks/>
          </p:cNvGrpSpPr>
          <p:nvPr/>
        </p:nvGrpSpPr>
        <p:grpSpPr bwMode="auto">
          <a:xfrm>
            <a:off x="5010150" y="2881313"/>
            <a:ext cx="3295650" cy="3425825"/>
            <a:chOff x="5010149" y="2627366"/>
            <a:chExt cx="3295651" cy="3425684"/>
          </a:xfrm>
        </p:grpSpPr>
        <p:grpSp>
          <p:nvGrpSpPr>
            <p:cNvPr id="19465" name="Group 46"/>
            <p:cNvGrpSpPr>
              <a:grpSpLocks/>
            </p:cNvGrpSpPr>
            <p:nvPr/>
          </p:nvGrpSpPr>
          <p:grpSpPr bwMode="auto">
            <a:xfrm>
              <a:off x="5010149" y="2627366"/>
              <a:ext cx="3138541" cy="3425684"/>
              <a:chOff x="3798" y="1001"/>
              <a:chExt cx="1393" cy="1689"/>
            </a:xfrm>
          </p:grpSpPr>
          <p:grpSp>
            <p:nvGrpSpPr>
              <p:cNvPr id="19469" name="Group 40"/>
              <p:cNvGrpSpPr>
                <a:grpSpLocks/>
              </p:cNvGrpSpPr>
              <p:nvPr/>
            </p:nvGrpSpPr>
            <p:grpSpPr bwMode="auto">
              <a:xfrm>
                <a:off x="3798" y="1001"/>
                <a:ext cx="1393" cy="1682"/>
                <a:chOff x="3798" y="1001"/>
                <a:chExt cx="1393" cy="1682"/>
              </a:xfrm>
            </p:grpSpPr>
            <p:sp>
              <p:nvSpPr>
                <p:cNvPr id="19473" name="Line 6"/>
                <p:cNvSpPr>
                  <a:spLocks noChangeShapeType="1"/>
                </p:cNvSpPr>
                <p:nvPr/>
              </p:nvSpPr>
              <p:spPr bwMode="auto">
                <a:xfrm>
                  <a:off x="3900" y="2124"/>
                  <a:ext cx="127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9474" name="Line 7"/>
                <p:cNvSpPr>
                  <a:spLocks noChangeShapeType="1"/>
                </p:cNvSpPr>
                <p:nvPr/>
              </p:nvSpPr>
              <p:spPr bwMode="auto">
                <a:xfrm>
                  <a:off x="3895" y="2485"/>
                  <a:ext cx="129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9475" name="Line 8"/>
                <p:cNvSpPr>
                  <a:spLocks noChangeShapeType="1"/>
                </p:cNvSpPr>
                <p:nvPr/>
              </p:nvSpPr>
              <p:spPr bwMode="auto">
                <a:xfrm>
                  <a:off x="4008" y="1704"/>
                  <a:ext cx="294" cy="420"/>
                </a:xfrm>
                <a:prstGeom prst="line">
                  <a:avLst/>
                </a:prstGeom>
                <a:noFill/>
                <a:ln w="15875">
                  <a:solidFill>
                    <a:srgbClr val="FF00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9476" name="Line 9"/>
                <p:cNvSpPr>
                  <a:spLocks noChangeShapeType="1"/>
                </p:cNvSpPr>
                <p:nvPr/>
              </p:nvSpPr>
              <p:spPr bwMode="auto">
                <a:xfrm>
                  <a:off x="4296" y="2124"/>
                  <a:ext cx="186" cy="360"/>
                </a:xfrm>
                <a:prstGeom prst="line">
                  <a:avLst/>
                </a:prstGeom>
                <a:noFill/>
                <a:ln w="15875">
                  <a:solidFill>
                    <a:srgbClr val="FF0000"/>
                  </a:solidFill>
                  <a:round/>
                  <a:headEnd/>
                  <a:tailEnd type="arrow"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19477" name="Line 13"/>
                <p:cNvSpPr>
                  <a:spLocks noChangeShapeType="1"/>
                </p:cNvSpPr>
                <p:nvPr/>
              </p:nvSpPr>
              <p:spPr bwMode="auto">
                <a:xfrm flipH="1">
                  <a:off x="4303" y="1377"/>
                  <a:ext cx="484" cy="730"/>
                </a:xfrm>
                <a:prstGeom prst="line">
                  <a:avLst/>
                </a:prstGeom>
                <a:noFill/>
                <a:ln w="15875">
                  <a:solidFill>
                    <a:srgbClr val="FF0000"/>
                  </a:solidFill>
                  <a:round/>
                  <a:headEnd type="arrow" w="med"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19478" name="Line 14"/>
                <p:cNvSpPr>
                  <a:spLocks noChangeShapeType="1"/>
                </p:cNvSpPr>
                <p:nvPr/>
              </p:nvSpPr>
              <p:spPr bwMode="auto">
                <a:xfrm flipH="1">
                  <a:off x="4477" y="2131"/>
                  <a:ext cx="186" cy="360"/>
                </a:xfrm>
                <a:prstGeom prst="line">
                  <a:avLst/>
                </a:prstGeom>
                <a:noFill/>
                <a:ln w="15875">
                  <a:solidFill>
                    <a:srgbClr val="FF0000"/>
                  </a:solidFill>
                  <a:round/>
                  <a:headEnd type="arrow" w="med" len="me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19479" name="Line 15"/>
                <p:cNvSpPr>
                  <a:spLocks noChangeShapeType="1"/>
                </p:cNvSpPr>
                <p:nvPr/>
              </p:nvSpPr>
              <p:spPr bwMode="auto">
                <a:xfrm flipH="1">
                  <a:off x="4652" y="1561"/>
                  <a:ext cx="372" cy="589"/>
                </a:xfrm>
                <a:prstGeom prst="line">
                  <a:avLst/>
                </a:prstGeom>
                <a:noFill/>
                <a:ln w="15875">
                  <a:solidFill>
                    <a:srgbClr val="FF0000"/>
                  </a:solidFill>
                  <a:round/>
                  <a:headEnd type="arrow" w="med"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19480" name="Oval 16"/>
                <p:cNvSpPr>
                  <a:spLocks noChangeArrowheads="1"/>
                </p:cNvSpPr>
                <p:nvPr/>
              </p:nvSpPr>
              <p:spPr bwMode="auto">
                <a:xfrm rot="2336816">
                  <a:off x="4661" y="1423"/>
                  <a:ext cx="492" cy="64"/>
                </a:xfrm>
                <a:prstGeom prst="ellipse">
                  <a:avLst/>
                </a:prstGeom>
                <a:solidFill>
                  <a:schemeClr val="accent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9481" name="Line 17"/>
                <p:cNvSpPr>
                  <a:spLocks noChangeShapeType="1"/>
                </p:cNvSpPr>
                <p:nvPr/>
              </p:nvSpPr>
              <p:spPr bwMode="auto">
                <a:xfrm>
                  <a:off x="4014" y="2118"/>
                  <a:ext cx="0" cy="360"/>
                </a:xfrm>
                <a:prstGeom prst="line">
                  <a:avLst/>
                </a:prstGeom>
                <a:noFill/>
                <a:ln w="12700">
                  <a:solidFill>
                    <a:schemeClr val="tx1"/>
                  </a:solidFill>
                  <a:round/>
                  <a:headEnd type="arrow" w="med" len="me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19482" name="Text Box 18"/>
                <p:cNvSpPr txBox="1">
                  <a:spLocks noChangeArrowheads="1"/>
                </p:cNvSpPr>
                <p:nvPr/>
              </p:nvSpPr>
              <p:spPr bwMode="auto">
                <a:xfrm>
                  <a:off x="3798" y="2188"/>
                  <a:ext cx="18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d</a:t>
                  </a:r>
                </a:p>
              </p:txBody>
            </p:sp>
            <p:sp>
              <p:nvSpPr>
                <p:cNvPr id="19483" name="Line 19"/>
                <p:cNvSpPr>
                  <a:spLocks noChangeShapeType="1"/>
                </p:cNvSpPr>
                <p:nvPr/>
              </p:nvSpPr>
              <p:spPr bwMode="auto">
                <a:xfrm>
                  <a:off x="4290" y="1620"/>
                  <a:ext cx="0" cy="88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19484" name="Line 20"/>
                <p:cNvSpPr>
                  <a:spLocks noChangeShapeType="1"/>
                </p:cNvSpPr>
                <p:nvPr/>
              </p:nvSpPr>
              <p:spPr bwMode="auto">
                <a:xfrm>
                  <a:off x="4476" y="2124"/>
                  <a:ext cx="0" cy="36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19485" name="Line 21"/>
                <p:cNvSpPr>
                  <a:spLocks noChangeShapeType="1"/>
                </p:cNvSpPr>
                <p:nvPr/>
              </p:nvSpPr>
              <p:spPr bwMode="auto">
                <a:xfrm flipV="1">
                  <a:off x="4821" y="1107"/>
                  <a:ext cx="327" cy="233"/>
                </a:xfrm>
                <a:prstGeom prst="line">
                  <a:avLst/>
                </a:prstGeom>
                <a:noFill/>
                <a:ln w="15875">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9486" name="Line 22"/>
                <p:cNvSpPr>
                  <a:spLocks noChangeShapeType="1"/>
                </p:cNvSpPr>
                <p:nvPr/>
              </p:nvSpPr>
              <p:spPr bwMode="auto">
                <a:xfrm flipV="1">
                  <a:off x="5024" y="1101"/>
                  <a:ext cx="124" cy="436"/>
                </a:xfrm>
                <a:prstGeom prst="line">
                  <a:avLst/>
                </a:prstGeom>
                <a:noFill/>
                <a:ln w="15875">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9487" name="Text Box 23"/>
                <p:cNvSpPr txBox="1">
                  <a:spLocks noChangeArrowheads="1"/>
                </p:cNvSpPr>
                <p:nvPr/>
              </p:nvSpPr>
              <p:spPr bwMode="auto">
                <a:xfrm>
                  <a:off x="4121" y="2086"/>
                  <a:ext cx="19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A</a:t>
                  </a:r>
                </a:p>
              </p:txBody>
            </p:sp>
            <p:sp>
              <p:nvSpPr>
                <p:cNvPr id="19488" name="Text Box 24"/>
                <p:cNvSpPr txBox="1">
                  <a:spLocks noChangeArrowheads="1"/>
                </p:cNvSpPr>
                <p:nvPr/>
              </p:nvSpPr>
              <p:spPr bwMode="auto">
                <a:xfrm>
                  <a:off x="4380" y="2471"/>
                  <a:ext cx="19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B</a:t>
                  </a:r>
                </a:p>
              </p:txBody>
            </p:sp>
            <p:sp>
              <p:nvSpPr>
                <p:cNvPr id="19489" name="Text Box 25"/>
                <p:cNvSpPr txBox="1">
                  <a:spLocks noChangeArrowheads="1"/>
                </p:cNvSpPr>
                <p:nvPr/>
              </p:nvSpPr>
              <p:spPr bwMode="auto">
                <a:xfrm>
                  <a:off x="4629" y="2087"/>
                  <a:ext cx="20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C</a:t>
                  </a:r>
                </a:p>
              </p:txBody>
            </p:sp>
            <p:sp>
              <p:nvSpPr>
                <p:cNvPr id="19490" name="Text Box 26"/>
                <p:cNvSpPr txBox="1">
                  <a:spLocks noChangeArrowheads="1"/>
                </p:cNvSpPr>
                <p:nvPr/>
              </p:nvSpPr>
              <p:spPr bwMode="auto">
                <a:xfrm>
                  <a:off x="4267" y="1804"/>
                  <a:ext cx="20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D</a:t>
                  </a:r>
                </a:p>
              </p:txBody>
            </p:sp>
            <p:sp>
              <p:nvSpPr>
                <p:cNvPr id="19491" name="Text Box 27"/>
                <p:cNvSpPr txBox="1">
                  <a:spLocks noChangeArrowheads="1"/>
                </p:cNvSpPr>
                <p:nvPr/>
              </p:nvSpPr>
              <p:spPr bwMode="auto">
                <a:xfrm>
                  <a:off x="4978" y="1001"/>
                  <a:ext cx="19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P</a:t>
                  </a:r>
                </a:p>
              </p:txBody>
            </p:sp>
            <p:sp>
              <p:nvSpPr>
                <p:cNvPr id="19492" name="Text Box 28"/>
                <p:cNvSpPr txBox="1">
                  <a:spLocks noChangeArrowheads="1"/>
                </p:cNvSpPr>
                <p:nvPr/>
              </p:nvSpPr>
              <p:spPr bwMode="auto">
                <a:xfrm>
                  <a:off x="3877" y="1511"/>
                  <a:ext cx="18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p>
              </p:txBody>
            </p:sp>
            <p:sp>
              <p:nvSpPr>
                <p:cNvPr id="19493" name="Oval 29"/>
                <p:cNvSpPr>
                  <a:spLocks noChangeArrowheads="1"/>
                </p:cNvSpPr>
                <p:nvPr/>
              </p:nvSpPr>
              <p:spPr bwMode="auto">
                <a:xfrm>
                  <a:off x="3978" y="1668"/>
                  <a:ext cx="38" cy="38"/>
                </a:xfrm>
                <a:prstGeom prst="ellipse">
                  <a:avLst/>
                </a:prstGeom>
                <a:solidFill>
                  <a:schemeClr val="accent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9494" name="Oval 30"/>
                <p:cNvSpPr>
                  <a:spLocks noChangeArrowheads="1"/>
                </p:cNvSpPr>
                <p:nvPr/>
              </p:nvSpPr>
              <p:spPr bwMode="auto">
                <a:xfrm>
                  <a:off x="5135" y="1084"/>
                  <a:ext cx="32" cy="38"/>
                </a:xfrm>
                <a:prstGeom prst="ellipse">
                  <a:avLst/>
                </a:prstGeom>
                <a:solidFill>
                  <a:schemeClr val="accent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9495" name="Line 31"/>
                <p:cNvSpPr>
                  <a:spLocks noChangeShapeType="1"/>
                </p:cNvSpPr>
                <p:nvPr/>
              </p:nvSpPr>
              <p:spPr bwMode="auto">
                <a:xfrm flipH="1" flipV="1">
                  <a:off x="4432" y="1927"/>
                  <a:ext cx="230" cy="191"/>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9496" name="Freeform 32"/>
                <p:cNvSpPr>
                  <a:spLocks/>
                </p:cNvSpPr>
                <p:nvPr/>
              </p:nvSpPr>
              <p:spPr bwMode="auto">
                <a:xfrm>
                  <a:off x="4445" y="1889"/>
                  <a:ext cx="25" cy="45"/>
                </a:xfrm>
                <a:custGeom>
                  <a:avLst/>
                  <a:gdLst>
                    <a:gd name="T0" fmla="*/ 0 w 36"/>
                    <a:gd name="T1" fmla="*/ 0 h 66"/>
                    <a:gd name="T2" fmla="*/ 1 w 36"/>
                    <a:gd name="T3" fmla="*/ 1 h 66"/>
                    <a:gd name="T4" fmla="*/ 1 w 36"/>
                    <a:gd name="T5" fmla="*/ 1 h 66"/>
                    <a:gd name="T6" fmla="*/ 0 60000 65536"/>
                    <a:gd name="T7" fmla="*/ 0 60000 65536"/>
                    <a:gd name="T8" fmla="*/ 0 60000 65536"/>
                    <a:gd name="T9" fmla="*/ 0 w 36"/>
                    <a:gd name="T10" fmla="*/ 0 h 66"/>
                    <a:gd name="T11" fmla="*/ 36 w 36"/>
                    <a:gd name="T12" fmla="*/ 66 h 66"/>
                  </a:gdLst>
                  <a:ahLst/>
                  <a:cxnLst>
                    <a:cxn ang="T6">
                      <a:pos x="T0" y="T1"/>
                    </a:cxn>
                    <a:cxn ang="T7">
                      <a:pos x="T2" y="T3"/>
                    </a:cxn>
                    <a:cxn ang="T8">
                      <a:pos x="T4" y="T5"/>
                    </a:cxn>
                  </a:cxnLst>
                  <a:rect l="T9" t="T10" r="T11" b="T12"/>
                  <a:pathLst>
                    <a:path w="36" h="66">
                      <a:moveTo>
                        <a:pt x="0" y="0"/>
                      </a:moveTo>
                      <a:lnTo>
                        <a:pt x="36" y="30"/>
                      </a:lnTo>
                      <a:lnTo>
                        <a:pt x="18" y="66"/>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19497" name="Rectangle 34"/>
                <p:cNvSpPr>
                  <a:spLocks noChangeArrowheads="1"/>
                </p:cNvSpPr>
                <p:nvPr/>
              </p:nvSpPr>
              <p:spPr bwMode="auto">
                <a:xfrm>
                  <a:off x="4115" y="1801"/>
                  <a:ext cx="20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Symbol" panose="05050102010706020507" pitchFamily="18" charset="2"/>
                    </a:rPr>
                    <a:t>q</a:t>
                  </a:r>
                  <a:r>
                    <a:rPr lang="en-US" altLang="en-US" sz="1600" i="1" baseline="-25000">
                      <a:latin typeface="Times New Roman" panose="02020603050405020304" pitchFamily="18" charset="0"/>
                    </a:rPr>
                    <a:t>i</a:t>
                  </a:r>
                </a:p>
              </p:txBody>
            </p:sp>
            <p:sp>
              <p:nvSpPr>
                <p:cNvPr id="19498" name="Rectangle 35"/>
                <p:cNvSpPr>
                  <a:spLocks noChangeArrowheads="1"/>
                </p:cNvSpPr>
                <p:nvPr/>
              </p:nvSpPr>
              <p:spPr bwMode="auto">
                <a:xfrm>
                  <a:off x="4230" y="2219"/>
                  <a:ext cx="20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Symbol" panose="05050102010706020507" pitchFamily="18" charset="2"/>
                    </a:rPr>
                    <a:t>q</a:t>
                  </a:r>
                  <a:r>
                    <a:rPr lang="en-US" altLang="en-US" sz="1600" i="1" baseline="-25000">
                      <a:latin typeface="Times New Roman" panose="02020603050405020304" pitchFamily="18" charset="0"/>
                    </a:rPr>
                    <a:t>t</a:t>
                  </a:r>
                </a:p>
              </p:txBody>
            </p:sp>
            <p:sp>
              <p:nvSpPr>
                <p:cNvPr id="19499" name="Freeform 36"/>
                <p:cNvSpPr>
                  <a:spLocks/>
                </p:cNvSpPr>
                <p:nvPr/>
              </p:nvSpPr>
              <p:spPr bwMode="auto">
                <a:xfrm>
                  <a:off x="4218" y="1981"/>
                  <a:ext cx="72" cy="41"/>
                </a:xfrm>
                <a:custGeom>
                  <a:avLst/>
                  <a:gdLst>
                    <a:gd name="T0" fmla="*/ 0 w 72"/>
                    <a:gd name="T1" fmla="*/ 41 h 41"/>
                    <a:gd name="T2" fmla="*/ 36 w 72"/>
                    <a:gd name="T3" fmla="*/ 5 h 41"/>
                    <a:gd name="T4" fmla="*/ 72 w 72"/>
                    <a:gd name="T5" fmla="*/ 11 h 41"/>
                    <a:gd name="T6" fmla="*/ 0 60000 65536"/>
                    <a:gd name="T7" fmla="*/ 0 60000 65536"/>
                    <a:gd name="T8" fmla="*/ 0 60000 65536"/>
                    <a:gd name="T9" fmla="*/ 0 w 72"/>
                    <a:gd name="T10" fmla="*/ 0 h 41"/>
                    <a:gd name="T11" fmla="*/ 72 w 72"/>
                    <a:gd name="T12" fmla="*/ 41 h 41"/>
                  </a:gdLst>
                  <a:ahLst/>
                  <a:cxnLst>
                    <a:cxn ang="T6">
                      <a:pos x="T0" y="T1"/>
                    </a:cxn>
                    <a:cxn ang="T7">
                      <a:pos x="T2" y="T3"/>
                    </a:cxn>
                    <a:cxn ang="T8">
                      <a:pos x="T4" y="T5"/>
                    </a:cxn>
                  </a:cxnLst>
                  <a:rect l="T9" t="T10" r="T11" b="T12"/>
                  <a:pathLst>
                    <a:path w="72" h="41">
                      <a:moveTo>
                        <a:pt x="0" y="41"/>
                      </a:moveTo>
                      <a:cubicBezTo>
                        <a:pt x="12" y="25"/>
                        <a:pt x="24" y="10"/>
                        <a:pt x="36" y="5"/>
                      </a:cubicBezTo>
                      <a:cubicBezTo>
                        <a:pt x="48" y="0"/>
                        <a:pt x="60" y="5"/>
                        <a:pt x="72" y="11"/>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19500" name="Freeform 39"/>
                <p:cNvSpPr>
                  <a:spLocks/>
                </p:cNvSpPr>
                <p:nvPr/>
              </p:nvSpPr>
              <p:spPr bwMode="auto">
                <a:xfrm>
                  <a:off x="4290" y="2226"/>
                  <a:ext cx="60" cy="38"/>
                </a:xfrm>
                <a:custGeom>
                  <a:avLst/>
                  <a:gdLst>
                    <a:gd name="T0" fmla="*/ 0 w 60"/>
                    <a:gd name="T1" fmla="*/ 12 h 38"/>
                    <a:gd name="T2" fmla="*/ 36 w 60"/>
                    <a:gd name="T3" fmla="*/ 36 h 38"/>
                    <a:gd name="T4" fmla="*/ 60 w 60"/>
                    <a:gd name="T5" fmla="*/ 0 h 38"/>
                    <a:gd name="T6" fmla="*/ 0 60000 65536"/>
                    <a:gd name="T7" fmla="*/ 0 60000 65536"/>
                    <a:gd name="T8" fmla="*/ 0 60000 65536"/>
                    <a:gd name="T9" fmla="*/ 0 w 60"/>
                    <a:gd name="T10" fmla="*/ 0 h 38"/>
                    <a:gd name="T11" fmla="*/ 60 w 60"/>
                    <a:gd name="T12" fmla="*/ 38 h 38"/>
                  </a:gdLst>
                  <a:ahLst/>
                  <a:cxnLst>
                    <a:cxn ang="T6">
                      <a:pos x="T0" y="T1"/>
                    </a:cxn>
                    <a:cxn ang="T7">
                      <a:pos x="T2" y="T3"/>
                    </a:cxn>
                    <a:cxn ang="T8">
                      <a:pos x="T4" y="T5"/>
                    </a:cxn>
                  </a:cxnLst>
                  <a:rect l="T9" t="T10" r="T11" b="T12"/>
                  <a:pathLst>
                    <a:path w="60" h="38">
                      <a:moveTo>
                        <a:pt x="0" y="12"/>
                      </a:moveTo>
                      <a:cubicBezTo>
                        <a:pt x="13" y="25"/>
                        <a:pt x="26" y="38"/>
                        <a:pt x="36" y="36"/>
                      </a:cubicBezTo>
                      <a:cubicBezTo>
                        <a:pt x="46" y="34"/>
                        <a:pt x="53" y="17"/>
                        <a:pt x="60" y="0"/>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grpSp>
          <p:sp>
            <p:nvSpPr>
              <p:cNvPr id="19470" name="Rectangle 43"/>
              <p:cNvSpPr>
                <a:spLocks noChangeArrowheads="1"/>
              </p:cNvSpPr>
              <p:nvPr/>
            </p:nvSpPr>
            <p:spPr bwMode="auto">
              <a:xfrm>
                <a:off x="4034" y="2236"/>
                <a:ext cx="20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n</a:t>
                </a:r>
                <a:r>
                  <a:rPr lang="en-US" altLang="en-US" sz="1600" i="1" baseline="-25000">
                    <a:latin typeface="Times New Roman" panose="02020603050405020304" pitchFamily="18" charset="0"/>
                  </a:rPr>
                  <a:t>f</a:t>
                </a:r>
              </a:p>
            </p:txBody>
          </p:sp>
          <p:sp>
            <p:nvSpPr>
              <p:cNvPr id="19471" name="Rectangle 44"/>
              <p:cNvSpPr>
                <a:spLocks noChangeArrowheads="1"/>
              </p:cNvSpPr>
              <p:nvPr/>
            </p:nvSpPr>
            <p:spPr bwMode="auto">
              <a:xfrm>
                <a:off x="3893" y="1890"/>
                <a:ext cx="2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n</a:t>
                </a:r>
                <a:r>
                  <a:rPr lang="en-US" altLang="en-US" sz="1600" baseline="-25000">
                    <a:latin typeface="Times New Roman" panose="02020603050405020304" pitchFamily="18" charset="0"/>
                  </a:rPr>
                  <a:t>1</a:t>
                </a:r>
              </a:p>
            </p:txBody>
          </p:sp>
          <p:sp>
            <p:nvSpPr>
              <p:cNvPr id="19472" name="Rectangle 45"/>
              <p:cNvSpPr>
                <a:spLocks noChangeArrowheads="1"/>
              </p:cNvSpPr>
              <p:nvPr/>
            </p:nvSpPr>
            <p:spPr bwMode="auto">
              <a:xfrm>
                <a:off x="3902" y="2478"/>
                <a:ext cx="2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n</a:t>
                </a:r>
                <a:r>
                  <a:rPr lang="en-US" altLang="en-US" sz="1600" baseline="-25000">
                    <a:latin typeface="Times New Roman" panose="02020603050405020304" pitchFamily="18" charset="0"/>
                  </a:rPr>
                  <a:t>2</a:t>
                </a:r>
              </a:p>
            </p:txBody>
          </p:sp>
        </p:grpSp>
        <p:sp>
          <p:nvSpPr>
            <p:cNvPr id="19466" name="Line 9"/>
            <p:cNvSpPr>
              <a:spLocks noChangeShapeType="1"/>
            </p:cNvSpPr>
            <p:nvPr/>
          </p:nvSpPr>
          <p:spPr bwMode="auto">
            <a:xfrm>
              <a:off x="6979909" y="4933644"/>
              <a:ext cx="419073" cy="730163"/>
            </a:xfrm>
            <a:prstGeom prst="line">
              <a:avLst/>
            </a:prstGeom>
            <a:noFill/>
            <a:ln w="15875">
              <a:solidFill>
                <a:srgbClr val="C00000"/>
              </a:solidFill>
              <a:round/>
              <a:headEnd/>
              <a:tailEnd type="arrow"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19467" name="Line 14"/>
            <p:cNvSpPr>
              <a:spLocks noChangeShapeType="1"/>
            </p:cNvSpPr>
            <p:nvPr/>
          </p:nvSpPr>
          <p:spPr bwMode="auto">
            <a:xfrm flipH="1">
              <a:off x="7397242" y="4909741"/>
              <a:ext cx="419073" cy="730163"/>
            </a:xfrm>
            <a:prstGeom prst="line">
              <a:avLst/>
            </a:prstGeom>
            <a:noFill/>
            <a:ln w="15875">
              <a:solidFill>
                <a:srgbClr val="C00000"/>
              </a:solidFill>
              <a:round/>
              <a:headEnd type="arrow" w="med" len="me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19468" name="Line 15"/>
            <p:cNvSpPr>
              <a:spLocks noChangeShapeType="1"/>
            </p:cNvSpPr>
            <p:nvPr/>
          </p:nvSpPr>
          <p:spPr bwMode="auto">
            <a:xfrm flipH="1">
              <a:off x="7801056" y="4105267"/>
              <a:ext cx="504744" cy="814435"/>
            </a:xfrm>
            <a:prstGeom prst="line">
              <a:avLst/>
            </a:prstGeom>
            <a:noFill/>
            <a:ln w="15875">
              <a:solidFill>
                <a:srgbClr val="C00000"/>
              </a:solidFill>
              <a:round/>
              <a:headEnd type="arrow" w="med" len="med"/>
              <a:tailEnd/>
            </a:ln>
            <a:extLst>
              <a:ext uri="{909E8E84-426E-40DD-AFC4-6F175D3DCCD1}">
                <a14:hiddenFill xmlns:a14="http://schemas.microsoft.com/office/drawing/2010/main">
                  <a:noFill/>
                </a14:hiddenFill>
              </a:ext>
            </a:extLst>
          </p:spPr>
          <p:txBody>
            <a:bodyPr>
              <a:spAutoFit/>
            </a:bodyPr>
            <a:lstStyle/>
            <a:p>
              <a:endParaRPr lang="en-US"/>
            </a:p>
          </p:txBody>
        </p:sp>
      </p:grpSp>
      <p:grpSp>
        <p:nvGrpSpPr>
          <p:cNvPr id="19462" name="Group 43"/>
          <p:cNvGrpSpPr>
            <a:grpSpLocks/>
          </p:cNvGrpSpPr>
          <p:nvPr/>
        </p:nvGrpSpPr>
        <p:grpSpPr bwMode="auto">
          <a:xfrm>
            <a:off x="461963" y="3240088"/>
            <a:ext cx="2555875" cy="2779712"/>
            <a:chOff x="461963" y="3240088"/>
            <a:chExt cx="2555875" cy="2779712"/>
          </a:xfrm>
        </p:grpSpPr>
        <p:graphicFrame>
          <p:nvGraphicFramePr>
            <p:cNvPr id="19463" name="Object 41"/>
            <p:cNvGraphicFramePr>
              <a:graphicFrameLocks noChangeAspect="1"/>
            </p:cNvGraphicFramePr>
            <p:nvPr/>
          </p:nvGraphicFramePr>
          <p:xfrm>
            <a:off x="461963" y="3240088"/>
            <a:ext cx="2555875" cy="2779712"/>
          </p:xfrm>
          <a:graphic>
            <a:graphicData uri="http://schemas.openxmlformats.org/presentationml/2006/ole">
              <mc:AlternateContent xmlns:mc="http://schemas.openxmlformats.org/markup-compatibility/2006">
                <mc:Choice xmlns:v="urn:schemas-microsoft-com:vml" Requires="v">
                  <p:oleObj spid="_x0000_s19517" name="Equation" r:id="rId3" imgW="1765300" imgH="1930400" progId="Equation.3">
                    <p:embed/>
                  </p:oleObj>
                </mc:Choice>
                <mc:Fallback>
                  <p:oleObj name="Equation" r:id="rId3" imgW="1765300" imgH="1930400" progId="Equation.3">
                    <p:embed/>
                    <p:pic>
                      <p:nvPicPr>
                        <p:cNvPr id="0" name="Object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963" y="3240088"/>
                          <a:ext cx="2555875" cy="2779712"/>
                        </a:xfrm>
                        <a:prstGeom prst="rect">
                          <a:avLst/>
                        </a:prstGeom>
                        <a:solidFill>
                          <a:schemeClr val="bg1"/>
                        </a:solidFill>
                        <a:ln>
                          <a:noFill/>
                        </a:ln>
                        <a:effectLst/>
                        <a:extLs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4" name="Object 43"/>
            <p:cNvGraphicFramePr>
              <a:graphicFrameLocks noChangeAspect="1"/>
            </p:cNvGraphicFramePr>
            <p:nvPr>
              <p:extLst>
                <p:ext uri="{D42A27DB-BD31-4B8C-83A1-F6EECF244321}">
                  <p14:modId xmlns:p14="http://schemas.microsoft.com/office/powerpoint/2010/main" val="2856209983"/>
                </p:ext>
              </p:extLst>
            </p:nvPr>
          </p:nvGraphicFramePr>
          <p:xfrm>
            <a:off x="654050" y="5657850"/>
            <a:ext cx="1030288" cy="347663"/>
          </p:xfrm>
          <a:graphic>
            <a:graphicData uri="http://schemas.openxmlformats.org/presentationml/2006/ole">
              <mc:AlternateContent xmlns:mc="http://schemas.openxmlformats.org/markup-compatibility/2006">
                <mc:Choice xmlns:v="urn:schemas-microsoft-com:vml" Requires="v">
                  <p:oleObj spid="_x0000_s19518" name="Equation" r:id="rId5" imgW="710891" imgH="241195" progId="Equation.3">
                    <p:embed/>
                  </p:oleObj>
                </mc:Choice>
                <mc:Fallback>
                  <p:oleObj name="Equation" r:id="rId5" imgW="710891" imgH="241195" progId="Equation.3">
                    <p:embed/>
                    <p:pic>
                      <p:nvPicPr>
                        <p:cNvPr id="0" name="Object 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4050" y="5657850"/>
                          <a:ext cx="1030288" cy="347663"/>
                        </a:xfrm>
                        <a:prstGeom prst="rect">
                          <a:avLst/>
                        </a:prstGeom>
                        <a:solidFill>
                          <a:srgbClr val="FFFFCC"/>
                        </a:solidFill>
                        <a:ln w="19050">
                          <a:solidFill>
                            <a:srgbClr val="0000FF"/>
                          </a:solidFill>
                          <a:miter lim="800000"/>
                          <a:headEnd/>
                          <a:tailEnd/>
                        </a:ln>
                        <a:effectLst/>
                        <a:extLst/>
                      </p:spPr>
                    </p:pic>
                  </p:oleObj>
                </mc:Fallback>
              </mc:AlternateContent>
            </a:graphicData>
          </a:graphic>
        </p:graphicFrame>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7E72195-F76E-4CD7-8D5B-1CB53D4770CE}" type="slidenum">
              <a:rPr lang="en-US" altLang="en-US" sz="1400" smtClean="0"/>
              <a:pPr>
                <a:spcBef>
                  <a:spcPct val="0"/>
                </a:spcBef>
                <a:buFontTx/>
                <a:buNone/>
              </a:pPr>
              <a:t>17</a:t>
            </a:fld>
            <a:endParaRPr lang="en-US" altLang="en-US" sz="1400"/>
          </a:p>
        </p:txBody>
      </p:sp>
      <p:graphicFrame>
        <p:nvGraphicFramePr>
          <p:cNvPr id="20483" name="Object 127"/>
          <p:cNvGraphicFramePr>
            <a:graphicFrameLocks noChangeAspect="1"/>
          </p:cNvGraphicFramePr>
          <p:nvPr/>
        </p:nvGraphicFramePr>
        <p:xfrm>
          <a:off x="596900" y="1241425"/>
          <a:ext cx="3133725" cy="1322388"/>
        </p:xfrm>
        <a:graphic>
          <a:graphicData uri="http://schemas.openxmlformats.org/presentationml/2006/ole">
            <mc:AlternateContent xmlns:mc="http://schemas.openxmlformats.org/markup-compatibility/2006">
              <mc:Choice xmlns:v="urn:schemas-microsoft-com:vml" Requires="v">
                <p:oleObj spid="_x0000_s20527" name="Equation" r:id="rId3" imgW="2108200" imgH="889000" progId="Equation.3">
                  <p:embed/>
                </p:oleObj>
              </mc:Choice>
              <mc:Fallback>
                <p:oleObj name="Equation" r:id="rId3" imgW="2108200" imgH="889000" progId="Equation.3">
                  <p:embed/>
                  <p:pic>
                    <p:nvPicPr>
                      <p:cNvPr id="0" name="Object 1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900" y="1241425"/>
                        <a:ext cx="3133725"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484" name="Rectangle 128"/>
          <p:cNvSpPr>
            <a:spLocks noChangeArrowheads="1"/>
          </p:cNvSpPr>
          <p:nvPr/>
        </p:nvSpPr>
        <p:spPr bwMode="auto">
          <a:xfrm>
            <a:off x="528638" y="2806700"/>
            <a:ext cx="497522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latin typeface="Times New Roman" panose="02020603050405020304" pitchFamily="18" charset="0"/>
              </a:rPr>
              <a:t>1) External reflection, </a:t>
            </a:r>
            <a:r>
              <a:rPr lang="en-US" altLang="en-US" sz="1800" i="1">
                <a:latin typeface="Times New Roman" panose="02020603050405020304" pitchFamily="18" charset="0"/>
              </a:rPr>
              <a:t>n</a:t>
            </a:r>
            <a:r>
              <a:rPr lang="en-US" altLang="en-US" sz="1800" i="1" baseline="-25000">
                <a:latin typeface="Times New Roman" panose="02020603050405020304" pitchFamily="18" charset="0"/>
              </a:rPr>
              <a:t>i</a:t>
            </a:r>
            <a:r>
              <a:rPr lang="en-US" altLang="en-US" sz="1800">
                <a:latin typeface="Times New Roman" panose="02020603050405020304" pitchFamily="18" charset="0"/>
              </a:rPr>
              <a:t>&lt;</a:t>
            </a:r>
            <a:r>
              <a:rPr lang="en-US" altLang="en-US" sz="1800" i="1">
                <a:latin typeface="Times New Roman" panose="02020603050405020304" pitchFamily="18" charset="0"/>
              </a:rPr>
              <a:t>n</a:t>
            </a:r>
            <a:r>
              <a:rPr lang="en-US" altLang="en-US" sz="1800" i="1" baseline="-25000">
                <a:latin typeface="Times New Roman" panose="02020603050405020304" pitchFamily="18" charset="0"/>
              </a:rPr>
              <a:t>t </a:t>
            </a:r>
            <a:r>
              <a:rPr lang="en-US" altLang="en-US" sz="1800" i="1">
                <a:latin typeface="Times New Roman" panose="02020603050405020304" pitchFamily="18" charset="0"/>
              </a:rPr>
              <a:t>.</a:t>
            </a:r>
          </a:p>
          <a:p>
            <a:pPr eaLnBrk="1" hangingPunct="1">
              <a:spcBef>
                <a:spcPct val="0"/>
              </a:spcBef>
              <a:buFontTx/>
              <a:buNone/>
            </a:pPr>
            <a:r>
              <a:rPr lang="en-US" altLang="en-US" sz="1800">
                <a:latin typeface="Times New Roman" panose="02020603050405020304" pitchFamily="18" charset="0"/>
              </a:rPr>
              <a:t>There is a phase shift of </a:t>
            </a:r>
            <a:r>
              <a:rPr lang="en-US" altLang="en-US" sz="1800" i="1">
                <a:latin typeface="Symbol" panose="05050102010706020507" pitchFamily="18" charset="2"/>
              </a:rPr>
              <a:t>p</a:t>
            </a:r>
            <a:r>
              <a:rPr lang="en-US" altLang="en-US" sz="1800">
                <a:latin typeface="Times New Roman" panose="02020603050405020304" pitchFamily="18" charset="0"/>
              </a:rPr>
              <a:t> between the incident electric field and the reflected electric field.</a:t>
            </a:r>
          </a:p>
          <a:p>
            <a:pPr eaLnBrk="1" hangingPunct="1">
              <a:spcBef>
                <a:spcPct val="0"/>
              </a:spcBef>
              <a:buFontTx/>
              <a:buNone/>
            </a:pPr>
            <a:endParaRPr lang="en-US" altLang="en-US" sz="1000">
              <a:latin typeface="Times New Roman" panose="02020603050405020304" pitchFamily="18" charset="0"/>
            </a:endParaRPr>
          </a:p>
          <a:p>
            <a:pPr eaLnBrk="1" hangingPunct="1">
              <a:spcBef>
                <a:spcPct val="0"/>
              </a:spcBef>
              <a:buFontTx/>
              <a:buNone/>
            </a:pPr>
            <a:r>
              <a:rPr lang="en-US" altLang="en-US" sz="1800">
                <a:latin typeface="Times New Roman" panose="02020603050405020304" pitchFamily="18" charset="0"/>
              </a:rPr>
              <a:t>2) Internal reflection, </a:t>
            </a:r>
            <a:r>
              <a:rPr lang="en-US" altLang="en-US" sz="1800" i="1">
                <a:latin typeface="Times New Roman" panose="02020603050405020304" pitchFamily="18" charset="0"/>
              </a:rPr>
              <a:t>n</a:t>
            </a:r>
            <a:r>
              <a:rPr lang="en-US" altLang="en-US" sz="1800" i="1" baseline="-25000">
                <a:latin typeface="Times New Roman" panose="02020603050405020304" pitchFamily="18" charset="0"/>
              </a:rPr>
              <a:t>i</a:t>
            </a:r>
            <a:r>
              <a:rPr lang="en-US" altLang="en-US" sz="1800" i="1">
                <a:latin typeface="Times New Roman" panose="02020603050405020304" pitchFamily="18" charset="0"/>
              </a:rPr>
              <a:t>&gt;n</a:t>
            </a:r>
            <a:r>
              <a:rPr lang="en-US" altLang="en-US" sz="1800" i="1" baseline="-25000">
                <a:latin typeface="Times New Roman" panose="02020603050405020304" pitchFamily="18" charset="0"/>
              </a:rPr>
              <a:t>t </a:t>
            </a:r>
            <a:r>
              <a:rPr lang="en-US" altLang="en-US" sz="1800" i="1">
                <a:latin typeface="Times New Roman" panose="02020603050405020304" pitchFamily="18" charset="0"/>
              </a:rPr>
              <a:t>.</a:t>
            </a:r>
          </a:p>
          <a:p>
            <a:pPr eaLnBrk="1" hangingPunct="1">
              <a:spcBef>
                <a:spcPct val="0"/>
              </a:spcBef>
              <a:buFontTx/>
              <a:buNone/>
            </a:pPr>
            <a:r>
              <a:rPr lang="en-US" altLang="en-US" sz="1800">
                <a:latin typeface="Times New Roman" panose="02020603050405020304" pitchFamily="18" charset="0"/>
              </a:rPr>
              <a:t>There is no phase shift between the incident electric field and the reflected electric field.</a:t>
            </a:r>
          </a:p>
        </p:txBody>
      </p:sp>
      <p:sp>
        <p:nvSpPr>
          <p:cNvPr id="20485" name="Rectangle 129"/>
          <p:cNvSpPr>
            <a:spLocks noChangeArrowheads="1"/>
          </p:cNvSpPr>
          <p:nvPr/>
        </p:nvSpPr>
        <p:spPr bwMode="auto">
          <a:xfrm>
            <a:off x="528638" y="527050"/>
            <a:ext cx="4572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u="sng">
                <a:solidFill>
                  <a:srgbClr val="0000FF"/>
                </a:solidFill>
                <a:latin typeface="Times New Roman" panose="02020603050405020304" pitchFamily="18" charset="0"/>
              </a:rPr>
              <a:t>Phase shift in reflections when the angle of incidence is small: </a:t>
            </a:r>
          </a:p>
        </p:txBody>
      </p:sp>
      <p:grpSp>
        <p:nvGrpSpPr>
          <p:cNvPr id="20486" name="Group 131"/>
          <p:cNvGrpSpPr>
            <a:grpSpLocks/>
          </p:cNvGrpSpPr>
          <p:nvPr/>
        </p:nvGrpSpPr>
        <p:grpSpPr bwMode="auto">
          <a:xfrm>
            <a:off x="5735638" y="477838"/>
            <a:ext cx="2562225" cy="2587625"/>
            <a:chOff x="5356287" y="984386"/>
            <a:chExt cx="2562455" cy="2587296"/>
          </a:xfrm>
        </p:grpSpPr>
        <p:sp>
          <p:nvSpPr>
            <p:cNvPr id="20487" name="Line 19"/>
            <p:cNvSpPr>
              <a:spLocks noChangeShapeType="1"/>
            </p:cNvSpPr>
            <p:nvPr/>
          </p:nvSpPr>
          <p:spPr bwMode="auto">
            <a:xfrm>
              <a:off x="5948655" y="1680013"/>
              <a:ext cx="268287" cy="276133"/>
            </a:xfrm>
            <a:prstGeom prst="line">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0488" name="Rectangle 6"/>
            <p:cNvSpPr>
              <a:spLocks noChangeArrowheads="1"/>
            </p:cNvSpPr>
            <p:nvPr/>
          </p:nvSpPr>
          <p:spPr bwMode="auto">
            <a:xfrm>
              <a:off x="5421605" y="2379867"/>
              <a:ext cx="2497137" cy="1191815"/>
            </a:xfrm>
            <a:prstGeom prst="rect">
              <a:avLst/>
            </a:prstGeom>
            <a:solidFill>
              <a:srgbClr val="FFFFCC"/>
            </a:solidFill>
            <a:ln w="9525" algn="ctr">
              <a:solidFill>
                <a:schemeClr val="tx1"/>
              </a:solidFill>
              <a:miter lim="800000"/>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20489" name="Line 7"/>
            <p:cNvSpPr>
              <a:spLocks noChangeShapeType="1"/>
            </p:cNvSpPr>
            <p:nvPr/>
          </p:nvSpPr>
          <p:spPr bwMode="auto">
            <a:xfrm>
              <a:off x="6621755" y="1230900"/>
              <a:ext cx="0" cy="2256673"/>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0490" name="Line 8"/>
            <p:cNvSpPr>
              <a:spLocks noChangeShapeType="1"/>
            </p:cNvSpPr>
            <p:nvPr/>
          </p:nvSpPr>
          <p:spPr bwMode="auto">
            <a:xfrm>
              <a:off x="5575592" y="1262639"/>
              <a:ext cx="1033462" cy="1117228"/>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0491" name="Line 9"/>
            <p:cNvSpPr>
              <a:spLocks noChangeShapeType="1"/>
            </p:cNvSpPr>
            <p:nvPr/>
          </p:nvSpPr>
          <p:spPr bwMode="auto">
            <a:xfrm>
              <a:off x="6636042" y="2394150"/>
              <a:ext cx="722312" cy="1069618"/>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0492" name="Line 10"/>
            <p:cNvSpPr>
              <a:spLocks noChangeShapeType="1"/>
            </p:cNvSpPr>
            <p:nvPr/>
          </p:nvSpPr>
          <p:spPr bwMode="auto">
            <a:xfrm flipV="1">
              <a:off x="6636042" y="1445141"/>
              <a:ext cx="881062" cy="923617"/>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0493" name="Rectangle 12"/>
            <p:cNvSpPr>
              <a:spLocks noChangeArrowheads="1"/>
            </p:cNvSpPr>
            <p:nvPr/>
          </p:nvSpPr>
          <p:spPr bwMode="auto">
            <a:xfrm>
              <a:off x="5356287" y="1298577"/>
              <a:ext cx="441325" cy="369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latin typeface="Times New Roman" panose="02020603050405020304" pitchFamily="18" charset="0"/>
                </a:rPr>
                <a:t>E</a:t>
              </a:r>
              <a:r>
                <a:rPr lang="en-US" altLang="en-US" sz="1800" i="1" baseline="-25000">
                  <a:latin typeface="Times New Roman" panose="02020603050405020304" pitchFamily="18" charset="0"/>
                </a:rPr>
                <a:t>is</a:t>
              </a:r>
            </a:p>
          </p:txBody>
        </p:sp>
        <p:sp>
          <p:nvSpPr>
            <p:cNvPr id="20494" name="Rectangle 14"/>
            <p:cNvSpPr>
              <a:spLocks noChangeArrowheads="1"/>
            </p:cNvSpPr>
            <p:nvPr/>
          </p:nvSpPr>
          <p:spPr bwMode="auto">
            <a:xfrm>
              <a:off x="5870867" y="1768883"/>
              <a:ext cx="352425" cy="368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solidFill>
                    <a:srgbClr val="FF0000"/>
                  </a:solidFill>
                  <a:latin typeface="Times New Roman" panose="02020603050405020304" pitchFamily="18" charset="0"/>
                </a:rPr>
                <a:t>k</a:t>
              </a:r>
              <a:r>
                <a:rPr lang="en-US" altLang="en-US" sz="1800" i="1" baseline="-25000">
                  <a:solidFill>
                    <a:srgbClr val="FF0000"/>
                  </a:solidFill>
                  <a:latin typeface="Times New Roman" panose="02020603050405020304" pitchFamily="18" charset="0"/>
                </a:rPr>
                <a:t>i</a:t>
              </a:r>
            </a:p>
          </p:txBody>
        </p:sp>
        <p:sp>
          <p:nvSpPr>
            <p:cNvPr id="20495" name="Text Box 26"/>
            <p:cNvSpPr txBox="1">
              <a:spLocks noChangeArrowheads="1"/>
            </p:cNvSpPr>
            <p:nvPr/>
          </p:nvSpPr>
          <p:spPr bwMode="auto">
            <a:xfrm>
              <a:off x="6294730" y="1768883"/>
              <a:ext cx="328612" cy="33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1">
                  <a:latin typeface="Symbol" panose="05050102010706020507" pitchFamily="18" charset="2"/>
                </a:rPr>
                <a:t>q</a:t>
              </a:r>
              <a:r>
                <a:rPr lang="en-US" altLang="en-US" sz="1600" i="1" baseline="-25000">
                  <a:latin typeface="Times New Roman" panose="02020603050405020304" pitchFamily="18" charset="0"/>
                </a:rPr>
                <a:t>i</a:t>
              </a:r>
            </a:p>
          </p:txBody>
        </p:sp>
        <p:sp>
          <p:nvSpPr>
            <p:cNvPr id="20496" name="Text Box 27"/>
            <p:cNvSpPr txBox="1">
              <a:spLocks noChangeArrowheads="1"/>
            </p:cNvSpPr>
            <p:nvPr/>
          </p:nvSpPr>
          <p:spPr bwMode="auto">
            <a:xfrm>
              <a:off x="6580480" y="1791101"/>
              <a:ext cx="344487" cy="33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1">
                  <a:latin typeface="Symbol" panose="05050102010706020507" pitchFamily="18" charset="2"/>
                </a:rPr>
                <a:t>q</a:t>
              </a:r>
              <a:r>
                <a:rPr lang="en-US" altLang="en-US" sz="1600" i="1" baseline="-25000">
                  <a:latin typeface="Times New Roman" panose="02020603050405020304" pitchFamily="18" charset="0"/>
                </a:rPr>
                <a:t>r</a:t>
              </a:r>
            </a:p>
          </p:txBody>
        </p:sp>
        <p:sp>
          <p:nvSpPr>
            <p:cNvPr id="20497" name="Text Box 28"/>
            <p:cNvSpPr txBox="1">
              <a:spLocks noChangeArrowheads="1"/>
            </p:cNvSpPr>
            <p:nvPr/>
          </p:nvSpPr>
          <p:spPr bwMode="auto">
            <a:xfrm>
              <a:off x="6553492" y="2563955"/>
              <a:ext cx="328612" cy="33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1">
                  <a:latin typeface="Symbol" panose="05050102010706020507" pitchFamily="18" charset="2"/>
                </a:rPr>
                <a:t>q</a:t>
              </a:r>
              <a:r>
                <a:rPr lang="en-US" altLang="en-US" sz="1600" i="1" baseline="-25000">
                  <a:latin typeface="Times New Roman" panose="02020603050405020304" pitchFamily="18" charset="0"/>
                </a:rPr>
                <a:t>t</a:t>
              </a:r>
            </a:p>
          </p:txBody>
        </p:sp>
        <p:sp>
          <p:nvSpPr>
            <p:cNvPr id="20498" name="Text Box 31"/>
            <p:cNvSpPr txBox="1">
              <a:spLocks noChangeArrowheads="1"/>
            </p:cNvSpPr>
            <p:nvPr/>
          </p:nvSpPr>
          <p:spPr bwMode="auto">
            <a:xfrm>
              <a:off x="7040855" y="2035494"/>
              <a:ext cx="341312" cy="366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n</a:t>
              </a:r>
              <a:r>
                <a:rPr lang="en-US" altLang="en-US" sz="1800" i="1" baseline="-25000">
                  <a:latin typeface="Times New Roman" panose="02020603050405020304" pitchFamily="18" charset="0"/>
                </a:rPr>
                <a:t>i</a:t>
              </a:r>
            </a:p>
          </p:txBody>
        </p:sp>
        <p:sp>
          <p:nvSpPr>
            <p:cNvPr id="20499" name="Rectangle 34"/>
            <p:cNvSpPr>
              <a:spLocks noChangeArrowheads="1"/>
            </p:cNvSpPr>
            <p:nvPr/>
          </p:nvSpPr>
          <p:spPr bwMode="auto">
            <a:xfrm>
              <a:off x="7168455" y="1702103"/>
              <a:ext cx="457200" cy="369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latin typeface="Times New Roman" panose="02020603050405020304" pitchFamily="18" charset="0"/>
                </a:rPr>
                <a:t>E</a:t>
              </a:r>
              <a:r>
                <a:rPr lang="en-US" altLang="en-US" sz="1800" i="1" baseline="-25000">
                  <a:latin typeface="Times New Roman" panose="02020603050405020304" pitchFamily="18" charset="0"/>
                </a:rPr>
                <a:t>rs</a:t>
              </a:r>
            </a:p>
          </p:txBody>
        </p:sp>
        <p:sp>
          <p:nvSpPr>
            <p:cNvPr id="20500" name="Rectangle 36"/>
            <p:cNvSpPr>
              <a:spLocks noChangeArrowheads="1"/>
            </p:cNvSpPr>
            <p:nvPr/>
          </p:nvSpPr>
          <p:spPr bwMode="auto">
            <a:xfrm>
              <a:off x="7534567" y="1129334"/>
              <a:ext cx="371475" cy="366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solidFill>
                    <a:srgbClr val="FF0000"/>
                  </a:solidFill>
                  <a:latin typeface="Times New Roman" panose="02020603050405020304" pitchFamily="18" charset="0"/>
                </a:rPr>
                <a:t>k</a:t>
              </a:r>
              <a:r>
                <a:rPr lang="en-US" altLang="en-US" sz="1800" i="1" baseline="-25000">
                  <a:solidFill>
                    <a:srgbClr val="FF0000"/>
                  </a:solidFill>
                  <a:latin typeface="Times New Roman" panose="02020603050405020304" pitchFamily="18" charset="0"/>
                </a:rPr>
                <a:t>r</a:t>
              </a:r>
            </a:p>
          </p:txBody>
        </p:sp>
        <p:grpSp>
          <p:nvGrpSpPr>
            <p:cNvPr id="20501" name="Group 42"/>
            <p:cNvGrpSpPr>
              <a:grpSpLocks/>
            </p:cNvGrpSpPr>
            <p:nvPr/>
          </p:nvGrpSpPr>
          <p:grpSpPr bwMode="auto">
            <a:xfrm rot="5400000" flipH="1" flipV="1">
              <a:off x="7141014" y="1379078"/>
              <a:ext cx="465601" cy="439458"/>
              <a:chOff x="3646" y="2922"/>
              <a:chExt cx="211" cy="215"/>
            </a:xfrm>
          </p:grpSpPr>
          <p:sp>
            <p:nvSpPr>
              <p:cNvPr id="20518" name="Line 33"/>
              <p:cNvSpPr>
                <a:spLocks noChangeShapeType="1"/>
              </p:cNvSpPr>
              <p:nvPr/>
            </p:nvSpPr>
            <p:spPr bwMode="auto">
              <a:xfrm>
                <a:off x="3725" y="3011"/>
                <a:ext cx="132" cy="126"/>
              </a:xfrm>
              <a:prstGeom prst="line">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0519" name="Oval 39"/>
              <p:cNvSpPr>
                <a:spLocks noChangeArrowheads="1"/>
              </p:cNvSpPr>
              <p:nvPr/>
            </p:nvSpPr>
            <p:spPr bwMode="auto">
              <a:xfrm>
                <a:off x="3646" y="2922"/>
                <a:ext cx="38" cy="38"/>
              </a:xfrm>
              <a:prstGeom prst="ellipse">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grpSp>
        <p:sp>
          <p:nvSpPr>
            <p:cNvPr id="20502" name="Line 44"/>
            <p:cNvSpPr>
              <a:spLocks noChangeShapeType="1"/>
            </p:cNvSpPr>
            <p:nvPr/>
          </p:nvSpPr>
          <p:spPr bwMode="auto">
            <a:xfrm rot="-10138858" flipH="1" flipV="1">
              <a:off x="7060137" y="3075755"/>
              <a:ext cx="269511" cy="278630"/>
            </a:xfrm>
            <a:prstGeom prst="line">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0503" name="Rectangle 49"/>
            <p:cNvSpPr>
              <a:spLocks noChangeArrowheads="1"/>
            </p:cNvSpPr>
            <p:nvPr/>
          </p:nvSpPr>
          <p:spPr bwMode="auto">
            <a:xfrm>
              <a:off x="6913855" y="2506825"/>
              <a:ext cx="441325" cy="369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latin typeface="Times New Roman" panose="02020603050405020304" pitchFamily="18" charset="0"/>
                </a:rPr>
                <a:t>E</a:t>
              </a:r>
              <a:r>
                <a:rPr lang="en-US" altLang="en-US" sz="1800" i="1" baseline="-25000">
                  <a:latin typeface="Times New Roman" panose="02020603050405020304" pitchFamily="18" charset="0"/>
                </a:rPr>
                <a:t>ts</a:t>
              </a:r>
            </a:p>
          </p:txBody>
        </p:sp>
        <p:sp>
          <p:nvSpPr>
            <p:cNvPr id="20504" name="Rectangle 52"/>
            <p:cNvSpPr>
              <a:spLocks noChangeArrowheads="1"/>
            </p:cNvSpPr>
            <p:nvPr/>
          </p:nvSpPr>
          <p:spPr bwMode="auto">
            <a:xfrm>
              <a:off x="7293267" y="3146374"/>
              <a:ext cx="354012" cy="366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solidFill>
                    <a:srgbClr val="FF0000"/>
                  </a:solidFill>
                  <a:latin typeface="Times New Roman" panose="02020603050405020304" pitchFamily="18" charset="0"/>
                </a:rPr>
                <a:t>k</a:t>
              </a:r>
              <a:r>
                <a:rPr lang="en-US" altLang="en-US" sz="1800" i="1" baseline="-25000">
                  <a:solidFill>
                    <a:srgbClr val="FF0000"/>
                  </a:solidFill>
                  <a:latin typeface="Times New Roman" panose="02020603050405020304" pitchFamily="18" charset="0"/>
                </a:rPr>
                <a:t>t</a:t>
              </a:r>
            </a:p>
          </p:txBody>
        </p:sp>
        <p:sp>
          <p:nvSpPr>
            <p:cNvPr id="20505" name="Text Box 54"/>
            <p:cNvSpPr txBox="1">
              <a:spLocks noChangeArrowheads="1"/>
            </p:cNvSpPr>
            <p:nvPr/>
          </p:nvSpPr>
          <p:spPr bwMode="auto">
            <a:xfrm>
              <a:off x="7034505" y="2286236"/>
              <a:ext cx="341312" cy="366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n</a:t>
              </a:r>
              <a:r>
                <a:rPr lang="en-US" altLang="en-US" sz="1800" i="1" baseline="-25000">
                  <a:latin typeface="Times New Roman" panose="02020603050405020304" pitchFamily="18" charset="0"/>
                </a:rPr>
                <a:t>t</a:t>
              </a:r>
            </a:p>
          </p:txBody>
        </p:sp>
        <p:sp>
          <p:nvSpPr>
            <p:cNvPr id="20506" name="Arc 67"/>
            <p:cNvSpPr>
              <a:spLocks/>
            </p:cNvSpPr>
            <p:nvPr/>
          </p:nvSpPr>
          <p:spPr bwMode="auto">
            <a:xfrm rot="5972422" flipH="1" flipV="1">
              <a:off x="6363036" y="2086240"/>
              <a:ext cx="265024" cy="225425"/>
            </a:xfrm>
            <a:custGeom>
              <a:avLst/>
              <a:gdLst>
                <a:gd name="T0" fmla="*/ 0 w 21600"/>
                <a:gd name="T1" fmla="*/ 0 h 17409"/>
                <a:gd name="T2" fmla="*/ 0 w 21600"/>
                <a:gd name="T3" fmla="*/ 0 h 17409"/>
                <a:gd name="T4" fmla="*/ 0 w 21600"/>
                <a:gd name="T5" fmla="*/ 0 h 17409"/>
                <a:gd name="T6" fmla="*/ 0 60000 65536"/>
                <a:gd name="T7" fmla="*/ 0 60000 65536"/>
                <a:gd name="T8" fmla="*/ 0 60000 65536"/>
                <a:gd name="T9" fmla="*/ 0 w 21600"/>
                <a:gd name="T10" fmla="*/ 0 h 17409"/>
                <a:gd name="T11" fmla="*/ 21600 w 21600"/>
                <a:gd name="T12" fmla="*/ 17409 h 17409"/>
              </a:gdLst>
              <a:ahLst/>
              <a:cxnLst>
                <a:cxn ang="T6">
                  <a:pos x="T0" y="T1"/>
                </a:cxn>
                <a:cxn ang="T7">
                  <a:pos x="T2" y="T3"/>
                </a:cxn>
                <a:cxn ang="T8">
                  <a:pos x="T4" y="T5"/>
                </a:cxn>
              </a:cxnLst>
              <a:rect l="T9" t="T10" r="T11" b="T12"/>
              <a:pathLst>
                <a:path w="21600" h="17409" fill="none" extrusionOk="0">
                  <a:moveTo>
                    <a:pt x="13132" y="0"/>
                  </a:moveTo>
                  <a:cubicBezTo>
                    <a:pt x="18470" y="4087"/>
                    <a:pt x="21600" y="10426"/>
                    <a:pt x="21600" y="17149"/>
                  </a:cubicBezTo>
                  <a:cubicBezTo>
                    <a:pt x="21600" y="17235"/>
                    <a:pt x="21599" y="17322"/>
                    <a:pt x="21598" y="17409"/>
                  </a:cubicBezTo>
                </a:path>
                <a:path w="21600" h="17409" stroke="0" extrusionOk="0">
                  <a:moveTo>
                    <a:pt x="13132" y="0"/>
                  </a:moveTo>
                  <a:cubicBezTo>
                    <a:pt x="18470" y="4087"/>
                    <a:pt x="21600" y="10426"/>
                    <a:pt x="21600" y="17149"/>
                  </a:cubicBezTo>
                  <a:cubicBezTo>
                    <a:pt x="21600" y="17235"/>
                    <a:pt x="21599" y="17322"/>
                    <a:pt x="21598" y="17409"/>
                  </a:cubicBezTo>
                  <a:lnTo>
                    <a:pt x="0" y="17149"/>
                  </a:lnTo>
                  <a:lnTo>
                    <a:pt x="13132" y="0"/>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20507" name="Arc 68"/>
            <p:cNvSpPr>
              <a:spLocks/>
            </p:cNvSpPr>
            <p:nvPr/>
          </p:nvSpPr>
          <p:spPr bwMode="auto">
            <a:xfrm rot="15627578" flipV="1">
              <a:off x="6590049" y="2132262"/>
              <a:ext cx="265024" cy="222250"/>
            </a:xfrm>
            <a:custGeom>
              <a:avLst/>
              <a:gdLst>
                <a:gd name="T0" fmla="*/ 0 w 21593"/>
                <a:gd name="T1" fmla="*/ 0 h 17149"/>
                <a:gd name="T2" fmla="*/ 0 w 21593"/>
                <a:gd name="T3" fmla="*/ 0 h 17149"/>
                <a:gd name="T4" fmla="*/ 0 w 21593"/>
                <a:gd name="T5" fmla="*/ 0 h 17149"/>
                <a:gd name="T6" fmla="*/ 0 60000 65536"/>
                <a:gd name="T7" fmla="*/ 0 60000 65536"/>
                <a:gd name="T8" fmla="*/ 0 60000 65536"/>
                <a:gd name="T9" fmla="*/ 0 w 21593"/>
                <a:gd name="T10" fmla="*/ 0 h 17149"/>
                <a:gd name="T11" fmla="*/ 21593 w 21593"/>
                <a:gd name="T12" fmla="*/ 17149 h 17149"/>
              </a:gdLst>
              <a:ahLst/>
              <a:cxnLst>
                <a:cxn ang="T6">
                  <a:pos x="T0" y="T1"/>
                </a:cxn>
                <a:cxn ang="T7">
                  <a:pos x="T2" y="T3"/>
                </a:cxn>
                <a:cxn ang="T8">
                  <a:pos x="T4" y="T5"/>
                </a:cxn>
              </a:cxnLst>
              <a:rect l="T9" t="T10" r="T11" b="T12"/>
              <a:pathLst>
                <a:path w="21593" h="17149" fill="none" extrusionOk="0">
                  <a:moveTo>
                    <a:pt x="13132" y="0"/>
                  </a:moveTo>
                  <a:cubicBezTo>
                    <a:pt x="18321" y="3973"/>
                    <a:pt x="21432" y="10083"/>
                    <a:pt x="21593" y="16616"/>
                  </a:cubicBezTo>
                </a:path>
                <a:path w="21593" h="17149" stroke="0" extrusionOk="0">
                  <a:moveTo>
                    <a:pt x="13132" y="0"/>
                  </a:moveTo>
                  <a:cubicBezTo>
                    <a:pt x="18321" y="3973"/>
                    <a:pt x="21432" y="10083"/>
                    <a:pt x="21593" y="16616"/>
                  </a:cubicBezTo>
                  <a:lnTo>
                    <a:pt x="0" y="17149"/>
                  </a:lnTo>
                  <a:lnTo>
                    <a:pt x="13132" y="0"/>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20508" name="Arc 69"/>
            <p:cNvSpPr>
              <a:spLocks/>
            </p:cNvSpPr>
            <p:nvPr/>
          </p:nvSpPr>
          <p:spPr bwMode="auto">
            <a:xfrm rot="5972422">
              <a:off x="6531308" y="2395700"/>
              <a:ext cx="245980" cy="222250"/>
            </a:xfrm>
            <a:custGeom>
              <a:avLst/>
              <a:gdLst>
                <a:gd name="T0" fmla="*/ 0 w 20052"/>
                <a:gd name="T1" fmla="*/ 0 h 17149"/>
                <a:gd name="T2" fmla="*/ 0 w 20052"/>
                <a:gd name="T3" fmla="*/ 0 h 17149"/>
                <a:gd name="T4" fmla="*/ 0 w 20052"/>
                <a:gd name="T5" fmla="*/ 0 h 17149"/>
                <a:gd name="T6" fmla="*/ 0 60000 65536"/>
                <a:gd name="T7" fmla="*/ 0 60000 65536"/>
                <a:gd name="T8" fmla="*/ 0 60000 65536"/>
                <a:gd name="T9" fmla="*/ 0 w 20052"/>
                <a:gd name="T10" fmla="*/ 0 h 17149"/>
                <a:gd name="T11" fmla="*/ 20052 w 20052"/>
                <a:gd name="T12" fmla="*/ 17149 h 17149"/>
              </a:gdLst>
              <a:ahLst/>
              <a:cxnLst>
                <a:cxn ang="T6">
                  <a:pos x="T0" y="T1"/>
                </a:cxn>
                <a:cxn ang="T7">
                  <a:pos x="T2" y="T3"/>
                </a:cxn>
                <a:cxn ang="T8">
                  <a:pos x="T4" y="T5"/>
                </a:cxn>
              </a:cxnLst>
              <a:rect l="T9" t="T10" r="T11" b="T12"/>
              <a:pathLst>
                <a:path w="20052" h="17149" fill="none" extrusionOk="0">
                  <a:moveTo>
                    <a:pt x="13132" y="0"/>
                  </a:moveTo>
                  <a:cubicBezTo>
                    <a:pt x="16217" y="2362"/>
                    <a:pt x="18607" y="5512"/>
                    <a:pt x="20051" y="9119"/>
                  </a:cubicBezTo>
                </a:path>
                <a:path w="20052" h="17149" stroke="0" extrusionOk="0">
                  <a:moveTo>
                    <a:pt x="13132" y="0"/>
                  </a:moveTo>
                  <a:cubicBezTo>
                    <a:pt x="16217" y="2362"/>
                    <a:pt x="18607" y="5512"/>
                    <a:pt x="20051" y="9119"/>
                  </a:cubicBezTo>
                  <a:lnTo>
                    <a:pt x="0" y="17149"/>
                  </a:lnTo>
                  <a:lnTo>
                    <a:pt x="13132" y="0"/>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20509" name="Arc 70"/>
            <p:cNvSpPr>
              <a:spLocks/>
            </p:cNvSpPr>
            <p:nvPr/>
          </p:nvSpPr>
          <p:spPr bwMode="auto">
            <a:xfrm rot="5972422">
              <a:off x="6531308" y="2363961"/>
              <a:ext cx="245980" cy="215900"/>
            </a:xfrm>
            <a:custGeom>
              <a:avLst/>
              <a:gdLst>
                <a:gd name="T0" fmla="*/ 0 w 20052"/>
                <a:gd name="T1" fmla="*/ 0 h 16649"/>
                <a:gd name="T2" fmla="*/ 0 w 20052"/>
                <a:gd name="T3" fmla="*/ 0 h 16649"/>
                <a:gd name="T4" fmla="*/ 0 w 20052"/>
                <a:gd name="T5" fmla="*/ 0 h 16649"/>
                <a:gd name="T6" fmla="*/ 0 60000 65536"/>
                <a:gd name="T7" fmla="*/ 0 60000 65536"/>
                <a:gd name="T8" fmla="*/ 0 60000 65536"/>
                <a:gd name="T9" fmla="*/ 0 w 20052"/>
                <a:gd name="T10" fmla="*/ 0 h 16649"/>
                <a:gd name="T11" fmla="*/ 20052 w 20052"/>
                <a:gd name="T12" fmla="*/ 16649 h 16649"/>
              </a:gdLst>
              <a:ahLst/>
              <a:cxnLst>
                <a:cxn ang="T6">
                  <a:pos x="T0" y="T1"/>
                </a:cxn>
                <a:cxn ang="T7">
                  <a:pos x="T2" y="T3"/>
                </a:cxn>
                <a:cxn ang="T8">
                  <a:pos x="T4" y="T5"/>
                </a:cxn>
              </a:cxnLst>
              <a:rect l="T9" t="T10" r="T11" b="T12"/>
              <a:pathLst>
                <a:path w="20052" h="16649" fill="none" extrusionOk="0">
                  <a:moveTo>
                    <a:pt x="13761" y="-1"/>
                  </a:moveTo>
                  <a:cubicBezTo>
                    <a:pt x="16545" y="2301"/>
                    <a:pt x="18708" y="5265"/>
                    <a:pt x="20051" y="8619"/>
                  </a:cubicBezTo>
                </a:path>
                <a:path w="20052" h="16649" stroke="0" extrusionOk="0">
                  <a:moveTo>
                    <a:pt x="13761" y="-1"/>
                  </a:moveTo>
                  <a:cubicBezTo>
                    <a:pt x="16545" y="2301"/>
                    <a:pt x="18708" y="5265"/>
                    <a:pt x="20051" y="8619"/>
                  </a:cubicBezTo>
                  <a:lnTo>
                    <a:pt x="0" y="16649"/>
                  </a:lnTo>
                  <a:lnTo>
                    <a:pt x="13761" y="-1"/>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20510" name="Rectangle 30"/>
            <p:cNvSpPr>
              <a:spLocks noChangeArrowheads="1"/>
            </p:cNvSpPr>
            <p:nvPr/>
          </p:nvSpPr>
          <p:spPr bwMode="auto">
            <a:xfrm>
              <a:off x="7010688" y="984386"/>
              <a:ext cx="474810" cy="369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solidFill>
                    <a:srgbClr val="0000FF"/>
                  </a:solidFill>
                  <a:latin typeface="Times New Roman" panose="02020603050405020304" pitchFamily="18" charset="0"/>
                </a:rPr>
                <a:t>E</a:t>
              </a:r>
              <a:r>
                <a:rPr lang="en-US" altLang="en-US" sz="1800" i="1" baseline="-25000">
                  <a:solidFill>
                    <a:srgbClr val="0000FF"/>
                  </a:solidFill>
                  <a:latin typeface="Times New Roman" panose="02020603050405020304" pitchFamily="18" charset="0"/>
                </a:rPr>
                <a:t>rp</a:t>
              </a:r>
            </a:p>
          </p:txBody>
        </p:sp>
        <p:sp>
          <p:nvSpPr>
            <p:cNvPr id="20511" name="Line 37"/>
            <p:cNvSpPr>
              <a:spLocks noChangeShapeType="1"/>
            </p:cNvSpPr>
            <p:nvPr/>
          </p:nvSpPr>
          <p:spPr bwMode="auto">
            <a:xfrm rot="5400000" flipH="1">
              <a:off x="7149899" y="1296987"/>
              <a:ext cx="244394" cy="255587"/>
            </a:xfrm>
            <a:prstGeom prst="line">
              <a:avLst/>
            </a:prstGeom>
            <a:noFill/>
            <a:ln w="12700">
              <a:solidFill>
                <a:srgbClr val="0000FF"/>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0512" name="Line 43"/>
            <p:cNvSpPr>
              <a:spLocks noChangeShapeType="1"/>
            </p:cNvSpPr>
            <p:nvPr/>
          </p:nvSpPr>
          <p:spPr bwMode="auto">
            <a:xfrm rot="11461142" flipH="1">
              <a:off x="7155840" y="2890456"/>
              <a:ext cx="198437" cy="244394"/>
            </a:xfrm>
            <a:prstGeom prst="line">
              <a:avLst/>
            </a:prstGeom>
            <a:noFill/>
            <a:ln w="12700">
              <a:solidFill>
                <a:srgbClr val="0000FF"/>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0513" name="Rectangle 45"/>
            <p:cNvSpPr>
              <a:spLocks noChangeArrowheads="1"/>
            </p:cNvSpPr>
            <p:nvPr/>
          </p:nvSpPr>
          <p:spPr bwMode="auto">
            <a:xfrm>
              <a:off x="7292365" y="2866652"/>
              <a:ext cx="489088" cy="369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solidFill>
                    <a:srgbClr val="0000FF"/>
                  </a:solidFill>
                  <a:latin typeface="Times New Roman" panose="02020603050405020304" pitchFamily="18" charset="0"/>
                </a:rPr>
                <a:t>E</a:t>
              </a:r>
              <a:r>
                <a:rPr lang="en-US" altLang="en-US" sz="1800" i="1" baseline="-25000">
                  <a:solidFill>
                    <a:srgbClr val="0000FF"/>
                  </a:solidFill>
                  <a:latin typeface="Times New Roman" panose="02020603050405020304" pitchFamily="18" charset="0"/>
                </a:rPr>
                <a:t>tp</a:t>
              </a:r>
            </a:p>
          </p:txBody>
        </p:sp>
        <p:sp>
          <p:nvSpPr>
            <p:cNvPr id="20514" name="Rectangle 18"/>
            <p:cNvSpPr>
              <a:spLocks noChangeArrowheads="1"/>
            </p:cNvSpPr>
            <p:nvPr/>
          </p:nvSpPr>
          <p:spPr bwMode="auto">
            <a:xfrm>
              <a:off x="6045495" y="1109466"/>
              <a:ext cx="4587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solidFill>
                    <a:srgbClr val="0000FF"/>
                  </a:solidFill>
                  <a:latin typeface="Times New Roman" panose="02020603050405020304" pitchFamily="18" charset="0"/>
                </a:rPr>
                <a:t>E</a:t>
              </a:r>
              <a:r>
                <a:rPr lang="en-US" altLang="en-US" sz="1800" i="1" baseline="-25000">
                  <a:solidFill>
                    <a:srgbClr val="0000FF"/>
                  </a:solidFill>
                  <a:latin typeface="Times New Roman" panose="02020603050405020304" pitchFamily="18" charset="0"/>
                </a:rPr>
                <a:t>ip</a:t>
              </a:r>
            </a:p>
          </p:txBody>
        </p:sp>
        <p:sp>
          <p:nvSpPr>
            <p:cNvPr id="20515" name="Line 23"/>
            <p:cNvSpPr>
              <a:spLocks noChangeShapeType="1"/>
            </p:cNvSpPr>
            <p:nvPr/>
          </p:nvSpPr>
          <p:spPr bwMode="auto">
            <a:xfrm flipV="1">
              <a:off x="5919023" y="1408445"/>
              <a:ext cx="215900" cy="217488"/>
            </a:xfrm>
            <a:prstGeom prst="line">
              <a:avLst/>
            </a:prstGeom>
            <a:noFill/>
            <a:ln w="12700">
              <a:solidFill>
                <a:srgbClr val="0000FF"/>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0516" name="Oval 16"/>
            <p:cNvSpPr>
              <a:spLocks noChangeArrowheads="1"/>
            </p:cNvSpPr>
            <p:nvPr/>
          </p:nvSpPr>
          <p:spPr bwMode="auto">
            <a:xfrm>
              <a:off x="5645974" y="1342828"/>
              <a:ext cx="76200" cy="84138"/>
            </a:xfrm>
            <a:prstGeom prst="ellipse">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20517" name="Oval 39"/>
            <p:cNvSpPr>
              <a:spLocks noChangeArrowheads="1"/>
            </p:cNvSpPr>
            <p:nvPr/>
          </p:nvSpPr>
          <p:spPr bwMode="auto">
            <a:xfrm rot="5400000" flipH="1" flipV="1">
              <a:off x="6896476" y="2785890"/>
              <a:ext cx="83852" cy="77672"/>
            </a:xfrm>
            <a:prstGeom prst="ellipse">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2"/>
          <p:cNvGraphicFramePr>
            <a:graphicFrameLocks noChangeAspect="1"/>
          </p:cNvGraphicFramePr>
          <p:nvPr/>
        </p:nvGraphicFramePr>
        <p:xfrm>
          <a:off x="361950" y="1871663"/>
          <a:ext cx="4286250" cy="660400"/>
        </p:xfrm>
        <a:graphic>
          <a:graphicData uri="http://schemas.openxmlformats.org/presentationml/2006/ole">
            <mc:AlternateContent xmlns:mc="http://schemas.openxmlformats.org/markup-compatibility/2006">
              <mc:Choice xmlns:v="urn:schemas-microsoft-com:vml" Requires="v">
                <p:oleObj spid="_x0000_s21582" name="Equation" r:id="rId3" imgW="2959100" imgH="457200" progId="Equation.3">
                  <p:embed/>
                </p:oleObj>
              </mc:Choice>
              <mc:Fallback>
                <p:oleObj name="Equation" r:id="rId3" imgW="2959100" imgH="4572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950" y="1871663"/>
                        <a:ext cx="4286250" cy="660400"/>
                      </a:xfrm>
                      <a:prstGeom prst="rect">
                        <a:avLst/>
                      </a:prstGeom>
                      <a:solidFill>
                        <a:schemeClr val="bg1"/>
                      </a:solidFill>
                      <a:ln>
                        <a:noFill/>
                      </a:ln>
                      <a:effectLst/>
                      <a:extLs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0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090B50-6811-4332-ADFF-1C10C4D9CC28}" type="slidenum">
              <a:rPr lang="en-US" altLang="en-US" sz="1400" smtClean="0"/>
              <a:pPr>
                <a:spcBef>
                  <a:spcPct val="0"/>
                </a:spcBef>
                <a:buFontTx/>
                <a:buNone/>
              </a:pPr>
              <a:t>18</a:t>
            </a:fld>
            <a:endParaRPr lang="en-US" altLang="en-US" sz="1400"/>
          </a:p>
        </p:txBody>
      </p:sp>
      <p:sp>
        <p:nvSpPr>
          <p:cNvPr id="21508" name="Rectangle 47"/>
          <p:cNvSpPr>
            <a:spLocks noChangeArrowheads="1"/>
          </p:cNvSpPr>
          <p:nvPr/>
        </p:nvSpPr>
        <p:spPr bwMode="auto">
          <a:xfrm>
            <a:off x="298450" y="227013"/>
            <a:ext cx="405447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1" u="sng">
                <a:latin typeface="Times New Roman" panose="02020603050405020304" pitchFamily="18" charset="0"/>
              </a:rPr>
              <a:t>Phase difference</a:t>
            </a:r>
            <a:r>
              <a:rPr lang="en-US" altLang="en-US" sz="1800" u="sng">
                <a:latin typeface="Times New Roman" panose="02020603050405020304" pitchFamily="18" charset="0"/>
              </a:rPr>
              <a:t>:</a:t>
            </a:r>
          </a:p>
          <a:p>
            <a:pPr eaLnBrk="1" hangingPunct="1">
              <a:spcBef>
                <a:spcPct val="0"/>
              </a:spcBef>
              <a:buFontTx/>
              <a:buNone/>
            </a:pPr>
            <a:r>
              <a:rPr lang="en-US" altLang="en-US" sz="1800">
                <a:latin typeface="Times New Roman" panose="02020603050405020304" pitchFamily="18" charset="0"/>
              </a:rPr>
              <a:t>Assume </a:t>
            </a:r>
            <a:r>
              <a:rPr lang="en-US" altLang="en-US" sz="1800" i="1">
                <a:latin typeface="Times New Roman" panose="02020603050405020304" pitchFamily="18" charset="0"/>
              </a:rPr>
              <a:t>n</a:t>
            </a:r>
            <a:r>
              <a:rPr lang="en-US" altLang="en-US" sz="1800" i="1" baseline="-25000">
                <a:latin typeface="Times New Roman" panose="02020603050405020304" pitchFamily="18" charset="0"/>
              </a:rPr>
              <a:t>f </a:t>
            </a:r>
            <a:r>
              <a:rPr lang="en-US" altLang="en-US" sz="1800">
                <a:latin typeface="Times New Roman" panose="02020603050405020304" pitchFamily="18" charset="0"/>
              </a:rPr>
              <a:t>&gt;</a:t>
            </a:r>
            <a:r>
              <a:rPr lang="en-US" altLang="en-US" sz="1800" i="1">
                <a:latin typeface="Times New Roman" panose="02020603050405020304" pitchFamily="18" charset="0"/>
              </a:rPr>
              <a:t>n</a:t>
            </a:r>
            <a:r>
              <a:rPr lang="en-US" altLang="en-US" sz="1800" baseline="-25000">
                <a:latin typeface="Times New Roman" panose="02020603050405020304" pitchFamily="18" charset="0"/>
              </a:rPr>
              <a:t>1</a:t>
            </a:r>
            <a:r>
              <a:rPr lang="en-US" altLang="en-US" sz="1800">
                <a:latin typeface="Times New Roman" panose="02020603050405020304" pitchFamily="18" charset="0"/>
              </a:rPr>
              <a:t>, </a:t>
            </a:r>
            <a:r>
              <a:rPr lang="en-US" altLang="en-US" sz="1800" i="1">
                <a:latin typeface="Times New Roman" panose="02020603050405020304" pitchFamily="18" charset="0"/>
              </a:rPr>
              <a:t>n</a:t>
            </a:r>
            <a:r>
              <a:rPr lang="en-US" altLang="en-US" sz="1800" i="1" baseline="-25000">
                <a:latin typeface="Times New Roman" panose="02020603050405020304" pitchFamily="18" charset="0"/>
              </a:rPr>
              <a:t>f </a:t>
            </a:r>
            <a:r>
              <a:rPr lang="en-US" altLang="en-US" sz="1800">
                <a:latin typeface="Times New Roman" panose="02020603050405020304" pitchFamily="18" charset="0"/>
              </a:rPr>
              <a:t>&gt;</a:t>
            </a:r>
            <a:r>
              <a:rPr lang="en-US" altLang="en-US" sz="1800" i="1">
                <a:latin typeface="Times New Roman" panose="02020603050405020304" pitchFamily="18" charset="0"/>
              </a:rPr>
              <a:t>n</a:t>
            </a:r>
            <a:r>
              <a:rPr lang="en-US" altLang="en-US" sz="1800" baseline="-25000">
                <a:latin typeface="Times New Roman" panose="02020603050405020304" pitchFamily="18" charset="0"/>
              </a:rPr>
              <a:t>2</a:t>
            </a:r>
            <a:r>
              <a:rPr lang="en-US" altLang="en-US" sz="1800">
                <a:latin typeface="Times New Roman" panose="02020603050405020304" pitchFamily="18" charset="0"/>
              </a:rPr>
              <a:t>. There is a phase shift of </a:t>
            </a:r>
            <a:r>
              <a:rPr lang="en-US" altLang="en-US" sz="1800" i="1">
                <a:latin typeface="Symbol" panose="05050102010706020507" pitchFamily="18" charset="2"/>
              </a:rPr>
              <a:t>p</a:t>
            </a:r>
            <a:r>
              <a:rPr lang="en-US" altLang="en-US" sz="1800">
                <a:latin typeface="Times New Roman" panose="02020603050405020304" pitchFamily="18" charset="0"/>
              </a:rPr>
              <a:t> between external and internal reflections (when the incident angle is not large). </a:t>
            </a:r>
          </a:p>
        </p:txBody>
      </p:sp>
      <p:sp>
        <p:nvSpPr>
          <p:cNvPr id="21509" name="Rectangle 49"/>
          <p:cNvSpPr>
            <a:spLocks noChangeArrowheads="1"/>
          </p:cNvSpPr>
          <p:nvPr/>
        </p:nvSpPr>
        <p:spPr bwMode="auto">
          <a:xfrm>
            <a:off x="4633913" y="600075"/>
            <a:ext cx="13096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u="sng">
                <a:latin typeface="Times New Roman" panose="02020603050405020304" pitchFamily="18" charset="0"/>
              </a:rPr>
              <a:t>Bright spot: </a:t>
            </a:r>
          </a:p>
        </p:txBody>
      </p:sp>
      <p:graphicFrame>
        <p:nvGraphicFramePr>
          <p:cNvPr id="21510" name="Object 3"/>
          <p:cNvGraphicFramePr>
            <a:graphicFrameLocks noChangeAspect="1"/>
          </p:cNvGraphicFramePr>
          <p:nvPr>
            <p:extLst>
              <p:ext uri="{D42A27DB-BD31-4B8C-83A1-F6EECF244321}">
                <p14:modId xmlns:p14="http://schemas.microsoft.com/office/powerpoint/2010/main" val="3517055265"/>
              </p:ext>
            </p:extLst>
          </p:nvPr>
        </p:nvGraphicFramePr>
        <p:xfrm>
          <a:off x="5978525" y="531813"/>
          <a:ext cx="1930400" cy="601662"/>
        </p:xfrm>
        <a:graphic>
          <a:graphicData uri="http://schemas.openxmlformats.org/presentationml/2006/ole">
            <mc:AlternateContent xmlns:mc="http://schemas.openxmlformats.org/markup-compatibility/2006">
              <mc:Choice xmlns:v="urn:schemas-microsoft-com:vml" Requires="v">
                <p:oleObj spid="_x0000_s21583" name="Equation" r:id="rId5" imgW="1333500" imgH="419100" progId="Equation.DSMT4">
                  <p:embed/>
                </p:oleObj>
              </mc:Choice>
              <mc:Fallback>
                <p:oleObj name="Equation" r:id="rId5" imgW="1333500" imgH="4191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78525" y="531813"/>
                        <a:ext cx="1930400" cy="601662"/>
                      </a:xfrm>
                      <a:prstGeom prst="rect">
                        <a:avLst/>
                      </a:prstGeom>
                      <a:solidFill>
                        <a:srgbClr val="FFFFCC"/>
                      </a:solidFill>
                      <a:ln w="19050">
                        <a:solidFill>
                          <a:srgbClr val="0000FF"/>
                        </a:solidFill>
                        <a:miter lim="800000"/>
                        <a:headEnd/>
                        <a:tailEnd/>
                      </a:ln>
                      <a:effectLst/>
                      <a:extLst/>
                    </p:spPr>
                  </p:pic>
                </p:oleObj>
              </mc:Fallback>
            </mc:AlternateContent>
          </a:graphicData>
        </a:graphic>
      </p:graphicFrame>
      <p:sp>
        <p:nvSpPr>
          <p:cNvPr id="21511" name="Rectangle 51"/>
          <p:cNvSpPr>
            <a:spLocks noChangeArrowheads="1"/>
          </p:cNvSpPr>
          <p:nvPr/>
        </p:nvSpPr>
        <p:spPr bwMode="auto">
          <a:xfrm>
            <a:off x="4664075" y="1497013"/>
            <a:ext cx="1222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u="sng">
                <a:latin typeface="Times New Roman" panose="02020603050405020304" pitchFamily="18" charset="0"/>
              </a:rPr>
              <a:t>Dark spot: </a:t>
            </a:r>
          </a:p>
        </p:txBody>
      </p:sp>
      <p:graphicFrame>
        <p:nvGraphicFramePr>
          <p:cNvPr id="21512" name="Object 4"/>
          <p:cNvGraphicFramePr>
            <a:graphicFrameLocks noChangeAspect="1"/>
          </p:cNvGraphicFramePr>
          <p:nvPr>
            <p:extLst>
              <p:ext uri="{D42A27DB-BD31-4B8C-83A1-F6EECF244321}">
                <p14:modId xmlns:p14="http://schemas.microsoft.com/office/powerpoint/2010/main" val="1755868535"/>
              </p:ext>
            </p:extLst>
          </p:nvPr>
        </p:nvGraphicFramePr>
        <p:xfrm>
          <a:off x="6010275" y="1390650"/>
          <a:ext cx="1527175" cy="601663"/>
        </p:xfrm>
        <a:graphic>
          <a:graphicData uri="http://schemas.openxmlformats.org/presentationml/2006/ole">
            <mc:AlternateContent xmlns:mc="http://schemas.openxmlformats.org/markup-compatibility/2006">
              <mc:Choice xmlns:v="urn:schemas-microsoft-com:vml" Requires="v">
                <p:oleObj spid="_x0000_s21584" name="Equation" r:id="rId7" imgW="1054100" imgH="419100" progId="Equation.3">
                  <p:embed/>
                </p:oleObj>
              </mc:Choice>
              <mc:Fallback>
                <p:oleObj name="Equation" r:id="rId7" imgW="1054100" imgH="4191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0275" y="1390650"/>
                        <a:ext cx="1527175" cy="601663"/>
                      </a:xfrm>
                      <a:prstGeom prst="rect">
                        <a:avLst/>
                      </a:prstGeom>
                      <a:solidFill>
                        <a:srgbClr val="FFFFCC"/>
                      </a:solidFill>
                      <a:ln w="19050">
                        <a:solidFill>
                          <a:srgbClr val="0000FF"/>
                        </a:solidFill>
                        <a:miter lim="800000"/>
                        <a:headEnd/>
                        <a:tailEnd/>
                      </a:ln>
                      <a:effectLst/>
                      <a:extLst/>
                    </p:spPr>
                  </p:pic>
                </p:oleObj>
              </mc:Fallback>
            </mc:AlternateContent>
          </a:graphicData>
        </a:graphic>
      </p:graphicFrame>
      <p:sp>
        <p:nvSpPr>
          <p:cNvPr id="21513" name="Rectangle 4"/>
          <p:cNvSpPr>
            <a:spLocks noChangeArrowheads="1"/>
          </p:cNvSpPr>
          <p:nvPr/>
        </p:nvSpPr>
        <p:spPr bwMode="auto">
          <a:xfrm>
            <a:off x="366713" y="2771775"/>
            <a:ext cx="439102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u="sng">
                <a:solidFill>
                  <a:srgbClr val="0000FF"/>
                </a:solidFill>
                <a:latin typeface="Times New Roman" panose="02020603050405020304" pitchFamily="18" charset="0"/>
              </a:rPr>
              <a:t>Extended source</a:t>
            </a:r>
            <a:r>
              <a:rPr lang="en-US" altLang="en-US" sz="1800" u="sng">
                <a:latin typeface="Times New Roman" panose="02020603050405020304" pitchFamily="18" charset="0"/>
              </a:rPr>
              <a:t>:</a:t>
            </a:r>
            <a:r>
              <a:rPr lang="en-US" altLang="en-US" sz="1800">
                <a:latin typeface="Times New Roman" panose="02020603050405020304" pitchFamily="18" charset="0"/>
              </a:rPr>
              <a:t> All rays inclined at the same angle arrive at the same point.</a:t>
            </a:r>
          </a:p>
          <a:p>
            <a:pPr eaLnBrk="1" hangingPunct="1">
              <a:spcBef>
                <a:spcPct val="0"/>
              </a:spcBef>
              <a:buFontTx/>
              <a:buNone/>
            </a:pPr>
            <a:r>
              <a:rPr lang="en-US" altLang="en-US" sz="1800">
                <a:latin typeface="Times New Roman" panose="02020603050405020304" pitchFamily="18" charset="0"/>
                <a:sym typeface="Wingdings" panose="05000000000000000000" pitchFamily="2" charset="2"/>
              </a:rPr>
              <a:t></a:t>
            </a:r>
            <a:r>
              <a:rPr lang="en-US" altLang="en-US" sz="1800" i="1" u="sng">
                <a:solidFill>
                  <a:srgbClr val="0000FF"/>
                </a:solidFill>
                <a:latin typeface="Times New Roman" panose="02020603050405020304" pitchFamily="18" charset="0"/>
                <a:sym typeface="Wingdings" panose="05000000000000000000" pitchFamily="2" charset="2"/>
              </a:rPr>
              <a:t>Fringes of equal inclination</a:t>
            </a:r>
            <a:r>
              <a:rPr lang="en-US" altLang="en-US" sz="1800">
                <a:solidFill>
                  <a:srgbClr val="0000FF"/>
                </a:solidFill>
                <a:latin typeface="Times New Roman" panose="02020603050405020304" pitchFamily="18" charset="0"/>
                <a:sym typeface="Wingdings" panose="05000000000000000000" pitchFamily="2" charset="2"/>
              </a:rPr>
              <a:t>:</a:t>
            </a:r>
          </a:p>
          <a:p>
            <a:pPr eaLnBrk="1" hangingPunct="1">
              <a:spcBef>
                <a:spcPct val="0"/>
              </a:spcBef>
              <a:buFontTx/>
              <a:buNone/>
            </a:pPr>
            <a:r>
              <a:rPr lang="en-US" altLang="en-US" sz="1800">
                <a:latin typeface="Times New Roman" panose="02020603050405020304" pitchFamily="18" charset="0"/>
                <a:sym typeface="Wingdings" panose="05000000000000000000" pitchFamily="2" charset="2"/>
              </a:rPr>
              <a:t>Arcs centered on the perpendicular from the eye to the film (where </a:t>
            </a:r>
            <a:r>
              <a:rPr lang="en-US" altLang="en-US" sz="1800" i="1">
                <a:latin typeface="Symbol" panose="05050102010706020507" pitchFamily="18" charset="2"/>
                <a:sym typeface="Wingdings" panose="05000000000000000000" pitchFamily="2" charset="2"/>
              </a:rPr>
              <a:t>q</a:t>
            </a:r>
            <a:r>
              <a:rPr lang="en-US" altLang="en-US" sz="1800" i="1" baseline="-25000">
                <a:latin typeface="Times New Roman" panose="02020603050405020304" pitchFamily="18" charset="0"/>
                <a:sym typeface="Wingdings" panose="05000000000000000000" pitchFamily="2" charset="2"/>
              </a:rPr>
              <a:t>i</a:t>
            </a:r>
            <a:r>
              <a:rPr lang="en-US" altLang="en-US" sz="1800">
                <a:latin typeface="Times New Roman" panose="02020603050405020304" pitchFamily="18" charset="0"/>
                <a:sym typeface="Wingdings" panose="05000000000000000000" pitchFamily="2" charset="2"/>
              </a:rPr>
              <a:t>=0).</a:t>
            </a:r>
            <a:endParaRPr lang="en-US" altLang="en-US" sz="1800">
              <a:latin typeface="Times New Roman" panose="02020603050405020304" pitchFamily="18" charset="0"/>
            </a:endParaRPr>
          </a:p>
        </p:txBody>
      </p:sp>
      <p:grpSp>
        <p:nvGrpSpPr>
          <p:cNvPr id="21514" name="Group 39"/>
          <p:cNvGrpSpPr>
            <a:grpSpLocks/>
          </p:cNvGrpSpPr>
          <p:nvPr/>
        </p:nvGrpSpPr>
        <p:grpSpPr bwMode="auto">
          <a:xfrm rot="-5400000">
            <a:off x="5715000" y="1971676"/>
            <a:ext cx="2409825" cy="2895600"/>
            <a:chOff x="3317" y="708"/>
            <a:chExt cx="1519" cy="1824"/>
          </a:xfrm>
        </p:grpSpPr>
        <p:sp>
          <p:nvSpPr>
            <p:cNvPr id="21518" name="Rectangle 5"/>
            <p:cNvSpPr>
              <a:spLocks noChangeArrowheads="1"/>
            </p:cNvSpPr>
            <p:nvPr/>
          </p:nvSpPr>
          <p:spPr bwMode="auto">
            <a:xfrm>
              <a:off x="3324" y="1042"/>
              <a:ext cx="108" cy="1176"/>
            </a:xfrm>
            <a:prstGeom prst="rect">
              <a:avLst/>
            </a:prstGeom>
            <a:solidFill>
              <a:srgbClr val="CCFF99"/>
            </a:solidFill>
            <a:ln w="12700" algn="ctr">
              <a:solidFill>
                <a:schemeClr val="tx1"/>
              </a:solidFill>
              <a:miter lim="800000"/>
              <a:headEnd/>
              <a:tailEn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21519" name="Line 6"/>
            <p:cNvSpPr>
              <a:spLocks noChangeShapeType="1"/>
            </p:cNvSpPr>
            <p:nvPr/>
          </p:nvSpPr>
          <p:spPr bwMode="auto">
            <a:xfrm flipH="1">
              <a:off x="3426" y="888"/>
              <a:ext cx="570" cy="324"/>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20" name="Line 7"/>
            <p:cNvSpPr>
              <a:spLocks noChangeShapeType="1"/>
            </p:cNvSpPr>
            <p:nvPr/>
          </p:nvSpPr>
          <p:spPr bwMode="auto">
            <a:xfrm>
              <a:off x="3428" y="1204"/>
              <a:ext cx="880" cy="452"/>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21" name="Line 8"/>
            <p:cNvSpPr>
              <a:spLocks noChangeShapeType="1"/>
            </p:cNvSpPr>
            <p:nvPr/>
          </p:nvSpPr>
          <p:spPr bwMode="auto">
            <a:xfrm>
              <a:off x="3433" y="1255"/>
              <a:ext cx="864" cy="444"/>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1522" name="Line 9"/>
            <p:cNvSpPr>
              <a:spLocks noChangeShapeType="1"/>
            </p:cNvSpPr>
            <p:nvPr/>
          </p:nvSpPr>
          <p:spPr bwMode="auto">
            <a:xfrm flipH="1">
              <a:off x="3433" y="1039"/>
              <a:ext cx="648" cy="372"/>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23" name="Line 10"/>
            <p:cNvSpPr>
              <a:spLocks noChangeShapeType="1"/>
            </p:cNvSpPr>
            <p:nvPr/>
          </p:nvSpPr>
          <p:spPr bwMode="auto">
            <a:xfrm>
              <a:off x="3435" y="1403"/>
              <a:ext cx="790" cy="404"/>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24" name="Line 11"/>
            <p:cNvSpPr>
              <a:spLocks noChangeShapeType="1"/>
            </p:cNvSpPr>
            <p:nvPr/>
          </p:nvSpPr>
          <p:spPr bwMode="auto">
            <a:xfrm>
              <a:off x="3432" y="1454"/>
              <a:ext cx="776" cy="396"/>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25" name="Line 12"/>
            <p:cNvSpPr>
              <a:spLocks noChangeShapeType="1"/>
            </p:cNvSpPr>
            <p:nvPr/>
          </p:nvSpPr>
          <p:spPr bwMode="auto">
            <a:xfrm flipH="1">
              <a:off x="3438" y="708"/>
              <a:ext cx="480" cy="576"/>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1526" name="Line 13"/>
            <p:cNvSpPr>
              <a:spLocks noChangeShapeType="1"/>
            </p:cNvSpPr>
            <p:nvPr/>
          </p:nvSpPr>
          <p:spPr bwMode="auto">
            <a:xfrm>
              <a:off x="3432" y="1284"/>
              <a:ext cx="732" cy="618"/>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1527" name="Line 14"/>
            <p:cNvSpPr>
              <a:spLocks noChangeShapeType="1"/>
            </p:cNvSpPr>
            <p:nvPr/>
          </p:nvSpPr>
          <p:spPr bwMode="auto">
            <a:xfrm>
              <a:off x="3427" y="1351"/>
              <a:ext cx="732" cy="618"/>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1528" name="Line 15"/>
            <p:cNvSpPr>
              <a:spLocks noChangeShapeType="1"/>
            </p:cNvSpPr>
            <p:nvPr/>
          </p:nvSpPr>
          <p:spPr bwMode="auto">
            <a:xfrm flipH="1">
              <a:off x="3445" y="853"/>
              <a:ext cx="612" cy="732"/>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29" name="Line 16"/>
            <p:cNvSpPr>
              <a:spLocks noChangeShapeType="1"/>
            </p:cNvSpPr>
            <p:nvPr/>
          </p:nvSpPr>
          <p:spPr bwMode="auto">
            <a:xfrm>
              <a:off x="3439" y="1591"/>
              <a:ext cx="612" cy="510"/>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30" name="Line 17"/>
            <p:cNvSpPr>
              <a:spLocks noChangeShapeType="1"/>
            </p:cNvSpPr>
            <p:nvPr/>
          </p:nvSpPr>
          <p:spPr bwMode="auto">
            <a:xfrm>
              <a:off x="3434" y="1658"/>
              <a:ext cx="570" cy="486"/>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31" name="Oval 18"/>
            <p:cNvSpPr>
              <a:spLocks noChangeArrowheads="1"/>
            </p:cNvSpPr>
            <p:nvPr/>
          </p:nvSpPr>
          <p:spPr bwMode="auto">
            <a:xfrm rot="2040389">
              <a:off x="4110" y="1464"/>
              <a:ext cx="102" cy="912"/>
            </a:xfrm>
            <a:prstGeom prst="ellipse">
              <a:avLst/>
            </a:prstGeom>
            <a:solidFill>
              <a:schemeClr val="accent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21532" name="Line 19"/>
            <p:cNvSpPr>
              <a:spLocks noChangeShapeType="1"/>
            </p:cNvSpPr>
            <p:nvPr/>
          </p:nvSpPr>
          <p:spPr bwMode="auto">
            <a:xfrm flipH="1">
              <a:off x="4416" y="1872"/>
              <a:ext cx="420" cy="6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33" name="Line 21"/>
            <p:cNvSpPr>
              <a:spLocks noChangeShapeType="1"/>
            </p:cNvSpPr>
            <p:nvPr/>
          </p:nvSpPr>
          <p:spPr bwMode="auto">
            <a:xfrm>
              <a:off x="4363" y="1675"/>
              <a:ext cx="294" cy="486"/>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34" name="Line 22"/>
            <p:cNvSpPr>
              <a:spLocks noChangeShapeType="1"/>
            </p:cNvSpPr>
            <p:nvPr/>
          </p:nvSpPr>
          <p:spPr bwMode="auto">
            <a:xfrm>
              <a:off x="4332" y="1728"/>
              <a:ext cx="324" cy="438"/>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1535" name="Line 23"/>
            <p:cNvSpPr>
              <a:spLocks noChangeShapeType="1"/>
            </p:cNvSpPr>
            <p:nvPr/>
          </p:nvSpPr>
          <p:spPr bwMode="auto">
            <a:xfrm>
              <a:off x="4273" y="1843"/>
              <a:ext cx="384" cy="324"/>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36" name="Line 24"/>
            <p:cNvSpPr>
              <a:spLocks noChangeShapeType="1"/>
            </p:cNvSpPr>
            <p:nvPr/>
          </p:nvSpPr>
          <p:spPr bwMode="auto">
            <a:xfrm>
              <a:off x="4243" y="1879"/>
              <a:ext cx="420" cy="288"/>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37" name="Line 25"/>
            <p:cNvSpPr>
              <a:spLocks noChangeShapeType="1"/>
            </p:cNvSpPr>
            <p:nvPr/>
          </p:nvSpPr>
          <p:spPr bwMode="auto">
            <a:xfrm>
              <a:off x="4215" y="1941"/>
              <a:ext cx="360" cy="330"/>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38" name="Line 26"/>
            <p:cNvSpPr>
              <a:spLocks noChangeShapeType="1"/>
            </p:cNvSpPr>
            <p:nvPr/>
          </p:nvSpPr>
          <p:spPr bwMode="auto">
            <a:xfrm>
              <a:off x="4186" y="1984"/>
              <a:ext cx="390" cy="294"/>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39" name="Line 27"/>
            <p:cNvSpPr>
              <a:spLocks noChangeShapeType="1"/>
            </p:cNvSpPr>
            <p:nvPr/>
          </p:nvSpPr>
          <p:spPr bwMode="auto">
            <a:xfrm>
              <a:off x="4084" y="2116"/>
              <a:ext cx="510" cy="168"/>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40" name="Line 28"/>
            <p:cNvSpPr>
              <a:spLocks noChangeShapeType="1"/>
            </p:cNvSpPr>
            <p:nvPr/>
          </p:nvSpPr>
          <p:spPr bwMode="auto">
            <a:xfrm>
              <a:off x="4048" y="2158"/>
              <a:ext cx="540" cy="120"/>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41" name="Line 29"/>
            <p:cNvSpPr>
              <a:spLocks noChangeShapeType="1"/>
            </p:cNvSpPr>
            <p:nvPr/>
          </p:nvSpPr>
          <p:spPr bwMode="auto">
            <a:xfrm>
              <a:off x="3324" y="1242"/>
              <a:ext cx="114" cy="18"/>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1542" name="Line 30"/>
            <p:cNvSpPr>
              <a:spLocks noChangeShapeType="1"/>
            </p:cNvSpPr>
            <p:nvPr/>
          </p:nvSpPr>
          <p:spPr bwMode="auto">
            <a:xfrm flipV="1">
              <a:off x="3320" y="1208"/>
              <a:ext cx="116" cy="32"/>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1543" name="Line 31"/>
            <p:cNvSpPr>
              <a:spLocks noChangeShapeType="1"/>
            </p:cNvSpPr>
            <p:nvPr/>
          </p:nvSpPr>
          <p:spPr bwMode="auto">
            <a:xfrm flipV="1">
              <a:off x="3317" y="1405"/>
              <a:ext cx="116" cy="32"/>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1544" name="Line 32"/>
            <p:cNvSpPr>
              <a:spLocks noChangeShapeType="1"/>
            </p:cNvSpPr>
            <p:nvPr/>
          </p:nvSpPr>
          <p:spPr bwMode="auto">
            <a:xfrm>
              <a:off x="3325" y="1435"/>
              <a:ext cx="114" cy="18"/>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1545" name="Line 33"/>
            <p:cNvSpPr>
              <a:spLocks noChangeShapeType="1"/>
            </p:cNvSpPr>
            <p:nvPr/>
          </p:nvSpPr>
          <p:spPr bwMode="auto">
            <a:xfrm>
              <a:off x="3325" y="1615"/>
              <a:ext cx="110" cy="50"/>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46" name="Line 35"/>
            <p:cNvSpPr>
              <a:spLocks noChangeShapeType="1"/>
            </p:cNvSpPr>
            <p:nvPr/>
          </p:nvSpPr>
          <p:spPr bwMode="auto">
            <a:xfrm flipV="1">
              <a:off x="3326" y="1582"/>
              <a:ext cx="128" cy="36"/>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47" name="Line 36"/>
            <p:cNvSpPr>
              <a:spLocks noChangeShapeType="1"/>
            </p:cNvSpPr>
            <p:nvPr/>
          </p:nvSpPr>
          <p:spPr bwMode="auto">
            <a:xfrm>
              <a:off x="3322" y="1312"/>
              <a:ext cx="110" cy="50"/>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48" name="Line 37"/>
            <p:cNvSpPr>
              <a:spLocks noChangeShapeType="1"/>
            </p:cNvSpPr>
            <p:nvPr/>
          </p:nvSpPr>
          <p:spPr bwMode="auto">
            <a:xfrm flipV="1">
              <a:off x="3323" y="1279"/>
              <a:ext cx="128" cy="36"/>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1549" name="Line 38"/>
            <p:cNvSpPr>
              <a:spLocks noChangeShapeType="1"/>
            </p:cNvSpPr>
            <p:nvPr/>
          </p:nvSpPr>
          <p:spPr bwMode="auto">
            <a:xfrm>
              <a:off x="3432" y="1920"/>
              <a:ext cx="1398" cy="0"/>
            </a:xfrm>
            <a:prstGeom prst="line">
              <a:avLst/>
            </a:prstGeom>
            <a:noFill/>
            <a:ln w="15875">
              <a:solidFill>
                <a:schemeClr val="tx1"/>
              </a:solidFill>
              <a:prstDash val="lgDashDot"/>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grpSp>
      <p:sp>
        <p:nvSpPr>
          <p:cNvPr id="21515" name="Rectangle 40"/>
          <p:cNvSpPr>
            <a:spLocks noChangeArrowheads="1"/>
          </p:cNvSpPr>
          <p:nvPr/>
        </p:nvSpPr>
        <p:spPr bwMode="auto">
          <a:xfrm>
            <a:off x="388938" y="4406900"/>
            <a:ext cx="44672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u="sng">
                <a:solidFill>
                  <a:srgbClr val="0000FF"/>
                </a:solidFill>
                <a:latin typeface="Times New Roman" panose="02020603050405020304" pitchFamily="18" charset="0"/>
                <a:sym typeface="Wingdings" panose="05000000000000000000" pitchFamily="2" charset="2"/>
              </a:rPr>
              <a:t>Haidinger fringes</a:t>
            </a:r>
            <a:r>
              <a:rPr lang="en-US" altLang="en-US" sz="1800" u="sng">
                <a:solidFill>
                  <a:srgbClr val="0000FF"/>
                </a:solidFill>
                <a:latin typeface="Times New Roman" panose="02020603050405020304" pitchFamily="18" charset="0"/>
                <a:sym typeface="Wingdings" panose="05000000000000000000" pitchFamily="2" charset="2"/>
              </a:rPr>
              <a:t>:</a:t>
            </a:r>
            <a:r>
              <a:rPr lang="en-US" altLang="en-US" sz="1800">
                <a:solidFill>
                  <a:srgbClr val="0000FF"/>
                </a:solidFill>
                <a:latin typeface="Times New Roman" panose="02020603050405020304" pitchFamily="18" charset="0"/>
                <a:sym typeface="Wingdings" panose="05000000000000000000" pitchFamily="2" charset="2"/>
              </a:rPr>
              <a:t> </a:t>
            </a:r>
            <a:r>
              <a:rPr lang="en-US" altLang="en-US" sz="1800">
                <a:latin typeface="Times New Roman" panose="02020603050405020304" pitchFamily="18" charset="0"/>
                <a:sym typeface="Wingdings" panose="05000000000000000000" pitchFamily="2" charset="2"/>
              </a:rPr>
              <a:t>The fringes of equal inclination viewed at nearly normal incidence.</a:t>
            </a:r>
          </a:p>
          <a:p>
            <a:pPr eaLnBrk="1" hangingPunct="1">
              <a:spcBef>
                <a:spcPct val="0"/>
              </a:spcBef>
              <a:buFont typeface="Wingdings" panose="05000000000000000000" pitchFamily="2" charset="2"/>
              <a:buChar char="à"/>
            </a:pPr>
            <a:r>
              <a:rPr lang="en-US" altLang="en-US" sz="1800">
                <a:latin typeface="Times New Roman" panose="02020603050405020304" pitchFamily="18" charset="0"/>
                <a:sym typeface="Wingdings" panose="05000000000000000000" pitchFamily="2" charset="2"/>
              </a:rPr>
              <a:t>Concentric circular bands.</a:t>
            </a:r>
            <a:endParaRPr lang="en-US" altLang="en-US" sz="1200">
              <a:latin typeface="Times New Roman" panose="02020603050405020304" pitchFamily="18" charset="0"/>
              <a:sym typeface="Wingdings" panose="05000000000000000000" pitchFamily="2" charset="2"/>
            </a:endParaRPr>
          </a:p>
        </p:txBody>
      </p:sp>
      <p:pic>
        <p:nvPicPr>
          <p:cNvPr id="21516" name="Picture 42" descr="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62525" y="4899025"/>
            <a:ext cx="1524000"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1517" name="Object 5"/>
          <p:cNvGraphicFramePr>
            <a:graphicFrameLocks noChangeAspect="1"/>
          </p:cNvGraphicFramePr>
          <p:nvPr/>
        </p:nvGraphicFramePr>
        <p:xfrm>
          <a:off x="6808788" y="5019675"/>
          <a:ext cx="1695450" cy="1133475"/>
        </p:xfrm>
        <a:graphic>
          <a:graphicData uri="http://schemas.openxmlformats.org/presentationml/2006/ole">
            <mc:AlternateContent xmlns:mc="http://schemas.openxmlformats.org/markup-compatibility/2006">
              <mc:Choice xmlns:v="urn:schemas-microsoft-com:vml" Requires="v">
                <p:oleObj spid="_x0000_s21585" name="Equation" r:id="rId10" imgW="1320227" imgH="888614" progId="Equation.3">
                  <p:embed/>
                </p:oleObj>
              </mc:Choice>
              <mc:Fallback>
                <p:oleObj name="Equation" r:id="rId10" imgW="1320227" imgH="888614"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08788" y="5019675"/>
                        <a:ext cx="1695450" cy="1133475"/>
                      </a:xfrm>
                      <a:prstGeom prst="rect">
                        <a:avLst/>
                      </a:prstGeom>
                      <a:solidFill>
                        <a:schemeClr val="bg1"/>
                      </a:solidFill>
                      <a:ln>
                        <a:noFill/>
                      </a:ln>
                      <a:effectLst/>
                      <a:extLs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4A847BA-9B29-4607-9002-432DBF036CDC}" type="slidenum">
              <a:rPr lang="en-US" altLang="en-US" sz="1400" smtClean="0"/>
              <a:pPr>
                <a:spcBef>
                  <a:spcPct val="0"/>
                </a:spcBef>
                <a:buFontTx/>
                <a:buNone/>
              </a:pPr>
              <a:t>19</a:t>
            </a:fld>
            <a:endParaRPr lang="en-US" altLang="en-US" sz="1400"/>
          </a:p>
        </p:txBody>
      </p:sp>
      <p:sp>
        <p:nvSpPr>
          <p:cNvPr id="22531" name="Rectangle 17"/>
          <p:cNvSpPr>
            <a:spLocks noChangeArrowheads="1"/>
          </p:cNvSpPr>
          <p:nvPr/>
        </p:nvSpPr>
        <p:spPr bwMode="auto">
          <a:xfrm>
            <a:off x="519113" y="566738"/>
            <a:ext cx="5022850" cy="923925"/>
          </a:xfrm>
          <a:prstGeom prst="rect">
            <a:avLst/>
          </a:prstGeom>
          <a:noFill/>
          <a:ln w="190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dirty="0">
                <a:solidFill>
                  <a:srgbClr val="0000FF"/>
                </a:solidFill>
              </a:rPr>
              <a:t>Read: Ch9: 4-5</a:t>
            </a:r>
          </a:p>
          <a:p>
            <a:pPr eaLnBrk="1" hangingPunct="1">
              <a:spcBef>
                <a:spcPct val="0"/>
              </a:spcBef>
              <a:buFontTx/>
              <a:buNone/>
            </a:pPr>
            <a:r>
              <a:rPr lang="en-US" altLang="en-US" sz="1800" b="1" dirty="0">
                <a:solidFill>
                  <a:srgbClr val="0000FF"/>
                </a:solidFill>
              </a:rPr>
              <a:t>Homework: Ch9: 35,38,41,42,44,46(optional)</a:t>
            </a:r>
          </a:p>
          <a:p>
            <a:pPr eaLnBrk="1" hangingPunct="1">
              <a:spcBef>
                <a:spcPct val="0"/>
              </a:spcBef>
              <a:buFontTx/>
              <a:buNone/>
            </a:pPr>
            <a:r>
              <a:rPr lang="en-US" altLang="en-US" sz="1800" b="1" dirty="0">
                <a:solidFill>
                  <a:srgbClr val="FF3300"/>
                </a:solidFill>
              </a:rPr>
              <a:t>Due: November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5"/>
          <p:cNvSpPr>
            <a:spLocks noChangeArrowheads="1"/>
          </p:cNvSpPr>
          <p:nvPr/>
        </p:nvSpPr>
        <p:spPr bwMode="auto">
          <a:xfrm>
            <a:off x="374650" y="1662113"/>
            <a:ext cx="42354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latin typeface="Times New Roman" panose="02020603050405020304" pitchFamily="18" charset="0"/>
              </a:rPr>
              <a:t>Thickness of a </a:t>
            </a:r>
            <a:r>
              <a:rPr lang="en-US" altLang="en-US" sz="1800" u="sng">
                <a:latin typeface="Times New Roman" panose="02020603050405020304" pitchFamily="18" charset="0"/>
              </a:rPr>
              <a:t>wedge</a:t>
            </a:r>
            <a:r>
              <a:rPr lang="en-US" altLang="en-US" sz="1800">
                <a:latin typeface="Times New Roman" panose="02020603050405020304" pitchFamily="18" charset="0"/>
              </a:rPr>
              <a:t>: </a:t>
            </a:r>
            <a:r>
              <a:rPr lang="en-US" altLang="en-US" sz="1800" i="1">
                <a:latin typeface="Times New Roman" panose="02020603050405020304" pitchFamily="18" charset="0"/>
              </a:rPr>
              <a:t>d </a:t>
            </a:r>
            <a:r>
              <a:rPr lang="en-US" altLang="en-US" sz="1800">
                <a:latin typeface="Times New Roman" panose="02020603050405020304" pitchFamily="18" charset="0"/>
              </a:rPr>
              <a:t>= </a:t>
            </a:r>
            <a:r>
              <a:rPr lang="en-US" altLang="en-US" sz="1800" i="1">
                <a:latin typeface="Symbol" panose="05050102010706020507" pitchFamily="18" charset="2"/>
              </a:rPr>
              <a:t>a </a:t>
            </a:r>
            <a:r>
              <a:rPr lang="en-US" altLang="en-US" sz="1800" i="1">
                <a:latin typeface="Times New Roman" panose="02020603050405020304" pitchFamily="18" charset="0"/>
              </a:rPr>
              <a:t>x</a:t>
            </a:r>
          </a:p>
          <a:p>
            <a:pPr eaLnBrk="1" hangingPunct="1">
              <a:spcBef>
                <a:spcPct val="0"/>
              </a:spcBef>
              <a:buFontTx/>
              <a:buNone/>
            </a:pPr>
            <a:r>
              <a:rPr lang="en-US" altLang="en-US" sz="1800">
                <a:latin typeface="Times New Roman" panose="02020603050405020304" pitchFamily="18" charset="0"/>
              </a:rPr>
              <a:t>Interference maximum:</a:t>
            </a:r>
            <a:endParaRPr lang="en-US" altLang="en-US" sz="1800" i="1">
              <a:latin typeface="Symbol" panose="05050102010706020507" pitchFamily="18" charset="2"/>
            </a:endParaRPr>
          </a:p>
        </p:txBody>
      </p:sp>
      <p:graphicFrame>
        <p:nvGraphicFramePr>
          <p:cNvPr id="23555" name="Object 19"/>
          <p:cNvGraphicFramePr>
            <a:graphicFrameLocks noChangeAspect="1"/>
          </p:cNvGraphicFramePr>
          <p:nvPr>
            <p:extLst>
              <p:ext uri="{D42A27DB-BD31-4B8C-83A1-F6EECF244321}">
                <p14:modId xmlns:p14="http://schemas.microsoft.com/office/powerpoint/2010/main" val="3690193732"/>
              </p:ext>
            </p:extLst>
          </p:nvPr>
        </p:nvGraphicFramePr>
        <p:xfrm>
          <a:off x="417868" y="2266452"/>
          <a:ext cx="3400425" cy="2265362"/>
        </p:xfrm>
        <a:graphic>
          <a:graphicData uri="http://schemas.openxmlformats.org/presentationml/2006/ole">
            <mc:AlternateContent xmlns:mc="http://schemas.openxmlformats.org/markup-compatibility/2006">
              <mc:Choice xmlns:v="urn:schemas-microsoft-com:vml" Requires="v">
                <p:oleObj spid="_x0000_s23602" name="Equation" r:id="rId3" imgW="2349360" imgH="1574640" progId="Equation.DSMT4">
                  <p:embed/>
                </p:oleObj>
              </mc:Choice>
              <mc:Fallback>
                <p:oleObj name="Equation" r:id="rId3" imgW="2349360" imgH="1574640" progId="Equation.DSMT4">
                  <p:embed/>
                  <p:pic>
                    <p:nvPicPr>
                      <p:cNvPr id="0" name="Object 19"/>
                      <p:cNvPicPr>
                        <a:picLocks noChangeAspect="1" noChangeArrowheads="1"/>
                      </p:cNvPicPr>
                      <p:nvPr/>
                    </p:nvPicPr>
                    <p:blipFill>
                      <a:blip r:embed="rId4"/>
                      <a:srcRect/>
                      <a:stretch>
                        <a:fillRect/>
                      </a:stretch>
                    </p:blipFill>
                    <p:spPr bwMode="auto">
                      <a:xfrm>
                        <a:off x="417868" y="2266452"/>
                        <a:ext cx="3400425" cy="2265362"/>
                      </a:xfrm>
                      <a:prstGeom prst="rect">
                        <a:avLst/>
                      </a:prstGeom>
                      <a:solidFill>
                        <a:schemeClr val="bg1"/>
                      </a:solidFill>
                      <a:ln>
                        <a:noFill/>
                      </a:ln>
                      <a:effectLst/>
                      <a:extLs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5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CA1C644-E727-485C-91D3-FB564537F24C}" type="slidenum">
              <a:rPr lang="en-US" altLang="en-US" sz="1400" smtClean="0"/>
              <a:pPr>
                <a:spcBef>
                  <a:spcPct val="0"/>
                </a:spcBef>
                <a:buFontTx/>
                <a:buNone/>
              </a:pPr>
              <a:t>20</a:t>
            </a:fld>
            <a:endParaRPr lang="en-US" altLang="en-US" sz="1400"/>
          </a:p>
        </p:txBody>
      </p:sp>
      <p:sp>
        <p:nvSpPr>
          <p:cNvPr id="23557" name="Rectangle 43"/>
          <p:cNvSpPr>
            <a:spLocks noChangeArrowheads="1"/>
          </p:cNvSpPr>
          <p:nvPr/>
        </p:nvSpPr>
        <p:spPr bwMode="auto">
          <a:xfrm>
            <a:off x="323850" y="342900"/>
            <a:ext cx="6553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b="1" u="sng" dirty="0">
                <a:solidFill>
                  <a:srgbClr val="660066"/>
                </a:solidFill>
              </a:rPr>
              <a:t>November 18 Amplitude-splitting Interferometers-2</a:t>
            </a:r>
          </a:p>
        </p:txBody>
      </p:sp>
      <p:sp>
        <p:nvSpPr>
          <p:cNvPr id="23558" name="Rectangle 45"/>
          <p:cNvSpPr>
            <a:spLocks noChangeArrowheads="1"/>
          </p:cNvSpPr>
          <p:nvPr/>
        </p:nvSpPr>
        <p:spPr bwMode="auto">
          <a:xfrm>
            <a:off x="361950" y="793750"/>
            <a:ext cx="50673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u="sng">
                <a:solidFill>
                  <a:srgbClr val="0000FF"/>
                </a:solidFill>
                <a:latin typeface="Times New Roman" panose="02020603050405020304" pitchFamily="18" charset="0"/>
              </a:rPr>
              <a:t>Fringes of equal thickness</a:t>
            </a:r>
          </a:p>
          <a:p>
            <a:pPr eaLnBrk="1" hangingPunct="1">
              <a:spcBef>
                <a:spcPct val="0"/>
              </a:spcBef>
              <a:buFontTx/>
              <a:buNone/>
            </a:pPr>
            <a:r>
              <a:rPr lang="en-US" altLang="en-US" sz="1800" u="sng">
                <a:solidFill>
                  <a:srgbClr val="0000FF"/>
                </a:solidFill>
                <a:latin typeface="Times New Roman" panose="02020603050405020304" pitchFamily="18" charset="0"/>
              </a:rPr>
              <a:t>Fizeau fringes:</a:t>
            </a:r>
            <a:r>
              <a:rPr lang="en-US" altLang="en-US" sz="1800">
                <a:latin typeface="Times New Roman" panose="02020603050405020304" pitchFamily="18" charset="0"/>
              </a:rPr>
              <a:t> Contours from a non-uniform film when viewed at nearly normal incidence.</a:t>
            </a:r>
            <a:endParaRPr lang="en-US" altLang="en-US" sz="1800" u="sng">
              <a:latin typeface="Times New Roman" panose="02020603050405020304" pitchFamily="18" charset="0"/>
            </a:endParaRPr>
          </a:p>
        </p:txBody>
      </p:sp>
      <p:pic>
        <p:nvPicPr>
          <p:cNvPr id="23559" name="Picture 3" descr="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4900" y="3810000"/>
            <a:ext cx="3768725"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560" name="Group 31"/>
          <p:cNvGrpSpPr>
            <a:grpSpLocks/>
          </p:cNvGrpSpPr>
          <p:nvPr/>
        </p:nvGrpSpPr>
        <p:grpSpPr bwMode="auto">
          <a:xfrm>
            <a:off x="5353050" y="1295400"/>
            <a:ext cx="3238500" cy="2428875"/>
            <a:chOff x="5353050" y="1295968"/>
            <a:chExt cx="3238500" cy="2428309"/>
          </a:xfrm>
        </p:grpSpPr>
        <p:grpSp>
          <p:nvGrpSpPr>
            <p:cNvPr id="23565" name="Group 76"/>
            <p:cNvGrpSpPr>
              <a:grpSpLocks/>
            </p:cNvGrpSpPr>
            <p:nvPr/>
          </p:nvGrpSpPr>
          <p:grpSpPr bwMode="auto">
            <a:xfrm>
              <a:off x="5353050" y="1295968"/>
              <a:ext cx="3238500" cy="2428309"/>
              <a:chOff x="3759" y="2431"/>
              <a:chExt cx="1605" cy="1128"/>
            </a:xfrm>
          </p:grpSpPr>
          <p:sp>
            <p:nvSpPr>
              <p:cNvPr id="23568" name="Line 49"/>
              <p:cNvSpPr>
                <a:spLocks noChangeShapeType="1"/>
              </p:cNvSpPr>
              <p:nvPr/>
            </p:nvSpPr>
            <p:spPr bwMode="auto">
              <a:xfrm>
                <a:off x="3770" y="3327"/>
                <a:ext cx="1594"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3569" name="Line 50"/>
              <p:cNvSpPr>
                <a:spLocks noChangeShapeType="1"/>
              </p:cNvSpPr>
              <p:nvPr/>
            </p:nvSpPr>
            <p:spPr bwMode="auto">
              <a:xfrm flipV="1">
                <a:off x="3777" y="3023"/>
                <a:ext cx="1543" cy="304"/>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3570" name="Line 51"/>
              <p:cNvSpPr>
                <a:spLocks noChangeShapeType="1"/>
              </p:cNvSpPr>
              <p:nvPr/>
            </p:nvSpPr>
            <p:spPr bwMode="auto">
              <a:xfrm>
                <a:off x="4528" y="2679"/>
                <a:ext cx="119" cy="487"/>
              </a:xfrm>
              <a:prstGeom prst="line">
                <a:avLst/>
              </a:prstGeom>
              <a:noFill/>
              <a:ln w="12700">
                <a:solidFill>
                  <a:srgbClr val="FF3300"/>
                </a:solidFill>
                <a:round/>
                <a:headEnd/>
                <a:tailEnd type="arrow" w="sm" len="sm"/>
              </a:ln>
              <a:extLst>
                <a:ext uri="{909E8E84-426E-40DD-AFC4-6F175D3DCCD1}">
                  <a14:hiddenFill xmlns:a14="http://schemas.microsoft.com/office/drawing/2010/main">
                    <a:noFill/>
                  </a14:hiddenFill>
                </a:ext>
              </a:extLst>
            </p:spPr>
            <p:txBody>
              <a:bodyPr>
                <a:spAutoFit/>
              </a:bodyPr>
              <a:lstStyle/>
              <a:p>
                <a:endParaRPr lang="en-US"/>
              </a:p>
            </p:txBody>
          </p:sp>
          <p:sp>
            <p:nvSpPr>
              <p:cNvPr id="23571" name="Line 53"/>
              <p:cNvSpPr>
                <a:spLocks noChangeShapeType="1"/>
              </p:cNvSpPr>
              <p:nvPr/>
            </p:nvSpPr>
            <p:spPr bwMode="auto">
              <a:xfrm>
                <a:off x="4644" y="3150"/>
                <a:ext cx="42" cy="181"/>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3572" name="Line 54"/>
              <p:cNvSpPr>
                <a:spLocks noChangeShapeType="1"/>
              </p:cNvSpPr>
              <p:nvPr/>
            </p:nvSpPr>
            <p:spPr bwMode="auto">
              <a:xfrm flipV="1">
                <a:off x="4686" y="3139"/>
                <a:ext cx="52" cy="180"/>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3573" name="Line 56"/>
              <p:cNvSpPr>
                <a:spLocks noChangeShapeType="1"/>
              </p:cNvSpPr>
              <p:nvPr/>
            </p:nvSpPr>
            <p:spPr bwMode="auto">
              <a:xfrm flipV="1">
                <a:off x="4738" y="2679"/>
                <a:ext cx="49" cy="468"/>
              </a:xfrm>
              <a:prstGeom prst="line">
                <a:avLst/>
              </a:prstGeom>
              <a:noFill/>
              <a:ln w="12700">
                <a:solidFill>
                  <a:srgbClr val="FF3300"/>
                </a:solidFill>
                <a:round/>
                <a:headEnd/>
                <a:tailEnd type="arrow" w="sm" len="sm"/>
              </a:ln>
              <a:extLst>
                <a:ext uri="{909E8E84-426E-40DD-AFC4-6F175D3DCCD1}">
                  <a14:hiddenFill xmlns:a14="http://schemas.microsoft.com/office/drawing/2010/main">
                    <a:noFill/>
                  </a14:hiddenFill>
                </a:ext>
              </a:extLst>
            </p:spPr>
            <p:txBody>
              <a:bodyPr>
                <a:spAutoFit/>
              </a:bodyPr>
              <a:lstStyle/>
              <a:p>
                <a:endParaRPr lang="en-US"/>
              </a:p>
            </p:txBody>
          </p:sp>
          <p:sp>
            <p:nvSpPr>
              <p:cNvPr id="23574" name="Line 58"/>
              <p:cNvSpPr>
                <a:spLocks noChangeShapeType="1"/>
              </p:cNvSpPr>
              <p:nvPr/>
            </p:nvSpPr>
            <p:spPr bwMode="auto">
              <a:xfrm flipV="1">
                <a:off x="4567" y="2435"/>
                <a:ext cx="110" cy="224"/>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3575" name="Line 59"/>
              <p:cNvSpPr>
                <a:spLocks noChangeShapeType="1"/>
              </p:cNvSpPr>
              <p:nvPr/>
            </p:nvSpPr>
            <p:spPr bwMode="auto">
              <a:xfrm flipH="1" flipV="1">
                <a:off x="4680" y="2431"/>
                <a:ext cx="107" cy="221"/>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3576" name="Freeform 60"/>
              <p:cNvSpPr>
                <a:spLocks/>
              </p:cNvSpPr>
              <p:nvPr/>
            </p:nvSpPr>
            <p:spPr bwMode="auto">
              <a:xfrm>
                <a:off x="4091" y="3258"/>
                <a:ext cx="10" cy="69"/>
              </a:xfrm>
              <a:custGeom>
                <a:avLst/>
                <a:gdLst>
                  <a:gd name="T0" fmla="*/ 0 w 9"/>
                  <a:gd name="T1" fmla="*/ 0 h 51"/>
                  <a:gd name="T2" fmla="*/ 202 w 9"/>
                  <a:gd name="T3" fmla="*/ 236781 h 51"/>
                  <a:gd name="T4" fmla="*/ 3 w 9"/>
                  <a:gd name="T5" fmla="*/ 440501 h 51"/>
                  <a:gd name="T6" fmla="*/ 0 60000 65536"/>
                  <a:gd name="T7" fmla="*/ 0 60000 65536"/>
                  <a:gd name="T8" fmla="*/ 0 60000 65536"/>
                  <a:gd name="T9" fmla="*/ 0 w 9"/>
                  <a:gd name="T10" fmla="*/ 0 h 51"/>
                  <a:gd name="T11" fmla="*/ 9 w 9"/>
                  <a:gd name="T12" fmla="*/ 51 h 51"/>
                </a:gdLst>
                <a:ahLst/>
                <a:cxnLst>
                  <a:cxn ang="T6">
                    <a:pos x="T0" y="T1"/>
                  </a:cxn>
                  <a:cxn ang="T7">
                    <a:pos x="T2" y="T3"/>
                  </a:cxn>
                  <a:cxn ang="T8">
                    <a:pos x="T4" y="T5"/>
                  </a:cxn>
                </a:cxnLst>
                <a:rect l="T9" t="T10" r="T11" b="T12"/>
                <a:pathLst>
                  <a:path w="9" h="51">
                    <a:moveTo>
                      <a:pt x="0" y="0"/>
                    </a:moveTo>
                    <a:cubicBezTo>
                      <a:pt x="4" y="9"/>
                      <a:pt x="9" y="19"/>
                      <a:pt x="9" y="27"/>
                    </a:cubicBezTo>
                    <a:cubicBezTo>
                      <a:pt x="9" y="35"/>
                      <a:pt x="6" y="43"/>
                      <a:pt x="3" y="51"/>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23577" name="Text Box 61"/>
              <p:cNvSpPr txBox="1">
                <a:spLocks noChangeArrowheads="1"/>
              </p:cNvSpPr>
              <p:nvPr/>
            </p:nvSpPr>
            <p:spPr bwMode="auto">
              <a:xfrm>
                <a:off x="4186" y="3190"/>
                <a:ext cx="19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Symbol" panose="05050102010706020507" pitchFamily="18" charset="2"/>
                  </a:rPr>
                  <a:t>a</a:t>
                </a:r>
              </a:p>
            </p:txBody>
          </p:sp>
          <p:sp>
            <p:nvSpPr>
              <p:cNvPr id="23578" name="Text Box 62"/>
              <p:cNvSpPr txBox="1">
                <a:spLocks noChangeArrowheads="1"/>
              </p:cNvSpPr>
              <p:nvPr/>
            </p:nvSpPr>
            <p:spPr bwMode="auto">
              <a:xfrm>
                <a:off x="4111" y="3347"/>
                <a:ext cx="17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x</a:t>
                </a:r>
              </a:p>
            </p:txBody>
          </p:sp>
          <p:sp>
            <p:nvSpPr>
              <p:cNvPr id="23579" name="Line 63"/>
              <p:cNvSpPr>
                <a:spLocks noChangeShapeType="1"/>
              </p:cNvSpPr>
              <p:nvPr/>
            </p:nvSpPr>
            <p:spPr bwMode="auto">
              <a:xfrm>
                <a:off x="3759" y="3403"/>
                <a:ext cx="906" cy="0"/>
              </a:xfrm>
              <a:prstGeom prst="line">
                <a:avLst/>
              </a:prstGeom>
              <a:noFill/>
              <a:ln w="12700">
                <a:solidFill>
                  <a:schemeClr val="tx1"/>
                </a:solidFill>
                <a:round/>
                <a:headEnd type="arrow" w="sm" len="sm"/>
                <a:tailEnd type="arrow" w="sm" len="sm"/>
              </a:ln>
              <a:extLst>
                <a:ext uri="{909E8E84-426E-40DD-AFC4-6F175D3DCCD1}">
                  <a14:hiddenFill xmlns:a14="http://schemas.microsoft.com/office/drawing/2010/main">
                    <a:noFill/>
                  </a14:hiddenFill>
                </a:ext>
              </a:extLst>
            </p:spPr>
            <p:txBody>
              <a:bodyPr>
                <a:spAutoFit/>
              </a:bodyPr>
              <a:lstStyle/>
              <a:p>
                <a:endParaRPr lang="en-US"/>
              </a:p>
            </p:txBody>
          </p:sp>
          <p:sp>
            <p:nvSpPr>
              <p:cNvPr id="23580" name="Line 64"/>
              <p:cNvSpPr>
                <a:spLocks noChangeShapeType="1"/>
              </p:cNvSpPr>
              <p:nvPr/>
            </p:nvSpPr>
            <p:spPr bwMode="auto">
              <a:xfrm>
                <a:off x="4662" y="3331"/>
                <a:ext cx="0" cy="10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3581" name="Line 65"/>
              <p:cNvSpPr>
                <a:spLocks noChangeShapeType="1"/>
              </p:cNvSpPr>
              <p:nvPr/>
            </p:nvSpPr>
            <p:spPr bwMode="auto">
              <a:xfrm>
                <a:off x="3771" y="3328"/>
                <a:ext cx="0" cy="10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3582" name="Rectangle 69"/>
              <p:cNvSpPr>
                <a:spLocks noChangeArrowheads="1"/>
              </p:cNvSpPr>
              <p:nvPr/>
            </p:nvSpPr>
            <p:spPr bwMode="auto">
              <a:xfrm>
                <a:off x="4986" y="2865"/>
                <a:ext cx="225"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n</a:t>
                </a:r>
                <a:r>
                  <a:rPr lang="en-US" altLang="en-US" sz="1600" baseline="-25000">
                    <a:latin typeface="Times New Roman" panose="02020603050405020304" pitchFamily="18" charset="0"/>
                  </a:rPr>
                  <a:t>1</a:t>
                </a:r>
              </a:p>
            </p:txBody>
          </p:sp>
          <p:sp>
            <p:nvSpPr>
              <p:cNvPr id="23583" name="Rectangle 71"/>
              <p:cNvSpPr>
                <a:spLocks noChangeArrowheads="1"/>
              </p:cNvSpPr>
              <p:nvPr/>
            </p:nvSpPr>
            <p:spPr bwMode="auto">
              <a:xfrm>
                <a:off x="4974" y="3302"/>
                <a:ext cx="2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n</a:t>
                </a:r>
                <a:r>
                  <a:rPr lang="en-US" altLang="en-US" sz="1600" baseline="-25000">
                    <a:latin typeface="Times New Roman" panose="02020603050405020304" pitchFamily="18" charset="0"/>
                  </a:rPr>
                  <a:t>2</a:t>
                </a:r>
              </a:p>
            </p:txBody>
          </p:sp>
          <p:sp>
            <p:nvSpPr>
              <p:cNvPr id="23584" name="Rectangle 72"/>
              <p:cNvSpPr>
                <a:spLocks noChangeArrowheads="1"/>
              </p:cNvSpPr>
              <p:nvPr/>
            </p:nvSpPr>
            <p:spPr bwMode="auto">
              <a:xfrm>
                <a:off x="4994" y="3083"/>
                <a:ext cx="204"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n</a:t>
                </a:r>
                <a:r>
                  <a:rPr lang="en-US" altLang="en-US" sz="1600" i="1" baseline="-25000">
                    <a:latin typeface="Times New Roman" panose="02020603050405020304" pitchFamily="18" charset="0"/>
                  </a:rPr>
                  <a:t>f</a:t>
                </a:r>
              </a:p>
            </p:txBody>
          </p:sp>
          <p:sp>
            <p:nvSpPr>
              <p:cNvPr id="23585" name="Oval 57"/>
              <p:cNvSpPr>
                <a:spLocks noChangeArrowheads="1"/>
              </p:cNvSpPr>
              <p:nvPr/>
            </p:nvSpPr>
            <p:spPr bwMode="auto">
              <a:xfrm>
                <a:off x="4532" y="2640"/>
                <a:ext cx="311" cy="39"/>
              </a:xfrm>
              <a:prstGeom prst="ellipse">
                <a:avLst/>
              </a:prstGeom>
              <a:solidFill>
                <a:schemeClr val="accent1"/>
              </a:solidFill>
              <a:ln w="9525"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grpSp>
        <p:cxnSp>
          <p:nvCxnSpPr>
            <p:cNvPr id="23566" name="Straight Arrow Connector 29"/>
            <p:cNvCxnSpPr>
              <a:cxnSpLocks noChangeShapeType="1"/>
            </p:cNvCxnSpPr>
            <p:nvPr/>
          </p:nvCxnSpPr>
          <p:spPr bwMode="auto">
            <a:xfrm rot="5400000" flipH="1" flipV="1">
              <a:off x="7177050" y="3028045"/>
              <a:ext cx="400050" cy="1588"/>
            </a:xfrm>
            <a:prstGeom prst="straightConnector1">
              <a:avLst/>
            </a:prstGeom>
            <a:noFill/>
            <a:ln w="127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23567" name="Text Box 62"/>
            <p:cNvSpPr txBox="1">
              <a:spLocks noChangeArrowheads="1"/>
            </p:cNvSpPr>
            <p:nvPr/>
          </p:nvSpPr>
          <p:spPr bwMode="auto">
            <a:xfrm>
              <a:off x="7337580" y="279600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d</a:t>
              </a:r>
            </a:p>
          </p:txBody>
        </p:sp>
      </p:grpSp>
      <p:grpSp>
        <p:nvGrpSpPr>
          <p:cNvPr id="23561" name="Group 3"/>
          <p:cNvGrpSpPr>
            <a:grpSpLocks/>
          </p:cNvGrpSpPr>
          <p:nvPr/>
        </p:nvGrpSpPr>
        <p:grpSpPr bwMode="auto">
          <a:xfrm>
            <a:off x="374650" y="4506913"/>
            <a:ext cx="3900488" cy="1231900"/>
            <a:chOff x="374650" y="4654021"/>
            <a:chExt cx="3900488" cy="1231370"/>
          </a:xfrm>
        </p:grpSpPr>
        <p:sp>
          <p:nvSpPr>
            <p:cNvPr id="3" name="Rectangle 2"/>
            <p:cNvSpPr/>
            <p:nvPr/>
          </p:nvSpPr>
          <p:spPr>
            <a:xfrm>
              <a:off x="374650" y="4654021"/>
              <a:ext cx="3900488" cy="1083796"/>
            </a:xfrm>
            <a:prstGeom prst="rect">
              <a:avLst/>
            </a:prstGeom>
          </p:spPr>
          <p:txBody>
            <a:bodyPr>
              <a:spAutoFit/>
            </a:bodyPr>
            <a:lstStyle/>
            <a:p>
              <a:pPr eaLnBrk="1" hangingPunct="1">
                <a:defRPr/>
              </a:pPr>
              <a:r>
                <a:rPr lang="en-US" u="sng" dirty="0"/>
                <a:t>Compare</a:t>
              </a:r>
              <a:r>
                <a:rPr lang="en-US" dirty="0"/>
                <a:t>: For the interference between two plane waves, </a:t>
              </a:r>
              <a:r>
                <a:rPr lang="en-US" altLang="en-US" dirty="0">
                  <a:sym typeface="Symbol" pitchFamily="18" charset="2"/>
                </a:rPr>
                <a:t>the distance between </a:t>
              </a:r>
              <a:br>
                <a:rPr lang="en-US" altLang="en-US" dirty="0">
                  <a:sym typeface="Symbol" pitchFamily="18" charset="2"/>
                </a:rPr>
              </a:br>
              <a:r>
                <a:rPr lang="en-US" altLang="en-US" sz="1050" dirty="0">
                  <a:sym typeface="Symbol" pitchFamily="18" charset="2"/>
                </a:rPr>
                <a:t> </a:t>
              </a:r>
              <a:br>
                <a:rPr lang="en-US" altLang="en-US" dirty="0">
                  <a:sym typeface="Symbol" pitchFamily="18" charset="2"/>
                </a:rPr>
              </a:br>
              <a:r>
                <a:rPr lang="en-US" altLang="en-US" dirty="0">
                  <a:sym typeface="Symbol" pitchFamily="18" charset="2"/>
                </a:rPr>
                <a:t>the fringe planes is</a:t>
              </a:r>
            </a:p>
          </p:txBody>
        </p:sp>
        <p:graphicFrame>
          <p:nvGraphicFramePr>
            <p:cNvPr id="23564" name="Object 3"/>
            <p:cNvGraphicFramePr>
              <a:graphicFrameLocks noChangeAspect="1"/>
            </p:cNvGraphicFramePr>
            <p:nvPr/>
          </p:nvGraphicFramePr>
          <p:xfrm>
            <a:off x="2324894" y="5282141"/>
            <a:ext cx="1433513" cy="603250"/>
          </p:xfrm>
          <a:graphic>
            <a:graphicData uri="http://schemas.openxmlformats.org/presentationml/2006/ole">
              <mc:AlternateContent xmlns:mc="http://schemas.openxmlformats.org/markup-compatibility/2006">
                <mc:Choice xmlns:v="urn:schemas-microsoft-com:vml" Requires="v">
                  <p:oleObj spid="_x0000_s23603" name="Equation" r:id="rId6" imgW="990600" imgH="419100" progId="Equation.3">
                    <p:embed/>
                  </p:oleObj>
                </mc:Choice>
                <mc:Fallback>
                  <p:oleObj name="Equation" r:id="rId6" imgW="990600" imgH="4191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24894" y="5282141"/>
                          <a:ext cx="1433513" cy="60325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3562" name="Line 56"/>
          <p:cNvSpPr>
            <a:spLocks noChangeShapeType="1"/>
          </p:cNvSpPr>
          <p:nvPr/>
        </p:nvSpPr>
        <p:spPr bwMode="auto">
          <a:xfrm flipH="1" flipV="1">
            <a:off x="6973888" y="1830388"/>
            <a:ext cx="168275" cy="1038225"/>
          </a:xfrm>
          <a:prstGeom prst="line">
            <a:avLst/>
          </a:prstGeom>
          <a:noFill/>
          <a:ln w="12700">
            <a:solidFill>
              <a:srgbClr val="FF3300"/>
            </a:solidFill>
            <a:round/>
            <a:headEnd/>
            <a:tailEnd type="arrow" w="sm" len="sm"/>
          </a:ln>
          <a:extLst>
            <a:ext uri="{909E8E84-426E-40DD-AFC4-6F175D3DCCD1}">
              <a14:hiddenFill xmlns:a14="http://schemas.microsoft.com/office/drawing/2010/main">
                <a:noFill/>
              </a14:hiddenFill>
            </a:ext>
          </a:extLst>
        </p:spPr>
        <p:txBody>
          <a:bodyPr>
            <a:spAutoFit/>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F510218-4859-4C6D-B9B6-6010EC56AA2A}" type="slidenum">
              <a:rPr lang="en-US" altLang="en-US" sz="1400" smtClean="0"/>
              <a:pPr>
                <a:spcBef>
                  <a:spcPct val="0"/>
                </a:spcBef>
                <a:buFontTx/>
                <a:buNone/>
              </a:pPr>
              <a:t>21</a:t>
            </a:fld>
            <a:endParaRPr lang="en-US" altLang="en-US" sz="1400"/>
          </a:p>
        </p:txBody>
      </p:sp>
      <p:sp>
        <p:nvSpPr>
          <p:cNvPr id="24579" name="Rectangle 4"/>
          <p:cNvSpPr>
            <a:spLocks noChangeArrowheads="1"/>
          </p:cNvSpPr>
          <p:nvPr/>
        </p:nvSpPr>
        <p:spPr bwMode="auto">
          <a:xfrm>
            <a:off x="542925" y="461963"/>
            <a:ext cx="42100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u="sng">
                <a:solidFill>
                  <a:srgbClr val="0000FF"/>
                </a:solidFill>
                <a:latin typeface="Times New Roman" panose="02020603050405020304" pitchFamily="18" charset="0"/>
              </a:rPr>
              <a:t>Newton’s rings</a:t>
            </a:r>
            <a:r>
              <a:rPr lang="en-US" altLang="en-US" sz="1800" u="sng">
                <a:solidFill>
                  <a:srgbClr val="0000FF"/>
                </a:solidFill>
                <a:latin typeface="Times New Roman" panose="02020603050405020304" pitchFamily="18" charset="0"/>
              </a:rPr>
              <a:t>:</a:t>
            </a:r>
            <a:r>
              <a:rPr lang="en-US" altLang="en-US" sz="1800">
                <a:latin typeface="Times New Roman" panose="02020603050405020304" pitchFamily="18" charset="0"/>
              </a:rPr>
              <a:t> Interference pattern from an air film between two glass surfaces.</a:t>
            </a:r>
          </a:p>
        </p:txBody>
      </p:sp>
      <p:grpSp>
        <p:nvGrpSpPr>
          <p:cNvPr id="24580" name="Group 8"/>
          <p:cNvGrpSpPr>
            <a:grpSpLocks/>
          </p:cNvGrpSpPr>
          <p:nvPr/>
        </p:nvGrpSpPr>
        <p:grpSpPr bwMode="auto">
          <a:xfrm>
            <a:off x="5214938" y="1095375"/>
            <a:ext cx="2828925" cy="2305050"/>
            <a:chOff x="3525" y="576"/>
            <a:chExt cx="1782" cy="1452"/>
          </a:xfrm>
        </p:grpSpPr>
        <p:pic>
          <p:nvPicPr>
            <p:cNvPr id="24589" name="Picture 5"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5" y="576"/>
              <a:ext cx="1782" cy="1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0" name="Text Box 6"/>
            <p:cNvSpPr txBox="1">
              <a:spLocks noChangeArrowheads="1"/>
            </p:cNvSpPr>
            <p:nvPr/>
          </p:nvSpPr>
          <p:spPr bwMode="auto">
            <a:xfrm>
              <a:off x="4077" y="1525"/>
              <a:ext cx="18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1" i="1">
                  <a:latin typeface="Times New Roman" panose="02020603050405020304" pitchFamily="18" charset="0"/>
                </a:rPr>
                <a:t>x</a:t>
              </a:r>
            </a:p>
          </p:txBody>
        </p:sp>
        <p:sp>
          <p:nvSpPr>
            <p:cNvPr id="24591" name="Text Box 7"/>
            <p:cNvSpPr txBox="1">
              <a:spLocks noChangeArrowheads="1"/>
            </p:cNvSpPr>
            <p:nvPr/>
          </p:nvSpPr>
          <p:spPr bwMode="auto">
            <a:xfrm>
              <a:off x="3714" y="1612"/>
              <a:ext cx="18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d</a:t>
              </a:r>
            </a:p>
          </p:txBody>
        </p:sp>
      </p:grpSp>
      <p:grpSp>
        <p:nvGrpSpPr>
          <p:cNvPr id="24581" name="Group 14"/>
          <p:cNvGrpSpPr>
            <a:grpSpLocks/>
          </p:cNvGrpSpPr>
          <p:nvPr/>
        </p:nvGrpSpPr>
        <p:grpSpPr bwMode="auto">
          <a:xfrm>
            <a:off x="525463" y="1138238"/>
            <a:ext cx="4017962" cy="3540125"/>
            <a:chOff x="515939" y="1338263"/>
            <a:chExt cx="4017962" cy="3541732"/>
          </a:xfrm>
        </p:grpSpPr>
        <p:sp>
          <p:nvSpPr>
            <p:cNvPr id="24585" name="Rectangle 9"/>
            <p:cNvSpPr>
              <a:spLocks noChangeArrowheads="1"/>
            </p:cNvSpPr>
            <p:nvPr/>
          </p:nvSpPr>
          <p:spPr bwMode="auto">
            <a:xfrm>
              <a:off x="515939" y="1463675"/>
              <a:ext cx="401796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latin typeface="Times New Roman" panose="02020603050405020304" pitchFamily="18" charset="0"/>
                </a:rPr>
                <a:t>Thickness:</a:t>
              </a:r>
            </a:p>
            <a:p>
              <a:pPr eaLnBrk="1" hangingPunct="1">
                <a:spcBef>
                  <a:spcPct val="0"/>
                </a:spcBef>
                <a:buFontTx/>
                <a:buNone/>
              </a:pPr>
              <a:endParaRPr lang="en-US" altLang="en-US" sz="1800">
                <a:latin typeface="Times New Roman" panose="02020603050405020304" pitchFamily="18" charset="0"/>
              </a:endParaRPr>
            </a:p>
            <a:p>
              <a:pPr eaLnBrk="1" hangingPunct="1">
                <a:spcBef>
                  <a:spcPct val="0"/>
                </a:spcBef>
                <a:buFontTx/>
                <a:buNone/>
              </a:pPr>
              <a:r>
                <a:rPr lang="en-US" altLang="en-US" sz="1800">
                  <a:latin typeface="Times New Roman" panose="02020603050405020304" pitchFamily="18" charset="0"/>
                </a:rPr>
                <a:t>Bright rings: 2</a:t>
              </a:r>
              <a:r>
                <a:rPr lang="en-US" altLang="en-US" sz="1800" i="1">
                  <a:latin typeface="Times New Roman" panose="02020603050405020304" pitchFamily="18" charset="0"/>
                </a:rPr>
                <a:t>n</a:t>
              </a:r>
              <a:r>
                <a:rPr lang="en-US" altLang="en-US" sz="1800" i="1" baseline="-25000">
                  <a:latin typeface="Times New Roman" panose="02020603050405020304" pitchFamily="18" charset="0"/>
                </a:rPr>
                <a:t>f </a:t>
              </a:r>
              <a:r>
                <a:rPr lang="en-US" altLang="en-US" sz="1800" i="1">
                  <a:latin typeface="Times New Roman" panose="02020603050405020304" pitchFamily="18" charset="0"/>
                </a:rPr>
                <a:t>d</a:t>
              </a:r>
              <a:r>
                <a:rPr lang="en-US" altLang="en-US" sz="1800" i="1" baseline="-25000">
                  <a:latin typeface="Times New Roman" panose="02020603050405020304" pitchFamily="18" charset="0"/>
                </a:rPr>
                <a:t>m </a:t>
              </a:r>
              <a:r>
                <a:rPr lang="en-US" altLang="en-US" sz="1800">
                  <a:latin typeface="Times New Roman" panose="02020603050405020304" pitchFamily="18" charset="0"/>
                </a:rPr>
                <a:t>= (</a:t>
              </a:r>
              <a:r>
                <a:rPr lang="en-US" altLang="en-US" sz="1800" i="1">
                  <a:latin typeface="Times New Roman" panose="02020603050405020304" pitchFamily="18" charset="0"/>
                </a:rPr>
                <a:t>m </a:t>
              </a:r>
              <a:r>
                <a:rPr lang="en-US" altLang="en-US" sz="1800">
                  <a:latin typeface="Times New Roman" panose="02020603050405020304" pitchFamily="18" charset="0"/>
                </a:rPr>
                <a:t>+ </a:t>
              </a:r>
              <a:r>
                <a:rPr lang="en-US" altLang="en-US" sz="1800">
                  <a:latin typeface="Times New Roman" panose="02020603050405020304" pitchFamily="18" charset="0"/>
                  <a:cs typeface="Times New Roman" panose="02020603050405020304" pitchFamily="18" charset="0"/>
                </a:rPr>
                <a:t>½</a:t>
              </a:r>
              <a:r>
                <a:rPr lang="en-US" altLang="en-US" sz="1800">
                  <a:latin typeface="Times New Roman" panose="02020603050405020304" pitchFamily="18" charset="0"/>
                </a:rPr>
                <a:t>)</a:t>
              </a:r>
              <a:r>
                <a:rPr lang="en-US" altLang="en-US" sz="1800" i="1">
                  <a:latin typeface="Symbol" panose="05050102010706020507" pitchFamily="18" charset="2"/>
                </a:rPr>
                <a:t>l,</a:t>
              </a:r>
            </a:p>
            <a:p>
              <a:pPr eaLnBrk="1" hangingPunct="1">
                <a:spcBef>
                  <a:spcPct val="0"/>
                </a:spcBef>
                <a:buFontTx/>
                <a:buNone/>
              </a:pPr>
              <a:endParaRPr lang="en-US" altLang="en-US" sz="1800" i="1">
                <a:latin typeface="Symbol" panose="05050102010706020507" pitchFamily="18" charset="2"/>
              </a:endParaRPr>
            </a:p>
            <a:p>
              <a:pPr eaLnBrk="1" hangingPunct="1">
                <a:spcBef>
                  <a:spcPct val="0"/>
                </a:spcBef>
                <a:buFontTx/>
                <a:buNone/>
              </a:pPr>
              <a:endParaRPr lang="en-US" altLang="en-US" sz="1800" i="1">
                <a:latin typeface="Symbol" panose="05050102010706020507" pitchFamily="18" charset="2"/>
              </a:endParaRPr>
            </a:p>
            <a:p>
              <a:pPr eaLnBrk="1" hangingPunct="1">
                <a:spcBef>
                  <a:spcPct val="0"/>
                </a:spcBef>
                <a:buFontTx/>
                <a:buNone/>
              </a:pPr>
              <a:endParaRPr lang="en-US" altLang="en-US" sz="1800" i="1">
                <a:latin typeface="Symbol" panose="05050102010706020507" pitchFamily="18" charset="2"/>
              </a:endParaRPr>
            </a:p>
            <a:p>
              <a:pPr eaLnBrk="1" hangingPunct="1">
                <a:spcBef>
                  <a:spcPct val="0"/>
                </a:spcBef>
                <a:buFontTx/>
                <a:buNone/>
              </a:pPr>
              <a:endParaRPr lang="en-US" altLang="en-US" sz="1800">
                <a:latin typeface="Times New Roman" panose="02020603050405020304" pitchFamily="18" charset="0"/>
              </a:endParaRPr>
            </a:p>
            <a:p>
              <a:pPr eaLnBrk="1" hangingPunct="1">
                <a:spcBef>
                  <a:spcPct val="0"/>
                </a:spcBef>
                <a:buFontTx/>
                <a:buNone/>
              </a:pPr>
              <a:endParaRPr lang="en-US" altLang="en-US" sz="1800">
                <a:latin typeface="Times New Roman" panose="02020603050405020304" pitchFamily="18" charset="0"/>
              </a:endParaRPr>
            </a:p>
            <a:p>
              <a:pPr eaLnBrk="1" hangingPunct="1">
                <a:spcBef>
                  <a:spcPct val="0"/>
                </a:spcBef>
                <a:buFontTx/>
                <a:buNone/>
              </a:pPr>
              <a:endParaRPr lang="en-US" altLang="en-US" sz="1800">
                <a:latin typeface="Times New Roman" panose="02020603050405020304" pitchFamily="18" charset="0"/>
              </a:endParaRPr>
            </a:p>
            <a:p>
              <a:pPr eaLnBrk="1" hangingPunct="1">
                <a:spcBef>
                  <a:spcPct val="0"/>
                </a:spcBef>
                <a:buFontTx/>
                <a:buNone/>
              </a:pPr>
              <a:endParaRPr lang="en-US" altLang="en-US" sz="1800">
                <a:latin typeface="Times New Roman" panose="02020603050405020304" pitchFamily="18" charset="0"/>
              </a:endParaRPr>
            </a:p>
            <a:p>
              <a:pPr eaLnBrk="1" hangingPunct="1">
                <a:spcBef>
                  <a:spcPct val="0"/>
                </a:spcBef>
                <a:buFontTx/>
                <a:buNone/>
              </a:pPr>
              <a:r>
                <a:rPr lang="en-US" altLang="en-US" sz="1800">
                  <a:latin typeface="Times New Roman" panose="02020603050405020304" pitchFamily="18" charset="0"/>
                </a:rPr>
                <a:t>Dark rings:</a:t>
              </a:r>
            </a:p>
            <a:p>
              <a:pPr eaLnBrk="1" hangingPunct="1">
                <a:spcBef>
                  <a:spcPct val="0"/>
                </a:spcBef>
                <a:buFontTx/>
                <a:buNone/>
              </a:pPr>
              <a:endParaRPr lang="en-US" altLang="en-US" sz="1800">
                <a:latin typeface="Times New Roman" panose="02020603050405020304" pitchFamily="18" charset="0"/>
              </a:endParaRPr>
            </a:p>
          </p:txBody>
        </p:sp>
        <p:graphicFrame>
          <p:nvGraphicFramePr>
            <p:cNvPr id="24586" name="Object 10"/>
            <p:cNvGraphicFramePr>
              <a:graphicFrameLocks noChangeAspect="1"/>
            </p:cNvGraphicFramePr>
            <p:nvPr/>
          </p:nvGraphicFramePr>
          <p:xfrm>
            <a:off x="1652588" y="1338263"/>
            <a:ext cx="2333625" cy="603250"/>
          </p:xfrm>
          <a:graphic>
            <a:graphicData uri="http://schemas.openxmlformats.org/presentationml/2006/ole">
              <mc:AlternateContent xmlns:mc="http://schemas.openxmlformats.org/markup-compatibility/2006">
                <mc:Choice xmlns:v="urn:schemas-microsoft-com:vml" Requires="v">
                  <p:oleObj spid="_x0000_s24620" name="Equation" r:id="rId4" imgW="1612900" imgH="419100" progId="Equation.3">
                    <p:embed/>
                  </p:oleObj>
                </mc:Choice>
                <mc:Fallback>
                  <p:oleObj name="Equation" r:id="rId4" imgW="1612900" imgH="419100" progId="Equation.3">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2588" y="1338263"/>
                          <a:ext cx="2333625" cy="603250"/>
                        </a:xfrm>
                        <a:prstGeom prst="rect">
                          <a:avLst/>
                        </a:prstGeom>
                        <a:solidFill>
                          <a:schemeClr val="bg1"/>
                        </a:solidFill>
                        <a:ln>
                          <a:noFill/>
                        </a:ln>
                        <a:effectLst/>
                        <a:extLs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587" name="Object 13"/>
            <p:cNvGraphicFramePr>
              <a:graphicFrameLocks noChangeAspect="1"/>
            </p:cNvGraphicFramePr>
            <p:nvPr/>
          </p:nvGraphicFramePr>
          <p:xfrm>
            <a:off x="614364" y="2373783"/>
            <a:ext cx="2906712" cy="1904276"/>
          </p:xfrm>
          <a:graphic>
            <a:graphicData uri="http://schemas.openxmlformats.org/presentationml/2006/ole">
              <mc:AlternateContent xmlns:mc="http://schemas.openxmlformats.org/markup-compatibility/2006">
                <mc:Choice xmlns:v="urn:schemas-microsoft-com:vml" Requires="v">
                  <p:oleObj spid="_x0000_s24621" name="Equation" r:id="rId6" imgW="2006600" imgH="1320800" progId="Equation.DSMT4">
                    <p:embed/>
                  </p:oleObj>
                </mc:Choice>
                <mc:Fallback>
                  <p:oleObj name="Equation" r:id="rId6" imgW="2006600" imgH="1320800" progId="Equation.DSMT4">
                    <p:embed/>
                    <p:pic>
                      <p:nvPicPr>
                        <p:cNvPr id="0"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4364" y="2373783"/>
                          <a:ext cx="2906712" cy="1904276"/>
                        </a:xfrm>
                        <a:prstGeom prst="rect">
                          <a:avLst/>
                        </a:prstGeom>
                        <a:solidFill>
                          <a:schemeClr val="bg1"/>
                        </a:solidFill>
                        <a:ln>
                          <a:noFill/>
                        </a:ln>
                        <a:effectLst/>
                        <a:extLs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588" name="Object 14"/>
            <p:cNvGraphicFramePr>
              <a:graphicFrameLocks noChangeAspect="1"/>
            </p:cNvGraphicFramePr>
            <p:nvPr/>
          </p:nvGraphicFramePr>
          <p:xfrm>
            <a:off x="1673225" y="4221163"/>
            <a:ext cx="1306513" cy="403225"/>
          </p:xfrm>
          <a:graphic>
            <a:graphicData uri="http://schemas.openxmlformats.org/presentationml/2006/ole">
              <mc:AlternateContent xmlns:mc="http://schemas.openxmlformats.org/markup-compatibility/2006">
                <mc:Choice xmlns:v="urn:schemas-microsoft-com:vml" Requires="v">
                  <p:oleObj spid="_x0000_s24622" name="Equation" r:id="rId8" imgW="901309" imgH="279279" progId="Equation.3">
                    <p:embed/>
                  </p:oleObj>
                </mc:Choice>
                <mc:Fallback>
                  <p:oleObj name="Equation" r:id="rId8" imgW="901309" imgH="279279" progId="Equation.3">
                    <p:embed/>
                    <p:pic>
                      <p:nvPicPr>
                        <p:cNvPr id="0" name="Object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73225" y="4221163"/>
                          <a:ext cx="1306513" cy="403225"/>
                        </a:xfrm>
                        <a:prstGeom prst="rect">
                          <a:avLst/>
                        </a:prstGeom>
                        <a:solidFill>
                          <a:schemeClr val="bg1"/>
                        </a:solidFill>
                        <a:ln>
                          <a:noFill/>
                        </a:ln>
                        <a:effectLst/>
                        <a:extLs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pic>
        <p:nvPicPr>
          <p:cNvPr id="24582" name="Picture 15" descr="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14938" y="3978275"/>
            <a:ext cx="1582737" cy="158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4583" name="Object 16"/>
          <p:cNvGraphicFramePr>
            <a:graphicFrameLocks noChangeAspect="1"/>
          </p:cNvGraphicFramePr>
          <p:nvPr/>
        </p:nvGraphicFramePr>
        <p:xfrm>
          <a:off x="6915150" y="4416425"/>
          <a:ext cx="1657350" cy="577850"/>
        </p:xfrm>
        <a:graphic>
          <a:graphicData uri="http://schemas.openxmlformats.org/presentationml/2006/ole">
            <mc:AlternateContent xmlns:mc="http://schemas.openxmlformats.org/markup-compatibility/2006">
              <mc:Choice xmlns:v="urn:schemas-microsoft-com:vml" Requires="v">
                <p:oleObj spid="_x0000_s24623" name="Equation" r:id="rId11" imgW="1447800" imgH="508000" progId="Equation.3">
                  <p:embed/>
                </p:oleObj>
              </mc:Choice>
              <mc:Fallback>
                <p:oleObj name="Equation" r:id="rId11" imgW="1447800" imgH="508000" progId="Equation.3">
                  <p:embed/>
                  <p:pic>
                    <p:nvPicPr>
                      <p:cNvPr id="0" name="Object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915150" y="4416425"/>
                        <a:ext cx="1657350" cy="577850"/>
                      </a:xfrm>
                      <a:prstGeom prst="rect">
                        <a:avLst/>
                      </a:prstGeom>
                      <a:solidFill>
                        <a:schemeClr val="bg1"/>
                      </a:solidFill>
                      <a:ln>
                        <a:noFill/>
                      </a:ln>
                      <a:effectLst/>
                      <a:extLs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584" name="Rectangle 4"/>
          <p:cNvSpPr>
            <a:spLocks noChangeArrowheads="1"/>
          </p:cNvSpPr>
          <p:nvPr/>
        </p:nvSpPr>
        <p:spPr bwMode="auto">
          <a:xfrm>
            <a:off x="542925" y="4602163"/>
            <a:ext cx="44275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1" u="sng">
                <a:latin typeface="Times New Roman" panose="02020603050405020304" pitchFamily="18" charset="0"/>
              </a:rPr>
              <a:t>Discussions</a:t>
            </a:r>
            <a:r>
              <a:rPr lang="en-US" altLang="en-US" sz="1800">
                <a:latin typeface="Times New Roman" panose="02020603050405020304" pitchFamily="18" charset="0"/>
              </a:rPr>
              <a:t>:</a:t>
            </a:r>
            <a:br>
              <a:rPr lang="en-US" altLang="en-US" sz="1800" i="1" u="sng">
                <a:latin typeface="Times New Roman" panose="02020603050405020304" pitchFamily="18" charset="0"/>
              </a:rPr>
            </a:br>
            <a:r>
              <a:rPr lang="en-US" altLang="en-US" sz="1800">
                <a:latin typeface="Times New Roman" panose="02020603050405020304" pitchFamily="18" charset="0"/>
              </a:rPr>
              <a:t>Fabricating zone plates.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20EDE73-7D7D-4C8D-9A47-0C71E87C5DC9}" type="slidenum">
              <a:rPr lang="en-US" altLang="en-US" sz="1400" smtClean="0"/>
              <a:pPr>
                <a:spcBef>
                  <a:spcPct val="0"/>
                </a:spcBef>
                <a:buFontTx/>
                <a:buNone/>
              </a:pPr>
              <a:t>22</a:t>
            </a:fld>
            <a:endParaRPr lang="en-US" altLang="en-US" sz="1400"/>
          </a:p>
        </p:txBody>
      </p:sp>
      <p:sp>
        <p:nvSpPr>
          <p:cNvPr id="3" name="Rectangle 2"/>
          <p:cNvSpPr/>
          <p:nvPr/>
        </p:nvSpPr>
        <p:spPr>
          <a:xfrm>
            <a:off x="423863" y="404813"/>
            <a:ext cx="5070475" cy="2400300"/>
          </a:xfrm>
          <a:prstGeom prst="rect">
            <a:avLst/>
          </a:prstGeom>
        </p:spPr>
        <p:txBody>
          <a:bodyPr>
            <a:spAutoFit/>
          </a:bodyPr>
          <a:lstStyle/>
          <a:p>
            <a:pPr eaLnBrk="1" hangingPunct="1">
              <a:defRPr/>
            </a:pPr>
            <a:r>
              <a:rPr lang="en-US" altLang="en-US" b="1" u="sng" dirty="0">
                <a:solidFill>
                  <a:srgbClr val="800080"/>
                </a:solidFill>
              </a:rPr>
              <a:t>Single-layer antireflection coating</a:t>
            </a:r>
            <a:r>
              <a:rPr lang="en-US" altLang="en-US" u="sng" dirty="0">
                <a:solidFill>
                  <a:srgbClr val="800080"/>
                </a:solidFill>
              </a:rPr>
              <a:t>:</a:t>
            </a:r>
          </a:p>
          <a:p>
            <a:pPr eaLnBrk="1" hangingPunct="1">
              <a:defRPr/>
            </a:pPr>
            <a:r>
              <a:rPr lang="en-US" altLang="en-US" dirty="0"/>
              <a:t>In order to let the two reflected light waves cancel each other, we need</a:t>
            </a:r>
          </a:p>
          <a:p>
            <a:pPr marL="342900" indent="-342900" eaLnBrk="1" hangingPunct="1">
              <a:buFontTx/>
              <a:buAutoNum type="arabicParenR"/>
              <a:defRPr/>
            </a:pPr>
            <a:r>
              <a:rPr lang="en-US" altLang="en-US" dirty="0"/>
              <a:t>The two reflected waves has a phase shift or </a:t>
            </a:r>
            <a:r>
              <a:rPr lang="en-US" altLang="en-US" i="1" dirty="0">
                <a:latin typeface="Symbol" panose="05050102010706020507" pitchFamily="18" charset="2"/>
              </a:rPr>
              <a:t>p </a:t>
            </a:r>
            <a:r>
              <a:rPr lang="en-US" altLang="en-US" dirty="0"/>
              <a:t>: </a:t>
            </a:r>
          </a:p>
          <a:p>
            <a:pPr marL="342900" indent="-342900" eaLnBrk="1" hangingPunct="1">
              <a:buFontTx/>
              <a:buAutoNum type="arabicParenR"/>
              <a:defRPr/>
            </a:pPr>
            <a:endParaRPr lang="en-US" altLang="en-US" sz="2400" dirty="0"/>
          </a:p>
          <a:p>
            <a:pPr marL="342900" indent="-342900" eaLnBrk="1" hangingPunct="1">
              <a:buFontTx/>
              <a:buAutoNum type="arabicParenR"/>
              <a:defRPr/>
            </a:pPr>
            <a:endParaRPr lang="en-US" altLang="en-US" dirty="0"/>
          </a:p>
          <a:p>
            <a:pPr marL="342900" indent="-342900" eaLnBrk="1" hangingPunct="1">
              <a:buFontTx/>
              <a:buAutoNum type="arabicParenR"/>
              <a:defRPr/>
            </a:pPr>
            <a:r>
              <a:rPr lang="en-US" altLang="en-US" dirty="0"/>
              <a:t>The amplitudes of the two reflected waves are nearly equal:  </a:t>
            </a:r>
          </a:p>
        </p:txBody>
      </p:sp>
      <p:graphicFrame>
        <p:nvGraphicFramePr>
          <p:cNvPr id="25604" name="Object 16"/>
          <p:cNvGraphicFramePr>
            <a:graphicFrameLocks noChangeAspect="1"/>
          </p:cNvGraphicFramePr>
          <p:nvPr/>
        </p:nvGraphicFramePr>
        <p:xfrm>
          <a:off x="846138" y="1516063"/>
          <a:ext cx="2617787" cy="584200"/>
        </p:xfrm>
        <a:graphic>
          <a:graphicData uri="http://schemas.openxmlformats.org/presentationml/2006/ole">
            <mc:AlternateContent xmlns:mc="http://schemas.openxmlformats.org/markup-compatibility/2006">
              <mc:Choice xmlns:v="urn:schemas-microsoft-com:vml" Requires="v">
                <p:oleObj spid="_x0000_s25661" name="Equation" r:id="rId3" imgW="1790700" imgH="406400" progId="Equation.3">
                  <p:embed/>
                </p:oleObj>
              </mc:Choice>
              <mc:Fallback>
                <p:oleObj name="Equation" r:id="rId3" imgW="1790700" imgH="406400" progId="Equation.3">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138" y="1516063"/>
                        <a:ext cx="26177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605" name="Object 17"/>
          <p:cNvGraphicFramePr>
            <a:graphicFrameLocks noChangeAspect="1"/>
          </p:cNvGraphicFramePr>
          <p:nvPr/>
        </p:nvGraphicFramePr>
        <p:xfrm>
          <a:off x="831850" y="2805113"/>
          <a:ext cx="3122613" cy="703262"/>
        </p:xfrm>
        <a:graphic>
          <a:graphicData uri="http://schemas.openxmlformats.org/presentationml/2006/ole">
            <mc:AlternateContent xmlns:mc="http://schemas.openxmlformats.org/markup-compatibility/2006">
              <mc:Choice xmlns:v="urn:schemas-microsoft-com:vml" Requires="v">
                <p:oleObj spid="_x0000_s25662" name="Equation" r:id="rId5" imgW="1993900" imgH="457200" progId="Equation.3">
                  <p:embed/>
                </p:oleObj>
              </mc:Choice>
              <mc:Fallback>
                <p:oleObj name="Equation" r:id="rId5" imgW="1993900" imgH="457200" progId="Equation.3">
                  <p:embed/>
                  <p:pic>
                    <p:nvPicPr>
                      <p:cNvPr id="0"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1850" y="2805113"/>
                        <a:ext cx="3122613"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5606" name="Group 19"/>
          <p:cNvGrpSpPr>
            <a:grpSpLocks/>
          </p:cNvGrpSpPr>
          <p:nvPr/>
        </p:nvGrpSpPr>
        <p:grpSpPr bwMode="auto">
          <a:xfrm>
            <a:off x="5891213" y="573088"/>
            <a:ext cx="2605087" cy="2339975"/>
            <a:chOff x="6162767" y="852736"/>
            <a:chExt cx="2605165" cy="2339198"/>
          </a:xfrm>
        </p:grpSpPr>
        <p:sp>
          <p:nvSpPr>
            <p:cNvPr id="25607" name="Rectangle 3"/>
            <p:cNvSpPr>
              <a:spLocks noChangeArrowheads="1"/>
            </p:cNvSpPr>
            <p:nvPr/>
          </p:nvSpPr>
          <p:spPr bwMode="auto">
            <a:xfrm>
              <a:off x="6162767" y="1727198"/>
              <a:ext cx="1637534" cy="427083"/>
            </a:xfrm>
            <a:prstGeom prst="rect">
              <a:avLst/>
            </a:prstGeom>
            <a:solidFill>
              <a:srgbClr val="FFFFCC"/>
            </a:solidFill>
            <a:ln w="19050">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25608" name="Rectangle 5"/>
            <p:cNvSpPr>
              <a:spLocks noChangeArrowheads="1"/>
            </p:cNvSpPr>
            <p:nvPr/>
          </p:nvSpPr>
          <p:spPr bwMode="auto">
            <a:xfrm>
              <a:off x="6162767" y="2154282"/>
              <a:ext cx="1637533" cy="1037652"/>
            </a:xfrm>
            <a:prstGeom prst="rect">
              <a:avLst/>
            </a:prstGeom>
            <a:solidFill>
              <a:srgbClr val="CCECFF"/>
            </a:solidFill>
            <a:ln w="19050">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graphicFrame>
          <p:nvGraphicFramePr>
            <p:cNvPr id="25609" name="Object 14"/>
            <p:cNvGraphicFramePr>
              <a:graphicFrameLocks noChangeAspect="1"/>
            </p:cNvGraphicFramePr>
            <p:nvPr/>
          </p:nvGraphicFramePr>
          <p:xfrm>
            <a:off x="7436910" y="2273299"/>
            <a:ext cx="239713" cy="330200"/>
          </p:xfrm>
          <a:graphic>
            <a:graphicData uri="http://schemas.openxmlformats.org/presentationml/2006/ole">
              <mc:AlternateContent xmlns:mc="http://schemas.openxmlformats.org/markup-compatibility/2006">
                <mc:Choice xmlns:v="urn:schemas-microsoft-com:vml" Requires="v">
                  <p:oleObj spid="_x0000_s25663" name="Equation" r:id="rId7" imgW="165028" imgH="228501" progId="Equation.3">
                    <p:embed/>
                  </p:oleObj>
                </mc:Choice>
                <mc:Fallback>
                  <p:oleObj name="Equation" r:id="rId7" imgW="165028" imgH="228501" progId="Equation.3">
                    <p:embed/>
                    <p:pic>
                      <p:nvPicPr>
                        <p:cNvPr id="0"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36910" y="2273299"/>
                          <a:ext cx="239713" cy="330200"/>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610" name="Object 7"/>
            <p:cNvGraphicFramePr>
              <a:graphicFrameLocks noChangeAspect="1"/>
            </p:cNvGraphicFramePr>
            <p:nvPr/>
          </p:nvGraphicFramePr>
          <p:xfrm>
            <a:off x="7419977" y="1761066"/>
            <a:ext cx="276225" cy="349250"/>
          </p:xfrm>
          <a:graphic>
            <a:graphicData uri="http://schemas.openxmlformats.org/presentationml/2006/ole">
              <mc:AlternateContent xmlns:mc="http://schemas.openxmlformats.org/markup-compatibility/2006">
                <mc:Choice xmlns:v="urn:schemas-microsoft-com:vml" Requires="v">
                  <p:oleObj spid="_x0000_s25664" name="Equation" r:id="rId9" imgW="190417" imgH="241195" progId="Equation.3">
                    <p:embed/>
                  </p:oleObj>
                </mc:Choice>
                <mc:Fallback>
                  <p:oleObj name="Equation" r:id="rId9" imgW="190417" imgH="241195"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19977" y="1761066"/>
                          <a:ext cx="276225" cy="34925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611" name="Object 8"/>
            <p:cNvGraphicFramePr>
              <a:graphicFrameLocks noChangeAspect="1"/>
            </p:cNvGraphicFramePr>
            <p:nvPr/>
          </p:nvGraphicFramePr>
          <p:xfrm>
            <a:off x="7419976" y="1340379"/>
            <a:ext cx="239713" cy="330200"/>
          </p:xfrm>
          <a:graphic>
            <a:graphicData uri="http://schemas.openxmlformats.org/presentationml/2006/ole">
              <mc:AlternateContent xmlns:mc="http://schemas.openxmlformats.org/markup-compatibility/2006">
                <mc:Choice xmlns:v="urn:schemas-microsoft-com:vml" Requires="v">
                  <p:oleObj spid="_x0000_s25665" name="Equation" r:id="rId11" imgW="165028" imgH="228501" progId="Equation.3">
                    <p:embed/>
                  </p:oleObj>
                </mc:Choice>
                <mc:Fallback>
                  <p:oleObj name="Equation" r:id="rId11" imgW="165028" imgH="228501" progId="Equation.3">
                    <p:embed/>
                    <p:pic>
                      <p:nvPicPr>
                        <p:cNvPr id="0"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419976" y="1340379"/>
                          <a:ext cx="239713" cy="330200"/>
                        </a:xfrm>
                        <a:prstGeom prst="rect">
                          <a:avLst/>
                        </a:prstGeom>
                        <a:solidFill>
                          <a:schemeClr val="bg1"/>
                        </a:solidFill>
                        <a:ln>
                          <a:noFill/>
                        </a:ln>
                        <a:effectLst/>
                        <a:extLs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cxnSp>
          <p:nvCxnSpPr>
            <p:cNvPr id="25612" name="Straight Arrow Connector 10"/>
            <p:cNvCxnSpPr>
              <a:cxnSpLocks noChangeShapeType="1"/>
            </p:cNvCxnSpPr>
            <p:nvPr/>
          </p:nvCxnSpPr>
          <p:spPr bwMode="auto">
            <a:xfrm flipV="1">
              <a:off x="6307668" y="1727198"/>
              <a:ext cx="0" cy="427083"/>
            </a:xfrm>
            <a:prstGeom prst="straightConnector1">
              <a:avLst/>
            </a:prstGeom>
            <a:noFill/>
            <a:ln w="12700" algn="ctr">
              <a:solidFill>
                <a:schemeClr val="tx1"/>
              </a:solidFill>
              <a:round/>
              <a:headEnd type="stealth" w="med" len="med"/>
              <a:tailEnd type="stealth" w="med" len="med"/>
            </a:ln>
            <a:extLst>
              <a:ext uri="{909E8E84-426E-40DD-AFC4-6F175D3DCCD1}">
                <a14:hiddenFill xmlns:a14="http://schemas.microsoft.com/office/drawing/2010/main">
                  <a:noFill/>
                </a14:hiddenFill>
              </a:ext>
            </a:extLst>
          </p:spPr>
        </p:cxnSp>
        <p:graphicFrame>
          <p:nvGraphicFramePr>
            <p:cNvPr id="25613" name="Object 11"/>
            <p:cNvGraphicFramePr>
              <a:graphicFrameLocks noChangeAspect="1"/>
            </p:cNvGraphicFramePr>
            <p:nvPr/>
          </p:nvGraphicFramePr>
          <p:xfrm>
            <a:off x="6388631" y="1800844"/>
            <a:ext cx="185737" cy="255588"/>
          </p:xfrm>
          <a:graphic>
            <a:graphicData uri="http://schemas.openxmlformats.org/presentationml/2006/ole">
              <mc:AlternateContent xmlns:mc="http://schemas.openxmlformats.org/markup-compatibility/2006">
                <mc:Choice xmlns:v="urn:schemas-microsoft-com:vml" Requires="v">
                  <p:oleObj spid="_x0000_s25666" name="Equation" r:id="rId13" imgW="126725" imgH="177415" progId="Equation.3">
                    <p:embed/>
                  </p:oleObj>
                </mc:Choice>
                <mc:Fallback>
                  <p:oleObj name="Equation" r:id="rId13" imgW="126725" imgH="177415" progId="Equation.3">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388631" y="1800844"/>
                          <a:ext cx="185737" cy="25558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614" name="Line 56"/>
            <p:cNvSpPr>
              <a:spLocks noChangeShapeType="1"/>
            </p:cNvSpPr>
            <p:nvPr/>
          </p:nvSpPr>
          <p:spPr bwMode="auto">
            <a:xfrm flipH="1" flipV="1">
              <a:off x="6795029" y="1124634"/>
              <a:ext cx="0" cy="1029646"/>
            </a:xfrm>
            <a:prstGeom prst="line">
              <a:avLst/>
            </a:prstGeom>
            <a:noFill/>
            <a:ln w="25400">
              <a:solidFill>
                <a:srgbClr val="FF3300"/>
              </a:solidFill>
              <a:round/>
              <a:headEnd type="arrow" w="med" len="med"/>
              <a:tailEnd type="none" w="sm" len="sm"/>
            </a:ln>
            <a:extLst>
              <a:ext uri="{909E8E84-426E-40DD-AFC4-6F175D3DCCD1}">
                <a14:hiddenFill xmlns:a14="http://schemas.microsoft.com/office/drawing/2010/main">
                  <a:noFill/>
                </a14:hiddenFill>
              </a:ext>
            </a:extLst>
          </p:spPr>
          <p:txBody>
            <a:bodyPr>
              <a:spAutoFit/>
            </a:bodyPr>
            <a:lstStyle/>
            <a:p>
              <a:endParaRPr lang="en-US"/>
            </a:p>
          </p:txBody>
        </p:sp>
        <p:sp>
          <p:nvSpPr>
            <p:cNvPr id="25615" name="Line 56"/>
            <p:cNvSpPr>
              <a:spLocks noChangeShapeType="1"/>
            </p:cNvSpPr>
            <p:nvPr/>
          </p:nvSpPr>
          <p:spPr bwMode="auto">
            <a:xfrm flipH="1" flipV="1">
              <a:off x="7189495" y="1124636"/>
              <a:ext cx="0" cy="1029646"/>
            </a:xfrm>
            <a:prstGeom prst="line">
              <a:avLst/>
            </a:prstGeom>
            <a:noFill/>
            <a:ln w="25400">
              <a:solidFill>
                <a:srgbClr val="FF3300"/>
              </a:solidFill>
              <a:round/>
              <a:headEnd/>
              <a:tailEnd type="arrow" w="sm" len="sm"/>
            </a:ln>
            <a:extLst>
              <a:ext uri="{909E8E84-426E-40DD-AFC4-6F175D3DCCD1}">
                <a14:hiddenFill xmlns:a14="http://schemas.microsoft.com/office/drawing/2010/main">
                  <a:noFill/>
                </a14:hiddenFill>
              </a:ext>
            </a:extLst>
          </p:spPr>
          <p:txBody>
            <a:bodyPr>
              <a:spAutoFit/>
            </a:bodyPr>
            <a:lstStyle/>
            <a:p>
              <a:endParaRPr lang="en-US"/>
            </a:p>
          </p:txBody>
        </p:sp>
        <p:sp>
          <p:nvSpPr>
            <p:cNvPr id="25616" name="Line 56"/>
            <p:cNvSpPr>
              <a:spLocks noChangeShapeType="1"/>
            </p:cNvSpPr>
            <p:nvPr/>
          </p:nvSpPr>
          <p:spPr bwMode="auto">
            <a:xfrm flipH="1" flipV="1">
              <a:off x="6981533" y="1124636"/>
              <a:ext cx="1" cy="602562"/>
            </a:xfrm>
            <a:prstGeom prst="line">
              <a:avLst/>
            </a:prstGeom>
            <a:noFill/>
            <a:ln w="25400">
              <a:solidFill>
                <a:srgbClr val="FF3300"/>
              </a:solidFill>
              <a:round/>
              <a:headEnd/>
              <a:tailEnd type="arrow" w="sm" len="sm"/>
            </a:ln>
            <a:extLst>
              <a:ext uri="{909E8E84-426E-40DD-AFC4-6F175D3DCCD1}">
                <a14:hiddenFill xmlns:a14="http://schemas.microsoft.com/office/drawing/2010/main">
                  <a:noFill/>
                </a14:hiddenFill>
              </a:ext>
            </a:extLst>
          </p:spPr>
          <p:txBody>
            <a:bodyPr>
              <a:spAutoFit/>
            </a:bodyPr>
            <a:lstStyle/>
            <a:p>
              <a:endParaRPr lang="en-US"/>
            </a:p>
          </p:txBody>
        </p:sp>
        <p:pic>
          <p:nvPicPr>
            <p:cNvPr id="25617" name="Picture 46" descr="MCj02381890000[1]"/>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918560" y="852736"/>
              <a:ext cx="334963"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8" name="Rectangle 18"/>
            <p:cNvSpPr>
              <a:spLocks noChangeArrowheads="1"/>
            </p:cNvSpPr>
            <p:nvPr/>
          </p:nvSpPr>
          <p:spPr bwMode="auto">
            <a:xfrm>
              <a:off x="7783367" y="1205614"/>
              <a:ext cx="98456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a:latin typeface="Times New Roman" panose="02020603050405020304" pitchFamily="18" charset="0"/>
                </a:rPr>
                <a:t>air</a:t>
              </a:r>
            </a:p>
            <a:p>
              <a:pPr eaLnBrk="1" hangingPunct="1">
                <a:spcBef>
                  <a:spcPct val="0"/>
                </a:spcBef>
                <a:buFontTx/>
                <a:buNone/>
              </a:pPr>
              <a:endParaRPr lang="en-US" altLang="en-US" sz="1600">
                <a:latin typeface="Times New Roman" panose="02020603050405020304" pitchFamily="18" charset="0"/>
              </a:endParaRPr>
            </a:p>
            <a:p>
              <a:pPr eaLnBrk="1" hangingPunct="1">
                <a:spcBef>
                  <a:spcPct val="0"/>
                </a:spcBef>
                <a:buFontTx/>
                <a:buNone/>
              </a:pPr>
              <a:r>
                <a:rPr lang="en-US" altLang="en-US" sz="1600">
                  <a:latin typeface="Times New Roman" panose="02020603050405020304" pitchFamily="18" charset="0"/>
                </a:rPr>
                <a:t>film</a:t>
              </a:r>
            </a:p>
            <a:p>
              <a:pPr eaLnBrk="1" hangingPunct="1">
                <a:spcBef>
                  <a:spcPct val="0"/>
                </a:spcBef>
                <a:buFontTx/>
                <a:buNone/>
              </a:pPr>
              <a:endParaRPr lang="en-US" altLang="en-US" sz="1600">
                <a:latin typeface="Times New Roman" panose="02020603050405020304" pitchFamily="18" charset="0"/>
              </a:endParaRPr>
            </a:p>
            <a:p>
              <a:pPr eaLnBrk="1" hangingPunct="1">
                <a:spcBef>
                  <a:spcPct val="0"/>
                </a:spcBef>
                <a:buFontTx/>
                <a:buNone/>
              </a:pPr>
              <a:r>
                <a:rPr lang="en-US" altLang="en-US" sz="1600">
                  <a:latin typeface="Times New Roman" panose="02020603050405020304" pitchFamily="18" charset="0"/>
                </a:rPr>
                <a:t>substance</a:t>
              </a:r>
            </a:p>
            <a:p>
              <a:pPr eaLnBrk="1" hangingPunct="1">
                <a:spcBef>
                  <a:spcPct val="0"/>
                </a:spcBef>
                <a:buFontTx/>
                <a:buNone/>
              </a:pPr>
              <a:endParaRPr lang="en-US" altLang="en-US" sz="1600">
                <a:latin typeface="Times New Roman" panose="02020603050405020304" pitchFamily="18" charset="0"/>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120D2F9-0009-4C58-8CAA-5CFEB657BB33}" type="slidenum">
              <a:rPr lang="en-US" altLang="en-US" sz="1400" smtClean="0"/>
              <a:pPr>
                <a:spcBef>
                  <a:spcPct val="0"/>
                </a:spcBef>
                <a:buFontTx/>
                <a:buNone/>
              </a:pPr>
              <a:t>23</a:t>
            </a:fld>
            <a:endParaRPr lang="en-US" altLang="en-US" sz="1400"/>
          </a:p>
        </p:txBody>
      </p:sp>
      <p:grpSp>
        <p:nvGrpSpPr>
          <p:cNvPr id="26627" name="Group 89"/>
          <p:cNvGrpSpPr>
            <a:grpSpLocks/>
          </p:cNvGrpSpPr>
          <p:nvPr/>
        </p:nvGrpSpPr>
        <p:grpSpPr bwMode="auto">
          <a:xfrm>
            <a:off x="5607050" y="2165350"/>
            <a:ext cx="3081338" cy="4073525"/>
            <a:chOff x="3766" y="1598"/>
            <a:chExt cx="1941" cy="2566"/>
          </a:xfrm>
        </p:grpSpPr>
        <p:pic>
          <p:nvPicPr>
            <p:cNvPr id="26673" name="Picture 37"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6" y="1623"/>
              <a:ext cx="1668" cy="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74" name="Group 38"/>
            <p:cNvGrpSpPr>
              <a:grpSpLocks/>
            </p:cNvGrpSpPr>
            <p:nvPr/>
          </p:nvGrpSpPr>
          <p:grpSpPr bwMode="auto">
            <a:xfrm>
              <a:off x="4756" y="2077"/>
              <a:ext cx="719" cy="269"/>
              <a:chOff x="4806" y="559"/>
              <a:chExt cx="719" cy="269"/>
            </a:xfrm>
          </p:grpSpPr>
          <p:sp>
            <p:nvSpPr>
              <p:cNvPr id="26679" name="Text Box 39"/>
              <p:cNvSpPr txBox="1">
                <a:spLocks noChangeArrowheads="1"/>
              </p:cNvSpPr>
              <p:nvPr/>
            </p:nvSpPr>
            <p:spPr bwMode="auto">
              <a:xfrm>
                <a:off x="4808" y="559"/>
                <a:ext cx="71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a:latin typeface="Times New Roman" panose="02020603050405020304" pitchFamily="18" charset="0"/>
                  </a:rPr>
                  <a:t>Beam splitter</a:t>
                </a:r>
              </a:p>
            </p:txBody>
          </p:sp>
          <p:sp>
            <p:nvSpPr>
              <p:cNvPr id="26680" name="Line 40"/>
              <p:cNvSpPr>
                <a:spLocks noChangeShapeType="1"/>
              </p:cNvSpPr>
              <p:nvPr/>
            </p:nvSpPr>
            <p:spPr bwMode="auto">
              <a:xfrm flipH="1">
                <a:off x="4806" y="726"/>
                <a:ext cx="156" cy="102"/>
              </a:xfrm>
              <a:prstGeom prst="line">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grpSp>
        <p:sp>
          <p:nvSpPr>
            <p:cNvPr id="26675" name="Text Box 41"/>
            <p:cNvSpPr txBox="1">
              <a:spLocks noChangeArrowheads="1"/>
            </p:cNvSpPr>
            <p:nvPr/>
          </p:nvSpPr>
          <p:spPr bwMode="auto">
            <a:xfrm>
              <a:off x="4879" y="1598"/>
              <a:ext cx="82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a:latin typeface="Times New Roman" panose="02020603050405020304" pitchFamily="18" charset="0"/>
                </a:rPr>
                <a:t>Movable mirror</a:t>
              </a:r>
            </a:p>
          </p:txBody>
        </p:sp>
        <p:sp>
          <p:nvSpPr>
            <p:cNvPr id="26676" name="Rectangle 43"/>
            <p:cNvSpPr>
              <a:spLocks noChangeArrowheads="1"/>
            </p:cNvSpPr>
            <p:nvPr/>
          </p:nvSpPr>
          <p:spPr bwMode="auto">
            <a:xfrm>
              <a:off x="4174" y="2976"/>
              <a:ext cx="1500" cy="1188"/>
            </a:xfrm>
            <a:prstGeom prst="rect">
              <a:avLst/>
            </a:prstGeom>
            <a:solidFill>
              <a:srgbClr val="FFFF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pic>
          <p:nvPicPr>
            <p:cNvPr id="26677" name="Picture 45" desc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0" y="3084"/>
              <a:ext cx="726" cy="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78" name="Picture 46" descr="MCj0238189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58" y="2933"/>
              <a:ext cx="211" cy="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628" name="Group 83"/>
          <p:cNvGrpSpPr>
            <a:grpSpLocks/>
          </p:cNvGrpSpPr>
          <p:nvPr/>
        </p:nvGrpSpPr>
        <p:grpSpPr bwMode="auto">
          <a:xfrm>
            <a:off x="398463" y="2055813"/>
            <a:ext cx="4487862" cy="1755775"/>
            <a:chOff x="65" y="2004"/>
            <a:chExt cx="2827" cy="1106"/>
          </a:xfrm>
        </p:grpSpPr>
        <p:sp>
          <p:nvSpPr>
            <p:cNvPr id="26643" name="Rectangle 48"/>
            <p:cNvSpPr>
              <a:spLocks noChangeArrowheads="1"/>
            </p:cNvSpPr>
            <p:nvPr/>
          </p:nvSpPr>
          <p:spPr bwMode="auto">
            <a:xfrm>
              <a:off x="972" y="2081"/>
              <a:ext cx="44" cy="846"/>
            </a:xfrm>
            <a:prstGeom prst="rect">
              <a:avLst/>
            </a:prstGeom>
            <a:solidFill>
              <a:srgbClr val="FFFF99"/>
            </a:solidFill>
            <a:ln w="12700" algn="ctr">
              <a:solidFill>
                <a:schemeClr val="tx1"/>
              </a:solidFill>
              <a:miter lim="800000"/>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26644" name="Rectangle 49"/>
            <p:cNvSpPr>
              <a:spLocks noChangeArrowheads="1"/>
            </p:cNvSpPr>
            <p:nvPr/>
          </p:nvSpPr>
          <p:spPr bwMode="auto">
            <a:xfrm>
              <a:off x="1579" y="2111"/>
              <a:ext cx="44" cy="786"/>
            </a:xfrm>
            <a:prstGeom prst="rect">
              <a:avLst/>
            </a:prstGeom>
            <a:solidFill>
              <a:srgbClr val="66FF33"/>
            </a:solidFill>
            <a:ln w="12700" algn="ctr">
              <a:solidFill>
                <a:schemeClr val="tx1"/>
              </a:solidFill>
              <a:miter lim="800000"/>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26645" name="Rectangle 50"/>
            <p:cNvSpPr>
              <a:spLocks noChangeArrowheads="1"/>
            </p:cNvSpPr>
            <p:nvPr/>
          </p:nvSpPr>
          <p:spPr bwMode="auto">
            <a:xfrm>
              <a:off x="1808" y="2111"/>
              <a:ext cx="44" cy="786"/>
            </a:xfrm>
            <a:prstGeom prst="rect">
              <a:avLst/>
            </a:prstGeom>
            <a:solidFill>
              <a:srgbClr val="66FF33"/>
            </a:solidFill>
            <a:ln w="12700" algn="ctr">
              <a:solidFill>
                <a:schemeClr val="tx1"/>
              </a:solidFill>
              <a:miter lim="800000"/>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26646" name="Rectangle 51"/>
            <p:cNvSpPr>
              <a:spLocks noChangeArrowheads="1"/>
            </p:cNvSpPr>
            <p:nvPr/>
          </p:nvSpPr>
          <p:spPr bwMode="auto">
            <a:xfrm>
              <a:off x="2205" y="2081"/>
              <a:ext cx="44" cy="846"/>
            </a:xfrm>
            <a:prstGeom prst="rect">
              <a:avLst/>
            </a:prstGeom>
            <a:solidFill>
              <a:srgbClr val="FFFF99"/>
            </a:solidFill>
            <a:ln w="12700" algn="ctr">
              <a:solidFill>
                <a:schemeClr val="tx1"/>
              </a:solidFill>
              <a:prstDash val="dash"/>
              <a:miter lim="800000"/>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26647" name="Rectangle 52"/>
            <p:cNvSpPr>
              <a:spLocks noChangeArrowheads="1"/>
            </p:cNvSpPr>
            <p:nvPr/>
          </p:nvSpPr>
          <p:spPr bwMode="auto">
            <a:xfrm>
              <a:off x="2668" y="2081"/>
              <a:ext cx="44" cy="846"/>
            </a:xfrm>
            <a:prstGeom prst="rect">
              <a:avLst/>
            </a:prstGeom>
            <a:solidFill>
              <a:srgbClr val="FFFF99"/>
            </a:solidFill>
            <a:ln w="12700" algn="ctr">
              <a:solidFill>
                <a:schemeClr val="tx1"/>
              </a:solidFill>
              <a:prstDash val="dash"/>
              <a:miter lim="800000"/>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26648" name="Line 54"/>
            <p:cNvSpPr>
              <a:spLocks noChangeShapeType="1"/>
            </p:cNvSpPr>
            <p:nvPr/>
          </p:nvSpPr>
          <p:spPr bwMode="auto">
            <a:xfrm>
              <a:off x="426" y="2490"/>
              <a:ext cx="2466" cy="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6649" name="Line 55"/>
            <p:cNvSpPr>
              <a:spLocks noChangeShapeType="1"/>
            </p:cNvSpPr>
            <p:nvPr/>
          </p:nvSpPr>
          <p:spPr bwMode="auto">
            <a:xfrm>
              <a:off x="1014" y="2214"/>
              <a:ext cx="804" cy="210"/>
            </a:xfrm>
            <a:prstGeom prst="line">
              <a:avLst/>
            </a:prstGeom>
            <a:noFill/>
            <a:ln w="12700">
              <a:solidFill>
                <a:srgbClr val="FF00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6650" name="Line 56"/>
            <p:cNvSpPr>
              <a:spLocks noChangeShapeType="1"/>
            </p:cNvSpPr>
            <p:nvPr/>
          </p:nvSpPr>
          <p:spPr bwMode="auto">
            <a:xfrm flipH="1">
              <a:off x="666" y="2364"/>
              <a:ext cx="912" cy="198"/>
            </a:xfrm>
            <a:prstGeom prst="line">
              <a:avLst/>
            </a:prstGeom>
            <a:noFill/>
            <a:ln w="12700">
              <a:solidFill>
                <a:srgbClr val="FF00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6651" name="Line 57"/>
            <p:cNvSpPr>
              <a:spLocks noChangeShapeType="1"/>
            </p:cNvSpPr>
            <p:nvPr/>
          </p:nvSpPr>
          <p:spPr bwMode="auto">
            <a:xfrm flipH="1">
              <a:off x="673" y="2425"/>
              <a:ext cx="1134" cy="288"/>
            </a:xfrm>
            <a:prstGeom prst="line">
              <a:avLst/>
            </a:prstGeom>
            <a:noFill/>
            <a:ln w="12700">
              <a:solidFill>
                <a:srgbClr val="FF00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6652" name="Line 59"/>
            <p:cNvSpPr>
              <a:spLocks noChangeShapeType="1"/>
            </p:cNvSpPr>
            <p:nvPr/>
          </p:nvSpPr>
          <p:spPr bwMode="auto">
            <a:xfrm flipV="1">
              <a:off x="1572" y="2208"/>
              <a:ext cx="636" cy="156"/>
            </a:xfrm>
            <a:prstGeom prst="line">
              <a:avLst/>
            </a:prstGeom>
            <a:noFill/>
            <a:ln w="12700">
              <a:solidFill>
                <a:srgbClr val="FF0000"/>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6653" name="Line 61"/>
            <p:cNvSpPr>
              <a:spLocks noChangeShapeType="1"/>
            </p:cNvSpPr>
            <p:nvPr/>
          </p:nvSpPr>
          <p:spPr bwMode="auto">
            <a:xfrm flipV="1">
              <a:off x="1812" y="2214"/>
              <a:ext cx="846" cy="210"/>
            </a:xfrm>
            <a:prstGeom prst="line">
              <a:avLst/>
            </a:prstGeom>
            <a:noFill/>
            <a:ln w="12700">
              <a:solidFill>
                <a:srgbClr val="FF0000"/>
              </a:solidFill>
              <a:prstDash val="dash"/>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6654" name="Oval 62"/>
            <p:cNvSpPr>
              <a:spLocks noChangeArrowheads="1"/>
            </p:cNvSpPr>
            <p:nvPr/>
          </p:nvSpPr>
          <p:spPr bwMode="auto">
            <a:xfrm>
              <a:off x="622" y="2142"/>
              <a:ext cx="56" cy="696"/>
            </a:xfrm>
            <a:prstGeom prst="ellipse">
              <a:avLst/>
            </a:prstGeom>
            <a:solidFill>
              <a:schemeClr val="accent1"/>
            </a:solidFill>
            <a:ln w="12700" algn="ctr">
              <a:solidFill>
                <a:schemeClr val="tx1"/>
              </a:solidFill>
              <a:round/>
              <a:headEnd/>
              <a:tailEn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26655" name="Line 63"/>
            <p:cNvSpPr>
              <a:spLocks noChangeShapeType="1"/>
            </p:cNvSpPr>
            <p:nvPr/>
          </p:nvSpPr>
          <p:spPr bwMode="auto">
            <a:xfrm flipV="1">
              <a:off x="150" y="2568"/>
              <a:ext cx="468" cy="84"/>
            </a:xfrm>
            <a:prstGeom prst="line">
              <a:avLst/>
            </a:prstGeom>
            <a:noFill/>
            <a:ln w="12700">
              <a:solidFill>
                <a:srgbClr val="FF0000"/>
              </a:solidFill>
              <a:round/>
              <a:headEnd type="arrow" w="med"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26656" name="Line 64"/>
            <p:cNvSpPr>
              <a:spLocks noChangeShapeType="1"/>
            </p:cNvSpPr>
            <p:nvPr/>
          </p:nvSpPr>
          <p:spPr bwMode="auto">
            <a:xfrm flipH="1" flipV="1">
              <a:off x="156" y="2652"/>
              <a:ext cx="486" cy="60"/>
            </a:xfrm>
            <a:prstGeom prst="line">
              <a:avLst/>
            </a:prstGeom>
            <a:noFill/>
            <a:ln w="12700">
              <a:solidFill>
                <a:srgbClr val="FF00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6657" name="Text Box 65"/>
            <p:cNvSpPr txBox="1">
              <a:spLocks noChangeArrowheads="1"/>
            </p:cNvSpPr>
            <p:nvPr/>
          </p:nvSpPr>
          <p:spPr bwMode="auto">
            <a:xfrm>
              <a:off x="1008" y="2014"/>
              <a:ext cx="18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p>
          </p:txBody>
        </p:sp>
        <p:sp>
          <p:nvSpPr>
            <p:cNvPr id="26658" name="Oval 66"/>
            <p:cNvSpPr>
              <a:spLocks noChangeArrowheads="1"/>
            </p:cNvSpPr>
            <p:nvPr/>
          </p:nvSpPr>
          <p:spPr bwMode="auto">
            <a:xfrm>
              <a:off x="1002" y="2202"/>
              <a:ext cx="27" cy="27"/>
            </a:xfrm>
            <a:prstGeom prst="ellipse">
              <a:avLst/>
            </a:prstGeom>
            <a:solidFill>
              <a:schemeClr val="accent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26659" name="Oval 67"/>
            <p:cNvSpPr>
              <a:spLocks noChangeArrowheads="1"/>
            </p:cNvSpPr>
            <p:nvPr/>
          </p:nvSpPr>
          <p:spPr bwMode="auto">
            <a:xfrm>
              <a:off x="2185" y="2191"/>
              <a:ext cx="27" cy="27"/>
            </a:xfrm>
            <a:prstGeom prst="ellipse">
              <a:avLst/>
            </a:prstGeom>
            <a:solidFill>
              <a:schemeClr val="accent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26660" name="Oval 68"/>
            <p:cNvSpPr>
              <a:spLocks noChangeArrowheads="1"/>
            </p:cNvSpPr>
            <p:nvPr/>
          </p:nvSpPr>
          <p:spPr bwMode="auto">
            <a:xfrm>
              <a:off x="2654" y="2198"/>
              <a:ext cx="27" cy="27"/>
            </a:xfrm>
            <a:prstGeom prst="ellipse">
              <a:avLst/>
            </a:prstGeom>
            <a:solidFill>
              <a:schemeClr val="accent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26661" name="Text Box 69"/>
            <p:cNvSpPr txBox="1">
              <a:spLocks noChangeArrowheads="1"/>
            </p:cNvSpPr>
            <p:nvPr/>
          </p:nvSpPr>
          <p:spPr bwMode="auto">
            <a:xfrm>
              <a:off x="2019" y="2009"/>
              <a:ext cx="2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r>
                <a:rPr lang="en-US" altLang="en-US" sz="1600" baseline="-25000">
                  <a:latin typeface="Times New Roman" panose="02020603050405020304" pitchFamily="18" charset="0"/>
                </a:rPr>
                <a:t>1</a:t>
              </a:r>
              <a:endParaRPr lang="en-US" altLang="en-US" sz="1600" i="1">
                <a:latin typeface="Times New Roman" panose="02020603050405020304" pitchFamily="18" charset="0"/>
              </a:endParaRPr>
            </a:p>
          </p:txBody>
        </p:sp>
        <p:sp>
          <p:nvSpPr>
            <p:cNvPr id="26662" name="Text Box 70"/>
            <p:cNvSpPr txBox="1">
              <a:spLocks noChangeArrowheads="1"/>
            </p:cNvSpPr>
            <p:nvPr/>
          </p:nvSpPr>
          <p:spPr bwMode="auto">
            <a:xfrm>
              <a:off x="2458" y="2004"/>
              <a:ext cx="2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r>
                <a:rPr lang="en-US" altLang="en-US" sz="1600" baseline="-25000">
                  <a:latin typeface="Times New Roman" panose="02020603050405020304" pitchFamily="18" charset="0"/>
                </a:rPr>
                <a:t>2</a:t>
              </a:r>
              <a:endParaRPr lang="en-US" altLang="en-US" sz="1600" i="1">
                <a:latin typeface="Times New Roman" panose="02020603050405020304" pitchFamily="18" charset="0"/>
              </a:endParaRPr>
            </a:p>
          </p:txBody>
        </p:sp>
        <p:sp>
          <p:nvSpPr>
            <p:cNvPr id="26663" name="Text Box 71"/>
            <p:cNvSpPr txBox="1">
              <a:spLocks noChangeArrowheads="1"/>
            </p:cNvSpPr>
            <p:nvPr/>
          </p:nvSpPr>
          <p:spPr bwMode="auto">
            <a:xfrm>
              <a:off x="1453" y="2892"/>
              <a:ext cx="26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dirty="0">
                  <a:latin typeface="Times New Roman" panose="02020603050405020304" pitchFamily="18" charset="0"/>
                </a:rPr>
                <a:t>M</a:t>
              </a:r>
              <a:r>
                <a:rPr lang="en-US" altLang="en-US" sz="1600" baseline="-25000" dirty="0">
                  <a:latin typeface="Times New Roman" panose="02020603050405020304" pitchFamily="18" charset="0"/>
                </a:rPr>
                <a:t>1</a:t>
              </a:r>
              <a:endParaRPr lang="en-US" altLang="en-US" sz="1600" i="1" dirty="0">
                <a:latin typeface="Times New Roman" panose="02020603050405020304" pitchFamily="18" charset="0"/>
              </a:endParaRPr>
            </a:p>
          </p:txBody>
        </p:sp>
        <p:sp>
          <p:nvSpPr>
            <p:cNvPr id="26664" name="Text Box 72"/>
            <p:cNvSpPr txBox="1">
              <a:spLocks noChangeArrowheads="1"/>
            </p:cNvSpPr>
            <p:nvPr/>
          </p:nvSpPr>
          <p:spPr bwMode="auto">
            <a:xfrm>
              <a:off x="1717" y="2898"/>
              <a:ext cx="26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M</a:t>
              </a:r>
              <a:r>
                <a:rPr lang="en-US" altLang="en-US" sz="1600" baseline="-25000">
                  <a:latin typeface="Times New Roman" panose="02020603050405020304" pitchFamily="18" charset="0"/>
                </a:rPr>
                <a:t>2</a:t>
              </a:r>
              <a:endParaRPr lang="en-US" altLang="en-US" sz="1600" i="1">
                <a:latin typeface="Times New Roman" panose="02020603050405020304" pitchFamily="18" charset="0"/>
              </a:endParaRPr>
            </a:p>
          </p:txBody>
        </p:sp>
        <p:sp>
          <p:nvSpPr>
            <p:cNvPr id="26665" name="Line 73"/>
            <p:cNvSpPr>
              <a:spLocks noChangeShapeType="1"/>
            </p:cNvSpPr>
            <p:nvPr/>
          </p:nvSpPr>
          <p:spPr bwMode="auto">
            <a:xfrm>
              <a:off x="2208" y="2220"/>
              <a:ext cx="78" cy="378"/>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6666" name="Line 74"/>
            <p:cNvSpPr>
              <a:spLocks noChangeShapeType="1"/>
            </p:cNvSpPr>
            <p:nvPr/>
          </p:nvSpPr>
          <p:spPr bwMode="auto">
            <a:xfrm>
              <a:off x="2671" y="2215"/>
              <a:ext cx="60" cy="312"/>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6667" name="Line 75"/>
            <p:cNvSpPr>
              <a:spLocks noChangeShapeType="1"/>
            </p:cNvSpPr>
            <p:nvPr/>
          </p:nvSpPr>
          <p:spPr bwMode="auto">
            <a:xfrm flipV="1">
              <a:off x="2250" y="2346"/>
              <a:ext cx="444" cy="108"/>
            </a:xfrm>
            <a:prstGeom prst="line">
              <a:avLst/>
            </a:prstGeom>
            <a:noFill/>
            <a:ln w="12700">
              <a:solidFill>
                <a:srgbClr val="0000FF"/>
              </a:solidFill>
              <a:round/>
              <a:headEnd type="arrow" w="med" len="med"/>
              <a:tailEnd type="arrow"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6668" name="Text Box 76"/>
            <p:cNvSpPr txBox="1">
              <a:spLocks noChangeArrowheads="1"/>
            </p:cNvSpPr>
            <p:nvPr/>
          </p:nvSpPr>
          <p:spPr bwMode="auto">
            <a:xfrm rot="-825067">
              <a:off x="2235" y="2419"/>
              <a:ext cx="48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1">
                  <a:solidFill>
                    <a:srgbClr val="0033CC"/>
                  </a:solidFill>
                  <a:latin typeface="Times New Roman" panose="02020603050405020304" pitchFamily="18" charset="0"/>
                </a:rPr>
                <a:t>2</a:t>
              </a:r>
              <a:r>
                <a:rPr lang="en-US" altLang="en-US" sz="1600" b="1" i="1">
                  <a:solidFill>
                    <a:srgbClr val="0033CC"/>
                  </a:solidFill>
                  <a:latin typeface="Times New Roman" panose="02020603050405020304" pitchFamily="18" charset="0"/>
                </a:rPr>
                <a:t>d</a:t>
              </a:r>
              <a:r>
                <a:rPr lang="en-US" altLang="en-US" sz="1600" b="1">
                  <a:solidFill>
                    <a:srgbClr val="0033CC"/>
                  </a:solidFill>
                  <a:latin typeface="Times New Roman" panose="02020603050405020304" pitchFamily="18" charset="0"/>
                </a:rPr>
                <a:t>cos</a:t>
              </a:r>
              <a:r>
                <a:rPr lang="en-US" altLang="en-US" sz="1600" b="1" i="1">
                  <a:solidFill>
                    <a:srgbClr val="0033CC"/>
                  </a:solidFill>
                  <a:latin typeface="Symbol" panose="05050102010706020507" pitchFamily="18" charset="2"/>
                </a:rPr>
                <a:t>q</a:t>
              </a:r>
            </a:p>
          </p:txBody>
        </p:sp>
        <p:sp>
          <p:nvSpPr>
            <p:cNvPr id="26669" name="Line 77"/>
            <p:cNvSpPr>
              <a:spLocks noChangeShapeType="1"/>
            </p:cNvSpPr>
            <p:nvPr/>
          </p:nvSpPr>
          <p:spPr bwMode="auto">
            <a:xfrm>
              <a:off x="1206" y="2358"/>
              <a:ext cx="396" cy="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6670" name="Freeform 79"/>
            <p:cNvSpPr>
              <a:spLocks/>
            </p:cNvSpPr>
            <p:nvPr/>
          </p:nvSpPr>
          <p:spPr bwMode="auto">
            <a:xfrm>
              <a:off x="1282" y="2292"/>
              <a:ext cx="50" cy="72"/>
            </a:xfrm>
            <a:custGeom>
              <a:avLst/>
              <a:gdLst>
                <a:gd name="T0" fmla="*/ 50 w 50"/>
                <a:gd name="T1" fmla="*/ 0 h 72"/>
                <a:gd name="T2" fmla="*/ 2 w 50"/>
                <a:gd name="T3" fmla="*/ 30 h 72"/>
                <a:gd name="T4" fmla="*/ 38 w 50"/>
                <a:gd name="T5" fmla="*/ 72 h 72"/>
                <a:gd name="T6" fmla="*/ 0 60000 65536"/>
                <a:gd name="T7" fmla="*/ 0 60000 65536"/>
                <a:gd name="T8" fmla="*/ 0 60000 65536"/>
                <a:gd name="T9" fmla="*/ 0 w 50"/>
                <a:gd name="T10" fmla="*/ 0 h 72"/>
                <a:gd name="T11" fmla="*/ 50 w 50"/>
                <a:gd name="T12" fmla="*/ 72 h 72"/>
              </a:gdLst>
              <a:ahLst/>
              <a:cxnLst>
                <a:cxn ang="T6">
                  <a:pos x="T0" y="T1"/>
                </a:cxn>
                <a:cxn ang="T7">
                  <a:pos x="T2" y="T3"/>
                </a:cxn>
                <a:cxn ang="T8">
                  <a:pos x="T4" y="T5"/>
                </a:cxn>
              </a:cxnLst>
              <a:rect l="T9" t="T10" r="T11" b="T12"/>
              <a:pathLst>
                <a:path w="50" h="72">
                  <a:moveTo>
                    <a:pt x="50" y="0"/>
                  </a:moveTo>
                  <a:cubicBezTo>
                    <a:pt x="27" y="9"/>
                    <a:pt x="4" y="18"/>
                    <a:pt x="2" y="30"/>
                  </a:cubicBezTo>
                  <a:cubicBezTo>
                    <a:pt x="0" y="42"/>
                    <a:pt x="19" y="57"/>
                    <a:pt x="38" y="72"/>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sp>
          <p:nvSpPr>
            <p:cNvPr id="26671" name="Rectangle 81"/>
            <p:cNvSpPr>
              <a:spLocks noChangeArrowheads="1"/>
            </p:cNvSpPr>
            <p:nvPr/>
          </p:nvSpPr>
          <p:spPr bwMode="auto">
            <a:xfrm>
              <a:off x="1107" y="2220"/>
              <a:ext cx="17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400" i="1">
                  <a:latin typeface="Symbol" panose="05050102010706020507" pitchFamily="18" charset="2"/>
                </a:rPr>
                <a:t>q</a:t>
              </a:r>
            </a:p>
          </p:txBody>
        </p:sp>
        <p:sp>
          <p:nvSpPr>
            <p:cNvPr id="26672" name="Text Box 82"/>
            <p:cNvSpPr txBox="1">
              <a:spLocks noChangeArrowheads="1"/>
            </p:cNvSpPr>
            <p:nvPr/>
          </p:nvSpPr>
          <p:spPr bwMode="auto">
            <a:xfrm>
              <a:off x="65" y="2440"/>
              <a:ext cx="19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P</a:t>
              </a:r>
            </a:p>
          </p:txBody>
        </p:sp>
      </p:grpSp>
      <p:grpSp>
        <p:nvGrpSpPr>
          <p:cNvPr id="26629" name="Group 88"/>
          <p:cNvGrpSpPr>
            <a:grpSpLocks/>
          </p:cNvGrpSpPr>
          <p:nvPr/>
        </p:nvGrpSpPr>
        <p:grpSpPr bwMode="auto">
          <a:xfrm>
            <a:off x="346075" y="3883025"/>
            <a:ext cx="4164013" cy="1739900"/>
            <a:chOff x="266" y="2663"/>
            <a:chExt cx="2623" cy="1096"/>
          </a:xfrm>
        </p:grpSpPr>
        <p:graphicFrame>
          <p:nvGraphicFramePr>
            <p:cNvPr id="26639" name="Object 84"/>
            <p:cNvGraphicFramePr>
              <a:graphicFrameLocks noChangeAspect="1"/>
            </p:cNvGraphicFramePr>
            <p:nvPr/>
          </p:nvGraphicFramePr>
          <p:xfrm>
            <a:off x="2148" y="2715"/>
            <a:ext cx="741" cy="161"/>
          </p:xfrm>
          <a:graphic>
            <a:graphicData uri="http://schemas.openxmlformats.org/presentationml/2006/ole">
              <mc:AlternateContent xmlns:mc="http://schemas.openxmlformats.org/markup-compatibility/2006">
                <mc:Choice xmlns:v="urn:schemas-microsoft-com:vml" Requires="v">
                  <p:oleObj spid="_x0000_s26702" name="Equation" r:id="rId6" imgW="812447" imgH="177723" progId="Equation.3">
                    <p:embed/>
                  </p:oleObj>
                </mc:Choice>
                <mc:Fallback>
                  <p:oleObj name="Equation" r:id="rId6" imgW="812447" imgH="177723" progId="Equation.3">
                    <p:embed/>
                    <p:pic>
                      <p:nvPicPr>
                        <p:cNvPr id="0" name="Object 8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48" y="2715"/>
                          <a:ext cx="741" cy="161"/>
                        </a:xfrm>
                        <a:prstGeom prst="rect">
                          <a:avLst/>
                        </a:prstGeom>
                        <a:solidFill>
                          <a:schemeClr val="bg1"/>
                        </a:solidFill>
                        <a:ln>
                          <a:noFill/>
                        </a:ln>
                        <a:effectLst/>
                        <a:extLs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40" name="Object 85"/>
            <p:cNvGraphicFramePr>
              <a:graphicFrameLocks noChangeAspect="1"/>
            </p:cNvGraphicFramePr>
            <p:nvPr/>
          </p:nvGraphicFramePr>
          <p:xfrm>
            <a:off x="1393" y="2990"/>
            <a:ext cx="1066" cy="357"/>
          </p:xfrm>
          <a:graphic>
            <a:graphicData uri="http://schemas.openxmlformats.org/presentationml/2006/ole">
              <mc:AlternateContent xmlns:mc="http://schemas.openxmlformats.org/markup-compatibility/2006">
                <mc:Choice xmlns:v="urn:schemas-microsoft-com:vml" Requires="v">
                  <p:oleObj spid="_x0000_s26703" name="Equation" r:id="rId8" imgW="1167893" imgH="393529" progId="Equation.3">
                    <p:embed/>
                  </p:oleObj>
                </mc:Choice>
                <mc:Fallback>
                  <p:oleObj name="Equation" r:id="rId8" imgW="1167893" imgH="393529" progId="Equation.3">
                    <p:embed/>
                    <p:pic>
                      <p:nvPicPr>
                        <p:cNvPr id="0" name="Object 8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93" y="2990"/>
                          <a:ext cx="1066" cy="357"/>
                        </a:xfrm>
                        <a:prstGeom prst="rect">
                          <a:avLst/>
                        </a:prstGeom>
                        <a:solidFill>
                          <a:schemeClr val="bg1"/>
                        </a:solidFill>
                        <a:ln>
                          <a:noFill/>
                        </a:ln>
                        <a:effectLst/>
                        <a:extLs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41" name="Rectangle 86"/>
            <p:cNvSpPr>
              <a:spLocks noChangeArrowheads="1"/>
            </p:cNvSpPr>
            <p:nvPr/>
          </p:nvSpPr>
          <p:spPr bwMode="auto">
            <a:xfrm>
              <a:off x="266" y="2663"/>
              <a:ext cx="1880" cy="1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u="sng">
                  <a:latin typeface="Times New Roman" panose="02020603050405020304" pitchFamily="18" charset="0"/>
                </a:rPr>
                <a:t>Optical path length difference:</a:t>
              </a:r>
            </a:p>
            <a:p>
              <a:pPr eaLnBrk="1" hangingPunct="1">
                <a:spcBef>
                  <a:spcPct val="0"/>
                </a:spcBef>
                <a:buFontTx/>
                <a:buNone/>
              </a:pPr>
              <a:endParaRPr lang="en-US" altLang="en-US" sz="1800" u="sng">
                <a:latin typeface="Times New Roman" panose="02020603050405020304" pitchFamily="18" charset="0"/>
              </a:endParaRPr>
            </a:p>
            <a:p>
              <a:pPr eaLnBrk="1" hangingPunct="1">
                <a:spcBef>
                  <a:spcPct val="0"/>
                </a:spcBef>
                <a:buFontTx/>
                <a:buNone/>
              </a:pPr>
              <a:r>
                <a:rPr lang="en-US" altLang="en-US" sz="1800" u="sng">
                  <a:latin typeface="Times New Roman" panose="02020603050405020304" pitchFamily="18" charset="0"/>
                </a:rPr>
                <a:t>Phase difference:</a:t>
              </a:r>
            </a:p>
            <a:p>
              <a:pPr eaLnBrk="1" hangingPunct="1">
                <a:spcBef>
                  <a:spcPct val="0"/>
                </a:spcBef>
                <a:buFontTx/>
                <a:buNone/>
              </a:pPr>
              <a:endParaRPr lang="en-US" altLang="en-US" sz="1800" u="sng">
                <a:latin typeface="Times New Roman" panose="02020603050405020304" pitchFamily="18" charset="0"/>
              </a:endParaRPr>
            </a:p>
            <a:p>
              <a:pPr eaLnBrk="1" hangingPunct="1">
                <a:spcBef>
                  <a:spcPct val="0"/>
                </a:spcBef>
                <a:buFontTx/>
                <a:buNone/>
              </a:pPr>
              <a:r>
                <a:rPr lang="en-US" altLang="en-US" sz="1800" u="sng">
                  <a:latin typeface="Times New Roman" panose="02020603050405020304" pitchFamily="18" charset="0"/>
                </a:rPr>
                <a:t>Dark fringes:</a:t>
              </a:r>
            </a:p>
            <a:p>
              <a:pPr eaLnBrk="1" hangingPunct="1">
                <a:spcBef>
                  <a:spcPct val="0"/>
                </a:spcBef>
                <a:buFontTx/>
                <a:buNone/>
              </a:pPr>
              <a:endParaRPr lang="en-US" altLang="en-US" sz="1800" u="sng">
                <a:latin typeface="Times New Roman" panose="02020603050405020304" pitchFamily="18" charset="0"/>
              </a:endParaRPr>
            </a:p>
          </p:txBody>
        </p:sp>
        <p:graphicFrame>
          <p:nvGraphicFramePr>
            <p:cNvPr id="26642" name="Object 87"/>
            <p:cNvGraphicFramePr>
              <a:graphicFrameLocks noChangeAspect="1"/>
            </p:cNvGraphicFramePr>
            <p:nvPr/>
          </p:nvGraphicFramePr>
          <p:xfrm>
            <a:off x="1150" y="3407"/>
            <a:ext cx="891" cy="207"/>
          </p:xfrm>
          <a:graphic>
            <a:graphicData uri="http://schemas.openxmlformats.org/presentationml/2006/ole">
              <mc:AlternateContent xmlns:mc="http://schemas.openxmlformats.org/markup-compatibility/2006">
                <mc:Choice xmlns:v="urn:schemas-microsoft-com:vml" Requires="v">
                  <p:oleObj spid="_x0000_s26704" name="Equation" r:id="rId10" imgW="977900" imgH="228600" progId="Equation.3">
                    <p:embed/>
                  </p:oleObj>
                </mc:Choice>
                <mc:Fallback>
                  <p:oleObj name="Equation" r:id="rId10" imgW="977900" imgH="228600" progId="Equation.3">
                    <p:embed/>
                    <p:pic>
                      <p:nvPicPr>
                        <p:cNvPr id="0" name="Object 8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50" y="3407"/>
                          <a:ext cx="891" cy="207"/>
                        </a:xfrm>
                        <a:prstGeom prst="rect">
                          <a:avLst/>
                        </a:prstGeom>
                        <a:solidFill>
                          <a:schemeClr val="bg1"/>
                        </a:solidFill>
                        <a:ln>
                          <a:noFill/>
                        </a:ln>
                        <a:effectLst/>
                        <a:extLs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6630" name="Rectangle 4"/>
          <p:cNvSpPr>
            <a:spLocks noChangeArrowheads="1"/>
          </p:cNvSpPr>
          <p:nvPr/>
        </p:nvSpPr>
        <p:spPr bwMode="auto">
          <a:xfrm>
            <a:off x="257175" y="190500"/>
            <a:ext cx="8686800"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000" b="1" u="sng">
              <a:solidFill>
                <a:srgbClr val="0000FF"/>
              </a:solidFill>
            </a:endParaRPr>
          </a:p>
          <a:p>
            <a:pPr eaLnBrk="1" hangingPunct="1">
              <a:spcBef>
                <a:spcPct val="0"/>
              </a:spcBef>
              <a:buFontTx/>
              <a:buNone/>
            </a:pPr>
            <a:r>
              <a:rPr lang="en-US" altLang="en-US" sz="1800" b="1">
                <a:solidFill>
                  <a:srgbClr val="660066"/>
                </a:solidFill>
                <a:latin typeface="Times New Roman" panose="02020603050405020304" pitchFamily="18" charset="0"/>
              </a:rPr>
              <a:t>9.4.2 Mirrored interferometers</a:t>
            </a:r>
          </a:p>
          <a:p>
            <a:pPr eaLnBrk="1" hangingPunct="1">
              <a:spcBef>
                <a:spcPct val="0"/>
              </a:spcBef>
              <a:buFontTx/>
              <a:buNone/>
            </a:pPr>
            <a:r>
              <a:rPr lang="en-US" altLang="en-US" sz="1800" b="1" u="sng">
                <a:solidFill>
                  <a:srgbClr val="0000FF"/>
                </a:solidFill>
                <a:latin typeface="Times New Roman" panose="02020603050405020304" pitchFamily="18" charset="0"/>
              </a:rPr>
              <a:t>Michelson interferometer</a:t>
            </a:r>
          </a:p>
          <a:p>
            <a:pPr eaLnBrk="1" hangingPunct="1">
              <a:spcBef>
                <a:spcPct val="0"/>
              </a:spcBef>
              <a:buFontTx/>
              <a:buAutoNum type="arabicParenR"/>
            </a:pPr>
            <a:r>
              <a:rPr lang="en-US" altLang="en-US" sz="1800">
                <a:latin typeface="Times New Roman" panose="02020603050405020304" pitchFamily="18" charset="0"/>
              </a:rPr>
              <a:t>Compensation plate: Negates dispersion from the beam splitter</a:t>
            </a:r>
          </a:p>
          <a:p>
            <a:pPr eaLnBrk="1" hangingPunct="1">
              <a:spcBef>
                <a:spcPct val="0"/>
              </a:spcBef>
              <a:buFontTx/>
              <a:buAutoNum type="arabicParenR"/>
            </a:pPr>
            <a:r>
              <a:rPr lang="en-US" altLang="en-US" sz="1800">
                <a:latin typeface="Times New Roman" panose="02020603050405020304" pitchFamily="18" charset="0"/>
              </a:rPr>
              <a:t>Collimated source: Fringes of equal thickness</a:t>
            </a:r>
          </a:p>
          <a:p>
            <a:pPr eaLnBrk="1" hangingPunct="1">
              <a:spcBef>
                <a:spcPct val="0"/>
              </a:spcBef>
              <a:buFontTx/>
              <a:buAutoNum type="arabicParenR"/>
            </a:pPr>
            <a:r>
              <a:rPr lang="en-US" altLang="en-US" sz="1800">
                <a:latin typeface="Times New Roman" panose="02020603050405020304" pitchFamily="18" charset="0"/>
              </a:rPr>
              <a:t>Point source: Interference of spherical waves</a:t>
            </a:r>
          </a:p>
          <a:p>
            <a:pPr eaLnBrk="1" hangingPunct="1">
              <a:spcBef>
                <a:spcPct val="0"/>
              </a:spcBef>
              <a:buFontTx/>
              <a:buAutoNum type="arabicParenR"/>
            </a:pPr>
            <a:r>
              <a:rPr lang="en-US" altLang="en-US" sz="1800">
                <a:latin typeface="Times New Roman" panose="02020603050405020304" pitchFamily="18" charset="0"/>
              </a:rPr>
              <a:t>Extended source: Fringes of equal inclination</a:t>
            </a:r>
          </a:p>
        </p:txBody>
      </p:sp>
      <p:sp>
        <p:nvSpPr>
          <p:cNvPr id="26631" name="Rectangle 50"/>
          <p:cNvSpPr>
            <a:spLocks noChangeArrowheads="1"/>
          </p:cNvSpPr>
          <p:nvPr/>
        </p:nvSpPr>
        <p:spPr bwMode="auto">
          <a:xfrm>
            <a:off x="355600" y="5408613"/>
            <a:ext cx="42100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latin typeface="Times New Roman" panose="02020603050405020304" pitchFamily="18" charset="0"/>
              </a:rPr>
              <a:t>Application: Accurate length measurement.</a:t>
            </a:r>
          </a:p>
        </p:txBody>
      </p:sp>
      <p:cxnSp>
        <p:nvCxnSpPr>
          <p:cNvPr id="26632" name="Straight Arrow Connector 52"/>
          <p:cNvCxnSpPr>
            <a:cxnSpLocks noChangeShapeType="1"/>
          </p:cNvCxnSpPr>
          <p:nvPr/>
        </p:nvCxnSpPr>
        <p:spPr bwMode="auto">
          <a:xfrm rot="10800000">
            <a:off x="7162800" y="2314575"/>
            <a:ext cx="276225" cy="1588"/>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26633" name="Freeform 79"/>
          <p:cNvSpPr>
            <a:spLocks/>
          </p:cNvSpPr>
          <p:nvPr/>
        </p:nvSpPr>
        <p:spPr bwMode="auto">
          <a:xfrm>
            <a:off x="2444750" y="2952750"/>
            <a:ext cx="79375" cy="114300"/>
          </a:xfrm>
          <a:custGeom>
            <a:avLst/>
            <a:gdLst>
              <a:gd name="T0" fmla="*/ 2147483646 w 50"/>
              <a:gd name="T1" fmla="*/ 0 h 72"/>
              <a:gd name="T2" fmla="*/ 2147483646 w 50"/>
              <a:gd name="T3" fmla="*/ 2147483646 h 72"/>
              <a:gd name="T4" fmla="*/ 2147483646 w 50"/>
              <a:gd name="T5" fmla="*/ 2147483646 h 72"/>
              <a:gd name="T6" fmla="*/ 0 60000 65536"/>
              <a:gd name="T7" fmla="*/ 0 60000 65536"/>
              <a:gd name="T8" fmla="*/ 0 60000 65536"/>
              <a:gd name="T9" fmla="*/ 0 w 50"/>
              <a:gd name="T10" fmla="*/ 0 h 72"/>
              <a:gd name="T11" fmla="*/ 50 w 50"/>
              <a:gd name="T12" fmla="*/ 72 h 72"/>
            </a:gdLst>
            <a:ahLst/>
            <a:cxnLst>
              <a:cxn ang="T6">
                <a:pos x="T0" y="T1"/>
              </a:cxn>
              <a:cxn ang="T7">
                <a:pos x="T2" y="T3"/>
              </a:cxn>
              <a:cxn ang="T8">
                <a:pos x="T4" y="T5"/>
              </a:cxn>
            </a:cxnLst>
            <a:rect l="T9" t="T10" r="T11" b="T12"/>
            <a:pathLst>
              <a:path w="50" h="72">
                <a:moveTo>
                  <a:pt x="50" y="0"/>
                </a:moveTo>
                <a:cubicBezTo>
                  <a:pt x="27" y="9"/>
                  <a:pt x="4" y="18"/>
                  <a:pt x="2" y="30"/>
                </a:cubicBezTo>
                <a:cubicBezTo>
                  <a:pt x="0" y="42"/>
                  <a:pt x="19" y="57"/>
                  <a:pt x="38" y="72"/>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sp>
        <p:nvSpPr>
          <p:cNvPr id="26634" name="TextBox 54"/>
          <p:cNvSpPr txBox="1">
            <a:spLocks noChangeArrowheads="1"/>
          </p:cNvSpPr>
          <p:nvPr/>
        </p:nvSpPr>
        <p:spPr bwMode="auto">
          <a:xfrm>
            <a:off x="1677987" y="3540125"/>
            <a:ext cx="320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dirty="0">
                <a:latin typeface="Symbol" panose="05050102010706020507" pitchFamily="18" charset="2"/>
              </a:rPr>
              <a:t>S</a:t>
            </a:r>
          </a:p>
        </p:txBody>
      </p:sp>
      <p:grpSp>
        <p:nvGrpSpPr>
          <p:cNvPr id="26635" name="Group 56"/>
          <p:cNvGrpSpPr>
            <a:grpSpLocks/>
          </p:cNvGrpSpPr>
          <p:nvPr/>
        </p:nvGrpSpPr>
        <p:grpSpPr bwMode="auto">
          <a:xfrm>
            <a:off x="3857625" y="4538663"/>
            <a:ext cx="1735138" cy="307975"/>
            <a:chOff x="3933826" y="4978400"/>
            <a:chExt cx="1735544" cy="307777"/>
          </a:xfrm>
        </p:grpSpPr>
        <p:sp>
          <p:nvSpPr>
            <p:cNvPr id="26637" name="Text Box 87"/>
            <p:cNvSpPr txBox="1">
              <a:spLocks noChangeArrowheads="1"/>
            </p:cNvSpPr>
            <p:nvPr/>
          </p:nvSpPr>
          <p:spPr bwMode="auto">
            <a:xfrm>
              <a:off x="4141388" y="4978400"/>
              <a:ext cx="1527982" cy="307777"/>
            </a:xfrm>
            <a:prstGeom prst="rect">
              <a:avLst/>
            </a:prstGeom>
            <a:noFill/>
            <a:ln w="12700" algn="ctr">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400" i="1">
                  <a:latin typeface="Symbol" panose="05050102010706020507" pitchFamily="18" charset="2"/>
                </a:rPr>
                <a:t>p </a:t>
              </a:r>
              <a:r>
                <a:rPr lang="en-US" altLang="en-US" sz="1400">
                  <a:latin typeface="Times New Roman" panose="02020603050405020304" pitchFamily="18" charset="0"/>
                </a:rPr>
                <a:t>from the splitter</a:t>
              </a:r>
              <a:r>
                <a:rPr lang="en-US" altLang="en-US" sz="1400" i="1">
                  <a:latin typeface="Times New Roman" panose="02020603050405020304" pitchFamily="18" charset="0"/>
                </a:rPr>
                <a:t>.</a:t>
              </a:r>
            </a:p>
          </p:txBody>
        </p:sp>
        <p:cxnSp>
          <p:nvCxnSpPr>
            <p:cNvPr id="26638" name="Straight Arrow Connector 55"/>
            <p:cNvCxnSpPr>
              <a:cxnSpLocks noChangeShapeType="1"/>
              <a:stCxn id="26637" idx="1"/>
            </p:cNvCxnSpPr>
            <p:nvPr/>
          </p:nvCxnSpPr>
          <p:spPr bwMode="auto">
            <a:xfrm rot="10800000" flipV="1">
              <a:off x="3933826" y="5132289"/>
              <a:ext cx="207563" cy="1686"/>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6636" name="Rectangle 56"/>
          <p:cNvSpPr>
            <a:spLocks noChangeArrowheads="1"/>
          </p:cNvSpPr>
          <p:nvPr/>
        </p:nvSpPr>
        <p:spPr bwMode="auto">
          <a:xfrm>
            <a:off x="385763" y="5864225"/>
            <a:ext cx="1403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latin typeface="Times New Roman" panose="02020603050405020304" pitchFamily="18" charset="0"/>
              </a:rPr>
              <a:t>Example 9.9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B05F845-F6EE-4F1C-BC92-919C77C34F3A}" type="slidenum">
              <a:rPr lang="en-US" altLang="en-US" sz="1400" smtClean="0"/>
              <a:pPr>
                <a:spcBef>
                  <a:spcPct val="0"/>
                </a:spcBef>
                <a:buFontTx/>
                <a:buNone/>
              </a:pPr>
              <a:t>24</a:t>
            </a:fld>
            <a:endParaRPr lang="en-US" altLang="en-US" sz="1400"/>
          </a:p>
        </p:txBody>
      </p:sp>
      <p:sp>
        <p:nvSpPr>
          <p:cNvPr id="27651" name="Rectangle 3"/>
          <p:cNvSpPr>
            <a:spLocks noChangeArrowheads="1"/>
          </p:cNvSpPr>
          <p:nvPr/>
        </p:nvSpPr>
        <p:spPr bwMode="auto">
          <a:xfrm>
            <a:off x="406400" y="354013"/>
            <a:ext cx="84756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u="sng">
                <a:solidFill>
                  <a:srgbClr val="800080"/>
                </a:solidFill>
                <a:latin typeface="Times New Roman" panose="02020603050405020304" pitchFamily="18" charset="0"/>
              </a:rPr>
              <a:t>*Reading: Interference colors</a:t>
            </a:r>
          </a:p>
          <a:p>
            <a:pPr eaLnBrk="1" hangingPunct="1">
              <a:spcBef>
                <a:spcPct val="0"/>
              </a:spcBef>
              <a:buFontTx/>
              <a:buNone/>
            </a:pPr>
            <a:r>
              <a:rPr lang="en-US" altLang="en-US" sz="1800">
                <a:latin typeface="Times New Roman" panose="02020603050405020304" pitchFamily="18" charset="0"/>
              </a:rPr>
              <a:t>When a white light source is used in an interference experiment, each spectral component will produce its own interference pattern in space. The overlapped interference patterns from all spectral components result in the appearance of a special sequence of colors.</a:t>
            </a:r>
            <a:endParaRPr lang="en-US" altLang="en-US" sz="1800" u="sng">
              <a:solidFill>
                <a:srgbClr val="000000"/>
              </a:solidFill>
              <a:latin typeface="Times New Roman" panose="02020603050405020304" pitchFamily="18" charset="0"/>
            </a:endParaRPr>
          </a:p>
        </p:txBody>
      </p:sp>
      <p:pic>
        <p:nvPicPr>
          <p:cNvPr id="27652" name="Picture 5" descr="C:\Users\pw103\Desktop\Interference colo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3438" y="1922463"/>
            <a:ext cx="3908425" cy="192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0" y="1738313"/>
            <a:ext cx="3887788" cy="187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5170488" y="1604963"/>
            <a:ext cx="2749550" cy="307975"/>
          </a:xfrm>
          <a:prstGeom prst="rect">
            <a:avLst/>
          </a:prstGeom>
        </p:spPr>
        <p:txBody>
          <a:bodyPr wrap="none">
            <a:spAutoFit/>
          </a:bodyPr>
          <a:lstStyle/>
          <a:p>
            <a:pPr algn="ctr" eaLnBrk="1" hangingPunct="1">
              <a:defRPr/>
            </a:pPr>
            <a:r>
              <a:rPr lang="en-US" sz="1400" b="1" dirty="0">
                <a:latin typeface="+mn-lt"/>
              </a:rPr>
              <a:t>Calculated interference colors</a:t>
            </a:r>
          </a:p>
        </p:txBody>
      </p:sp>
      <p:sp>
        <p:nvSpPr>
          <p:cNvPr id="8" name="Rectangle 7"/>
          <p:cNvSpPr/>
          <p:nvPr/>
        </p:nvSpPr>
        <p:spPr>
          <a:xfrm>
            <a:off x="6943725" y="2473325"/>
            <a:ext cx="1568450" cy="276225"/>
          </a:xfrm>
          <a:prstGeom prst="rect">
            <a:avLst/>
          </a:prstGeom>
        </p:spPr>
        <p:txBody>
          <a:bodyPr wrap="none">
            <a:spAutoFit/>
          </a:bodyPr>
          <a:lstStyle/>
          <a:p>
            <a:pPr eaLnBrk="1" hangingPunct="1">
              <a:defRPr/>
            </a:pPr>
            <a:r>
              <a:rPr lang="en-US" sz="1200" b="1" dirty="0">
                <a:solidFill>
                  <a:srgbClr val="000000"/>
                </a:solidFill>
                <a:latin typeface="Arial" panose="020B0604020202020204" pitchFamily="34" charset="0"/>
                <a:ea typeface="+mn-ea"/>
                <a:cs typeface="Arial" panose="020B0604020202020204" pitchFamily="34" charset="0"/>
              </a:rPr>
              <a:t>Crossed polarizers</a:t>
            </a:r>
          </a:p>
        </p:txBody>
      </p:sp>
      <p:sp>
        <p:nvSpPr>
          <p:cNvPr id="9" name="Rectangle 8"/>
          <p:cNvSpPr/>
          <p:nvPr/>
        </p:nvSpPr>
        <p:spPr>
          <a:xfrm>
            <a:off x="6943725" y="2838450"/>
            <a:ext cx="1500188" cy="277813"/>
          </a:xfrm>
          <a:prstGeom prst="rect">
            <a:avLst/>
          </a:prstGeom>
        </p:spPr>
        <p:txBody>
          <a:bodyPr wrap="none">
            <a:spAutoFit/>
          </a:bodyPr>
          <a:lstStyle/>
          <a:p>
            <a:pPr eaLnBrk="1" hangingPunct="1">
              <a:defRPr/>
            </a:pPr>
            <a:r>
              <a:rPr lang="en-US" sz="1200" b="1" dirty="0">
                <a:solidFill>
                  <a:srgbClr val="000000"/>
                </a:solidFill>
                <a:latin typeface="Arial" panose="020B0604020202020204" pitchFamily="34" charset="0"/>
                <a:ea typeface="+mn-ea"/>
                <a:cs typeface="Arial" panose="020B0604020202020204" pitchFamily="34" charset="0"/>
              </a:rPr>
              <a:t>Parallel polarizers</a:t>
            </a:r>
          </a:p>
        </p:txBody>
      </p:sp>
      <p:sp>
        <p:nvSpPr>
          <p:cNvPr id="7" name="Rectangle 6"/>
          <p:cNvSpPr/>
          <p:nvPr/>
        </p:nvSpPr>
        <p:spPr>
          <a:xfrm>
            <a:off x="482600" y="4019550"/>
            <a:ext cx="4572000" cy="1476375"/>
          </a:xfrm>
          <a:prstGeom prst="rect">
            <a:avLst/>
          </a:prstGeom>
        </p:spPr>
        <p:txBody>
          <a:bodyPr>
            <a:spAutoFit/>
          </a:bodyPr>
          <a:lstStyle/>
          <a:p>
            <a:pPr eaLnBrk="1" hangingPunct="1">
              <a:defRPr/>
            </a:pPr>
            <a:r>
              <a:rPr lang="en-US" dirty="0"/>
              <a:t>Examples:</a:t>
            </a:r>
          </a:p>
          <a:p>
            <a:pPr marL="285750" indent="-285750" eaLnBrk="1" hangingPunct="1">
              <a:buFont typeface="Arial" panose="020B0604020202020204" pitchFamily="34" charset="0"/>
              <a:buChar char="•"/>
              <a:defRPr/>
            </a:pPr>
            <a:r>
              <a:rPr lang="en-US" dirty="0"/>
              <a:t>Soap bubbles</a:t>
            </a:r>
          </a:p>
          <a:p>
            <a:pPr marL="285750" indent="-285750" eaLnBrk="1" hangingPunct="1">
              <a:buFont typeface="Arial" panose="020B0604020202020204" pitchFamily="34" charset="0"/>
              <a:buChar char="•"/>
              <a:defRPr/>
            </a:pPr>
            <a:r>
              <a:rPr lang="en-US" dirty="0"/>
              <a:t>Oil films</a:t>
            </a:r>
          </a:p>
          <a:p>
            <a:pPr marL="285750" indent="-285750" eaLnBrk="1" hangingPunct="1">
              <a:buFont typeface="Arial" panose="020B0604020202020204" pitchFamily="34" charset="0"/>
              <a:buChar char="•"/>
              <a:defRPr/>
            </a:pPr>
            <a:r>
              <a:rPr lang="en-US" dirty="0"/>
              <a:t>Thin film coatings</a:t>
            </a:r>
          </a:p>
          <a:p>
            <a:pPr marL="285750" indent="-285750" eaLnBrk="1" hangingPunct="1">
              <a:buFont typeface="Arial" panose="020B0604020202020204" pitchFamily="34" charset="0"/>
              <a:buChar char="•"/>
              <a:defRPr/>
            </a:pPr>
            <a:r>
              <a:rPr lang="en-US" dirty="0"/>
              <a:t>Crystals between polarizers</a:t>
            </a:r>
          </a:p>
        </p:txBody>
      </p:sp>
      <p:sp>
        <p:nvSpPr>
          <p:cNvPr id="11" name="Rectangle 10"/>
          <p:cNvSpPr/>
          <p:nvPr/>
        </p:nvSpPr>
        <p:spPr>
          <a:xfrm>
            <a:off x="4311650" y="4019550"/>
            <a:ext cx="4572000" cy="1200150"/>
          </a:xfrm>
          <a:prstGeom prst="rect">
            <a:avLst/>
          </a:prstGeom>
        </p:spPr>
        <p:txBody>
          <a:bodyPr>
            <a:spAutoFit/>
          </a:bodyPr>
          <a:lstStyle/>
          <a:p>
            <a:pPr eaLnBrk="1" hangingPunct="1">
              <a:defRPr/>
            </a:pPr>
            <a:r>
              <a:rPr lang="en-US" dirty="0"/>
              <a:t>Applications:</a:t>
            </a:r>
          </a:p>
          <a:p>
            <a:pPr marL="285750" indent="-285750" eaLnBrk="1" hangingPunct="1">
              <a:buFont typeface="Arial" panose="020B0604020202020204" pitchFamily="34" charset="0"/>
              <a:buChar char="•"/>
              <a:defRPr/>
            </a:pPr>
            <a:r>
              <a:rPr lang="en-US" dirty="0"/>
              <a:t>Identify minerals</a:t>
            </a:r>
          </a:p>
          <a:p>
            <a:pPr marL="285750" indent="-285750" eaLnBrk="1" hangingPunct="1">
              <a:buFont typeface="Arial" panose="020B0604020202020204" pitchFamily="34" charset="0"/>
              <a:buChar char="•"/>
              <a:defRPr/>
            </a:pPr>
            <a:r>
              <a:rPr lang="en-US" dirty="0"/>
              <a:t>Control coatings</a:t>
            </a:r>
          </a:p>
          <a:p>
            <a:pPr marL="285750" indent="-285750" eaLnBrk="1" hangingPunct="1">
              <a:buFont typeface="Arial" panose="020B0604020202020204" pitchFamily="34" charset="0"/>
              <a:buChar char="•"/>
              <a:defRPr/>
            </a:pPr>
            <a:r>
              <a:rPr lang="en-US" dirty="0"/>
              <a:t>Inspect strains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BF48698-9B06-4492-9B93-1C6E4B600A31}" type="slidenum">
              <a:rPr lang="en-US" altLang="en-US" sz="1400" smtClean="0"/>
              <a:pPr>
                <a:spcBef>
                  <a:spcPct val="0"/>
                </a:spcBef>
                <a:buFontTx/>
                <a:buNone/>
              </a:pPr>
              <a:t>25</a:t>
            </a:fld>
            <a:endParaRPr lang="en-US" altLang="en-US" sz="1400"/>
          </a:p>
        </p:txBody>
      </p:sp>
      <p:sp>
        <p:nvSpPr>
          <p:cNvPr id="28675" name="Rectangle 17"/>
          <p:cNvSpPr>
            <a:spLocks noChangeArrowheads="1"/>
          </p:cNvSpPr>
          <p:nvPr/>
        </p:nvSpPr>
        <p:spPr bwMode="auto">
          <a:xfrm>
            <a:off x="519113" y="566738"/>
            <a:ext cx="1919287" cy="646112"/>
          </a:xfrm>
          <a:prstGeom prst="rect">
            <a:avLst/>
          </a:prstGeom>
          <a:noFill/>
          <a:ln w="190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solidFill>
                  <a:srgbClr val="0000FF"/>
                </a:solidFill>
              </a:rPr>
              <a:t>Read: Ch9: 4-5</a:t>
            </a:r>
          </a:p>
          <a:p>
            <a:pPr eaLnBrk="1" hangingPunct="1">
              <a:spcBef>
                <a:spcPct val="0"/>
              </a:spcBef>
              <a:buFontTx/>
              <a:buNone/>
            </a:pPr>
            <a:r>
              <a:rPr lang="en-US" altLang="en-US" sz="1800" b="1">
                <a:solidFill>
                  <a:srgbClr val="FF3300"/>
                </a:solidFill>
              </a:rPr>
              <a:t>No homework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CCA33DE-CF25-4D4C-A399-BA5C935007E3}" type="slidenum">
              <a:rPr lang="en-US" altLang="en-US" sz="1400" smtClean="0"/>
              <a:pPr>
                <a:spcBef>
                  <a:spcPct val="0"/>
                </a:spcBef>
                <a:buFontTx/>
                <a:buNone/>
              </a:pPr>
              <a:t>26</a:t>
            </a:fld>
            <a:endParaRPr lang="en-US" altLang="en-US" sz="1400"/>
          </a:p>
        </p:txBody>
      </p:sp>
      <p:sp>
        <p:nvSpPr>
          <p:cNvPr id="29699" name="Rectangle 4"/>
          <p:cNvSpPr>
            <a:spLocks noChangeArrowheads="1"/>
          </p:cNvSpPr>
          <p:nvPr/>
        </p:nvSpPr>
        <p:spPr bwMode="auto">
          <a:xfrm>
            <a:off x="209550" y="619125"/>
            <a:ext cx="66198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solidFill>
                  <a:srgbClr val="660066"/>
                </a:solidFill>
                <a:latin typeface="Times New Roman" panose="02020603050405020304" pitchFamily="18" charset="0"/>
              </a:rPr>
              <a:t>9.6 Multiple beam interference</a:t>
            </a:r>
          </a:p>
          <a:p>
            <a:pPr eaLnBrk="1" hangingPunct="1">
              <a:spcBef>
                <a:spcPct val="0"/>
              </a:spcBef>
              <a:buFontTx/>
              <a:buNone/>
            </a:pPr>
            <a:r>
              <a:rPr lang="en-US" altLang="en-US" sz="1800" u="sng">
                <a:solidFill>
                  <a:srgbClr val="0000FF"/>
                </a:solidFill>
                <a:latin typeface="Times New Roman" panose="02020603050405020304" pitchFamily="18" charset="0"/>
              </a:rPr>
              <a:t>Interference between multiple reflection and multiple refractions:</a:t>
            </a:r>
          </a:p>
        </p:txBody>
      </p:sp>
      <p:grpSp>
        <p:nvGrpSpPr>
          <p:cNvPr id="29700" name="Group 68"/>
          <p:cNvGrpSpPr>
            <a:grpSpLocks/>
          </p:cNvGrpSpPr>
          <p:nvPr/>
        </p:nvGrpSpPr>
        <p:grpSpPr bwMode="auto">
          <a:xfrm>
            <a:off x="4476750" y="2028825"/>
            <a:ext cx="4191000" cy="2903538"/>
            <a:chOff x="2856" y="1587"/>
            <a:chExt cx="2253" cy="1688"/>
          </a:xfrm>
        </p:grpSpPr>
        <p:sp>
          <p:nvSpPr>
            <p:cNvPr id="29706" name="Rectangle 32"/>
            <p:cNvSpPr>
              <a:spLocks noChangeArrowheads="1"/>
            </p:cNvSpPr>
            <p:nvPr/>
          </p:nvSpPr>
          <p:spPr bwMode="auto">
            <a:xfrm>
              <a:off x="3288" y="2387"/>
              <a:ext cx="20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Symbol" panose="05050102010706020507" pitchFamily="18" charset="2"/>
                </a:rPr>
                <a:t>q</a:t>
              </a:r>
              <a:r>
                <a:rPr lang="en-US" altLang="en-US" sz="1600" i="1" baseline="-25000">
                  <a:latin typeface="Times New Roman" panose="02020603050405020304" pitchFamily="18" charset="0"/>
                </a:rPr>
                <a:t>t</a:t>
              </a:r>
            </a:p>
          </p:txBody>
        </p:sp>
        <p:sp>
          <p:nvSpPr>
            <p:cNvPr id="29707" name="Line 7"/>
            <p:cNvSpPr>
              <a:spLocks noChangeShapeType="1"/>
            </p:cNvSpPr>
            <p:nvPr/>
          </p:nvSpPr>
          <p:spPr bwMode="auto">
            <a:xfrm>
              <a:off x="2958" y="2292"/>
              <a:ext cx="186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9708" name="Line 8"/>
            <p:cNvSpPr>
              <a:spLocks noChangeShapeType="1"/>
            </p:cNvSpPr>
            <p:nvPr/>
          </p:nvSpPr>
          <p:spPr bwMode="auto">
            <a:xfrm flipV="1">
              <a:off x="2953" y="2647"/>
              <a:ext cx="1878" cy="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9709" name="Line 9"/>
            <p:cNvSpPr>
              <a:spLocks noChangeShapeType="1"/>
            </p:cNvSpPr>
            <p:nvPr/>
          </p:nvSpPr>
          <p:spPr bwMode="auto">
            <a:xfrm>
              <a:off x="3066" y="1872"/>
              <a:ext cx="294" cy="420"/>
            </a:xfrm>
            <a:prstGeom prst="line">
              <a:avLst/>
            </a:prstGeom>
            <a:noFill/>
            <a:ln w="12700">
              <a:solidFill>
                <a:srgbClr val="FF00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9710" name="Line 11"/>
            <p:cNvSpPr>
              <a:spLocks noChangeShapeType="1"/>
            </p:cNvSpPr>
            <p:nvPr/>
          </p:nvSpPr>
          <p:spPr bwMode="auto">
            <a:xfrm flipH="1">
              <a:off x="3361" y="1771"/>
              <a:ext cx="354" cy="504"/>
            </a:xfrm>
            <a:prstGeom prst="line">
              <a:avLst/>
            </a:prstGeom>
            <a:noFill/>
            <a:ln w="12700">
              <a:solidFill>
                <a:srgbClr val="FF0000"/>
              </a:solidFill>
              <a:round/>
              <a:headEnd type="arrow" w="med" len="med"/>
              <a:tailEnd/>
            </a:ln>
            <a:extLst>
              <a:ext uri="{909E8E84-426E-40DD-AFC4-6F175D3DCCD1}">
                <a14:hiddenFill xmlns:a14="http://schemas.microsoft.com/office/drawing/2010/main">
                  <a:noFill/>
                </a14:hiddenFill>
              </a:ext>
            </a:extLst>
          </p:spPr>
          <p:txBody>
            <a:bodyPr wrap="none">
              <a:spAutoFit/>
            </a:bodyPr>
            <a:lstStyle/>
            <a:p>
              <a:endParaRPr lang="en-US"/>
            </a:p>
          </p:txBody>
        </p:sp>
        <p:grpSp>
          <p:nvGrpSpPr>
            <p:cNvPr id="29711" name="Group 44"/>
            <p:cNvGrpSpPr>
              <a:grpSpLocks/>
            </p:cNvGrpSpPr>
            <p:nvPr/>
          </p:nvGrpSpPr>
          <p:grpSpPr bwMode="auto">
            <a:xfrm>
              <a:off x="3354" y="1832"/>
              <a:ext cx="692" cy="827"/>
              <a:chOff x="3354" y="1832"/>
              <a:chExt cx="692" cy="827"/>
            </a:xfrm>
          </p:grpSpPr>
          <p:sp>
            <p:nvSpPr>
              <p:cNvPr id="29743" name="Line 10"/>
              <p:cNvSpPr>
                <a:spLocks noChangeShapeType="1"/>
              </p:cNvSpPr>
              <p:nvPr/>
            </p:nvSpPr>
            <p:spPr bwMode="auto">
              <a:xfrm>
                <a:off x="3354" y="2292"/>
                <a:ext cx="186" cy="360"/>
              </a:xfrm>
              <a:prstGeom prst="line">
                <a:avLst/>
              </a:prstGeom>
              <a:noFill/>
              <a:ln w="12700">
                <a:solidFill>
                  <a:srgbClr val="FF0000"/>
                </a:solidFill>
                <a:round/>
                <a:headEnd/>
                <a:tailEnd type="arrow"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9744" name="Line 12"/>
              <p:cNvSpPr>
                <a:spLocks noChangeShapeType="1"/>
              </p:cNvSpPr>
              <p:nvPr/>
            </p:nvSpPr>
            <p:spPr bwMode="auto">
              <a:xfrm flipH="1">
                <a:off x="3535" y="2299"/>
                <a:ext cx="186" cy="360"/>
              </a:xfrm>
              <a:prstGeom prst="line">
                <a:avLst/>
              </a:prstGeom>
              <a:noFill/>
              <a:ln w="12700">
                <a:solidFill>
                  <a:srgbClr val="FF0000"/>
                </a:solidFill>
                <a:round/>
                <a:headEnd type="arrow" w="med" len="me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9745" name="Line 13"/>
              <p:cNvSpPr>
                <a:spLocks noChangeShapeType="1"/>
              </p:cNvSpPr>
              <p:nvPr/>
            </p:nvSpPr>
            <p:spPr bwMode="auto">
              <a:xfrm flipH="1">
                <a:off x="3710" y="1832"/>
                <a:ext cx="336" cy="486"/>
              </a:xfrm>
              <a:prstGeom prst="line">
                <a:avLst/>
              </a:prstGeom>
              <a:noFill/>
              <a:ln w="12700">
                <a:solidFill>
                  <a:srgbClr val="FF0000"/>
                </a:solidFill>
                <a:round/>
                <a:headEnd type="arrow" w="med" len="med"/>
                <a:tailEnd/>
              </a:ln>
              <a:extLst>
                <a:ext uri="{909E8E84-426E-40DD-AFC4-6F175D3DCCD1}">
                  <a14:hiddenFill xmlns:a14="http://schemas.microsoft.com/office/drawing/2010/main">
                    <a:noFill/>
                  </a14:hiddenFill>
                </a:ext>
              </a:extLst>
            </p:spPr>
            <p:txBody>
              <a:bodyPr>
                <a:spAutoFit/>
              </a:bodyPr>
              <a:lstStyle/>
              <a:p>
                <a:endParaRPr lang="en-US"/>
              </a:p>
            </p:txBody>
          </p:sp>
        </p:grpSp>
        <p:sp>
          <p:nvSpPr>
            <p:cNvPr id="29712" name="Line 15"/>
            <p:cNvSpPr>
              <a:spLocks noChangeShapeType="1"/>
            </p:cNvSpPr>
            <p:nvPr/>
          </p:nvSpPr>
          <p:spPr bwMode="auto">
            <a:xfrm>
              <a:off x="3072" y="2286"/>
              <a:ext cx="0" cy="360"/>
            </a:xfrm>
            <a:prstGeom prst="line">
              <a:avLst/>
            </a:prstGeom>
            <a:noFill/>
            <a:ln w="12700">
              <a:solidFill>
                <a:schemeClr val="tx1"/>
              </a:solidFill>
              <a:round/>
              <a:headEnd type="arrow" w="med" len="me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9713" name="Text Box 16"/>
            <p:cNvSpPr txBox="1">
              <a:spLocks noChangeArrowheads="1"/>
            </p:cNvSpPr>
            <p:nvPr/>
          </p:nvSpPr>
          <p:spPr bwMode="auto">
            <a:xfrm>
              <a:off x="2856" y="2356"/>
              <a:ext cx="18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d</a:t>
              </a:r>
            </a:p>
          </p:txBody>
        </p:sp>
        <p:sp>
          <p:nvSpPr>
            <p:cNvPr id="29714" name="Line 17"/>
            <p:cNvSpPr>
              <a:spLocks noChangeShapeType="1"/>
            </p:cNvSpPr>
            <p:nvPr/>
          </p:nvSpPr>
          <p:spPr bwMode="auto">
            <a:xfrm>
              <a:off x="3348" y="1788"/>
              <a:ext cx="0" cy="88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9715" name="Line 18"/>
            <p:cNvSpPr>
              <a:spLocks noChangeShapeType="1"/>
            </p:cNvSpPr>
            <p:nvPr/>
          </p:nvSpPr>
          <p:spPr bwMode="auto">
            <a:xfrm>
              <a:off x="3534" y="2292"/>
              <a:ext cx="0" cy="36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9716" name="Text Box 26"/>
            <p:cNvSpPr txBox="1">
              <a:spLocks noChangeArrowheads="1"/>
            </p:cNvSpPr>
            <p:nvPr/>
          </p:nvSpPr>
          <p:spPr bwMode="auto">
            <a:xfrm>
              <a:off x="2935" y="1613"/>
              <a:ext cx="18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S</a:t>
              </a:r>
            </a:p>
          </p:txBody>
        </p:sp>
        <p:sp>
          <p:nvSpPr>
            <p:cNvPr id="29717" name="Oval 27"/>
            <p:cNvSpPr>
              <a:spLocks noChangeArrowheads="1"/>
            </p:cNvSpPr>
            <p:nvPr/>
          </p:nvSpPr>
          <p:spPr bwMode="auto">
            <a:xfrm>
              <a:off x="3036" y="1836"/>
              <a:ext cx="38" cy="38"/>
            </a:xfrm>
            <a:prstGeom prst="ellipse">
              <a:avLst/>
            </a:prstGeom>
            <a:solidFill>
              <a:schemeClr val="accent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29718" name="Line 29"/>
            <p:cNvSpPr>
              <a:spLocks noChangeShapeType="1"/>
            </p:cNvSpPr>
            <p:nvPr/>
          </p:nvSpPr>
          <p:spPr bwMode="auto">
            <a:xfrm flipH="1" flipV="1">
              <a:off x="3496" y="2108"/>
              <a:ext cx="224" cy="178"/>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9719" name="Freeform 30"/>
            <p:cNvSpPr>
              <a:spLocks/>
            </p:cNvSpPr>
            <p:nvPr/>
          </p:nvSpPr>
          <p:spPr bwMode="auto">
            <a:xfrm>
              <a:off x="3512" y="2071"/>
              <a:ext cx="36" cy="66"/>
            </a:xfrm>
            <a:custGeom>
              <a:avLst/>
              <a:gdLst>
                <a:gd name="T0" fmla="*/ 0 w 36"/>
                <a:gd name="T1" fmla="*/ 0 h 66"/>
                <a:gd name="T2" fmla="*/ 36 w 36"/>
                <a:gd name="T3" fmla="*/ 30 h 66"/>
                <a:gd name="T4" fmla="*/ 18 w 36"/>
                <a:gd name="T5" fmla="*/ 66 h 66"/>
                <a:gd name="T6" fmla="*/ 0 60000 65536"/>
                <a:gd name="T7" fmla="*/ 0 60000 65536"/>
                <a:gd name="T8" fmla="*/ 0 60000 65536"/>
                <a:gd name="T9" fmla="*/ 0 w 36"/>
                <a:gd name="T10" fmla="*/ 0 h 66"/>
                <a:gd name="T11" fmla="*/ 36 w 36"/>
                <a:gd name="T12" fmla="*/ 66 h 66"/>
              </a:gdLst>
              <a:ahLst/>
              <a:cxnLst>
                <a:cxn ang="T6">
                  <a:pos x="T0" y="T1"/>
                </a:cxn>
                <a:cxn ang="T7">
                  <a:pos x="T2" y="T3"/>
                </a:cxn>
                <a:cxn ang="T8">
                  <a:pos x="T4" y="T5"/>
                </a:cxn>
              </a:cxnLst>
              <a:rect l="T9" t="T10" r="T11" b="T12"/>
              <a:pathLst>
                <a:path w="36" h="66">
                  <a:moveTo>
                    <a:pt x="0" y="0"/>
                  </a:moveTo>
                  <a:lnTo>
                    <a:pt x="36" y="30"/>
                  </a:lnTo>
                  <a:lnTo>
                    <a:pt x="18" y="66"/>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29720" name="Rectangle 31"/>
            <p:cNvSpPr>
              <a:spLocks noChangeArrowheads="1"/>
            </p:cNvSpPr>
            <p:nvPr/>
          </p:nvSpPr>
          <p:spPr bwMode="auto">
            <a:xfrm>
              <a:off x="3173" y="1936"/>
              <a:ext cx="20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Symbol" panose="05050102010706020507" pitchFamily="18" charset="2"/>
                </a:rPr>
                <a:t>q</a:t>
              </a:r>
              <a:r>
                <a:rPr lang="en-US" altLang="en-US" sz="1600" i="1" baseline="-25000">
                  <a:latin typeface="Times New Roman" panose="02020603050405020304" pitchFamily="18" charset="0"/>
                </a:rPr>
                <a:t>i</a:t>
              </a:r>
            </a:p>
          </p:txBody>
        </p:sp>
        <p:sp>
          <p:nvSpPr>
            <p:cNvPr id="29721" name="Freeform 33"/>
            <p:cNvSpPr>
              <a:spLocks/>
            </p:cNvSpPr>
            <p:nvPr/>
          </p:nvSpPr>
          <p:spPr bwMode="auto">
            <a:xfrm>
              <a:off x="3276" y="2149"/>
              <a:ext cx="72" cy="41"/>
            </a:xfrm>
            <a:custGeom>
              <a:avLst/>
              <a:gdLst>
                <a:gd name="T0" fmla="*/ 0 w 72"/>
                <a:gd name="T1" fmla="*/ 41 h 41"/>
                <a:gd name="T2" fmla="*/ 36 w 72"/>
                <a:gd name="T3" fmla="*/ 5 h 41"/>
                <a:gd name="T4" fmla="*/ 72 w 72"/>
                <a:gd name="T5" fmla="*/ 11 h 41"/>
                <a:gd name="T6" fmla="*/ 0 60000 65536"/>
                <a:gd name="T7" fmla="*/ 0 60000 65536"/>
                <a:gd name="T8" fmla="*/ 0 60000 65536"/>
                <a:gd name="T9" fmla="*/ 0 w 72"/>
                <a:gd name="T10" fmla="*/ 0 h 41"/>
                <a:gd name="T11" fmla="*/ 72 w 72"/>
                <a:gd name="T12" fmla="*/ 41 h 41"/>
              </a:gdLst>
              <a:ahLst/>
              <a:cxnLst>
                <a:cxn ang="T6">
                  <a:pos x="T0" y="T1"/>
                </a:cxn>
                <a:cxn ang="T7">
                  <a:pos x="T2" y="T3"/>
                </a:cxn>
                <a:cxn ang="T8">
                  <a:pos x="T4" y="T5"/>
                </a:cxn>
              </a:cxnLst>
              <a:rect l="T9" t="T10" r="T11" b="T12"/>
              <a:pathLst>
                <a:path w="72" h="41">
                  <a:moveTo>
                    <a:pt x="0" y="41"/>
                  </a:moveTo>
                  <a:cubicBezTo>
                    <a:pt x="12" y="25"/>
                    <a:pt x="24" y="10"/>
                    <a:pt x="36" y="5"/>
                  </a:cubicBezTo>
                  <a:cubicBezTo>
                    <a:pt x="48" y="0"/>
                    <a:pt x="60" y="5"/>
                    <a:pt x="72" y="11"/>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29722" name="Freeform 34"/>
            <p:cNvSpPr>
              <a:spLocks/>
            </p:cNvSpPr>
            <p:nvPr/>
          </p:nvSpPr>
          <p:spPr bwMode="auto">
            <a:xfrm>
              <a:off x="3348" y="2394"/>
              <a:ext cx="60" cy="38"/>
            </a:xfrm>
            <a:custGeom>
              <a:avLst/>
              <a:gdLst>
                <a:gd name="T0" fmla="*/ 0 w 60"/>
                <a:gd name="T1" fmla="*/ 12 h 38"/>
                <a:gd name="T2" fmla="*/ 36 w 60"/>
                <a:gd name="T3" fmla="*/ 36 h 38"/>
                <a:gd name="T4" fmla="*/ 60 w 60"/>
                <a:gd name="T5" fmla="*/ 0 h 38"/>
                <a:gd name="T6" fmla="*/ 0 60000 65536"/>
                <a:gd name="T7" fmla="*/ 0 60000 65536"/>
                <a:gd name="T8" fmla="*/ 0 60000 65536"/>
                <a:gd name="T9" fmla="*/ 0 w 60"/>
                <a:gd name="T10" fmla="*/ 0 h 38"/>
                <a:gd name="T11" fmla="*/ 60 w 60"/>
                <a:gd name="T12" fmla="*/ 38 h 38"/>
              </a:gdLst>
              <a:ahLst/>
              <a:cxnLst>
                <a:cxn ang="T6">
                  <a:pos x="T0" y="T1"/>
                </a:cxn>
                <a:cxn ang="T7">
                  <a:pos x="T2" y="T3"/>
                </a:cxn>
                <a:cxn ang="T8">
                  <a:pos x="T4" y="T5"/>
                </a:cxn>
              </a:cxnLst>
              <a:rect l="T9" t="T10" r="T11" b="T12"/>
              <a:pathLst>
                <a:path w="60" h="38">
                  <a:moveTo>
                    <a:pt x="0" y="12"/>
                  </a:moveTo>
                  <a:cubicBezTo>
                    <a:pt x="13" y="25"/>
                    <a:pt x="26" y="38"/>
                    <a:pt x="36" y="36"/>
                  </a:cubicBezTo>
                  <a:cubicBezTo>
                    <a:pt x="46" y="34"/>
                    <a:pt x="53" y="17"/>
                    <a:pt x="60" y="0"/>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29723" name="Rectangle 35"/>
            <p:cNvSpPr>
              <a:spLocks noChangeArrowheads="1"/>
            </p:cNvSpPr>
            <p:nvPr/>
          </p:nvSpPr>
          <p:spPr bwMode="auto">
            <a:xfrm>
              <a:off x="3090" y="2291"/>
              <a:ext cx="20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n</a:t>
              </a:r>
              <a:r>
                <a:rPr lang="en-US" altLang="en-US" sz="1600" i="1" baseline="-25000">
                  <a:latin typeface="Times New Roman" panose="02020603050405020304" pitchFamily="18" charset="0"/>
                </a:rPr>
                <a:t>f</a:t>
              </a:r>
            </a:p>
          </p:txBody>
        </p:sp>
        <p:grpSp>
          <p:nvGrpSpPr>
            <p:cNvPr id="29724" name="Group 45"/>
            <p:cNvGrpSpPr>
              <a:grpSpLocks/>
            </p:cNvGrpSpPr>
            <p:nvPr/>
          </p:nvGrpSpPr>
          <p:grpSpPr bwMode="auto">
            <a:xfrm>
              <a:off x="3727" y="1839"/>
              <a:ext cx="692" cy="827"/>
              <a:chOff x="3354" y="1832"/>
              <a:chExt cx="692" cy="827"/>
            </a:xfrm>
          </p:grpSpPr>
          <p:sp>
            <p:nvSpPr>
              <p:cNvPr id="29740" name="Line 46"/>
              <p:cNvSpPr>
                <a:spLocks noChangeShapeType="1"/>
              </p:cNvSpPr>
              <p:nvPr/>
            </p:nvSpPr>
            <p:spPr bwMode="auto">
              <a:xfrm>
                <a:off x="3354" y="2292"/>
                <a:ext cx="186" cy="360"/>
              </a:xfrm>
              <a:prstGeom prst="line">
                <a:avLst/>
              </a:prstGeom>
              <a:noFill/>
              <a:ln w="12700">
                <a:solidFill>
                  <a:srgbClr val="FF0000"/>
                </a:solidFill>
                <a:round/>
                <a:headEnd/>
                <a:tailEnd type="arrow"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9741" name="Line 47"/>
              <p:cNvSpPr>
                <a:spLocks noChangeShapeType="1"/>
              </p:cNvSpPr>
              <p:nvPr/>
            </p:nvSpPr>
            <p:spPr bwMode="auto">
              <a:xfrm flipH="1">
                <a:off x="3535" y="2299"/>
                <a:ext cx="186" cy="360"/>
              </a:xfrm>
              <a:prstGeom prst="line">
                <a:avLst/>
              </a:prstGeom>
              <a:noFill/>
              <a:ln w="12700">
                <a:solidFill>
                  <a:srgbClr val="FF0000"/>
                </a:solidFill>
                <a:round/>
                <a:headEnd type="arrow" w="med" len="me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9742" name="Line 48"/>
              <p:cNvSpPr>
                <a:spLocks noChangeShapeType="1"/>
              </p:cNvSpPr>
              <p:nvPr/>
            </p:nvSpPr>
            <p:spPr bwMode="auto">
              <a:xfrm flipH="1">
                <a:off x="3710" y="1832"/>
                <a:ext cx="336" cy="486"/>
              </a:xfrm>
              <a:prstGeom prst="line">
                <a:avLst/>
              </a:prstGeom>
              <a:noFill/>
              <a:ln w="12700">
                <a:solidFill>
                  <a:srgbClr val="FF0000"/>
                </a:solidFill>
                <a:round/>
                <a:headEnd type="arrow" w="med" len="med"/>
                <a:tailEnd/>
              </a:ln>
              <a:extLst>
                <a:ext uri="{909E8E84-426E-40DD-AFC4-6F175D3DCCD1}">
                  <a14:hiddenFill xmlns:a14="http://schemas.microsoft.com/office/drawing/2010/main">
                    <a:noFill/>
                  </a14:hiddenFill>
                </a:ext>
              </a:extLst>
            </p:spPr>
            <p:txBody>
              <a:bodyPr>
                <a:spAutoFit/>
              </a:bodyPr>
              <a:lstStyle/>
              <a:p>
                <a:endParaRPr lang="en-US"/>
              </a:p>
            </p:txBody>
          </p:sp>
        </p:grpSp>
        <p:grpSp>
          <p:nvGrpSpPr>
            <p:cNvPr id="29725" name="Group 49"/>
            <p:cNvGrpSpPr>
              <a:grpSpLocks/>
            </p:cNvGrpSpPr>
            <p:nvPr/>
          </p:nvGrpSpPr>
          <p:grpSpPr bwMode="auto">
            <a:xfrm>
              <a:off x="4111" y="1845"/>
              <a:ext cx="692" cy="827"/>
              <a:chOff x="3354" y="1832"/>
              <a:chExt cx="692" cy="827"/>
            </a:xfrm>
          </p:grpSpPr>
          <p:sp>
            <p:nvSpPr>
              <p:cNvPr id="29737" name="Line 50"/>
              <p:cNvSpPr>
                <a:spLocks noChangeShapeType="1"/>
              </p:cNvSpPr>
              <p:nvPr/>
            </p:nvSpPr>
            <p:spPr bwMode="auto">
              <a:xfrm>
                <a:off x="3354" y="2292"/>
                <a:ext cx="186" cy="360"/>
              </a:xfrm>
              <a:prstGeom prst="line">
                <a:avLst/>
              </a:prstGeom>
              <a:noFill/>
              <a:ln w="12700">
                <a:solidFill>
                  <a:srgbClr val="FF0000"/>
                </a:solidFill>
                <a:round/>
                <a:headEnd/>
                <a:tailEnd type="arrow"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9738" name="Line 51"/>
              <p:cNvSpPr>
                <a:spLocks noChangeShapeType="1"/>
              </p:cNvSpPr>
              <p:nvPr/>
            </p:nvSpPr>
            <p:spPr bwMode="auto">
              <a:xfrm flipH="1">
                <a:off x="3535" y="2299"/>
                <a:ext cx="186" cy="360"/>
              </a:xfrm>
              <a:prstGeom prst="line">
                <a:avLst/>
              </a:prstGeom>
              <a:noFill/>
              <a:ln w="12700">
                <a:solidFill>
                  <a:srgbClr val="FF0000"/>
                </a:solidFill>
                <a:round/>
                <a:headEnd type="arrow" w="med" len="me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9739" name="Line 52"/>
              <p:cNvSpPr>
                <a:spLocks noChangeShapeType="1"/>
              </p:cNvSpPr>
              <p:nvPr/>
            </p:nvSpPr>
            <p:spPr bwMode="auto">
              <a:xfrm flipH="1">
                <a:off x="3710" y="1832"/>
                <a:ext cx="336" cy="486"/>
              </a:xfrm>
              <a:prstGeom prst="line">
                <a:avLst/>
              </a:prstGeom>
              <a:noFill/>
              <a:ln w="12700">
                <a:solidFill>
                  <a:srgbClr val="FF0000"/>
                </a:solidFill>
                <a:round/>
                <a:headEnd type="arrow" w="med" len="med"/>
                <a:tailEnd/>
              </a:ln>
              <a:extLst>
                <a:ext uri="{909E8E84-426E-40DD-AFC4-6F175D3DCCD1}">
                  <a14:hiddenFill xmlns:a14="http://schemas.microsoft.com/office/drawing/2010/main">
                    <a:noFill/>
                  </a14:hiddenFill>
                </a:ext>
              </a:extLst>
            </p:spPr>
            <p:txBody>
              <a:bodyPr>
                <a:spAutoFit/>
              </a:bodyPr>
              <a:lstStyle/>
              <a:p>
                <a:endParaRPr lang="en-US"/>
              </a:p>
            </p:txBody>
          </p:sp>
        </p:grpSp>
        <p:sp>
          <p:nvSpPr>
            <p:cNvPr id="29726" name="Line 54"/>
            <p:cNvSpPr>
              <a:spLocks noChangeShapeType="1"/>
            </p:cNvSpPr>
            <p:nvPr/>
          </p:nvSpPr>
          <p:spPr bwMode="auto">
            <a:xfrm>
              <a:off x="3553" y="2659"/>
              <a:ext cx="294" cy="420"/>
            </a:xfrm>
            <a:prstGeom prst="line">
              <a:avLst/>
            </a:prstGeom>
            <a:noFill/>
            <a:ln w="12700">
              <a:solidFill>
                <a:srgbClr val="FF00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9727" name="Line 56"/>
            <p:cNvSpPr>
              <a:spLocks noChangeShapeType="1"/>
            </p:cNvSpPr>
            <p:nvPr/>
          </p:nvSpPr>
          <p:spPr bwMode="auto">
            <a:xfrm>
              <a:off x="4287" y="2661"/>
              <a:ext cx="294" cy="420"/>
            </a:xfrm>
            <a:prstGeom prst="line">
              <a:avLst/>
            </a:prstGeom>
            <a:noFill/>
            <a:ln w="12700">
              <a:solidFill>
                <a:srgbClr val="FF00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9728" name="Line 57"/>
            <p:cNvSpPr>
              <a:spLocks noChangeShapeType="1"/>
            </p:cNvSpPr>
            <p:nvPr/>
          </p:nvSpPr>
          <p:spPr bwMode="auto">
            <a:xfrm>
              <a:off x="3916" y="2662"/>
              <a:ext cx="294" cy="420"/>
            </a:xfrm>
            <a:prstGeom prst="line">
              <a:avLst/>
            </a:prstGeom>
            <a:noFill/>
            <a:ln w="12700">
              <a:solidFill>
                <a:srgbClr val="FF00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graphicFrame>
          <p:nvGraphicFramePr>
            <p:cNvPr id="29729" name="Object 58"/>
            <p:cNvGraphicFramePr>
              <a:graphicFrameLocks noChangeAspect="1"/>
            </p:cNvGraphicFramePr>
            <p:nvPr/>
          </p:nvGraphicFramePr>
          <p:xfrm>
            <a:off x="2914" y="1862"/>
            <a:ext cx="162" cy="192"/>
          </p:xfrm>
          <a:graphic>
            <a:graphicData uri="http://schemas.openxmlformats.org/presentationml/2006/ole">
              <mc:AlternateContent xmlns:mc="http://schemas.openxmlformats.org/markup-compatibility/2006">
                <mc:Choice xmlns:v="urn:schemas-microsoft-com:vml" Requires="v">
                  <p:oleObj spid="_x0000_s29818" name="Equation" r:id="rId3" imgW="190500" imgH="228600" progId="Equation.3">
                    <p:embed/>
                  </p:oleObj>
                </mc:Choice>
                <mc:Fallback>
                  <p:oleObj name="Equation" r:id="rId3" imgW="190500" imgH="228600" progId="Equation.3">
                    <p:embed/>
                    <p:pic>
                      <p:nvPicPr>
                        <p:cNvPr id="0" name="Object 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4" y="1862"/>
                          <a:ext cx="162" cy="19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30" name="Object 59"/>
            <p:cNvGraphicFramePr>
              <a:graphicFrameLocks noChangeAspect="1"/>
            </p:cNvGraphicFramePr>
            <p:nvPr/>
          </p:nvGraphicFramePr>
          <p:xfrm>
            <a:off x="3632" y="1587"/>
            <a:ext cx="227" cy="192"/>
          </p:xfrm>
          <a:graphic>
            <a:graphicData uri="http://schemas.openxmlformats.org/presentationml/2006/ole">
              <mc:AlternateContent xmlns:mc="http://schemas.openxmlformats.org/markup-compatibility/2006">
                <mc:Choice xmlns:v="urn:schemas-microsoft-com:vml" Requires="v">
                  <p:oleObj spid="_x0000_s29819" name="Equation" r:id="rId5" imgW="266584" imgH="228501" progId="Equation.3">
                    <p:embed/>
                  </p:oleObj>
                </mc:Choice>
                <mc:Fallback>
                  <p:oleObj name="Equation" r:id="rId5" imgW="266584" imgH="228501" progId="Equation.3">
                    <p:embed/>
                    <p:pic>
                      <p:nvPicPr>
                        <p:cNvPr id="0" name="Object 5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32" y="1587"/>
                          <a:ext cx="227" cy="19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31" name="Object 60"/>
            <p:cNvGraphicFramePr>
              <a:graphicFrameLocks noChangeAspect="1"/>
            </p:cNvGraphicFramePr>
            <p:nvPr/>
          </p:nvGraphicFramePr>
          <p:xfrm>
            <a:off x="3878" y="1653"/>
            <a:ext cx="356" cy="193"/>
          </p:xfrm>
          <a:graphic>
            <a:graphicData uri="http://schemas.openxmlformats.org/presentationml/2006/ole">
              <mc:AlternateContent xmlns:mc="http://schemas.openxmlformats.org/markup-compatibility/2006">
                <mc:Choice xmlns:v="urn:schemas-microsoft-com:vml" Requires="v">
                  <p:oleObj spid="_x0000_s29820" name="Equation" r:id="rId7" imgW="419100" imgH="228600" progId="Equation.3">
                    <p:embed/>
                  </p:oleObj>
                </mc:Choice>
                <mc:Fallback>
                  <p:oleObj name="Equation" r:id="rId7" imgW="419100" imgH="228600" progId="Equation.3">
                    <p:embed/>
                    <p:pic>
                      <p:nvPicPr>
                        <p:cNvPr id="0" name="Object 6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78" y="1653"/>
                          <a:ext cx="356" cy="19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32" name="Object 61"/>
            <p:cNvGraphicFramePr>
              <a:graphicFrameLocks noChangeAspect="1"/>
            </p:cNvGraphicFramePr>
            <p:nvPr/>
          </p:nvGraphicFramePr>
          <p:xfrm>
            <a:off x="4266" y="1589"/>
            <a:ext cx="410" cy="204"/>
          </p:xfrm>
          <a:graphic>
            <a:graphicData uri="http://schemas.openxmlformats.org/presentationml/2006/ole">
              <mc:AlternateContent xmlns:mc="http://schemas.openxmlformats.org/markup-compatibility/2006">
                <mc:Choice xmlns:v="urn:schemas-microsoft-com:vml" Requires="v">
                  <p:oleObj spid="_x0000_s29821" name="Equation" r:id="rId9" imgW="482391" imgH="241195" progId="Equation.3">
                    <p:embed/>
                  </p:oleObj>
                </mc:Choice>
                <mc:Fallback>
                  <p:oleObj name="Equation" r:id="rId9" imgW="482391" imgH="241195" progId="Equation.3">
                    <p:embed/>
                    <p:pic>
                      <p:nvPicPr>
                        <p:cNvPr id="0" name="Object 6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66" y="1589"/>
                          <a:ext cx="410" cy="20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33" name="Object 62"/>
            <p:cNvGraphicFramePr>
              <a:graphicFrameLocks noChangeAspect="1"/>
            </p:cNvGraphicFramePr>
            <p:nvPr/>
          </p:nvGraphicFramePr>
          <p:xfrm>
            <a:off x="4699" y="1650"/>
            <a:ext cx="410" cy="204"/>
          </p:xfrm>
          <a:graphic>
            <a:graphicData uri="http://schemas.openxmlformats.org/presentationml/2006/ole">
              <mc:AlternateContent xmlns:mc="http://schemas.openxmlformats.org/markup-compatibility/2006">
                <mc:Choice xmlns:v="urn:schemas-microsoft-com:vml" Requires="v">
                  <p:oleObj spid="_x0000_s29822" name="Equation" r:id="rId11" imgW="482391" imgH="241195" progId="Equation.3">
                    <p:embed/>
                  </p:oleObj>
                </mc:Choice>
                <mc:Fallback>
                  <p:oleObj name="Equation" r:id="rId11" imgW="482391" imgH="241195" progId="Equation.3">
                    <p:embed/>
                    <p:pic>
                      <p:nvPicPr>
                        <p:cNvPr id="0" name="Object 6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99" y="1650"/>
                          <a:ext cx="410" cy="20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34" name="Object 63"/>
            <p:cNvGraphicFramePr>
              <a:graphicFrameLocks noChangeAspect="1"/>
            </p:cNvGraphicFramePr>
            <p:nvPr/>
          </p:nvGraphicFramePr>
          <p:xfrm>
            <a:off x="3688" y="3082"/>
            <a:ext cx="270" cy="193"/>
          </p:xfrm>
          <a:graphic>
            <a:graphicData uri="http://schemas.openxmlformats.org/presentationml/2006/ole">
              <mc:AlternateContent xmlns:mc="http://schemas.openxmlformats.org/markup-compatibility/2006">
                <mc:Choice xmlns:v="urn:schemas-microsoft-com:vml" Requires="v">
                  <p:oleObj spid="_x0000_s29823" name="Equation" r:id="rId13" imgW="317362" imgH="228501" progId="Equation.3">
                    <p:embed/>
                  </p:oleObj>
                </mc:Choice>
                <mc:Fallback>
                  <p:oleObj name="Equation" r:id="rId13" imgW="317362" imgH="228501" progId="Equation.3">
                    <p:embed/>
                    <p:pic>
                      <p:nvPicPr>
                        <p:cNvPr id="0" name="Object 6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688" y="3082"/>
                          <a:ext cx="270" cy="19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35" name="Object 64"/>
            <p:cNvGraphicFramePr>
              <a:graphicFrameLocks noChangeAspect="1"/>
            </p:cNvGraphicFramePr>
            <p:nvPr/>
          </p:nvGraphicFramePr>
          <p:xfrm>
            <a:off x="4032" y="3053"/>
            <a:ext cx="410" cy="204"/>
          </p:xfrm>
          <a:graphic>
            <a:graphicData uri="http://schemas.openxmlformats.org/presentationml/2006/ole">
              <mc:AlternateContent xmlns:mc="http://schemas.openxmlformats.org/markup-compatibility/2006">
                <mc:Choice xmlns:v="urn:schemas-microsoft-com:vml" Requires="v">
                  <p:oleObj spid="_x0000_s29824" name="Equation" r:id="rId15" imgW="482391" imgH="241195" progId="Equation.3">
                    <p:embed/>
                  </p:oleObj>
                </mc:Choice>
                <mc:Fallback>
                  <p:oleObj name="Equation" r:id="rId15" imgW="482391" imgH="241195" progId="Equation.3">
                    <p:embed/>
                    <p:pic>
                      <p:nvPicPr>
                        <p:cNvPr id="0" name="Object 6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032" y="3053"/>
                          <a:ext cx="410" cy="20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36" name="Object 65"/>
            <p:cNvGraphicFramePr>
              <a:graphicFrameLocks noChangeAspect="1"/>
            </p:cNvGraphicFramePr>
            <p:nvPr/>
          </p:nvGraphicFramePr>
          <p:xfrm>
            <a:off x="4489" y="3054"/>
            <a:ext cx="410" cy="204"/>
          </p:xfrm>
          <a:graphic>
            <a:graphicData uri="http://schemas.openxmlformats.org/presentationml/2006/ole">
              <mc:AlternateContent xmlns:mc="http://schemas.openxmlformats.org/markup-compatibility/2006">
                <mc:Choice xmlns:v="urn:schemas-microsoft-com:vml" Requires="v">
                  <p:oleObj spid="_x0000_s29825" name="Equation" r:id="rId17" imgW="482391" imgH="241195" progId="Equation.3">
                    <p:embed/>
                  </p:oleObj>
                </mc:Choice>
                <mc:Fallback>
                  <p:oleObj name="Equation" r:id="rId17" imgW="482391" imgH="241195" progId="Equation.3">
                    <p:embed/>
                    <p:pic>
                      <p:nvPicPr>
                        <p:cNvPr id="0" name="Object 6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489" y="3054"/>
                          <a:ext cx="410" cy="20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29701" name="Object 66"/>
          <p:cNvGraphicFramePr>
            <a:graphicFrameLocks noChangeAspect="1"/>
          </p:cNvGraphicFramePr>
          <p:nvPr/>
        </p:nvGraphicFramePr>
        <p:xfrm>
          <a:off x="333375" y="1346200"/>
          <a:ext cx="3683000" cy="4846638"/>
        </p:xfrm>
        <a:graphic>
          <a:graphicData uri="http://schemas.openxmlformats.org/presentationml/2006/ole">
            <mc:AlternateContent xmlns:mc="http://schemas.openxmlformats.org/markup-compatibility/2006">
              <mc:Choice xmlns:v="urn:schemas-microsoft-com:vml" Requires="v">
                <p:oleObj spid="_x0000_s29826" name="Equation" r:id="rId19" imgW="2590800" imgH="3429000" progId="Equation.3">
                  <p:embed/>
                </p:oleObj>
              </mc:Choice>
              <mc:Fallback>
                <p:oleObj name="Equation" r:id="rId19" imgW="2590800" imgH="3429000" progId="Equation.3">
                  <p:embed/>
                  <p:pic>
                    <p:nvPicPr>
                      <p:cNvPr id="0" name="Object 6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33375" y="1346200"/>
                        <a:ext cx="3683000" cy="4846638"/>
                      </a:xfrm>
                      <a:prstGeom prst="rect">
                        <a:avLst/>
                      </a:prstGeom>
                      <a:solidFill>
                        <a:schemeClr val="bg1"/>
                      </a:solidFill>
                      <a:ln>
                        <a:noFill/>
                      </a:ln>
                      <a:effectLst/>
                      <a:extLs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702" name="Rectangle 45"/>
          <p:cNvSpPr>
            <a:spLocks noChangeArrowheads="1"/>
          </p:cNvSpPr>
          <p:nvPr/>
        </p:nvSpPr>
        <p:spPr bwMode="auto">
          <a:xfrm>
            <a:off x="214313" y="187325"/>
            <a:ext cx="55370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b="1" u="sng" dirty="0">
                <a:solidFill>
                  <a:srgbClr val="660066"/>
                </a:solidFill>
              </a:rPr>
              <a:t>November 20, 22 Multiple beam interference</a:t>
            </a:r>
          </a:p>
        </p:txBody>
      </p:sp>
      <p:grpSp>
        <p:nvGrpSpPr>
          <p:cNvPr id="29703" name="Group 4"/>
          <p:cNvGrpSpPr>
            <a:grpSpLocks/>
          </p:cNvGrpSpPr>
          <p:nvPr/>
        </p:nvGrpSpPr>
        <p:grpSpPr bwMode="auto">
          <a:xfrm>
            <a:off x="3430588" y="5287963"/>
            <a:ext cx="2635250" cy="522287"/>
            <a:chOff x="3412067" y="5465803"/>
            <a:chExt cx="2634680" cy="523220"/>
          </a:xfrm>
        </p:grpSpPr>
        <p:sp>
          <p:nvSpPr>
            <p:cNvPr id="29704" name="Rectangle 1"/>
            <p:cNvSpPr>
              <a:spLocks noChangeArrowheads="1"/>
            </p:cNvSpPr>
            <p:nvPr/>
          </p:nvSpPr>
          <p:spPr bwMode="auto">
            <a:xfrm>
              <a:off x="3809470" y="5465803"/>
              <a:ext cx="2237277" cy="52322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a:latin typeface="Times New Roman" panose="02020603050405020304" pitchFamily="18" charset="0"/>
                </a:rPr>
                <a:t>Reduces to fringes of equal inclination when </a:t>
              </a:r>
              <a:r>
                <a:rPr lang="en-US" altLang="en-US" sz="1400" i="1">
                  <a:latin typeface="Times New Roman" panose="02020603050405020304" pitchFamily="18" charset="0"/>
                </a:rPr>
                <a:t>r</a:t>
              </a:r>
              <a:r>
                <a:rPr lang="en-US" altLang="en-US" sz="1400">
                  <a:latin typeface="Times New Roman" panose="02020603050405020304" pitchFamily="18" charset="0"/>
                </a:rPr>
                <a:t> is small.</a:t>
              </a:r>
            </a:p>
          </p:txBody>
        </p:sp>
        <p:cxnSp>
          <p:nvCxnSpPr>
            <p:cNvPr id="29705" name="Straight Arrow Connector 3"/>
            <p:cNvCxnSpPr>
              <a:cxnSpLocks noChangeShapeType="1"/>
            </p:cNvCxnSpPr>
            <p:nvPr/>
          </p:nvCxnSpPr>
          <p:spPr bwMode="auto">
            <a:xfrm flipH="1">
              <a:off x="3412067" y="5758190"/>
              <a:ext cx="397403" cy="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0ED35A3-3FF4-47CD-8E7E-84EF595FB4A2}" type="slidenum">
              <a:rPr lang="en-US" altLang="en-US" sz="1400" smtClean="0"/>
              <a:pPr>
                <a:spcBef>
                  <a:spcPct val="0"/>
                </a:spcBef>
                <a:buFontTx/>
                <a:buNone/>
              </a:pPr>
              <a:t>27</a:t>
            </a:fld>
            <a:endParaRPr lang="en-US" altLang="en-US" sz="1400"/>
          </a:p>
        </p:txBody>
      </p:sp>
      <p:graphicFrame>
        <p:nvGraphicFramePr>
          <p:cNvPr id="30723" name="Object 9"/>
          <p:cNvGraphicFramePr>
            <a:graphicFrameLocks noChangeAspect="1"/>
          </p:cNvGraphicFramePr>
          <p:nvPr/>
        </p:nvGraphicFramePr>
        <p:xfrm>
          <a:off x="6464300" y="2986088"/>
          <a:ext cx="1600200" cy="1074737"/>
        </p:xfrm>
        <a:graphic>
          <a:graphicData uri="http://schemas.openxmlformats.org/presentationml/2006/ole">
            <mc:AlternateContent xmlns:mc="http://schemas.openxmlformats.org/markup-compatibility/2006">
              <mc:Choice xmlns:v="urn:schemas-microsoft-com:vml" Requires="v">
                <p:oleObj spid="_x0000_s30772" name="Equation" r:id="rId3" imgW="1358900" imgH="914400" progId="Equation.3">
                  <p:embed/>
                </p:oleObj>
              </mc:Choice>
              <mc:Fallback>
                <p:oleObj name="Equation" r:id="rId3" imgW="1358900" imgH="914400" progId="Equation.3">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4300" y="2986088"/>
                        <a:ext cx="1600200" cy="1074737"/>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724" name="Text Box 13"/>
          <p:cNvSpPr txBox="1">
            <a:spLocks noChangeArrowheads="1"/>
          </p:cNvSpPr>
          <p:nvPr/>
        </p:nvSpPr>
        <p:spPr bwMode="auto">
          <a:xfrm>
            <a:off x="6432550" y="4392613"/>
            <a:ext cx="1836738"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1" i="1">
                <a:solidFill>
                  <a:srgbClr val="FF0000"/>
                </a:solidFill>
                <a:latin typeface="Times New Roman" panose="02020603050405020304" pitchFamily="18" charset="0"/>
              </a:rPr>
              <a:t>F </a:t>
            </a:r>
            <a:r>
              <a:rPr lang="en-US" altLang="en-US" sz="1600" b="1">
                <a:solidFill>
                  <a:srgbClr val="FF0000"/>
                </a:solidFill>
                <a:latin typeface="Times New Roman" panose="02020603050405020304" pitchFamily="18" charset="0"/>
              </a:rPr>
              <a:t>= 0.2  (</a:t>
            </a:r>
            <a:r>
              <a:rPr lang="en-US" altLang="en-US" sz="1600" b="1" i="1">
                <a:solidFill>
                  <a:srgbClr val="FF0000"/>
                </a:solidFill>
                <a:latin typeface="Times New Roman" panose="02020603050405020304" pitchFamily="18" charset="0"/>
              </a:rPr>
              <a:t>r</a:t>
            </a:r>
            <a:r>
              <a:rPr lang="en-US" altLang="en-US" sz="1600" b="1" baseline="30000">
                <a:solidFill>
                  <a:srgbClr val="FF0000"/>
                </a:solidFill>
                <a:latin typeface="Times New Roman" panose="02020603050405020304" pitchFamily="18" charset="0"/>
              </a:rPr>
              <a:t>2 </a:t>
            </a:r>
            <a:r>
              <a:rPr lang="en-US" altLang="en-US" sz="1600" b="1">
                <a:solidFill>
                  <a:srgbClr val="FF0000"/>
                </a:solidFill>
                <a:latin typeface="Times New Roman" panose="02020603050405020304" pitchFamily="18" charset="0"/>
              </a:rPr>
              <a:t>= 0.046)</a:t>
            </a:r>
            <a:endParaRPr lang="en-US" altLang="en-US" sz="1600" b="1" i="1">
              <a:solidFill>
                <a:srgbClr val="FF0000"/>
              </a:solidFill>
              <a:latin typeface="Times New Roman" panose="02020603050405020304" pitchFamily="18" charset="0"/>
            </a:endParaRPr>
          </a:p>
          <a:p>
            <a:pPr eaLnBrk="1" hangingPunct="1">
              <a:spcBef>
                <a:spcPct val="0"/>
              </a:spcBef>
              <a:buFontTx/>
              <a:buNone/>
            </a:pPr>
            <a:r>
              <a:rPr lang="en-US" altLang="en-US" sz="1600" b="1" i="1">
                <a:solidFill>
                  <a:srgbClr val="009900"/>
                </a:solidFill>
                <a:latin typeface="Times New Roman" panose="02020603050405020304" pitchFamily="18" charset="0"/>
              </a:rPr>
              <a:t>F </a:t>
            </a:r>
            <a:r>
              <a:rPr lang="en-US" altLang="en-US" sz="1600" b="1">
                <a:solidFill>
                  <a:srgbClr val="009900"/>
                </a:solidFill>
                <a:latin typeface="Times New Roman" panose="02020603050405020304" pitchFamily="18" charset="0"/>
              </a:rPr>
              <a:t>= 1     (</a:t>
            </a:r>
            <a:r>
              <a:rPr lang="en-US" altLang="en-US" sz="1600" b="1" i="1">
                <a:solidFill>
                  <a:srgbClr val="009900"/>
                </a:solidFill>
                <a:latin typeface="Times New Roman" panose="02020603050405020304" pitchFamily="18" charset="0"/>
              </a:rPr>
              <a:t>r</a:t>
            </a:r>
            <a:r>
              <a:rPr lang="en-US" altLang="en-US" sz="1600" b="1" baseline="30000">
                <a:solidFill>
                  <a:srgbClr val="009900"/>
                </a:solidFill>
                <a:latin typeface="Times New Roman" panose="02020603050405020304" pitchFamily="18" charset="0"/>
              </a:rPr>
              <a:t>2 </a:t>
            </a:r>
            <a:r>
              <a:rPr lang="en-US" altLang="en-US" sz="1600" b="1">
                <a:solidFill>
                  <a:srgbClr val="009900"/>
                </a:solidFill>
                <a:latin typeface="Times New Roman" panose="02020603050405020304" pitchFamily="18" charset="0"/>
              </a:rPr>
              <a:t>= 0.17)</a:t>
            </a:r>
            <a:endParaRPr lang="en-US" altLang="en-US" sz="1600" b="1" i="1">
              <a:solidFill>
                <a:srgbClr val="009900"/>
              </a:solidFill>
              <a:latin typeface="Times New Roman" panose="02020603050405020304" pitchFamily="18" charset="0"/>
            </a:endParaRPr>
          </a:p>
          <a:p>
            <a:pPr eaLnBrk="1" hangingPunct="1">
              <a:spcBef>
                <a:spcPct val="0"/>
              </a:spcBef>
              <a:buFontTx/>
              <a:buNone/>
            </a:pPr>
            <a:r>
              <a:rPr lang="en-US" altLang="en-US" sz="1600" b="1" i="1">
                <a:solidFill>
                  <a:srgbClr val="0033CC"/>
                </a:solidFill>
                <a:latin typeface="Times New Roman" panose="02020603050405020304" pitchFamily="18" charset="0"/>
              </a:rPr>
              <a:t>F </a:t>
            </a:r>
            <a:r>
              <a:rPr lang="en-US" altLang="en-US" sz="1600" b="1">
                <a:solidFill>
                  <a:srgbClr val="0033CC"/>
                </a:solidFill>
                <a:latin typeface="Times New Roman" panose="02020603050405020304" pitchFamily="18" charset="0"/>
              </a:rPr>
              <a:t>= 200 (</a:t>
            </a:r>
            <a:r>
              <a:rPr lang="en-US" altLang="en-US" sz="1600" b="1" i="1">
                <a:solidFill>
                  <a:srgbClr val="0033CC"/>
                </a:solidFill>
                <a:latin typeface="Times New Roman" panose="02020603050405020304" pitchFamily="18" charset="0"/>
              </a:rPr>
              <a:t>r</a:t>
            </a:r>
            <a:r>
              <a:rPr lang="en-US" altLang="en-US" sz="1600" b="1" baseline="30000">
                <a:solidFill>
                  <a:srgbClr val="0033CC"/>
                </a:solidFill>
                <a:latin typeface="Times New Roman" panose="02020603050405020304" pitchFamily="18" charset="0"/>
              </a:rPr>
              <a:t>2 </a:t>
            </a:r>
            <a:r>
              <a:rPr lang="en-US" altLang="en-US" sz="1600" b="1">
                <a:solidFill>
                  <a:srgbClr val="0033CC"/>
                </a:solidFill>
                <a:latin typeface="Times New Roman" panose="02020603050405020304" pitchFamily="18" charset="0"/>
              </a:rPr>
              <a:t>= 0.87)</a:t>
            </a:r>
          </a:p>
        </p:txBody>
      </p:sp>
      <p:graphicFrame>
        <p:nvGraphicFramePr>
          <p:cNvPr id="30725" name="Object 69"/>
          <p:cNvGraphicFramePr>
            <a:graphicFrameLocks noChangeAspect="1"/>
          </p:cNvGraphicFramePr>
          <p:nvPr/>
        </p:nvGraphicFramePr>
        <p:xfrm>
          <a:off x="2779713" y="1125538"/>
          <a:ext cx="1187450" cy="655637"/>
        </p:xfrm>
        <a:graphic>
          <a:graphicData uri="http://schemas.openxmlformats.org/presentationml/2006/ole">
            <mc:AlternateContent xmlns:mc="http://schemas.openxmlformats.org/markup-compatibility/2006">
              <mc:Choice xmlns:v="urn:schemas-microsoft-com:vml" Requires="v">
                <p:oleObj spid="_x0000_s30773" name="Equation" r:id="rId5" imgW="850531" imgH="469696" progId="Equation.3">
                  <p:embed/>
                </p:oleObj>
              </mc:Choice>
              <mc:Fallback>
                <p:oleObj name="Equation" r:id="rId5" imgW="850531" imgH="469696" progId="Equation.3">
                  <p:embed/>
                  <p:pic>
                    <p:nvPicPr>
                      <p:cNvPr id="0" name="Object 6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9713" y="1125538"/>
                        <a:ext cx="1187450" cy="65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26" name="Rectangle 70"/>
          <p:cNvSpPr>
            <a:spLocks noChangeArrowheads="1"/>
          </p:cNvSpPr>
          <p:nvPr/>
        </p:nvSpPr>
        <p:spPr bwMode="auto">
          <a:xfrm>
            <a:off x="530225" y="1208088"/>
            <a:ext cx="22161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u="sng">
                <a:latin typeface="Times New Roman" panose="02020603050405020304" pitchFamily="18" charset="0"/>
              </a:rPr>
              <a:t>Coefficient of finesse:</a:t>
            </a:r>
          </a:p>
          <a:p>
            <a:pPr eaLnBrk="1" hangingPunct="1">
              <a:spcBef>
                <a:spcPct val="0"/>
              </a:spcBef>
              <a:buFontTx/>
              <a:buNone/>
            </a:pPr>
            <a:endParaRPr lang="en-US" altLang="en-US" sz="1800">
              <a:latin typeface="Times New Roman" panose="02020603050405020304" pitchFamily="18" charset="0"/>
            </a:endParaRPr>
          </a:p>
          <a:p>
            <a:pPr eaLnBrk="1" hangingPunct="1">
              <a:spcBef>
                <a:spcPct val="0"/>
              </a:spcBef>
              <a:buFontTx/>
              <a:buNone/>
            </a:pPr>
            <a:r>
              <a:rPr lang="en-US" altLang="en-US" sz="1800" u="sng">
                <a:latin typeface="Times New Roman" panose="02020603050405020304" pitchFamily="18" charset="0"/>
              </a:rPr>
              <a:t>Airy function:</a:t>
            </a:r>
          </a:p>
        </p:txBody>
      </p:sp>
      <p:graphicFrame>
        <p:nvGraphicFramePr>
          <p:cNvPr id="30727" name="Object 70"/>
          <p:cNvGraphicFramePr>
            <a:graphicFrameLocks noChangeAspect="1"/>
          </p:cNvGraphicFramePr>
          <p:nvPr>
            <p:extLst>
              <p:ext uri="{D42A27DB-BD31-4B8C-83A1-F6EECF244321}">
                <p14:modId xmlns:p14="http://schemas.microsoft.com/office/powerpoint/2010/main" val="2484615496"/>
              </p:ext>
            </p:extLst>
          </p:nvPr>
        </p:nvGraphicFramePr>
        <p:xfrm>
          <a:off x="5434013" y="635000"/>
          <a:ext cx="1930400" cy="1257300"/>
        </p:xfrm>
        <a:graphic>
          <a:graphicData uri="http://schemas.openxmlformats.org/presentationml/2006/ole">
            <mc:AlternateContent xmlns:mc="http://schemas.openxmlformats.org/markup-compatibility/2006">
              <mc:Choice xmlns:v="urn:schemas-microsoft-com:vml" Requires="v">
                <p:oleObj spid="_x0000_s30774" name="Equation" r:id="rId7" imgW="1358900" imgH="889000" progId="Equation.DSMT4">
                  <p:embed/>
                </p:oleObj>
              </mc:Choice>
              <mc:Fallback>
                <p:oleObj name="Equation" r:id="rId7" imgW="1358900" imgH="889000" progId="Equation.DSMT4">
                  <p:embed/>
                  <p:pic>
                    <p:nvPicPr>
                      <p:cNvPr id="0" name="Object 7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34013" y="635000"/>
                        <a:ext cx="1930400" cy="1257300"/>
                      </a:xfrm>
                      <a:prstGeom prst="rect">
                        <a:avLst/>
                      </a:prstGeom>
                      <a:solidFill>
                        <a:srgbClr val="FFFFCC"/>
                      </a:solidFill>
                      <a:ln w="19050">
                        <a:solidFill>
                          <a:srgbClr val="0000FF"/>
                        </a:solidFill>
                        <a:miter lim="800000"/>
                        <a:headEnd/>
                        <a:tailEnd/>
                      </a:ln>
                      <a:effectLst/>
                      <a:extLst/>
                    </p:spPr>
                  </p:pic>
                </p:oleObj>
              </mc:Fallback>
            </mc:AlternateContent>
          </a:graphicData>
        </a:graphic>
      </p:graphicFrame>
      <p:graphicFrame>
        <p:nvGraphicFramePr>
          <p:cNvPr id="30728" name="Object 71"/>
          <p:cNvGraphicFramePr>
            <a:graphicFrameLocks noChangeAspect="1"/>
          </p:cNvGraphicFramePr>
          <p:nvPr/>
        </p:nvGraphicFramePr>
        <p:xfrm>
          <a:off x="2032000" y="1730375"/>
          <a:ext cx="2165350" cy="593725"/>
        </p:xfrm>
        <a:graphic>
          <a:graphicData uri="http://schemas.openxmlformats.org/presentationml/2006/ole">
            <mc:AlternateContent xmlns:mc="http://schemas.openxmlformats.org/markup-compatibility/2006">
              <mc:Choice xmlns:v="urn:schemas-microsoft-com:vml" Requires="v">
                <p:oleObj spid="_x0000_s30775" name="Equation" r:id="rId9" imgW="1524000" imgH="419100" progId="Equation.3">
                  <p:embed/>
                </p:oleObj>
              </mc:Choice>
              <mc:Fallback>
                <p:oleObj name="Equation" r:id="rId9" imgW="1524000" imgH="419100" progId="Equation.3">
                  <p:embed/>
                  <p:pic>
                    <p:nvPicPr>
                      <p:cNvPr id="0" name="Object 7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32000" y="1730375"/>
                        <a:ext cx="2165350" cy="59372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29" name="Object 66"/>
          <p:cNvGraphicFramePr>
            <a:graphicFrameLocks noChangeAspect="1"/>
          </p:cNvGraphicFramePr>
          <p:nvPr>
            <p:extLst>
              <p:ext uri="{D42A27DB-BD31-4B8C-83A1-F6EECF244321}">
                <p14:modId xmlns:p14="http://schemas.microsoft.com/office/powerpoint/2010/main" val="1040085464"/>
              </p:ext>
            </p:extLst>
          </p:nvPr>
        </p:nvGraphicFramePr>
        <p:xfrm>
          <a:off x="603250" y="517525"/>
          <a:ext cx="1552575" cy="557213"/>
        </p:xfrm>
        <a:graphic>
          <a:graphicData uri="http://schemas.openxmlformats.org/presentationml/2006/ole">
            <mc:AlternateContent xmlns:mc="http://schemas.openxmlformats.org/markup-compatibility/2006">
              <mc:Choice xmlns:v="urn:schemas-microsoft-com:vml" Requires="v">
                <p:oleObj spid="_x0000_s30776" name="Equation" r:id="rId11" imgW="1091726" imgH="393529" progId="Equation.DSMT4">
                  <p:embed/>
                </p:oleObj>
              </mc:Choice>
              <mc:Fallback>
                <p:oleObj name="Equation" r:id="rId11" imgW="1091726" imgH="393529" progId="Equation.DSMT4">
                  <p:embed/>
                  <p:pic>
                    <p:nvPicPr>
                      <p:cNvPr id="0" name="Object 6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3250" y="517525"/>
                        <a:ext cx="1552575" cy="557213"/>
                      </a:xfrm>
                      <a:prstGeom prst="rect">
                        <a:avLst/>
                      </a:prstGeom>
                      <a:solidFill>
                        <a:srgbClr val="FFFFCC"/>
                      </a:solidFill>
                      <a:ln w="12700">
                        <a:solidFill>
                          <a:srgbClr val="0000FF"/>
                        </a:solidFill>
                        <a:miter lim="800000"/>
                        <a:headEnd/>
                        <a:tailEnd/>
                      </a:ln>
                    </p:spPr>
                  </p:pic>
                </p:oleObj>
              </mc:Fallback>
            </mc:AlternateContent>
          </a:graphicData>
        </a:graphic>
      </p:graphicFrame>
      <p:sp>
        <p:nvSpPr>
          <p:cNvPr id="30730" name="Rectangle 1"/>
          <p:cNvSpPr>
            <a:spLocks noChangeArrowheads="1"/>
          </p:cNvSpPr>
          <p:nvPr/>
        </p:nvSpPr>
        <p:spPr bwMode="auto">
          <a:xfrm>
            <a:off x="4451350" y="3244850"/>
            <a:ext cx="241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latin typeface="Times New Roman" panose="02020603050405020304" pitchFamily="18" charset="0"/>
              </a:rPr>
              <a:t> </a:t>
            </a:r>
          </a:p>
        </p:txBody>
      </p:sp>
      <p:pic>
        <p:nvPicPr>
          <p:cNvPr id="30731" name="Picture 3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8175" y="2478088"/>
            <a:ext cx="5265738" cy="34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2233C45-D6B9-448B-920E-6381FBFFF1E6}" type="slidenum">
              <a:rPr lang="en-US" altLang="en-US" sz="1400" smtClean="0"/>
              <a:pPr>
                <a:spcBef>
                  <a:spcPct val="0"/>
                </a:spcBef>
                <a:buFontTx/>
                <a:buNone/>
              </a:pPr>
              <a:t>28</a:t>
            </a:fld>
            <a:endParaRPr lang="en-US" altLang="en-US" sz="1400"/>
          </a:p>
        </p:txBody>
      </p:sp>
      <p:sp>
        <p:nvSpPr>
          <p:cNvPr id="31747" name="Rectangle 18"/>
          <p:cNvSpPr>
            <a:spLocks noChangeArrowheads="1"/>
          </p:cNvSpPr>
          <p:nvPr/>
        </p:nvSpPr>
        <p:spPr bwMode="auto">
          <a:xfrm>
            <a:off x="514350" y="495300"/>
            <a:ext cx="54483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solidFill>
                  <a:srgbClr val="660066"/>
                </a:solidFill>
                <a:latin typeface="Times New Roman" panose="02020603050405020304" pitchFamily="18" charset="0"/>
              </a:rPr>
              <a:t>9.6.1 The Fabry-Perot interferometer</a:t>
            </a:r>
          </a:p>
          <a:p>
            <a:pPr eaLnBrk="1" hangingPunct="1">
              <a:spcBef>
                <a:spcPct val="0"/>
              </a:spcBef>
              <a:buFontTx/>
              <a:buAutoNum type="arabicParenR"/>
            </a:pPr>
            <a:r>
              <a:rPr lang="en-US" altLang="en-US" sz="1800">
                <a:latin typeface="Times New Roman" panose="02020603050405020304" pitchFamily="18" charset="0"/>
              </a:rPr>
              <a:t>High resolving power</a:t>
            </a:r>
          </a:p>
          <a:p>
            <a:pPr eaLnBrk="1" hangingPunct="1">
              <a:spcBef>
                <a:spcPct val="0"/>
              </a:spcBef>
              <a:buFontTx/>
              <a:buAutoNum type="arabicParenR"/>
            </a:pPr>
            <a:r>
              <a:rPr lang="en-US" altLang="en-US" sz="1800">
                <a:latin typeface="Times New Roman" panose="02020603050405020304" pitchFamily="18" charset="0"/>
              </a:rPr>
              <a:t>Prototype of laser cavity</a:t>
            </a:r>
          </a:p>
        </p:txBody>
      </p:sp>
      <p:grpSp>
        <p:nvGrpSpPr>
          <p:cNvPr id="31748" name="Group 63"/>
          <p:cNvGrpSpPr>
            <a:grpSpLocks/>
          </p:cNvGrpSpPr>
          <p:nvPr/>
        </p:nvGrpSpPr>
        <p:grpSpPr bwMode="auto">
          <a:xfrm>
            <a:off x="1819275" y="3990975"/>
            <a:ext cx="3667125" cy="1936750"/>
            <a:chOff x="2982" y="1650"/>
            <a:chExt cx="2310" cy="1220"/>
          </a:xfrm>
        </p:grpSpPr>
        <p:sp>
          <p:nvSpPr>
            <p:cNvPr id="31756" name="Rectangle 22"/>
            <p:cNvSpPr>
              <a:spLocks noChangeArrowheads="1"/>
            </p:cNvSpPr>
            <p:nvPr/>
          </p:nvSpPr>
          <p:spPr bwMode="auto">
            <a:xfrm>
              <a:off x="4087" y="2546"/>
              <a:ext cx="218" cy="72"/>
            </a:xfrm>
            <a:prstGeom prst="rect">
              <a:avLst/>
            </a:prstGeom>
            <a:solidFill>
              <a:srgbClr val="FFCCFF"/>
            </a:solidFill>
            <a:ln w="12700" algn="ctr">
              <a:solidFill>
                <a:schemeClr val="tx1"/>
              </a:solidFill>
              <a:miter lim="800000"/>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31757" name="Rectangle 21"/>
            <p:cNvSpPr>
              <a:spLocks noChangeArrowheads="1"/>
            </p:cNvSpPr>
            <p:nvPr/>
          </p:nvSpPr>
          <p:spPr bwMode="auto">
            <a:xfrm>
              <a:off x="4079" y="1704"/>
              <a:ext cx="218" cy="71"/>
            </a:xfrm>
            <a:prstGeom prst="rect">
              <a:avLst/>
            </a:prstGeom>
            <a:solidFill>
              <a:srgbClr val="FFCCFF"/>
            </a:solidFill>
            <a:ln w="12700" algn="ctr">
              <a:solidFill>
                <a:schemeClr val="tx1"/>
              </a:solidFill>
              <a:miter lim="800000"/>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31758" name="AutoShape 19"/>
            <p:cNvSpPr>
              <a:spLocks noChangeArrowheads="1"/>
            </p:cNvSpPr>
            <p:nvPr/>
          </p:nvSpPr>
          <p:spPr bwMode="auto">
            <a:xfrm rot="92189" flipV="1">
              <a:off x="4004" y="1668"/>
              <a:ext cx="103" cy="9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033 w 21600"/>
                <a:gd name="T13" fmla="*/ 5030 h 21600"/>
                <a:gd name="T14" fmla="*/ 16567 w 21600"/>
                <a:gd name="T15" fmla="*/ 16570 h 21600"/>
              </a:gdLst>
              <a:ahLst/>
              <a:cxnLst>
                <a:cxn ang="T8">
                  <a:pos x="T0" y="T1"/>
                </a:cxn>
                <a:cxn ang="T9">
                  <a:pos x="T2" y="T3"/>
                </a:cxn>
                <a:cxn ang="T10">
                  <a:pos x="T4" y="T5"/>
                </a:cxn>
                <a:cxn ang="T11">
                  <a:pos x="T6" y="T7"/>
                </a:cxn>
              </a:cxnLst>
              <a:rect l="T12" t="T13" r="T14" b="T15"/>
              <a:pathLst>
                <a:path w="21600" h="21600">
                  <a:moveTo>
                    <a:pt x="0" y="0"/>
                  </a:moveTo>
                  <a:lnTo>
                    <a:pt x="6480" y="21600"/>
                  </a:lnTo>
                  <a:lnTo>
                    <a:pt x="15120" y="21600"/>
                  </a:lnTo>
                  <a:lnTo>
                    <a:pt x="21600" y="0"/>
                  </a:lnTo>
                  <a:lnTo>
                    <a:pt x="0" y="0"/>
                  </a:lnTo>
                  <a:close/>
                </a:path>
              </a:pathLst>
            </a:custGeom>
            <a:solidFill>
              <a:srgbClr val="6699FF"/>
            </a:solidFill>
            <a:ln w="12700" algn="ctr">
              <a:solidFill>
                <a:schemeClr val="tx1"/>
              </a:solidFill>
              <a:miter lim="800000"/>
              <a:headEnd/>
              <a:tailEnd/>
            </a:ln>
          </p:spPr>
          <p:txBody>
            <a:bodyPr anchor="ctr">
              <a:spAutoFit/>
            </a:bodyPr>
            <a:lstStyle/>
            <a:p>
              <a:endParaRPr lang="en-US"/>
            </a:p>
          </p:txBody>
        </p:sp>
        <p:sp>
          <p:nvSpPr>
            <p:cNvPr id="31759" name="AutoShape 20"/>
            <p:cNvSpPr>
              <a:spLocks noChangeArrowheads="1"/>
            </p:cNvSpPr>
            <p:nvPr/>
          </p:nvSpPr>
          <p:spPr bwMode="auto">
            <a:xfrm rot="-131641" flipH="1" flipV="1">
              <a:off x="4288" y="1669"/>
              <a:ext cx="103" cy="9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033 w 21600"/>
                <a:gd name="T13" fmla="*/ 5030 h 21600"/>
                <a:gd name="T14" fmla="*/ 16567 w 21600"/>
                <a:gd name="T15" fmla="*/ 16570 h 21600"/>
              </a:gdLst>
              <a:ahLst/>
              <a:cxnLst>
                <a:cxn ang="T8">
                  <a:pos x="T0" y="T1"/>
                </a:cxn>
                <a:cxn ang="T9">
                  <a:pos x="T2" y="T3"/>
                </a:cxn>
                <a:cxn ang="T10">
                  <a:pos x="T4" y="T5"/>
                </a:cxn>
                <a:cxn ang="T11">
                  <a:pos x="T6" y="T7"/>
                </a:cxn>
              </a:cxnLst>
              <a:rect l="T12" t="T13" r="T14" b="T15"/>
              <a:pathLst>
                <a:path w="21600" h="21600">
                  <a:moveTo>
                    <a:pt x="0" y="0"/>
                  </a:moveTo>
                  <a:lnTo>
                    <a:pt x="6480" y="21600"/>
                  </a:lnTo>
                  <a:lnTo>
                    <a:pt x="15120" y="21600"/>
                  </a:lnTo>
                  <a:lnTo>
                    <a:pt x="21600" y="0"/>
                  </a:lnTo>
                  <a:lnTo>
                    <a:pt x="0" y="0"/>
                  </a:lnTo>
                  <a:close/>
                </a:path>
              </a:pathLst>
            </a:custGeom>
            <a:solidFill>
              <a:srgbClr val="6699FF"/>
            </a:solidFill>
            <a:ln w="12700" algn="ctr">
              <a:solidFill>
                <a:schemeClr val="tx1"/>
              </a:solidFill>
              <a:miter lim="800000"/>
              <a:headEnd/>
              <a:tailEnd/>
            </a:ln>
          </p:spPr>
          <p:txBody>
            <a:bodyPr anchor="ctr">
              <a:spAutoFit/>
            </a:bodyPr>
            <a:lstStyle/>
            <a:p>
              <a:endParaRPr lang="en-US"/>
            </a:p>
          </p:txBody>
        </p:sp>
        <p:sp>
          <p:nvSpPr>
            <p:cNvPr id="31760" name="Line 23"/>
            <p:cNvSpPr>
              <a:spLocks noChangeShapeType="1"/>
            </p:cNvSpPr>
            <p:nvPr/>
          </p:nvSpPr>
          <p:spPr bwMode="auto">
            <a:xfrm flipV="1">
              <a:off x="3541" y="2453"/>
              <a:ext cx="465" cy="77"/>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1761" name="Line 25"/>
            <p:cNvSpPr>
              <a:spLocks noChangeShapeType="1"/>
            </p:cNvSpPr>
            <p:nvPr/>
          </p:nvSpPr>
          <p:spPr bwMode="auto">
            <a:xfrm flipV="1">
              <a:off x="4093" y="2377"/>
              <a:ext cx="204" cy="61"/>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1762" name="Line 26"/>
            <p:cNvSpPr>
              <a:spLocks noChangeShapeType="1"/>
            </p:cNvSpPr>
            <p:nvPr/>
          </p:nvSpPr>
          <p:spPr bwMode="auto">
            <a:xfrm flipH="1" flipV="1">
              <a:off x="4079" y="2331"/>
              <a:ext cx="211" cy="46"/>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1763" name="Line 27"/>
            <p:cNvSpPr>
              <a:spLocks noChangeShapeType="1"/>
            </p:cNvSpPr>
            <p:nvPr/>
          </p:nvSpPr>
          <p:spPr bwMode="auto">
            <a:xfrm flipV="1">
              <a:off x="4101" y="2262"/>
              <a:ext cx="196" cy="61"/>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31764" name="Line 28"/>
            <p:cNvSpPr>
              <a:spLocks noChangeShapeType="1"/>
            </p:cNvSpPr>
            <p:nvPr/>
          </p:nvSpPr>
          <p:spPr bwMode="auto">
            <a:xfrm flipH="1" flipV="1">
              <a:off x="4093" y="2216"/>
              <a:ext cx="197" cy="38"/>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1765" name="Line 29"/>
            <p:cNvSpPr>
              <a:spLocks noChangeShapeType="1"/>
            </p:cNvSpPr>
            <p:nvPr/>
          </p:nvSpPr>
          <p:spPr bwMode="auto">
            <a:xfrm flipV="1">
              <a:off x="4093" y="2132"/>
              <a:ext cx="197" cy="84"/>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31766" name="Line 30"/>
            <p:cNvSpPr>
              <a:spLocks noChangeShapeType="1"/>
            </p:cNvSpPr>
            <p:nvPr/>
          </p:nvSpPr>
          <p:spPr bwMode="auto">
            <a:xfrm flipH="1" flipV="1">
              <a:off x="4093" y="2078"/>
              <a:ext cx="204" cy="46"/>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1767" name="Line 31"/>
            <p:cNvSpPr>
              <a:spLocks noChangeShapeType="1"/>
            </p:cNvSpPr>
            <p:nvPr/>
          </p:nvSpPr>
          <p:spPr bwMode="auto">
            <a:xfrm flipV="1">
              <a:off x="4086" y="2017"/>
              <a:ext cx="204" cy="61"/>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1768" name="Line 32"/>
            <p:cNvSpPr>
              <a:spLocks noChangeShapeType="1"/>
            </p:cNvSpPr>
            <p:nvPr/>
          </p:nvSpPr>
          <p:spPr bwMode="auto">
            <a:xfrm flipH="1" flipV="1">
              <a:off x="4101" y="1941"/>
              <a:ext cx="196" cy="76"/>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1769" name="Line 33"/>
            <p:cNvSpPr>
              <a:spLocks noChangeShapeType="1"/>
            </p:cNvSpPr>
            <p:nvPr/>
          </p:nvSpPr>
          <p:spPr bwMode="auto">
            <a:xfrm flipV="1">
              <a:off x="4101" y="1879"/>
              <a:ext cx="203" cy="69"/>
            </a:xfrm>
            <a:prstGeom prst="line">
              <a:avLst/>
            </a:prstGeom>
            <a:noFill/>
            <a:ln w="12700">
              <a:solidFill>
                <a:srgbClr val="FF33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1770" name="Line 35"/>
            <p:cNvSpPr>
              <a:spLocks noChangeShapeType="1"/>
            </p:cNvSpPr>
            <p:nvPr/>
          </p:nvSpPr>
          <p:spPr bwMode="auto">
            <a:xfrm flipV="1">
              <a:off x="4399" y="2262"/>
              <a:ext cx="326" cy="92"/>
            </a:xfrm>
            <a:prstGeom prst="line">
              <a:avLst/>
            </a:prstGeom>
            <a:noFill/>
            <a:ln w="12700">
              <a:solidFill>
                <a:srgbClr val="FF3300"/>
              </a:solidFill>
              <a:round/>
              <a:headEnd/>
              <a:tailEnd type="arrow"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31771" name="Line 36"/>
            <p:cNvSpPr>
              <a:spLocks noChangeShapeType="1"/>
            </p:cNvSpPr>
            <p:nvPr/>
          </p:nvSpPr>
          <p:spPr bwMode="auto">
            <a:xfrm flipV="1">
              <a:off x="4371" y="2148"/>
              <a:ext cx="327" cy="92"/>
            </a:xfrm>
            <a:prstGeom prst="line">
              <a:avLst/>
            </a:prstGeom>
            <a:noFill/>
            <a:ln w="12700">
              <a:solidFill>
                <a:srgbClr val="FF3300"/>
              </a:solidFill>
              <a:round/>
              <a:headEnd/>
              <a:tailEnd type="arrow"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31772" name="Line 37"/>
            <p:cNvSpPr>
              <a:spLocks noChangeShapeType="1"/>
            </p:cNvSpPr>
            <p:nvPr/>
          </p:nvSpPr>
          <p:spPr bwMode="auto">
            <a:xfrm flipV="1">
              <a:off x="4378" y="2011"/>
              <a:ext cx="327" cy="92"/>
            </a:xfrm>
            <a:prstGeom prst="line">
              <a:avLst/>
            </a:prstGeom>
            <a:noFill/>
            <a:ln w="12700">
              <a:solidFill>
                <a:srgbClr val="FF3300"/>
              </a:solidFill>
              <a:round/>
              <a:headEnd/>
              <a:tailEnd type="arrow"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31773" name="Line 38"/>
            <p:cNvSpPr>
              <a:spLocks noChangeShapeType="1"/>
            </p:cNvSpPr>
            <p:nvPr/>
          </p:nvSpPr>
          <p:spPr bwMode="auto">
            <a:xfrm flipV="1">
              <a:off x="4363" y="1896"/>
              <a:ext cx="327" cy="92"/>
            </a:xfrm>
            <a:prstGeom prst="line">
              <a:avLst/>
            </a:prstGeom>
            <a:noFill/>
            <a:ln w="12700">
              <a:solidFill>
                <a:srgbClr val="FF3300"/>
              </a:solidFill>
              <a:round/>
              <a:headEnd/>
              <a:tailEnd type="arrow"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31774" name="Line 39"/>
            <p:cNvSpPr>
              <a:spLocks noChangeShapeType="1"/>
            </p:cNvSpPr>
            <p:nvPr/>
          </p:nvSpPr>
          <p:spPr bwMode="auto">
            <a:xfrm flipV="1">
              <a:off x="4363" y="1766"/>
              <a:ext cx="327" cy="92"/>
            </a:xfrm>
            <a:prstGeom prst="line">
              <a:avLst/>
            </a:prstGeom>
            <a:noFill/>
            <a:ln w="12700">
              <a:solidFill>
                <a:srgbClr val="FF33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31775" name="Line 40"/>
            <p:cNvSpPr>
              <a:spLocks noChangeShapeType="1"/>
            </p:cNvSpPr>
            <p:nvPr/>
          </p:nvSpPr>
          <p:spPr bwMode="auto">
            <a:xfrm>
              <a:off x="3673" y="2233"/>
              <a:ext cx="327" cy="91"/>
            </a:xfrm>
            <a:prstGeom prst="line">
              <a:avLst/>
            </a:prstGeom>
            <a:noFill/>
            <a:ln w="12700">
              <a:solidFill>
                <a:srgbClr val="FF3300"/>
              </a:solidFill>
              <a:round/>
              <a:headEnd type="arrow" w="med" len="me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31776" name="Line 41"/>
            <p:cNvSpPr>
              <a:spLocks noChangeShapeType="1"/>
            </p:cNvSpPr>
            <p:nvPr/>
          </p:nvSpPr>
          <p:spPr bwMode="auto">
            <a:xfrm>
              <a:off x="3682" y="2111"/>
              <a:ext cx="327" cy="92"/>
            </a:xfrm>
            <a:prstGeom prst="line">
              <a:avLst/>
            </a:prstGeom>
            <a:noFill/>
            <a:ln w="12700">
              <a:solidFill>
                <a:srgbClr val="FF3300"/>
              </a:solidFill>
              <a:round/>
              <a:headEnd type="arrow" w="med" len="me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31777" name="Line 42"/>
            <p:cNvSpPr>
              <a:spLocks noChangeShapeType="1"/>
            </p:cNvSpPr>
            <p:nvPr/>
          </p:nvSpPr>
          <p:spPr bwMode="auto">
            <a:xfrm>
              <a:off x="3696" y="1974"/>
              <a:ext cx="327" cy="92"/>
            </a:xfrm>
            <a:prstGeom prst="line">
              <a:avLst/>
            </a:prstGeom>
            <a:noFill/>
            <a:ln w="12700">
              <a:solidFill>
                <a:srgbClr val="FF3300"/>
              </a:solidFill>
              <a:round/>
              <a:headEnd type="arrow" w="med" len="me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31778" name="Line 43"/>
            <p:cNvSpPr>
              <a:spLocks noChangeShapeType="1"/>
            </p:cNvSpPr>
            <p:nvPr/>
          </p:nvSpPr>
          <p:spPr bwMode="auto">
            <a:xfrm>
              <a:off x="3711" y="1851"/>
              <a:ext cx="327" cy="92"/>
            </a:xfrm>
            <a:prstGeom prst="line">
              <a:avLst/>
            </a:prstGeom>
            <a:noFill/>
            <a:ln w="12700">
              <a:solidFill>
                <a:srgbClr val="FF3300"/>
              </a:solidFill>
              <a:round/>
              <a:headEnd type="arrow" w="med" len="me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31779" name="Oval 45"/>
            <p:cNvSpPr>
              <a:spLocks noChangeArrowheads="1"/>
            </p:cNvSpPr>
            <p:nvPr/>
          </p:nvSpPr>
          <p:spPr bwMode="auto">
            <a:xfrm>
              <a:off x="3496" y="1670"/>
              <a:ext cx="91" cy="1009"/>
            </a:xfrm>
            <a:prstGeom prst="ellipse">
              <a:avLst/>
            </a:prstGeom>
            <a:solidFill>
              <a:schemeClr val="accent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31780" name="Line 46"/>
            <p:cNvSpPr>
              <a:spLocks noChangeShapeType="1"/>
            </p:cNvSpPr>
            <p:nvPr/>
          </p:nvSpPr>
          <p:spPr bwMode="auto">
            <a:xfrm flipH="1" flipV="1">
              <a:off x="3038" y="2310"/>
              <a:ext cx="482" cy="220"/>
            </a:xfrm>
            <a:prstGeom prst="line">
              <a:avLst/>
            </a:prstGeom>
            <a:noFill/>
            <a:ln w="12700">
              <a:solidFill>
                <a:srgbClr val="FF3300"/>
              </a:solidFill>
              <a:round/>
              <a:headEnd type="arrow" w="med"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31781" name="Rectangle 47"/>
            <p:cNvSpPr>
              <a:spLocks noChangeArrowheads="1"/>
            </p:cNvSpPr>
            <p:nvPr/>
          </p:nvSpPr>
          <p:spPr bwMode="auto">
            <a:xfrm>
              <a:off x="2982" y="1795"/>
              <a:ext cx="61" cy="773"/>
            </a:xfrm>
            <a:prstGeom prst="rect">
              <a:avLst/>
            </a:prstGeom>
            <a:solidFill>
              <a:srgbClr val="FFFF99"/>
            </a:solidFill>
            <a:ln w="12700" algn="ctr">
              <a:solidFill>
                <a:schemeClr val="tx1"/>
              </a:solidFill>
              <a:miter lim="800000"/>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31782" name="Line 48"/>
            <p:cNvSpPr>
              <a:spLocks noChangeShapeType="1"/>
            </p:cNvSpPr>
            <p:nvPr/>
          </p:nvSpPr>
          <p:spPr bwMode="auto">
            <a:xfrm>
              <a:off x="4304" y="1826"/>
              <a:ext cx="0" cy="658"/>
            </a:xfrm>
            <a:prstGeom prst="line">
              <a:avLst/>
            </a:prstGeom>
            <a:noFill/>
            <a:ln w="31750">
              <a:solidFill>
                <a:srgbClr val="9900CC"/>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1783" name="Line 49"/>
            <p:cNvSpPr>
              <a:spLocks noChangeShapeType="1"/>
            </p:cNvSpPr>
            <p:nvPr/>
          </p:nvSpPr>
          <p:spPr bwMode="auto">
            <a:xfrm>
              <a:off x="4095" y="1835"/>
              <a:ext cx="0" cy="642"/>
            </a:xfrm>
            <a:prstGeom prst="line">
              <a:avLst/>
            </a:prstGeom>
            <a:noFill/>
            <a:ln w="31750">
              <a:solidFill>
                <a:srgbClr val="9900CC"/>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1784" name="Oval 50"/>
            <p:cNvSpPr>
              <a:spLocks noChangeArrowheads="1"/>
            </p:cNvSpPr>
            <p:nvPr/>
          </p:nvSpPr>
          <p:spPr bwMode="auto">
            <a:xfrm>
              <a:off x="4609" y="1650"/>
              <a:ext cx="104" cy="941"/>
            </a:xfrm>
            <a:prstGeom prst="ellipse">
              <a:avLst/>
            </a:prstGeom>
            <a:solidFill>
              <a:schemeClr val="accent1"/>
            </a:solidFill>
            <a:ln w="12700" algn="ctr">
              <a:solidFill>
                <a:schemeClr val="tx1"/>
              </a:solidFill>
              <a:round/>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31785" name="Rectangle 51"/>
            <p:cNvSpPr>
              <a:spLocks noChangeArrowheads="1"/>
            </p:cNvSpPr>
            <p:nvPr/>
          </p:nvSpPr>
          <p:spPr bwMode="auto">
            <a:xfrm>
              <a:off x="5224" y="1673"/>
              <a:ext cx="68" cy="895"/>
            </a:xfrm>
            <a:prstGeom prst="rect">
              <a:avLst/>
            </a:prstGeom>
            <a:solidFill>
              <a:schemeClr val="folHlink"/>
            </a:solidFill>
            <a:ln w="12700" algn="ctr">
              <a:solidFill>
                <a:schemeClr val="tx1"/>
              </a:solidFill>
              <a:miter lim="800000"/>
              <a:headEnd/>
              <a:tailEn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31786" name="Line 52"/>
            <p:cNvSpPr>
              <a:spLocks noChangeShapeType="1"/>
            </p:cNvSpPr>
            <p:nvPr/>
          </p:nvSpPr>
          <p:spPr bwMode="auto">
            <a:xfrm>
              <a:off x="4691" y="1783"/>
              <a:ext cx="531" cy="183"/>
            </a:xfrm>
            <a:prstGeom prst="line">
              <a:avLst/>
            </a:prstGeom>
            <a:noFill/>
            <a:ln w="12700">
              <a:solidFill>
                <a:srgbClr val="FF33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31787" name="Line 53"/>
            <p:cNvSpPr>
              <a:spLocks noChangeShapeType="1"/>
            </p:cNvSpPr>
            <p:nvPr/>
          </p:nvSpPr>
          <p:spPr bwMode="auto">
            <a:xfrm>
              <a:off x="4706" y="1897"/>
              <a:ext cx="530" cy="69"/>
            </a:xfrm>
            <a:prstGeom prst="line">
              <a:avLst/>
            </a:prstGeom>
            <a:noFill/>
            <a:ln w="12700">
              <a:solidFill>
                <a:srgbClr val="FF33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31788" name="Line 54"/>
            <p:cNvSpPr>
              <a:spLocks noChangeShapeType="1"/>
            </p:cNvSpPr>
            <p:nvPr/>
          </p:nvSpPr>
          <p:spPr bwMode="auto">
            <a:xfrm flipV="1">
              <a:off x="4713" y="1981"/>
              <a:ext cx="516" cy="31"/>
            </a:xfrm>
            <a:prstGeom prst="line">
              <a:avLst/>
            </a:prstGeom>
            <a:noFill/>
            <a:ln w="12700">
              <a:solidFill>
                <a:srgbClr val="FF33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31789" name="Line 55"/>
            <p:cNvSpPr>
              <a:spLocks noChangeShapeType="1"/>
            </p:cNvSpPr>
            <p:nvPr/>
          </p:nvSpPr>
          <p:spPr bwMode="auto">
            <a:xfrm flipV="1">
              <a:off x="4713" y="1997"/>
              <a:ext cx="502" cy="153"/>
            </a:xfrm>
            <a:prstGeom prst="line">
              <a:avLst/>
            </a:prstGeom>
            <a:noFill/>
            <a:ln w="12700">
              <a:solidFill>
                <a:srgbClr val="FF33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31790" name="Line 56"/>
            <p:cNvSpPr>
              <a:spLocks noChangeShapeType="1"/>
            </p:cNvSpPr>
            <p:nvPr/>
          </p:nvSpPr>
          <p:spPr bwMode="auto">
            <a:xfrm flipV="1">
              <a:off x="4713" y="1989"/>
              <a:ext cx="516" cy="291"/>
            </a:xfrm>
            <a:prstGeom prst="line">
              <a:avLst/>
            </a:prstGeom>
            <a:noFill/>
            <a:ln w="12700">
              <a:solidFill>
                <a:srgbClr val="FF33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31791" name="Text Box 57"/>
            <p:cNvSpPr txBox="1">
              <a:spLocks noChangeArrowheads="1"/>
            </p:cNvSpPr>
            <p:nvPr/>
          </p:nvSpPr>
          <p:spPr bwMode="auto">
            <a:xfrm>
              <a:off x="3021" y="2065"/>
              <a:ext cx="18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S</a:t>
              </a:r>
            </a:p>
          </p:txBody>
        </p:sp>
        <p:sp>
          <p:nvSpPr>
            <p:cNvPr id="31792" name="Text Box 59"/>
            <p:cNvSpPr txBox="1">
              <a:spLocks noChangeArrowheads="1"/>
            </p:cNvSpPr>
            <p:nvPr/>
          </p:nvSpPr>
          <p:spPr bwMode="auto">
            <a:xfrm>
              <a:off x="5037" y="1995"/>
              <a:ext cx="2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P</a:t>
              </a:r>
            </a:p>
          </p:txBody>
        </p:sp>
        <p:sp>
          <p:nvSpPr>
            <p:cNvPr id="31793" name="Text Box 60"/>
            <p:cNvSpPr txBox="1">
              <a:spLocks noChangeArrowheads="1"/>
            </p:cNvSpPr>
            <p:nvPr/>
          </p:nvSpPr>
          <p:spPr bwMode="auto">
            <a:xfrm>
              <a:off x="4093" y="2638"/>
              <a:ext cx="189"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d</a:t>
              </a:r>
            </a:p>
          </p:txBody>
        </p:sp>
        <p:sp>
          <p:nvSpPr>
            <p:cNvPr id="31794" name="Line 61"/>
            <p:cNvSpPr>
              <a:spLocks noChangeShapeType="1"/>
            </p:cNvSpPr>
            <p:nvPr/>
          </p:nvSpPr>
          <p:spPr bwMode="auto">
            <a:xfrm>
              <a:off x="4093" y="2667"/>
              <a:ext cx="211" cy="0"/>
            </a:xfrm>
            <a:prstGeom prst="line">
              <a:avLst/>
            </a:prstGeom>
            <a:noFill/>
            <a:ln w="12700">
              <a:solidFill>
                <a:schemeClr val="tx1"/>
              </a:solidFill>
              <a:round/>
              <a:headEnd type="arrow" w="med" len="med"/>
              <a:tailEnd type="arrow" w="med" len="med"/>
            </a:ln>
            <a:extLst>
              <a:ext uri="{909E8E84-426E-40DD-AFC4-6F175D3DCCD1}">
                <a14:hiddenFill xmlns:a14="http://schemas.microsoft.com/office/drawing/2010/main">
                  <a:noFill/>
                </a14:hiddenFill>
              </a:ext>
            </a:extLst>
          </p:spPr>
          <p:txBody>
            <a:bodyPr>
              <a:spAutoFit/>
            </a:bodyPr>
            <a:lstStyle/>
            <a:p>
              <a:endParaRPr lang="en-US"/>
            </a:p>
          </p:txBody>
        </p:sp>
      </p:grpSp>
      <p:graphicFrame>
        <p:nvGraphicFramePr>
          <p:cNvPr id="31749" name="Object 2"/>
          <p:cNvGraphicFramePr>
            <a:graphicFrameLocks noChangeAspect="1"/>
          </p:cNvGraphicFramePr>
          <p:nvPr/>
        </p:nvGraphicFramePr>
        <p:xfrm>
          <a:off x="584200" y="1543050"/>
          <a:ext cx="6408738" cy="663575"/>
        </p:xfrm>
        <a:graphic>
          <a:graphicData uri="http://schemas.openxmlformats.org/presentationml/2006/ole">
            <mc:AlternateContent xmlns:mc="http://schemas.openxmlformats.org/markup-compatibility/2006">
              <mc:Choice xmlns:v="urn:schemas-microsoft-com:vml" Requires="v">
                <p:oleObj spid="_x0000_s31830" name="Equation" r:id="rId3" imgW="4559300" imgH="457200" progId="Equation.3">
                  <p:embed/>
                </p:oleObj>
              </mc:Choice>
              <mc:Fallback>
                <p:oleObj name="Equation" r:id="rId3" imgW="4559300" imgH="4572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200" y="1543050"/>
                        <a:ext cx="6408738" cy="66357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750" name="Rectangle 65"/>
          <p:cNvSpPr>
            <a:spLocks noChangeArrowheads="1"/>
          </p:cNvSpPr>
          <p:nvPr/>
        </p:nvSpPr>
        <p:spPr bwMode="auto">
          <a:xfrm>
            <a:off x="549275" y="2493963"/>
            <a:ext cx="27114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u="sng">
                <a:latin typeface="Times New Roman" panose="02020603050405020304" pitchFamily="18" charset="0"/>
              </a:rPr>
              <a:t>Half-width</a:t>
            </a:r>
            <a:r>
              <a:rPr lang="en-US" altLang="en-US" sz="1800">
                <a:latin typeface="Times New Roman" panose="02020603050405020304" pitchFamily="18" charset="0"/>
              </a:rPr>
              <a:t> of transmission:</a:t>
            </a:r>
          </a:p>
          <a:p>
            <a:pPr eaLnBrk="1" hangingPunct="1">
              <a:spcBef>
                <a:spcPct val="0"/>
              </a:spcBef>
              <a:buFontTx/>
              <a:buNone/>
            </a:pPr>
            <a:endParaRPr lang="en-US" altLang="en-US" sz="1800">
              <a:latin typeface="Times New Roman" panose="02020603050405020304" pitchFamily="18" charset="0"/>
            </a:endParaRPr>
          </a:p>
          <a:p>
            <a:pPr eaLnBrk="1" hangingPunct="1">
              <a:spcBef>
                <a:spcPct val="0"/>
              </a:spcBef>
              <a:buFontTx/>
              <a:buNone/>
            </a:pPr>
            <a:r>
              <a:rPr lang="en-US" altLang="en-US" sz="1800" u="sng">
                <a:solidFill>
                  <a:srgbClr val="0000FF"/>
                </a:solidFill>
                <a:latin typeface="Times New Roman" panose="02020603050405020304" pitchFamily="18" charset="0"/>
              </a:rPr>
              <a:t>Finesse:</a:t>
            </a:r>
            <a:r>
              <a:rPr lang="en-US" altLang="en-US" sz="1800">
                <a:latin typeface="Times New Roman" panose="02020603050405020304" pitchFamily="18" charset="0"/>
              </a:rPr>
              <a:t> </a:t>
            </a:r>
          </a:p>
        </p:txBody>
      </p:sp>
      <p:graphicFrame>
        <p:nvGraphicFramePr>
          <p:cNvPr id="31751" name="Object 3"/>
          <p:cNvGraphicFramePr>
            <a:graphicFrameLocks noChangeAspect="1"/>
          </p:cNvGraphicFramePr>
          <p:nvPr/>
        </p:nvGraphicFramePr>
        <p:xfrm>
          <a:off x="3252788" y="2414588"/>
          <a:ext cx="1392237" cy="587375"/>
        </p:xfrm>
        <a:graphic>
          <a:graphicData uri="http://schemas.openxmlformats.org/presentationml/2006/ole">
            <mc:AlternateContent xmlns:mc="http://schemas.openxmlformats.org/markup-compatibility/2006">
              <mc:Choice xmlns:v="urn:schemas-microsoft-com:vml" Requires="v">
                <p:oleObj spid="_x0000_s31831" name="Equation" r:id="rId5" imgW="990600" imgH="419100" progId="Equation.3">
                  <p:embed/>
                </p:oleObj>
              </mc:Choice>
              <mc:Fallback>
                <p:oleObj name="Equation" r:id="rId5" imgW="990600" imgH="4191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52788" y="2414588"/>
                        <a:ext cx="1392237" cy="58737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52" name="Object 4"/>
          <p:cNvGraphicFramePr>
            <a:graphicFrameLocks noChangeAspect="1"/>
          </p:cNvGraphicFramePr>
          <p:nvPr/>
        </p:nvGraphicFramePr>
        <p:xfrm>
          <a:off x="1462088" y="2952750"/>
          <a:ext cx="1552575" cy="641350"/>
        </p:xfrm>
        <a:graphic>
          <a:graphicData uri="http://schemas.openxmlformats.org/presentationml/2006/ole">
            <mc:AlternateContent xmlns:mc="http://schemas.openxmlformats.org/markup-compatibility/2006">
              <mc:Choice xmlns:v="urn:schemas-microsoft-com:vml" Requires="v">
                <p:oleObj spid="_x0000_s31832" name="Equation" r:id="rId7" imgW="1104900" imgH="457200" progId="Equation.3">
                  <p:embed/>
                </p:oleObj>
              </mc:Choice>
              <mc:Fallback>
                <p:oleObj name="Equation" r:id="rId7" imgW="1104900" imgH="4572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62088" y="2952750"/>
                        <a:ext cx="1552575" cy="64135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31753" name="Picture 17" descr="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57925" y="4022725"/>
            <a:ext cx="16383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1754" name="Object 66"/>
          <p:cNvGraphicFramePr>
            <a:graphicFrameLocks noChangeAspect="1"/>
          </p:cNvGraphicFramePr>
          <p:nvPr/>
        </p:nvGraphicFramePr>
        <p:xfrm>
          <a:off x="7080250" y="385763"/>
          <a:ext cx="1404938" cy="1138237"/>
        </p:xfrm>
        <a:graphic>
          <a:graphicData uri="http://schemas.openxmlformats.org/presentationml/2006/ole">
            <mc:AlternateContent xmlns:mc="http://schemas.openxmlformats.org/markup-compatibility/2006">
              <mc:Choice xmlns:v="urn:schemas-microsoft-com:vml" Requires="v">
                <p:oleObj spid="_x0000_s31833" name="Equation" r:id="rId10" imgW="1091726" imgH="888614" progId="Equation.3">
                  <p:embed/>
                </p:oleObj>
              </mc:Choice>
              <mc:Fallback>
                <p:oleObj name="Equation" r:id="rId10" imgW="1091726" imgH="888614" progId="Equation.3">
                  <p:embed/>
                  <p:pic>
                    <p:nvPicPr>
                      <p:cNvPr id="0" name="Object 6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80250" y="385763"/>
                        <a:ext cx="1404938" cy="1138237"/>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55" name="Object 50"/>
          <p:cNvGraphicFramePr>
            <a:graphicFrameLocks noChangeAspect="1"/>
          </p:cNvGraphicFramePr>
          <p:nvPr/>
        </p:nvGraphicFramePr>
        <p:xfrm>
          <a:off x="6815138" y="3662363"/>
          <a:ext cx="482600" cy="295275"/>
        </p:xfrm>
        <a:graphic>
          <a:graphicData uri="http://schemas.openxmlformats.org/presentationml/2006/ole">
            <mc:AlternateContent xmlns:mc="http://schemas.openxmlformats.org/markup-compatibility/2006">
              <mc:Choice xmlns:v="urn:schemas-microsoft-com:vml" Requires="v">
                <p:oleObj spid="_x0000_s31834" name="Equation" r:id="rId12" imgW="342751" imgH="203112" progId="Equation.3">
                  <p:embed/>
                </p:oleObj>
              </mc:Choice>
              <mc:Fallback>
                <p:oleObj name="Equation" r:id="rId12" imgW="342751" imgH="203112" progId="Equation.3">
                  <p:embed/>
                  <p:pic>
                    <p:nvPicPr>
                      <p:cNvPr id="0" name="Object 5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15138" y="3662363"/>
                        <a:ext cx="482600" cy="29527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F74C689-F430-4C74-B79E-7DFD64E7992F}" type="slidenum">
              <a:rPr lang="en-US" altLang="en-US" sz="1400" smtClean="0"/>
              <a:pPr>
                <a:spcBef>
                  <a:spcPct val="0"/>
                </a:spcBef>
                <a:buFontTx/>
                <a:buNone/>
              </a:pPr>
              <a:t>29</a:t>
            </a:fld>
            <a:endParaRPr lang="en-US" altLang="en-US" sz="1400"/>
          </a:p>
        </p:txBody>
      </p:sp>
      <p:sp>
        <p:nvSpPr>
          <p:cNvPr id="3" name="Rectangle 2"/>
          <p:cNvSpPr/>
          <p:nvPr/>
        </p:nvSpPr>
        <p:spPr>
          <a:xfrm>
            <a:off x="490538" y="339725"/>
            <a:ext cx="8253412" cy="2030413"/>
          </a:xfrm>
          <a:prstGeom prst="rect">
            <a:avLst/>
          </a:prstGeom>
        </p:spPr>
        <p:txBody>
          <a:bodyPr>
            <a:spAutoFit/>
          </a:bodyPr>
          <a:lstStyle/>
          <a:p>
            <a:pPr marL="342900" indent="-342900" eaLnBrk="1" hangingPunct="1">
              <a:defRPr/>
            </a:pPr>
            <a:r>
              <a:rPr lang="en-US" b="1" dirty="0">
                <a:solidFill>
                  <a:srgbClr val="800080"/>
                </a:solidFill>
                <a:cs typeface="Arial Unicode MS" pitchFamily="34" charset="-128"/>
              </a:rPr>
              <a:t>Applications:</a:t>
            </a:r>
          </a:p>
          <a:p>
            <a:pPr marL="342900" indent="-342900" eaLnBrk="1" hangingPunct="1">
              <a:defRPr/>
            </a:pPr>
            <a:r>
              <a:rPr lang="en-US" dirty="0">
                <a:solidFill>
                  <a:srgbClr val="0000FF"/>
                </a:solidFill>
                <a:cs typeface="Arial Unicode MS" pitchFamily="34" charset="-128"/>
              </a:rPr>
              <a:t>I. How a laser wavelength is selected.</a:t>
            </a:r>
          </a:p>
          <a:p>
            <a:pPr eaLnBrk="1" hangingPunct="1">
              <a:defRPr/>
            </a:pPr>
            <a:r>
              <a:rPr lang="en-US" dirty="0">
                <a:cs typeface="Arial Unicode MS" pitchFamily="34" charset="-128"/>
              </a:rPr>
              <a:t>1) The laser itself is a </a:t>
            </a:r>
            <a:r>
              <a:rPr lang="en-US" dirty="0" err="1">
                <a:cs typeface="Arial Unicode MS" pitchFamily="34" charset="-128"/>
              </a:rPr>
              <a:t>Fabry</a:t>
            </a:r>
            <a:r>
              <a:rPr lang="en-US" dirty="0">
                <a:cs typeface="Arial Unicode MS" pitchFamily="34" charset="-128"/>
              </a:rPr>
              <a:t>-Perot cavity. Two highly reflective mirrors select an output of a certain wavelength with an extremely narrow bandwidth, which is called a mode.</a:t>
            </a:r>
          </a:p>
          <a:p>
            <a:pPr eaLnBrk="1" hangingPunct="1">
              <a:defRPr/>
            </a:pPr>
            <a:r>
              <a:rPr lang="en-US" dirty="0">
                <a:cs typeface="Arial Unicode MS" pitchFamily="34" charset="-128"/>
              </a:rPr>
              <a:t>2) The mode separation in a laser cavity (</a:t>
            </a:r>
            <a:r>
              <a:rPr lang="en-US" dirty="0" err="1">
                <a:latin typeface="Symbol" pitchFamily="18" charset="2"/>
                <a:cs typeface="Arial Unicode MS" pitchFamily="34" charset="-128"/>
              </a:rPr>
              <a:t>D</a:t>
            </a:r>
            <a:r>
              <a:rPr lang="en-US" i="1" dirty="0" err="1">
                <a:latin typeface="Symbol" pitchFamily="18" charset="2"/>
                <a:cs typeface="Arial Unicode MS" pitchFamily="34" charset="-128"/>
              </a:rPr>
              <a:t>n</a:t>
            </a:r>
            <a:r>
              <a:rPr lang="en-US" i="1" dirty="0">
                <a:latin typeface="Symbol" pitchFamily="18" charset="2"/>
                <a:cs typeface="Arial Unicode MS" pitchFamily="34" charset="-128"/>
              </a:rPr>
              <a:t> </a:t>
            </a:r>
            <a:r>
              <a:rPr lang="en-US" dirty="0">
                <a:cs typeface="Arial Unicode MS" pitchFamily="34" charset="-128"/>
              </a:rPr>
              <a:t>=</a:t>
            </a:r>
            <a:r>
              <a:rPr lang="en-US" i="1" dirty="0">
                <a:cs typeface="Arial Unicode MS" pitchFamily="34" charset="-128"/>
              </a:rPr>
              <a:t>c</a:t>
            </a:r>
            <a:r>
              <a:rPr lang="en-US" dirty="0">
                <a:cs typeface="Arial Unicode MS" pitchFamily="34" charset="-128"/>
              </a:rPr>
              <a:t>/2</a:t>
            </a:r>
            <a:r>
              <a:rPr lang="en-US" i="1" dirty="0">
                <a:cs typeface="Arial Unicode MS" pitchFamily="34" charset="-128"/>
              </a:rPr>
              <a:t>l</a:t>
            </a:r>
            <a:r>
              <a:rPr lang="en-US" dirty="0">
                <a:cs typeface="Arial Unicode MS" pitchFamily="34" charset="-128"/>
              </a:rPr>
              <a:t>) can be smaller than the gain profile of the laser medium, therefore output of multiple modes is possible.</a:t>
            </a:r>
          </a:p>
          <a:p>
            <a:pPr eaLnBrk="1" hangingPunct="1">
              <a:defRPr/>
            </a:pPr>
            <a:r>
              <a:rPr lang="en-US" dirty="0">
                <a:cs typeface="Arial Unicode MS" pitchFamily="34" charset="-128"/>
              </a:rPr>
              <a:t>3) Laser modes can be longitudinal or transverse.</a:t>
            </a:r>
          </a:p>
        </p:txBody>
      </p:sp>
      <p:pic>
        <p:nvPicPr>
          <p:cNvPr id="32772" name="Picture 3" descr="C:\Documents and Settings\pw103\Desktop\Untitl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413000"/>
            <a:ext cx="5086350"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4" descr="C:\Documents and Settings\pw103\Desktop\Untitle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3" y="3767138"/>
            <a:ext cx="4733925"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5" descr="C:\Documents and Settings\pw103\Desktop\Untitled-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213" y="5106988"/>
            <a:ext cx="4716462" cy="128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775" name="Group 18"/>
          <p:cNvGrpSpPr>
            <a:grpSpLocks/>
          </p:cNvGrpSpPr>
          <p:nvPr/>
        </p:nvGrpSpPr>
        <p:grpSpPr bwMode="auto">
          <a:xfrm>
            <a:off x="6248400" y="2867025"/>
            <a:ext cx="2257425" cy="447675"/>
            <a:chOff x="6486526" y="2867025"/>
            <a:chExt cx="2257424" cy="447675"/>
          </a:xfrm>
        </p:grpSpPr>
        <p:grpSp>
          <p:nvGrpSpPr>
            <p:cNvPr id="32776" name="Group 11"/>
            <p:cNvGrpSpPr>
              <a:grpSpLocks/>
            </p:cNvGrpSpPr>
            <p:nvPr/>
          </p:nvGrpSpPr>
          <p:grpSpPr bwMode="auto">
            <a:xfrm>
              <a:off x="6486526" y="2867025"/>
              <a:ext cx="1788794" cy="447675"/>
              <a:chOff x="6677025" y="2886075"/>
              <a:chExt cx="1379219" cy="447675"/>
            </a:xfrm>
          </p:grpSpPr>
          <p:sp>
            <p:nvSpPr>
              <p:cNvPr id="32780" name="Rectangle 8"/>
              <p:cNvSpPr>
                <a:spLocks noChangeArrowheads="1"/>
              </p:cNvSpPr>
              <p:nvPr/>
            </p:nvSpPr>
            <p:spPr bwMode="auto">
              <a:xfrm>
                <a:off x="6677025" y="2886075"/>
                <a:ext cx="45719" cy="447675"/>
              </a:xfrm>
              <a:prstGeom prst="rect">
                <a:avLst/>
              </a:prstGeom>
              <a:solidFill>
                <a:schemeClr val="accent1"/>
              </a:solidFill>
              <a:ln w="12700" algn="ctr">
                <a:solidFill>
                  <a:schemeClr val="tx1"/>
                </a:solidFill>
                <a:round/>
                <a:headEnd/>
                <a:tailEnd type="arrow" w="med" len="med"/>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32781" name="Rectangle 9"/>
              <p:cNvSpPr>
                <a:spLocks noChangeArrowheads="1"/>
              </p:cNvSpPr>
              <p:nvPr/>
            </p:nvSpPr>
            <p:spPr bwMode="auto">
              <a:xfrm>
                <a:off x="8010525" y="2886075"/>
                <a:ext cx="45719" cy="447675"/>
              </a:xfrm>
              <a:prstGeom prst="rect">
                <a:avLst/>
              </a:prstGeom>
              <a:solidFill>
                <a:schemeClr val="accent1"/>
              </a:solidFill>
              <a:ln w="12700" algn="ctr">
                <a:solidFill>
                  <a:schemeClr val="tx1"/>
                </a:solidFill>
                <a:round/>
                <a:headEnd/>
                <a:tailEnd type="arrow" w="med" len="med"/>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32782" name="Rectangle 10"/>
              <p:cNvSpPr>
                <a:spLocks noChangeArrowheads="1"/>
              </p:cNvSpPr>
              <p:nvPr/>
            </p:nvSpPr>
            <p:spPr bwMode="auto">
              <a:xfrm>
                <a:off x="7042785" y="2991922"/>
                <a:ext cx="647699" cy="235981"/>
              </a:xfrm>
              <a:prstGeom prst="rect">
                <a:avLst/>
              </a:prstGeom>
              <a:solidFill>
                <a:srgbClr val="92D050"/>
              </a:solidFill>
              <a:ln w="12700" algn="ctr">
                <a:solidFill>
                  <a:schemeClr val="tx1"/>
                </a:solidFill>
                <a:round/>
                <a:headEnd/>
                <a:tailEnd type="arrow" w="med" len="med"/>
              </a:ln>
            </p:spPr>
            <p:txBody>
              <a:bodyPr wrap="non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grpSp>
        <p:cxnSp>
          <p:nvCxnSpPr>
            <p:cNvPr id="32777" name="Straight Arrow Connector 13"/>
            <p:cNvCxnSpPr>
              <a:cxnSpLocks noChangeShapeType="1"/>
            </p:cNvCxnSpPr>
            <p:nvPr/>
          </p:nvCxnSpPr>
          <p:spPr bwMode="auto">
            <a:xfrm>
              <a:off x="6743700" y="3028950"/>
              <a:ext cx="1362075" cy="0"/>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2778" name="Straight Arrow Connector 14"/>
            <p:cNvCxnSpPr>
              <a:cxnSpLocks noChangeShapeType="1"/>
            </p:cNvCxnSpPr>
            <p:nvPr/>
          </p:nvCxnSpPr>
          <p:spPr bwMode="auto">
            <a:xfrm>
              <a:off x="6734175" y="3162300"/>
              <a:ext cx="1362075" cy="0"/>
            </a:xfrm>
            <a:prstGeom prst="straightConnector1">
              <a:avLst/>
            </a:prstGeom>
            <a:noFill/>
            <a:ln w="15875" algn="ctr">
              <a:solidFill>
                <a:srgbClr val="FF0000"/>
              </a:solidFill>
              <a:round/>
              <a:headEnd type="arrow" w="med" len="med"/>
              <a:tailEnd/>
            </a:ln>
            <a:extLst>
              <a:ext uri="{909E8E84-426E-40DD-AFC4-6F175D3DCCD1}">
                <a14:hiddenFill xmlns:a14="http://schemas.microsoft.com/office/drawing/2010/main">
                  <a:noFill/>
                </a14:hiddenFill>
              </a:ext>
            </a:extLst>
          </p:spPr>
        </p:cxnSp>
        <p:cxnSp>
          <p:nvCxnSpPr>
            <p:cNvPr id="32779" name="Straight Arrow Connector 15"/>
            <p:cNvCxnSpPr>
              <a:cxnSpLocks noChangeShapeType="1"/>
            </p:cNvCxnSpPr>
            <p:nvPr/>
          </p:nvCxnSpPr>
          <p:spPr bwMode="auto">
            <a:xfrm>
              <a:off x="8296275" y="3086100"/>
              <a:ext cx="447675" cy="0"/>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2662627-81CE-482D-B039-6150E154577E}" type="slidenum">
              <a:rPr lang="en-US" altLang="en-US" sz="1400" smtClean="0"/>
              <a:pPr>
                <a:spcBef>
                  <a:spcPct val="0"/>
                </a:spcBef>
                <a:buFontTx/>
                <a:buNone/>
              </a:pPr>
              <a:t>30</a:t>
            </a:fld>
            <a:endParaRPr lang="en-US" altLang="en-US" sz="1400"/>
          </a:p>
        </p:txBody>
      </p:sp>
      <p:sp>
        <p:nvSpPr>
          <p:cNvPr id="3" name="Rectangle 2"/>
          <p:cNvSpPr/>
          <p:nvPr/>
        </p:nvSpPr>
        <p:spPr>
          <a:xfrm>
            <a:off x="534988" y="415925"/>
            <a:ext cx="8185150" cy="1754188"/>
          </a:xfrm>
          <a:prstGeom prst="rect">
            <a:avLst/>
          </a:prstGeom>
        </p:spPr>
        <p:txBody>
          <a:bodyPr>
            <a:spAutoFit/>
          </a:bodyPr>
          <a:lstStyle/>
          <a:p>
            <a:pPr marL="342900" indent="-342900" eaLnBrk="1" hangingPunct="1">
              <a:defRPr/>
            </a:pPr>
            <a:r>
              <a:rPr lang="en-US" dirty="0">
                <a:solidFill>
                  <a:srgbClr val="0000FF"/>
                </a:solidFill>
                <a:cs typeface="Arial Unicode MS" pitchFamily="34" charset="-128"/>
              </a:rPr>
              <a:t>II. How a scanning spectrum analyzer works.</a:t>
            </a:r>
          </a:p>
          <a:p>
            <a:pPr marL="228600" indent="-228600" eaLnBrk="1" hangingPunct="1">
              <a:buFontTx/>
              <a:buAutoNum type="arabicParenR"/>
              <a:defRPr/>
            </a:pPr>
            <a:r>
              <a:rPr lang="en-US" dirty="0">
                <a:cs typeface="Arial Unicode MS" pitchFamily="34" charset="-128"/>
              </a:rPr>
              <a:t>A scanning spectrum analyzer can be used to study the modes of a laser.</a:t>
            </a:r>
          </a:p>
          <a:p>
            <a:pPr eaLnBrk="1" hangingPunct="1">
              <a:defRPr/>
            </a:pPr>
            <a:r>
              <a:rPr lang="en-US" dirty="0">
                <a:cs typeface="Arial Unicode MS" pitchFamily="34" charset="-128"/>
              </a:rPr>
              <a:t>2) The analyzer is a Fabry-Perot interferometer whose length can be slightly varied by a piezoelectric device.</a:t>
            </a:r>
          </a:p>
          <a:p>
            <a:pPr eaLnBrk="1" hangingPunct="1">
              <a:defRPr/>
            </a:pPr>
            <a:r>
              <a:rPr lang="en-US" dirty="0">
                <a:cs typeface="Arial Unicode MS" pitchFamily="34" charset="-128"/>
              </a:rPr>
              <a:t>3) A saw-tooth voltage is used to repeatedly change the cavity length, and the output signal is displayed on an oscilloscope. </a:t>
            </a:r>
            <a:endParaRPr lang="en-US" dirty="0">
              <a:solidFill>
                <a:srgbClr val="0000FF"/>
              </a:solidFill>
              <a:cs typeface="Arial Unicode MS" pitchFamily="34" charset="-128"/>
            </a:endParaRPr>
          </a:p>
        </p:txBody>
      </p:sp>
      <p:grpSp>
        <p:nvGrpSpPr>
          <p:cNvPr id="33796" name="Group 29"/>
          <p:cNvGrpSpPr>
            <a:grpSpLocks/>
          </p:cNvGrpSpPr>
          <p:nvPr/>
        </p:nvGrpSpPr>
        <p:grpSpPr bwMode="auto">
          <a:xfrm>
            <a:off x="533400" y="2224088"/>
            <a:ext cx="5372100" cy="1438275"/>
            <a:chOff x="609600" y="2319338"/>
            <a:chExt cx="5372100" cy="1438275"/>
          </a:xfrm>
        </p:grpSpPr>
        <p:pic>
          <p:nvPicPr>
            <p:cNvPr id="33808" name="Picture 2" descr="C:\Documents and Settings\pw103\Desktop\Untitl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319338"/>
              <a:ext cx="537210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809" name="Straight Arrow Connector 6"/>
            <p:cNvCxnSpPr>
              <a:cxnSpLocks noChangeShapeType="1"/>
            </p:cNvCxnSpPr>
            <p:nvPr/>
          </p:nvCxnSpPr>
          <p:spPr bwMode="auto">
            <a:xfrm>
              <a:off x="4476750" y="2847975"/>
              <a:ext cx="333375" cy="0"/>
            </a:xfrm>
            <a:prstGeom prst="straightConnector1">
              <a:avLst/>
            </a:prstGeom>
            <a:noFill/>
            <a:ln w="12700"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33810" name="Rectangle 7"/>
            <p:cNvSpPr>
              <a:spLocks noChangeArrowheads="1"/>
            </p:cNvSpPr>
            <p:nvPr/>
          </p:nvSpPr>
          <p:spPr bwMode="auto">
            <a:xfrm>
              <a:off x="4759942" y="2672834"/>
              <a:ext cx="824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400">
                  <a:latin typeface="Times New Roman" panose="02020603050405020304" pitchFamily="18" charset="0"/>
                </a:rPr>
                <a:t>scanning</a:t>
              </a:r>
            </a:p>
          </p:txBody>
        </p:sp>
      </p:grpSp>
      <p:grpSp>
        <p:nvGrpSpPr>
          <p:cNvPr id="33797" name="Group 26"/>
          <p:cNvGrpSpPr>
            <a:grpSpLocks/>
          </p:cNvGrpSpPr>
          <p:nvPr/>
        </p:nvGrpSpPr>
        <p:grpSpPr bwMode="auto">
          <a:xfrm>
            <a:off x="6638925" y="2559050"/>
            <a:ext cx="1450975" cy="722313"/>
            <a:chOff x="5972175" y="2577584"/>
            <a:chExt cx="1450356" cy="722829"/>
          </a:xfrm>
        </p:grpSpPr>
        <p:sp>
          <p:nvSpPr>
            <p:cNvPr id="33800" name="Rectangle 13"/>
            <p:cNvSpPr>
              <a:spLocks noChangeArrowheads="1"/>
            </p:cNvSpPr>
            <p:nvPr/>
          </p:nvSpPr>
          <p:spPr bwMode="auto">
            <a:xfrm>
              <a:off x="6429376" y="2852738"/>
              <a:ext cx="59296" cy="447675"/>
            </a:xfrm>
            <a:prstGeom prst="rect">
              <a:avLst/>
            </a:prstGeom>
            <a:solidFill>
              <a:schemeClr val="accent1"/>
            </a:solidFill>
            <a:ln w="12700" algn="ctr">
              <a:solidFill>
                <a:schemeClr val="tx1"/>
              </a:solidFill>
              <a:round/>
              <a:headEnd/>
              <a:tailEnd type="arrow" w="med" len="med"/>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33801" name="Rectangle 14"/>
            <p:cNvSpPr>
              <a:spLocks noChangeArrowheads="1"/>
            </p:cNvSpPr>
            <p:nvPr/>
          </p:nvSpPr>
          <p:spPr bwMode="auto">
            <a:xfrm>
              <a:off x="6825374" y="2852738"/>
              <a:ext cx="59296" cy="447675"/>
            </a:xfrm>
            <a:prstGeom prst="rect">
              <a:avLst/>
            </a:prstGeom>
            <a:solidFill>
              <a:schemeClr val="accent1"/>
            </a:solidFill>
            <a:ln w="12700" algn="ctr">
              <a:solidFill>
                <a:schemeClr val="tx1"/>
              </a:solidFill>
              <a:round/>
              <a:headEnd/>
              <a:tailEnd type="arrow" w="med" len="med"/>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cxnSp>
          <p:nvCxnSpPr>
            <p:cNvPr id="33802" name="Straight Arrow Connector 10"/>
            <p:cNvCxnSpPr>
              <a:cxnSpLocks noChangeShapeType="1"/>
            </p:cNvCxnSpPr>
            <p:nvPr/>
          </p:nvCxnSpPr>
          <p:spPr bwMode="auto">
            <a:xfrm>
              <a:off x="6505575" y="3028950"/>
              <a:ext cx="323850" cy="0"/>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3803" name="Straight Arrow Connector 11"/>
            <p:cNvCxnSpPr>
              <a:cxnSpLocks noChangeShapeType="1"/>
            </p:cNvCxnSpPr>
            <p:nvPr/>
          </p:nvCxnSpPr>
          <p:spPr bwMode="auto">
            <a:xfrm>
              <a:off x="6496050" y="3162300"/>
              <a:ext cx="314325" cy="0"/>
            </a:xfrm>
            <a:prstGeom prst="straightConnector1">
              <a:avLst/>
            </a:prstGeom>
            <a:noFill/>
            <a:ln w="15875" algn="ctr">
              <a:solidFill>
                <a:srgbClr val="FF0000"/>
              </a:solidFill>
              <a:round/>
              <a:headEnd type="arrow" w="med" len="med"/>
              <a:tailEnd/>
            </a:ln>
            <a:extLst>
              <a:ext uri="{909E8E84-426E-40DD-AFC4-6F175D3DCCD1}">
                <a14:hiddenFill xmlns:a14="http://schemas.microsoft.com/office/drawing/2010/main">
                  <a:noFill/>
                </a14:hiddenFill>
              </a:ext>
            </a:extLst>
          </p:spPr>
        </p:cxnSp>
        <p:cxnSp>
          <p:nvCxnSpPr>
            <p:cNvPr id="33804" name="Straight Arrow Connector 12"/>
            <p:cNvCxnSpPr>
              <a:cxnSpLocks noChangeShapeType="1"/>
            </p:cNvCxnSpPr>
            <p:nvPr/>
          </p:nvCxnSpPr>
          <p:spPr bwMode="auto">
            <a:xfrm>
              <a:off x="6896100" y="3076575"/>
              <a:ext cx="447675" cy="0"/>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3805" name="Straight Arrow Connector 22"/>
            <p:cNvCxnSpPr>
              <a:cxnSpLocks noChangeShapeType="1"/>
            </p:cNvCxnSpPr>
            <p:nvPr/>
          </p:nvCxnSpPr>
          <p:spPr bwMode="auto">
            <a:xfrm>
              <a:off x="5972175" y="3095625"/>
              <a:ext cx="447675" cy="0"/>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3806" name="Straight Arrow Connector 23"/>
            <p:cNvCxnSpPr>
              <a:cxnSpLocks noChangeShapeType="1"/>
            </p:cNvCxnSpPr>
            <p:nvPr/>
          </p:nvCxnSpPr>
          <p:spPr bwMode="auto">
            <a:xfrm>
              <a:off x="6896100" y="2895600"/>
              <a:ext cx="200025" cy="0"/>
            </a:xfrm>
            <a:prstGeom prst="straightConnector1">
              <a:avLst/>
            </a:prstGeom>
            <a:noFill/>
            <a:ln w="12700"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33807" name="Rectangle 24"/>
            <p:cNvSpPr>
              <a:spLocks noChangeArrowheads="1"/>
            </p:cNvSpPr>
            <p:nvPr/>
          </p:nvSpPr>
          <p:spPr bwMode="auto">
            <a:xfrm>
              <a:off x="6598267" y="2577584"/>
              <a:ext cx="824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400">
                  <a:latin typeface="Times New Roman" panose="02020603050405020304" pitchFamily="18" charset="0"/>
                </a:rPr>
                <a:t>scanning</a:t>
              </a:r>
            </a:p>
          </p:txBody>
        </p:sp>
      </p:grpSp>
      <p:pic>
        <p:nvPicPr>
          <p:cNvPr id="33798" name="Picture 3" descr="C:\Documents and Settings\pw103\Desktop\Are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1975" y="4322763"/>
            <a:ext cx="40386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4" descr="C:\Documents and Settings\pw103\Desktop\Are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6400" y="4010025"/>
            <a:ext cx="2857500" cy="213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F888CE1-C4BE-4D50-A14D-5953BD67BC5B}" type="slidenum">
              <a:rPr lang="en-US" altLang="en-US" sz="1400" smtClean="0"/>
              <a:pPr>
                <a:spcBef>
                  <a:spcPct val="0"/>
                </a:spcBef>
                <a:buFontTx/>
                <a:buNone/>
              </a:pPr>
              <a:t>31</a:t>
            </a:fld>
            <a:endParaRPr lang="en-US" altLang="en-US" sz="1400"/>
          </a:p>
        </p:txBody>
      </p:sp>
      <p:grpSp>
        <p:nvGrpSpPr>
          <p:cNvPr id="34819" name="Group 137"/>
          <p:cNvGrpSpPr>
            <a:grpSpLocks/>
          </p:cNvGrpSpPr>
          <p:nvPr/>
        </p:nvGrpSpPr>
        <p:grpSpPr bwMode="auto">
          <a:xfrm>
            <a:off x="4903788" y="847725"/>
            <a:ext cx="2497137" cy="2446338"/>
            <a:chOff x="4608513" y="1504950"/>
            <a:chExt cx="2497138" cy="2446338"/>
          </a:xfrm>
        </p:grpSpPr>
        <p:sp>
          <p:nvSpPr>
            <p:cNvPr id="34821" name="Line 19"/>
            <p:cNvSpPr>
              <a:spLocks noChangeShapeType="1"/>
            </p:cNvSpPr>
            <p:nvPr/>
          </p:nvSpPr>
          <p:spPr bwMode="auto">
            <a:xfrm>
              <a:off x="5133975" y="2047876"/>
              <a:ext cx="269876" cy="287338"/>
            </a:xfrm>
            <a:prstGeom prst="line">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34822" name="Rectangle 6"/>
            <p:cNvSpPr>
              <a:spLocks noChangeArrowheads="1"/>
            </p:cNvSpPr>
            <p:nvPr/>
          </p:nvSpPr>
          <p:spPr bwMode="auto">
            <a:xfrm>
              <a:off x="4608513" y="2759075"/>
              <a:ext cx="2497138" cy="1192213"/>
            </a:xfrm>
            <a:prstGeom prst="rect">
              <a:avLst/>
            </a:prstGeom>
            <a:solidFill>
              <a:srgbClr val="FFFFCC"/>
            </a:solidFill>
            <a:ln w="9525" algn="ctr">
              <a:solidFill>
                <a:schemeClr val="tx1"/>
              </a:solidFill>
              <a:miter lim="800000"/>
              <a:headEnd/>
              <a:tailEn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34823" name="Line 7"/>
            <p:cNvSpPr>
              <a:spLocks noChangeShapeType="1"/>
            </p:cNvSpPr>
            <p:nvPr/>
          </p:nvSpPr>
          <p:spPr bwMode="auto">
            <a:xfrm>
              <a:off x="5808663" y="1609725"/>
              <a:ext cx="0" cy="2257425"/>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4824" name="Line 8"/>
            <p:cNvSpPr>
              <a:spLocks noChangeShapeType="1"/>
            </p:cNvSpPr>
            <p:nvPr/>
          </p:nvSpPr>
          <p:spPr bwMode="auto">
            <a:xfrm>
              <a:off x="4927600" y="1820863"/>
              <a:ext cx="868363" cy="93821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4825" name="Line 9"/>
            <p:cNvSpPr>
              <a:spLocks noChangeShapeType="1"/>
            </p:cNvSpPr>
            <p:nvPr/>
          </p:nvSpPr>
          <p:spPr bwMode="auto">
            <a:xfrm>
              <a:off x="5822950" y="2773363"/>
              <a:ext cx="722313" cy="1069975"/>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4826" name="Line 10"/>
            <p:cNvSpPr>
              <a:spLocks noChangeShapeType="1"/>
            </p:cNvSpPr>
            <p:nvPr/>
          </p:nvSpPr>
          <p:spPr bwMode="auto">
            <a:xfrm flipV="1">
              <a:off x="5822950" y="1824038"/>
              <a:ext cx="881063" cy="923925"/>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4827" name="Text Box 26"/>
            <p:cNvSpPr txBox="1">
              <a:spLocks noChangeArrowheads="1"/>
            </p:cNvSpPr>
            <p:nvPr/>
          </p:nvSpPr>
          <p:spPr bwMode="auto">
            <a:xfrm>
              <a:off x="5481638" y="2147888"/>
              <a:ext cx="3286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1">
                  <a:latin typeface="Symbol" panose="05050102010706020507" pitchFamily="18" charset="2"/>
                </a:rPr>
                <a:t>q</a:t>
              </a:r>
              <a:r>
                <a:rPr lang="en-US" altLang="en-US" sz="1600" i="1" baseline="-25000">
                  <a:latin typeface="Times New Roman" panose="02020603050405020304" pitchFamily="18" charset="0"/>
                </a:rPr>
                <a:t>i</a:t>
              </a:r>
            </a:p>
          </p:txBody>
        </p:sp>
        <p:sp>
          <p:nvSpPr>
            <p:cNvPr id="34828" name="Text Box 27"/>
            <p:cNvSpPr txBox="1">
              <a:spLocks noChangeArrowheads="1"/>
            </p:cNvSpPr>
            <p:nvPr/>
          </p:nvSpPr>
          <p:spPr bwMode="auto">
            <a:xfrm>
              <a:off x="5767388" y="2170113"/>
              <a:ext cx="3444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1">
                  <a:latin typeface="Symbol" panose="05050102010706020507" pitchFamily="18" charset="2"/>
                </a:rPr>
                <a:t>q</a:t>
              </a:r>
              <a:r>
                <a:rPr lang="en-US" altLang="en-US" sz="1600" i="1" baseline="-25000">
                  <a:latin typeface="Times New Roman" panose="02020603050405020304" pitchFamily="18" charset="0"/>
                </a:rPr>
                <a:t>r</a:t>
              </a:r>
            </a:p>
          </p:txBody>
        </p:sp>
        <p:sp>
          <p:nvSpPr>
            <p:cNvPr id="34829" name="Text Box 28"/>
            <p:cNvSpPr txBox="1">
              <a:spLocks noChangeArrowheads="1"/>
            </p:cNvSpPr>
            <p:nvPr/>
          </p:nvSpPr>
          <p:spPr bwMode="auto">
            <a:xfrm>
              <a:off x="5740400" y="2943225"/>
              <a:ext cx="3286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1">
                  <a:latin typeface="Symbol" panose="05050102010706020507" pitchFamily="18" charset="2"/>
                </a:rPr>
                <a:t>q</a:t>
              </a:r>
              <a:r>
                <a:rPr lang="en-US" altLang="en-US" sz="1600" i="1" baseline="-25000">
                  <a:latin typeface="Times New Roman" panose="02020603050405020304" pitchFamily="18" charset="0"/>
                </a:rPr>
                <a:t>t</a:t>
              </a:r>
            </a:p>
          </p:txBody>
        </p:sp>
        <p:sp>
          <p:nvSpPr>
            <p:cNvPr id="34830" name="Text Box 31"/>
            <p:cNvSpPr txBox="1">
              <a:spLocks noChangeArrowheads="1"/>
            </p:cNvSpPr>
            <p:nvPr/>
          </p:nvSpPr>
          <p:spPr bwMode="auto">
            <a:xfrm>
              <a:off x="6456363" y="2414588"/>
              <a:ext cx="3413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n</a:t>
              </a:r>
              <a:r>
                <a:rPr lang="en-US" altLang="en-US" sz="1800" i="1" baseline="-25000">
                  <a:latin typeface="Times New Roman" panose="02020603050405020304" pitchFamily="18" charset="0"/>
                </a:rPr>
                <a:t>i</a:t>
              </a:r>
            </a:p>
          </p:txBody>
        </p:sp>
        <p:sp>
          <p:nvSpPr>
            <p:cNvPr id="34831" name="Line 33"/>
            <p:cNvSpPr>
              <a:spLocks noChangeShapeType="1"/>
            </p:cNvSpPr>
            <p:nvPr/>
          </p:nvSpPr>
          <p:spPr bwMode="auto">
            <a:xfrm rot="5400000" flipH="1" flipV="1">
              <a:off x="6430159" y="1823720"/>
              <a:ext cx="289416" cy="280525"/>
            </a:xfrm>
            <a:prstGeom prst="line">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34832" name="Line 44"/>
            <p:cNvSpPr>
              <a:spLocks noChangeShapeType="1"/>
            </p:cNvSpPr>
            <p:nvPr/>
          </p:nvSpPr>
          <p:spPr bwMode="auto">
            <a:xfrm rot="-10138858" flipH="1" flipV="1">
              <a:off x="6225356" y="3444698"/>
              <a:ext cx="269421" cy="278196"/>
            </a:xfrm>
            <a:prstGeom prst="line">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34833" name="Text Box 54"/>
            <p:cNvSpPr txBox="1">
              <a:spLocks noChangeArrowheads="1"/>
            </p:cNvSpPr>
            <p:nvPr/>
          </p:nvSpPr>
          <p:spPr bwMode="auto">
            <a:xfrm>
              <a:off x="6450013" y="2665413"/>
              <a:ext cx="3413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1">
                  <a:latin typeface="Times New Roman" panose="02020603050405020304" pitchFamily="18" charset="0"/>
                </a:rPr>
                <a:t>n</a:t>
              </a:r>
              <a:r>
                <a:rPr lang="en-US" altLang="en-US" sz="1800" i="1" baseline="-25000">
                  <a:latin typeface="Times New Roman" panose="02020603050405020304" pitchFamily="18" charset="0"/>
                </a:rPr>
                <a:t>t</a:t>
              </a:r>
            </a:p>
          </p:txBody>
        </p:sp>
        <p:sp>
          <p:nvSpPr>
            <p:cNvPr id="34834" name="Arc 67"/>
            <p:cNvSpPr>
              <a:spLocks/>
            </p:cNvSpPr>
            <p:nvPr/>
          </p:nvSpPr>
          <p:spPr bwMode="auto">
            <a:xfrm rot="5972422" flipH="1" flipV="1">
              <a:off x="5549900" y="2465388"/>
              <a:ext cx="265113" cy="225425"/>
            </a:xfrm>
            <a:custGeom>
              <a:avLst/>
              <a:gdLst>
                <a:gd name="T0" fmla="*/ 0 w 21600"/>
                <a:gd name="T1" fmla="*/ 0 h 17409"/>
                <a:gd name="T2" fmla="*/ 0 w 21600"/>
                <a:gd name="T3" fmla="*/ 0 h 17409"/>
                <a:gd name="T4" fmla="*/ 0 w 21600"/>
                <a:gd name="T5" fmla="*/ 0 h 17409"/>
                <a:gd name="T6" fmla="*/ 0 60000 65536"/>
                <a:gd name="T7" fmla="*/ 0 60000 65536"/>
                <a:gd name="T8" fmla="*/ 0 60000 65536"/>
                <a:gd name="T9" fmla="*/ 0 w 21600"/>
                <a:gd name="T10" fmla="*/ 0 h 17409"/>
                <a:gd name="T11" fmla="*/ 21600 w 21600"/>
                <a:gd name="T12" fmla="*/ 17409 h 17409"/>
              </a:gdLst>
              <a:ahLst/>
              <a:cxnLst>
                <a:cxn ang="T6">
                  <a:pos x="T0" y="T1"/>
                </a:cxn>
                <a:cxn ang="T7">
                  <a:pos x="T2" y="T3"/>
                </a:cxn>
                <a:cxn ang="T8">
                  <a:pos x="T4" y="T5"/>
                </a:cxn>
              </a:cxnLst>
              <a:rect l="T9" t="T10" r="T11" b="T12"/>
              <a:pathLst>
                <a:path w="21600" h="17409" fill="none" extrusionOk="0">
                  <a:moveTo>
                    <a:pt x="13132" y="0"/>
                  </a:moveTo>
                  <a:cubicBezTo>
                    <a:pt x="18470" y="4087"/>
                    <a:pt x="21600" y="10426"/>
                    <a:pt x="21600" y="17149"/>
                  </a:cubicBezTo>
                  <a:cubicBezTo>
                    <a:pt x="21600" y="17235"/>
                    <a:pt x="21599" y="17322"/>
                    <a:pt x="21598" y="17409"/>
                  </a:cubicBezTo>
                </a:path>
                <a:path w="21600" h="17409" stroke="0" extrusionOk="0">
                  <a:moveTo>
                    <a:pt x="13132" y="0"/>
                  </a:moveTo>
                  <a:cubicBezTo>
                    <a:pt x="18470" y="4087"/>
                    <a:pt x="21600" y="10426"/>
                    <a:pt x="21600" y="17149"/>
                  </a:cubicBezTo>
                  <a:cubicBezTo>
                    <a:pt x="21600" y="17235"/>
                    <a:pt x="21599" y="17322"/>
                    <a:pt x="21598" y="17409"/>
                  </a:cubicBezTo>
                  <a:lnTo>
                    <a:pt x="0" y="17149"/>
                  </a:lnTo>
                  <a:lnTo>
                    <a:pt x="13132" y="0"/>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34835" name="Arc 68"/>
            <p:cNvSpPr>
              <a:spLocks/>
            </p:cNvSpPr>
            <p:nvPr/>
          </p:nvSpPr>
          <p:spPr bwMode="auto">
            <a:xfrm rot="15627578" flipV="1">
              <a:off x="5776912" y="2511425"/>
              <a:ext cx="265113" cy="222250"/>
            </a:xfrm>
            <a:custGeom>
              <a:avLst/>
              <a:gdLst>
                <a:gd name="T0" fmla="*/ 0 w 21593"/>
                <a:gd name="T1" fmla="*/ 0 h 17149"/>
                <a:gd name="T2" fmla="*/ 0 w 21593"/>
                <a:gd name="T3" fmla="*/ 0 h 17149"/>
                <a:gd name="T4" fmla="*/ 0 w 21593"/>
                <a:gd name="T5" fmla="*/ 0 h 17149"/>
                <a:gd name="T6" fmla="*/ 0 60000 65536"/>
                <a:gd name="T7" fmla="*/ 0 60000 65536"/>
                <a:gd name="T8" fmla="*/ 0 60000 65536"/>
                <a:gd name="T9" fmla="*/ 0 w 21593"/>
                <a:gd name="T10" fmla="*/ 0 h 17149"/>
                <a:gd name="T11" fmla="*/ 21593 w 21593"/>
                <a:gd name="T12" fmla="*/ 17149 h 17149"/>
              </a:gdLst>
              <a:ahLst/>
              <a:cxnLst>
                <a:cxn ang="T6">
                  <a:pos x="T0" y="T1"/>
                </a:cxn>
                <a:cxn ang="T7">
                  <a:pos x="T2" y="T3"/>
                </a:cxn>
                <a:cxn ang="T8">
                  <a:pos x="T4" y="T5"/>
                </a:cxn>
              </a:cxnLst>
              <a:rect l="T9" t="T10" r="T11" b="T12"/>
              <a:pathLst>
                <a:path w="21593" h="17149" fill="none" extrusionOk="0">
                  <a:moveTo>
                    <a:pt x="13132" y="0"/>
                  </a:moveTo>
                  <a:cubicBezTo>
                    <a:pt x="18321" y="3973"/>
                    <a:pt x="21432" y="10083"/>
                    <a:pt x="21593" y="16616"/>
                  </a:cubicBezTo>
                </a:path>
                <a:path w="21593" h="17149" stroke="0" extrusionOk="0">
                  <a:moveTo>
                    <a:pt x="13132" y="0"/>
                  </a:moveTo>
                  <a:cubicBezTo>
                    <a:pt x="18321" y="3973"/>
                    <a:pt x="21432" y="10083"/>
                    <a:pt x="21593" y="16616"/>
                  </a:cubicBezTo>
                  <a:lnTo>
                    <a:pt x="0" y="17149"/>
                  </a:lnTo>
                  <a:lnTo>
                    <a:pt x="13132" y="0"/>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34836" name="Arc 69"/>
            <p:cNvSpPr>
              <a:spLocks/>
            </p:cNvSpPr>
            <p:nvPr/>
          </p:nvSpPr>
          <p:spPr bwMode="auto">
            <a:xfrm rot="5972422">
              <a:off x="5718175" y="2774950"/>
              <a:ext cx="246063" cy="222250"/>
            </a:xfrm>
            <a:custGeom>
              <a:avLst/>
              <a:gdLst>
                <a:gd name="T0" fmla="*/ 0 w 20052"/>
                <a:gd name="T1" fmla="*/ 0 h 17149"/>
                <a:gd name="T2" fmla="*/ 0 w 20052"/>
                <a:gd name="T3" fmla="*/ 0 h 17149"/>
                <a:gd name="T4" fmla="*/ 0 w 20052"/>
                <a:gd name="T5" fmla="*/ 0 h 17149"/>
                <a:gd name="T6" fmla="*/ 0 60000 65536"/>
                <a:gd name="T7" fmla="*/ 0 60000 65536"/>
                <a:gd name="T8" fmla="*/ 0 60000 65536"/>
                <a:gd name="T9" fmla="*/ 0 w 20052"/>
                <a:gd name="T10" fmla="*/ 0 h 17149"/>
                <a:gd name="T11" fmla="*/ 20052 w 20052"/>
                <a:gd name="T12" fmla="*/ 17149 h 17149"/>
              </a:gdLst>
              <a:ahLst/>
              <a:cxnLst>
                <a:cxn ang="T6">
                  <a:pos x="T0" y="T1"/>
                </a:cxn>
                <a:cxn ang="T7">
                  <a:pos x="T2" y="T3"/>
                </a:cxn>
                <a:cxn ang="T8">
                  <a:pos x="T4" y="T5"/>
                </a:cxn>
              </a:cxnLst>
              <a:rect l="T9" t="T10" r="T11" b="T12"/>
              <a:pathLst>
                <a:path w="20052" h="17149" fill="none" extrusionOk="0">
                  <a:moveTo>
                    <a:pt x="13132" y="0"/>
                  </a:moveTo>
                  <a:cubicBezTo>
                    <a:pt x="16217" y="2362"/>
                    <a:pt x="18607" y="5512"/>
                    <a:pt x="20051" y="9119"/>
                  </a:cubicBezTo>
                </a:path>
                <a:path w="20052" h="17149" stroke="0" extrusionOk="0">
                  <a:moveTo>
                    <a:pt x="13132" y="0"/>
                  </a:moveTo>
                  <a:cubicBezTo>
                    <a:pt x="16217" y="2362"/>
                    <a:pt x="18607" y="5512"/>
                    <a:pt x="20051" y="9119"/>
                  </a:cubicBezTo>
                  <a:lnTo>
                    <a:pt x="0" y="17149"/>
                  </a:lnTo>
                  <a:lnTo>
                    <a:pt x="13132" y="0"/>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34837" name="Arc 70"/>
            <p:cNvSpPr>
              <a:spLocks/>
            </p:cNvSpPr>
            <p:nvPr/>
          </p:nvSpPr>
          <p:spPr bwMode="auto">
            <a:xfrm rot="5972422">
              <a:off x="5718175" y="2743200"/>
              <a:ext cx="246063" cy="215900"/>
            </a:xfrm>
            <a:custGeom>
              <a:avLst/>
              <a:gdLst>
                <a:gd name="T0" fmla="*/ 0 w 20052"/>
                <a:gd name="T1" fmla="*/ 0 h 16649"/>
                <a:gd name="T2" fmla="*/ 0 w 20052"/>
                <a:gd name="T3" fmla="*/ 0 h 16649"/>
                <a:gd name="T4" fmla="*/ 0 w 20052"/>
                <a:gd name="T5" fmla="*/ 0 h 16649"/>
                <a:gd name="T6" fmla="*/ 0 60000 65536"/>
                <a:gd name="T7" fmla="*/ 0 60000 65536"/>
                <a:gd name="T8" fmla="*/ 0 60000 65536"/>
                <a:gd name="T9" fmla="*/ 0 w 20052"/>
                <a:gd name="T10" fmla="*/ 0 h 16649"/>
                <a:gd name="T11" fmla="*/ 20052 w 20052"/>
                <a:gd name="T12" fmla="*/ 16649 h 16649"/>
              </a:gdLst>
              <a:ahLst/>
              <a:cxnLst>
                <a:cxn ang="T6">
                  <a:pos x="T0" y="T1"/>
                </a:cxn>
                <a:cxn ang="T7">
                  <a:pos x="T2" y="T3"/>
                </a:cxn>
                <a:cxn ang="T8">
                  <a:pos x="T4" y="T5"/>
                </a:cxn>
              </a:cxnLst>
              <a:rect l="T9" t="T10" r="T11" b="T12"/>
              <a:pathLst>
                <a:path w="20052" h="16649" fill="none" extrusionOk="0">
                  <a:moveTo>
                    <a:pt x="13761" y="-1"/>
                  </a:moveTo>
                  <a:cubicBezTo>
                    <a:pt x="16545" y="2301"/>
                    <a:pt x="18708" y="5265"/>
                    <a:pt x="20051" y="8619"/>
                  </a:cubicBezTo>
                </a:path>
                <a:path w="20052" h="16649" stroke="0" extrusionOk="0">
                  <a:moveTo>
                    <a:pt x="13761" y="-1"/>
                  </a:moveTo>
                  <a:cubicBezTo>
                    <a:pt x="16545" y="2301"/>
                    <a:pt x="18708" y="5265"/>
                    <a:pt x="20051" y="8619"/>
                  </a:cubicBezTo>
                  <a:lnTo>
                    <a:pt x="0" y="16649"/>
                  </a:lnTo>
                  <a:lnTo>
                    <a:pt x="13761" y="-1"/>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34838" name="Rectangle 83"/>
            <p:cNvSpPr>
              <a:spLocks noChangeArrowheads="1"/>
            </p:cNvSpPr>
            <p:nvPr/>
          </p:nvSpPr>
          <p:spPr bwMode="auto">
            <a:xfrm rot="2605735">
              <a:off x="6524623" y="1685925"/>
              <a:ext cx="381000" cy="114300"/>
            </a:xfrm>
            <a:prstGeom prst="rect">
              <a:avLst/>
            </a:prstGeom>
            <a:solidFill>
              <a:schemeClr val="accent1"/>
            </a:solidFill>
            <a:ln w="12700" algn="ctr">
              <a:solidFill>
                <a:schemeClr val="tx1"/>
              </a:solidFill>
              <a:round/>
              <a:headEnd/>
              <a:tailEnd type="arrow" w="med" len="med"/>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cxnSp>
          <p:nvCxnSpPr>
            <p:cNvPr id="34839" name="Straight Arrow Connector 85"/>
            <p:cNvCxnSpPr>
              <a:cxnSpLocks noChangeShapeType="1"/>
            </p:cNvCxnSpPr>
            <p:nvPr/>
          </p:nvCxnSpPr>
          <p:spPr bwMode="auto">
            <a:xfrm rot="5400000">
              <a:off x="5660443" y="1756553"/>
              <a:ext cx="1012630" cy="998765"/>
            </a:xfrm>
            <a:prstGeom prst="straightConnector1">
              <a:avLst/>
            </a:prstGeom>
            <a:noFill/>
            <a:ln w="15875"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34840" name="Rectangle 88"/>
            <p:cNvSpPr>
              <a:spLocks noChangeArrowheads="1"/>
            </p:cNvSpPr>
            <p:nvPr/>
          </p:nvSpPr>
          <p:spPr bwMode="auto">
            <a:xfrm rot="8617828">
              <a:off x="6400799" y="3800475"/>
              <a:ext cx="381000" cy="114300"/>
            </a:xfrm>
            <a:prstGeom prst="rect">
              <a:avLst/>
            </a:prstGeom>
            <a:solidFill>
              <a:schemeClr val="accent1"/>
            </a:solidFill>
            <a:ln w="12700" algn="ctr">
              <a:solidFill>
                <a:schemeClr val="tx1"/>
              </a:solidFill>
              <a:round/>
              <a:headEnd/>
              <a:tailEnd type="arrow" w="med" len="med"/>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cxnSp>
          <p:nvCxnSpPr>
            <p:cNvPr id="34841" name="Straight Arrow Connector 102"/>
            <p:cNvCxnSpPr>
              <a:cxnSpLocks noChangeShapeType="1"/>
            </p:cNvCxnSpPr>
            <p:nvPr/>
          </p:nvCxnSpPr>
          <p:spPr bwMode="auto">
            <a:xfrm rot="16200000" flipV="1">
              <a:off x="5713711" y="2901770"/>
              <a:ext cx="1047375" cy="719256"/>
            </a:xfrm>
            <a:prstGeom prst="straightConnector1">
              <a:avLst/>
            </a:prstGeom>
            <a:noFill/>
            <a:ln w="15875" algn="ctr">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34842" name="Straight Arrow Connector 105"/>
            <p:cNvCxnSpPr>
              <a:cxnSpLocks noChangeShapeType="1"/>
            </p:cNvCxnSpPr>
            <p:nvPr/>
          </p:nvCxnSpPr>
          <p:spPr bwMode="auto">
            <a:xfrm rot="5400000">
              <a:off x="4907967" y="2782746"/>
              <a:ext cx="1053242" cy="944124"/>
            </a:xfrm>
            <a:prstGeom prst="straightConnector1">
              <a:avLst/>
            </a:prstGeom>
            <a:noFill/>
            <a:ln w="15875" algn="ctr">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34843" name="Straight Arrow Connector 106"/>
            <p:cNvCxnSpPr>
              <a:cxnSpLocks noChangeShapeType="1"/>
            </p:cNvCxnSpPr>
            <p:nvPr/>
          </p:nvCxnSpPr>
          <p:spPr bwMode="auto">
            <a:xfrm rot="5400000">
              <a:off x="4779381" y="2769371"/>
              <a:ext cx="1004701" cy="886062"/>
            </a:xfrm>
            <a:prstGeom prst="straightConnector1">
              <a:avLst/>
            </a:prstGeom>
            <a:noFill/>
            <a:ln w="15875"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34844" name="TextBox 113"/>
            <p:cNvSpPr txBox="1">
              <a:spLocks noChangeArrowheads="1"/>
            </p:cNvSpPr>
            <p:nvPr/>
          </p:nvSpPr>
          <p:spPr bwMode="auto">
            <a:xfrm>
              <a:off x="4739811" y="156210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a:latin typeface="Times New Roman" panose="02020603050405020304" pitchFamily="18" charset="0"/>
                </a:rPr>
                <a:t>1</a:t>
              </a:r>
            </a:p>
          </p:txBody>
        </p:sp>
        <p:sp>
          <p:nvSpPr>
            <p:cNvPr id="34845" name="TextBox 115"/>
            <p:cNvSpPr txBox="1">
              <a:spLocks noChangeArrowheads="1"/>
            </p:cNvSpPr>
            <p:nvPr/>
          </p:nvSpPr>
          <p:spPr bwMode="auto">
            <a:xfrm>
              <a:off x="6162428" y="29718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t</a:t>
              </a:r>
            </a:p>
          </p:txBody>
        </p:sp>
        <p:sp>
          <p:nvSpPr>
            <p:cNvPr id="34846" name="TextBox 116"/>
            <p:cNvSpPr txBox="1">
              <a:spLocks noChangeArrowheads="1"/>
            </p:cNvSpPr>
            <p:nvPr/>
          </p:nvSpPr>
          <p:spPr bwMode="auto">
            <a:xfrm>
              <a:off x="6370281" y="2047875"/>
              <a:ext cx="2648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r</a:t>
              </a:r>
            </a:p>
          </p:txBody>
        </p:sp>
        <p:sp>
          <p:nvSpPr>
            <p:cNvPr id="34847" name="TextBox 117"/>
            <p:cNvSpPr txBox="1">
              <a:spLocks noChangeArrowheads="1"/>
            </p:cNvSpPr>
            <p:nvPr/>
          </p:nvSpPr>
          <p:spPr bwMode="auto">
            <a:xfrm>
              <a:off x="6084531" y="1847850"/>
              <a:ext cx="2648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r</a:t>
              </a:r>
            </a:p>
          </p:txBody>
        </p:sp>
        <p:sp>
          <p:nvSpPr>
            <p:cNvPr id="34848" name="TextBox 118"/>
            <p:cNvSpPr txBox="1">
              <a:spLocks noChangeArrowheads="1"/>
            </p:cNvSpPr>
            <p:nvPr/>
          </p:nvSpPr>
          <p:spPr bwMode="auto">
            <a:xfrm>
              <a:off x="6010028" y="325755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t</a:t>
              </a:r>
            </a:p>
          </p:txBody>
        </p:sp>
        <p:sp>
          <p:nvSpPr>
            <p:cNvPr id="34849" name="TextBox 119"/>
            <p:cNvSpPr txBox="1">
              <a:spLocks noChangeArrowheads="1"/>
            </p:cNvSpPr>
            <p:nvPr/>
          </p:nvSpPr>
          <p:spPr bwMode="auto">
            <a:xfrm>
              <a:off x="5300612" y="3248025"/>
              <a:ext cx="3658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tr'</a:t>
              </a:r>
            </a:p>
          </p:txBody>
        </p:sp>
        <p:sp>
          <p:nvSpPr>
            <p:cNvPr id="34850" name="TextBox 120"/>
            <p:cNvSpPr txBox="1">
              <a:spLocks noChangeArrowheads="1"/>
            </p:cNvSpPr>
            <p:nvPr/>
          </p:nvSpPr>
          <p:spPr bwMode="auto">
            <a:xfrm>
              <a:off x="5150803" y="2838450"/>
              <a:ext cx="322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rt</a:t>
              </a:r>
            </a:p>
          </p:txBody>
        </p:sp>
        <p:cxnSp>
          <p:nvCxnSpPr>
            <p:cNvPr id="34851" name="Straight Arrow Connector 121"/>
            <p:cNvCxnSpPr>
              <a:cxnSpLocks noChangeShapeType="1"/>
            </p:cNvCxnSpPr>
            <p:nvPr/>
          </p:nvCxnSpPr>
          <p:spPr bwMode="auto">
            <a:xfrm rot="16200000" flipV="1">
              <a:off x="4712519" y="1573981"/>
              <a:ext cx="1233678" cy="1095616"/>
            </a:xfrm>
            <a:prstGeom prst="straightConnector1">
              <a:avLst/>
            </a:prstGeom>
            <a:noFill/>
            <a:ln w="15875" algn="ctr">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34852" name="Straight Arrow Connector 122"/>
            <p:cNvCxnSpPr>
              <a:cxnSpLocks noChangeShapeType="1"/>
            </p:cNvCxnSpPr>
            <p:nvPr/>
          </p:nvCxnSpPr>
          <p:spPr bwMode="auto">
            <a:xfrm rot="16200000" flipV="1">
              <a:off x="4607745" y="1669234"/>
              <a:ext cx="1119383" cy="1038465"/>
            </a:xfrm>
            <a:prstGeom prst="straightConnector1">
              <a:avLst/>
            </a:prstGeom>
            <a:noFill/>
            <a:ln w="15875"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34853" name="TextBox 130"/>
            <p:cNvSpPr txBox="1">
              <a:spLocks noChangeArrowheads="1"/>
            </p:cNvSpPr>
            <p:nvPr/>
          </p:nvSpPr>
          <p:spPr bwMode="auto">
            <a:xfrm>
              <a:off x="4878493" y="2105025"/>
              <a:ext cx="3337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r</a:t>
              </a:r>
              <a:r>
                <a:rPr lang="en-US" altLang="en-US" sz="1600" baseline="30000">
                  <a:latin typeface="Times New Roman" panose="02020603050405020304" pitchFamily="18" charset="0"/>
                </a:rPr>
                <a:t>2</a:t>
              </a:r>
            </a:p>
          </p:txBody>
        </p:sp>
        <p:sp>
          <p:nvSpPr>
            <p:cNvPr id="34854" name="TextBox 136"/>
            <p:cNvSpPr txBox="1">
              <a:spLocks noChangeArrowheads="1"/>
            </p:cNvSpPr>
            <p:nvPr/>
          </p:nvSpPr>
          <p:spPr bwMode="auto">
            <a:xfrm>
              <a:off x="5130858" y="1685925"/>
              <a:ext cx="3433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i="1">
                  <a:latin typeface="Times New Roman" panose="02020603050405020304" pitchFamily="18" charset="0"/>
                </a:rPr>
                <a:t>tt'</a:t>
              </a:r>
            </a:p>
          </p:txBody>
        </p:sp>
      </p:grpSp>
      <p:graphicFrame>
        <p:nvGraphicFramePr>
          <p:cNvPr id="34820" name="Object 2"/>
          <p:cNvGraphicFramePr>
            <a:graphicFrameLocks noChangeAspect="1"/>
          </p:cNvGraphicFramePr>
          <p:nvPr/>
        </p:nvGraphicFramePr>
        <p:xfrm>
          <a:off x="2579688" y="2259013"/>
          <a:ext cx="2036762" cy="735012"/>
        </p:xfrm>
        <a:graphic>
          <a:graphicData uri="http://schemas.openxmlformats.org/presentationml/2006/ole">
            <mc:AlternateContent xmlns:mc="http://schemas.openxmlformats.org/markup-compatibility/2006">
              <mc:Choice xmlns:v="urn:schemas-microsoft-com:vml" Requires="v">
                <p:oleObj spid="_x0000_s34862" name="Equation" r:id="rId3" imgW="1447800" imgH="431800" progId="Equation.3">
                  <p:embed/>
                </p:oleObj>
              </mc:Choice>
              <mc:Fallback>
                <p:oleObj name="Equation" r:id="rId3" imgW="1447800" imgH="4318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9688" y="2259013"/>
                        <a:ext cx="2036762" cy="735012"/>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6268725-0545-432F-B1D1-4FB33DC1CDFD}" type="slidenum">
              <a:rPr lang="en-US" altLang="en-US" sz="1400" smtClean="0"/>
              <a:pPr>
                <a:spcBef>
                  <a:spcPct val="0"/>
                </a:spcBef>
                <a:buFontTx/>
                <a:buNone/>
              </a:pPr>
              <a:t>32</a:t>
            </a:fld>
            <a:endParaRPr lang="en-US" altLang="en-US" sz="1400"/>
          </a:p>
        </p:txBody>
      </p:sp>
      <p:sp>
        <p:nvSpPr>
          <p:cNvPr id="35843" name="Rectangle 68"/>
          <p:cNvSpPr>
            <a:spLocks noChangeArrowheads="1"/>
          </p:cNvSpPr>
          <p:nvPr/>
        </p:nvSpPr>
        <p:spPr bwMode="auto">
          <a:xfrm>
            <a:off x="395288" y="366713"/>
            <a:ext cx="4168775" cy="923925"/>
          </a:xfrm>
          <a:prstGeom prst="rect">
            <a:avLst/>
          </a:prstGeom>
          <a:noFill/>
          <a:ln w="190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dirty="0">
                <a:solidFill>
                  <a:srgbClr val="0000FF"/>
                </a:solidFill>
              </a:rPr>
              <a:t>Read: Ch9: 6</a:t>
            </a:r>
          </a:p>
          <a:p>
            <a:pPr eaLnBrk="1" hangingPunct="1">
              <a:spcBef>
                <a:spcPct val="0"/>
              </a:spcBef>
              <a:buFontTx/>
              <a:buNone/>
            </a:pPr>
            <a:r>
              <a:rPr lang="en-US" altLang="en-US" sz="1800" b="1" dirty="0">
                <a:solidFill>
                  <a:srgbClr val="0000FF"/>
                </a:solidFill>
              </a:rPr>
              <a:t>Homework: Ch9: 50,53,54,56,59,61</a:t>
            </a:r>
          </a:p>
          <a:p>
            <a:pPr eaLnBrk="1" hangingPunct="1">
              <a:spcBef>
                <a:spcPct val="0"/>
              </a:spcBef>
              <a:buFontTx/>
              <a:buNone/>
            </a:pPr>
            <a:r>
              <a:rPr lang="en-US" altLang="en-US" sz="1800" b="1" dirty="0">
                <a:solidFill>
                  <a:srgbClr val="FF3300"/>
                </a:solidFill>
              </a:rPr>
              <a:t>Due: December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1C0DE8A-96D4-4348-8256-7845F7F00D58}" type="slidenum">
              <a:rPr lang="en-US" altLang="en-US" sz="1400" smtClean="0">
                <a:solidFill>
                  <a:srgbClr val="000000"/>
                </a:solidFill>
              </a:rPr>
              <a:pPr>
                <a:spcBef>
                  <a:spcPct val="0"/>
                </a:spcBef>
                <a:buFontTx/>
                <a:buNone/>
              </a:pPr>
              <a:t>33</a:t>
            </a:fld>
            <a:endParaRPr lang="en-US" altLang="en-US" sz="1400">
              <a:solidFill>
                <a:srgbClr val="000000"/>
              </a:solidFill>
            </a:endParaRPr>
          </a:p>
        </p:txBody>
      </p:sp>
      <p:sp>
        <p:nvSpPr>
          <p:cNvPr id="18435" name="Rectangle 2"/>
          <p:cNvSpPr>
            <a:spLocks noChangeArrowheads="1"/>
          </p:cNvSpPr>
          <p:nvPr/>
        </p:nvSpPr>
        <p:spPr bwMode="auto">
          <a:xfrm>
            <a:off x="623933" y="639116"/>
            <a:ext cx="7641177"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spcAft>
                <a:spcPts val="1800"/>
              </a:spcAft>
              <a:buFontTx/>
              <a:buNone/>
            </a:pPr>
            <a:r>
              <a:rPr lang="de-DE" altLang="en-US" b="1" dirty="0">
                <a:latin typeface="Arial Black" panose="020B0A04020102020204" pitchFamily="34" charset="0"/>
              </a:rPr>
              <a:t>Hat man sein Warum des Lebens, so verträgt man sich fast mit jedem Wie.</a:t>
            </a:r>
          </a:p>
          <a:p>
            <a:pPr>
              <a:spcBef>
                <a:spcPct val="0"/>
              </a:spcBef>
              <a:spcAft>
                <a:spcPts val="1800"/>
              </a:spcAft>
              <a:buFontTx/>
              <a:buNone/>
            </a:pPr>
            <a:r>
              <a:rPr lang="en-US" altLang="en-US" b="1" dirty="0">
                <a:latin typeface="Arial Black" panose="020B0A04020102020204" pitchFamily="34" charset="0"/>
              </a:rPr>
              <a:t>He who has a why to live for can bear with almost any how.</a:t>
            </a:r>
          </a:p>
          <a:p>
            <a:pPr algn="r">
              <a:spcBef>
                <a:spcPct val="0"/>
              </a:spcBef>
              <a:spcAft>
                <a:spcPts val="1800"/>
              </a:spcAft>
              <a:buFontTx/>
              <a:buNone/>
            </a:pPr>
            <a:r>
              <a:rPr lang="en-US" altLang="en-US" sz="2800" b="1" dirty="0">
                <a:latin typeface="Arial Black" panose="020B0A04020102020204" pitchFamily="34" charset="0"/>
              </a:rPr>
              <a:t>Friedrich Nietzsche</a:t>
            </a: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9050">
          <a:solidFill>
            <a:schemeClr val="tx1"/>
          </a:solidFill>
          <a:round/>
          <a:headEnd/>
          <a:tailEnd/>
        </a:ln>
        <a:extLst>
          <a:ext uri="{909E8E84-426E-40DD-AFC4-6F175D3DCCD1}">
            <a14:hiddenFill xmlns:a14="http://schemas.microsoft.com/office/drawing/2010/main">
              <a:noFill/>
            </a14:hiddenFill>
          </a:ext>
        </a:extLst>
      </a:spPr>
      <a:bodyPr wrap="square">
        <a:spAutoFit/>
      </a:bodyPr>
      <a:lstStyle>
        <a:defPPr>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arrow" w="med" len="med"/>
        </a:ln>
        <a:effectLst/>
      </a:spPr>
      <a:bodyPr vert="horz" wrap="non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ea typeface="Arial Unicode MS" pitchFamily="34" charset="-128"/>
            <a:cs typeface="Arial Unicode MS" pitchFamily="34" charset="-128"/>
          </a:defRPr>
        </a:defPPr>
      </a:lstStyle>
    </a:lnDef>
    <a:txDef>
      <a:spPr bwMode="auto">
        <a:solidFill>
          <a:schemeClr val="bg1"/>
        </a:solidFill>
        <a:ln w="12700" algn="ctr">
          <a:noFill/>
          <a:miter lim="800000"/>
          <a:headEnd/>
          <a:tailEnd/>
        </a:ln>
      </a:spPr>
      <a:bodyPr wrap="square">
        <a:spAutoFit/>
      </a:bodyPr>
      <a:lstStyle>
        <a:defPPr>
          <a:defRPr sz="1050" i="1" dirty="0" smtClean="0">
            <a:latin typeface="Symbol" pitchFamily="18" charset="2"/>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39349</TotalTime>
  <Words>1953</Words>
  <Application>Microsoft Office PowerPoint</Application>
  <PresentationFormat>On-screen Show (4:3)</PresentationFormat>
  <Paragraphs>437</Paragraphs>
  <Slides>33</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33</vt:i4>
      </vt:variant>
    </vt:vector>
  </HeadingPairs>
  <TitlesOfParts>
    <vt:vector size="43" baseType="lpstr">
      <vt:lpstr>Arial Unicode MS</vt:lpstr>
      <vt:lpstr>Mathematica1</vt:lpstr>
      <vt:lpstr>Arial</vt:lpstr>
      <vt:lpstr>Arial Black</vt:lpstr>
      <vt:lpstr>Symbol</vt:lpstr>
      <vt:lpstr>Times New Roman</vt:lpstr>
      <vt:lpstr>Wingdings</vt:lpstr>
      <vt:lpstr>Default Design</vt:lpstr>
      <vt:lpstr>Equation</vt:lpstr>
      <vt:lpstr>MathType 6.0 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Western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pw103</dc:creator>
  <cp:lastModifiedBy>Pengqian Wang</cp:lastModifiedBy>
  <cp:revision>1220</cp:revision>
  <cp:lastPrinted>2016-10-20T01:40:17Z</cp:lastPrinted>
  <dcterms:created xsi:type="dcterms:W3CDTF">2006-08-19T06:56:17Z</dcterms:created>
  <dcterms:modified xsi:type="dcterms:W3CDTF">2024-11-02T01:21:23Z</dcterms:modified>
</cp:coreProperties>
</file>