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handoutMasterIdLst>
    <p:handoutMasterId r:id="rId32"/>
  </p:handoutMasterIdLst>
  <p:sldIdLst>
    <p:sldId id="273" r:id="rId3"/>
    <p:sldId id="288" r:id="rId4"/>
    <p:sldId id="289" r:id="rId5"/>
    <p:sldId id="290" r:id="rId6"/>
    <p:sldId id="328" r:id="rId7"/>
    <p:sldId id="327" r:id="rId8"/>
    <p:sldId id="307" r:id="rId9"/>
    <p:sldId id="306" r:id="rId10"/>
    <p:sldId id="308" r:id="rId11"/>
    <p:sldId id="309" r:id="rId12"/>
    <p:sldId id="310" r:id="rId13"/>
    <p:sldId id="311" r:id="rId14"/>
    <p:sldId id="312" r:id="rId15"/>
    <p:sldId id="313" r:id="rId16"/>
    <p:sldId id="329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30" r:id="rId30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Arial Unicode MS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0000CC"/>
    <a:srgbClr val="CCFFFF"/>
    <a:srgbClr val="009900"/>
    <a:srgbClr val="66FF33"/>
    <a:srgbClr val="FF3300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68" autoAdjust="0"/>
    <p:restoredTop sz="94296" autoAdjust="0"/>
  </p:normalViewPr>
  <p:slideViewPr>
    <p:cSldViewPr snapToGrid="0">
      <p:cViewPr varScale="1">
        <p:scale>
          <a:sx n="83" d="100"/>
          <a:sy n="83" d="100"/>
        </p:scale>
        <p:origin x="15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4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E8FDFF-6416-42DB-80BD-76F835BA19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386263"/>
            <a:ext cx="5607050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098285A-0DF6-4B6E-B37F-6DA0E0A788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F07DCA7-6EDD-4A57-9640-FD42572790FA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077F2-A1AD-49EB-83A1-F56906A5DF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007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36F7E-1B0C-4B09-9496-B3EA47A552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675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301A-C5E4-4A06-B824-4ED2E27234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8761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03C38-44F7-4FEF-B24F-C3A2287E85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335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3BC65-4653-45F8-A29C-7D345A84AF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19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850BF-4413-41DF-BE9E-3C7818FA7C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330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AA844-6701-4A79-BB37-B3B29B5C96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793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F2CCB-EC56-49D5-9FA2-173B337B00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283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E569F-8D06-47E9-8A44-5F3B74E197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75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BC705-C157-4120-8CDB-5F7CE32906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95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DC558-A07A-430F-8552-48AF71CFF0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22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2A2FE-83B1-4AF4-A11B-D18D8E349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577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B9047-0A2D-4E0F-8381-87DA9311F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4069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F7567-A8A2-4950-9947-ECF3113F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468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83468-F980-4B0E-A7D9-A7A7A369AF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171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57828-D7A1-48F6-A67D-6C734C4E7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664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75D27-5A93-4A2F-897C-02AE768209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64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4FF86-3A5A-4216-8792-423C62CFB1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4232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FA697-1C16-45C8-8C0E-1D229B3B59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709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7DD41-D9CC-4282-A08F-0CFFEF2905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1307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69C1-C81A-45A7-A849-C4CD1E7BA6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2969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E0A04-8EC3-41C0-B18C-B57B6E1010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39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61C787E-B0C6-4A7F-8DC2-663DE86A83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9435E9-E221-40ED-9179-E11BC2761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jpeg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32.jpeg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31.wmf"/><Relationship Id="rId4" Type="http://schemas.openxmlformats.org/officeDocument/2006/relationships/image" Target="../media/image33.jpeg"/><Relationship Id="rId9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5.jpeg"/><Relationship Id="rId4" Type="http://schemas.openxmlformats.org/officeDocument/2006/relationships/image" Target="../media/image3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3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50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4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6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6DEB33-8A23-4DC4-96BC-558A526C80C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466725" y="228600"/>
            <a:ext cx="8343900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 dirty="0">
                <a:solidFill>
                  <a:srgbClr val="990000"/>
                </a:solidFill>
              </a:rPr>
              <a:t>Chapter 8 Polarization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 dirty="0">
              <a:solidFill>
                <a:srgbClr val="99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October 21, 23 Nature of polarization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 u="sng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8.1 The nature of polarized light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Introduction</a:t>
            </a:r>
            <a:r>
              <a:rPr lang="en-US" altLang="en-US" sz="1800" dirty="0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1800" dirty="0">
                <a:latin typeface="Times New Roman" panose="02020603050405020304" pitchFamily="18" charset="0"/>
              </a:rPr>
              <a:t>Since</a:t>
            </a:r>
            <a:r>
              <a:rPr lang="en-US" altLang="en-US" sz="1800" i="1" dirty="0">
                <a:latin typeface="Times New Roman" panose="02020603050405020304" pitchFamily="18" charset="0"/>
              </a:rPr>
              <a:t> </a:t>
            </a:r>
            <a:r>
              <a:rPr lang="en-US" altLang="en-US" sz="1800" b="1" dirty="0">
                <a:latin typeface="Times New Roman" panose="02020603050405020304" pitchFamily="18" charset="0"/>
              </a:rPr>
              <a:t>F</a:t>
            </a:r>
            <a:r>
              <a:rPr lang="en-US" altLang="en-US" sz="1800" i="1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= </a:t>
            </a:r>
            <a:r>
              <a:rPr lang="en-US" altLang="en-US" sz="1800" i="1" dirty="0" err="1">
                <a:latin typeface="Times New Roman" panose="02020603050405020304" pitchFamily="18" charset="0"/>
              </a:rPr>
              <a:t>q</a:t>
            </a:r>
            <a:r>
              <a:rPr lang="en-US" altLang="en-US" sz="1800" b="1" dirty="0" err="1">
                <a:latin typeface="Times New Roman" panose="02020603050405020304" pitchFamily="18" charset="0"/>
              </a:rPr>
              <a:t>E</a:t>
            </a:r>
            <a:r>
              <a:rPr lang="en-US" altLang="en-US" sz="1800" dirty="0">
                <a:latin typeface="Times New Roman" panose="02020603050405020304" pitchFamily="18" charset="0"/>
              </a:rPr>
              <a:t>, the polarization governs the force direction.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1800" dirty="0">
                <a:latin typeface="Times New Roman" panose="02020603050405020304" pitchFamily="18" charset="0"/>
              </a:rPr>
              <a:t>Description, observation and control of polarization.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n-US" altLang="en-US" sz="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n-US" altLang="en-US" sz="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I) Linear polarization</a:t>
            </a:r>
          </a:p>
        </p:txBody>
      </p:sp>
      <p:graphicFrame>
        <p:nvGraphicFramePr>
          <p:cNvPr id="5124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706533"/>
              </p:ext>
            </p:extLst>
          </p:nvPr>
        </p:nvGraphicFramePr>
        <p:xfrm>
          <a:off x="496888" y="3302000"/>
          <a:ext cx="2798762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Equation" r:id="rId3" imgW="1981080" imgH="787320" progId="Equation.DSMT4">
                  <p:embed/>
                </p:oleObj>
              </mc:Choice>
              <mc:Fallback>
                <p:oleObj name="Equation" r:id="rId3" imgW="1981080" imgH="787320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88" y="3302000"/>
                        <a:ext cx="2798762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Rectangle 57"/>
          <p:cNvSpPr>
            <a:spLocks noChangeArrowheads="1"/>
          </p:cNvSpPr>
          <p:nvPr/>
        </p:nvSpPr>
        <p:spPr bwMode="auto">
          <a:xfrm>
            <a:off x="504825" y="4665663"/>
            <a:ext cx="7429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1) When </a:t>
            </a:r>
            <a:r>
              <a:rPr lang="en-US" altLang="en-US" sz="1800" i="1" dirty="0">
                <a:latin typeface="Symbol" panose="05050102010706020507" pitchFamily="18" charset="2"/>
              </a:rPr>
              <a:t>e </a:t>
            </a:r>
            <a:r>
              <a:rPr lang="en-US" altLang="en-US" sz="1800" dirty="0">
                <a:latin typeface="Times New Roman" panose="02020603050405020304" pitchFamily="18" charset="0"/>
              </a:rPr>
              <a:t>= 0, the two waves are in-phase,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 The resultant wave is linearly polarized in the 1</a:t>
            </a:r>
            <a:r>
              <a:rPr lang="en-US" altLang="en-US" sz="1800" baseline="30000" dirty="0">
                <a:latin typeface="Times New Roman" panose="02020603050405020304" pitchFamily="18" charset="0"/>
              </a:rPr>
              <a:t>st</a:t>
            </a:r>
            <a:r>
              <a:rPr lang="en-US" altLang="en-US" sz="1800" dirty="0">
                <a:latin typeface="Times New Roman" panose="02020603050405020304" pitchFamily="18" charset="0"/>
              </a:rPr>
              <a:t> and 3</a:t>
            </a:r>
            <a:r>
              <a:rPr lang="en-US" altLang="en-US" sz="1800" baseline="30000" dirty="0">
                <a:latin typeface="Times New Roman" panose="02020603050405020304" pitchFamily="18" charset="0"/>
              </a:rPr>
              <a:t>rd</a:t>
            </a:r>
            <a:r>
              <a:rPr lang="en-US" altLang="en-US" sz="1800" dirty="0">
                <a:latin typeface="Times New Roman" panose="02020603050405020304" pitchFamily="18" charset="0"/>
              </a:rPr>
              <a:t> quadrants.</a:t>
            </a:r>
          </a:p>
        </p:txBody>
      </p:sp>
      <p:graphicFrame>
        <p:nvGraphicFramePr>
          <p:cNvPr id="5126" name="Object 58"/>
          <p:cNvGraphicFramePr>
            <a:graphicFrameLocks noChangeAspect="1"/>
          </p:cNvGraphicFramePr>
          <p:nvPr/>
        </p:nvGraphicFramePr>
        <p:xfrm>
          <a:off x="4579938" y="4691063"/>
          <a:ext cx="297815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Equation" r:id="rId5" imgW="2108200" imgH="266700" progId="Equation.3">
                  <p:embed/>
                </p:oleObj>
              </mc:Choice>
              <mc:Fallback>
                <p:oleObj name="Equation" r:id="rId5" imgW="2108200" imgH="2667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9938" y="4691063"/>
                        <a:ext cx="2978150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Rectangle 59"/>
          <p:cNvSpPr>
            <a:spLocks noChangeArrowheads="1"/>
          </p:cNvSpPr>
          <p:nvPr/>
        </p:nvSpPr>
        <p:spPr bwMode="auto">
          <a:xfrm>
            <a:off x="487363" y="5372100"/>
            <a:ext cx="7429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2) When </a:t>
            </a:r>
            <a:r>
              <a:rPr lang="en-US" altLang="en-US" sz="1800" i="1" dirty="0">
                <a:latin typeface="Symbol" panose="05050102010706020507" pitchFamily="18" charset="2"/>
              </a:rPr>
              <a:t>e </a:t>
            </a:r>
            <a:r>
              <a:rPr lang="en-US" altLang="en-US" sz="1800" dirty="0">
                <a:latin typeface="Times New Roman" panose="02020603050405020304" pitchFamily="18" charset="0"/>
              </a:rPr>
              <a:t>=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</a:t>
            </a:r>
            <a:r>
              <a:rPr lang="en-US" altLang="en-US" sz="1800" i="1" dirty="0">
                <a:latin typeface="Symbol" panose="05050102010706020507" pitchFamily="18" charset="2"/>
              </a:rPr>
              <a:t>p</a:t>
            </a:r>
            <a:r>
              <a:rPr lang="en-US" altLang="en-US" sz="1800" dirty="0">
                <a:latin typeface="Times New Roman" panose="02020603050405020304" pitchFamily="18" charset="0"/>
              </a:rPr>
              <a:t>, the two waves are out-of-phase,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 The resultant wave is linearly polarized in the 2</a:t>
            </a:r>
            <a:r>
              <a:rPr lang="en-US" altLang="en-US" sz="1800" baseline="30000" dirty="0">
                <a:latin typeface="Times New Roman" panose="02020603050405020304" pitchFamily="18" charset="0"/>
              </a:rPr>
              <a:t>nd</a:t>
            </a:r>
            <a:r>
              <a:rPr lang="en-US" altLang="en-US" sz="1800" dirty="0">
                <a:latin typeface="Times New Roman" panose="02020603050405020304" pitchFamily="18" charset="0"/>
              </a:rPr>
              <a:t> and 4</a:t>
            </a:r>
            <a:r>
              <a:rPr lang="en-US" altLang="en-US" sz="1800" baseline="30000" dirty="0">
                <a:latin typeface="Times New Roman" panose="02020603050405020304" pitchFamily="18" charset="0"/>
              </a:rPr>
              <a:t>th</a:t>
            </a:r>
            <a:r>
              <a:rPr lang="en-US" altLang="en-US" sz="1800" dirty="0">
                <a:latin typeface="Times New Roman" panose="02020603050405020304" pitchFamily="18" charset="0"/>
              </a:rPr>
              <a:t> quadrants.</a:t>
            </a:r>
          </a:p>
        </p:txBody>
      </p:sp>
      <p:graphicFrame>
        <p:nvGraphicFramePr>
          <p:cNvPr id="5128" name="Object 60"/>
          <p:cNvGraphicFramePr>
            <a:graphicFrameLocks noChangeAspect="1"/>
          </p:cNvGraphicFramePr>
          <p:nvPr/>
        </p:nvGraphicFramePr>
        <p:xfrm>
          <a:off x="5148263" y="5387975"/>
          <a:ext cx="29781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Equation" r:id="rId7" imgW="2108200" imgH="266700" progId="Equation.3">
                  <p:embed/>
                </p:oleObj>
              </mc:Choice>
              <mc:Fallback>
                <p:oleObj name="Equation" r:id="rId7" imgW="2108200" imgH="266700" progId="Equation.3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5387975"/>
                        <a:ext cx="297815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9" name="Group 71"/>
          <p:cNvGrpSpPr>
            <a:grpSpLocks/>
          </p:cNvGrpSpPr>
          <p:nvPr/>
        </p:nvGrpSpPr>
        <p:grpSpPr bwMode="auto">
          <a:xfrm>
            <a:off x="4114800" y="2665413"/>
            <a:ext cx="1635125" cy="1497012"/>
            <a:chOff x="2592" y="1613"/>
            <a:chExt cx="1030" cy="943"/>
          </a:xfrm>
        </p:grpSpPr>
        <p:sp>
          <p:nvSpPr>
            <p:cNvPr id="5143" name="Line 61"/>
            <p:cNvSpPr>
              <a:spLocks noChangeShapeType="1"/>
            </p:cNvSpPr>
            <p:nvPr/>
          </p:nvSpPr>
          <p:spPr bwMode="auto">
            <a:xfrm>
              <a:off x="2592" y="2214"/>
              <a:ext cx="8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44" name="Line 62"/>
            <p:cNvSpPr>
              <a:spLocks noChangeShapeType="1"/>
            </p:cNvSpPr>
            <p:nvPr/>
          </p:nvSpPr>
          <p:spPr bwMode="auto">
            <a:xfrm>
              <a:off x="2994" y="1800"/>
              <a:ext cx="0" cy="7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45" name="Line 63"/>
            <p:cNvSpPr>
              <a:spLocks noChangeShapeType="1"/>
            </p:cNvSpPr>
            <p:nvPr/>
          </p:nvSpPr>
          <p:spPr bwMode="auto">
            <a:xfrm flipV="1">
              <a:off x="2990" y="2216"/>
              <a:ext cx="318" cy="3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46" name="Line 64"/>
            <p:cNvSpPr>
              <a:spLocks noChangeShapeType="1"/>
            </p:cNvSpPr>
            <p:nvPr/>
          </p:nvSpPr>
          <p:spPr bwMode="auto">
            <a:xfrm flipH="1" flipV="1">
              <a:off x="2993" y="1953"/>
              <a:ext cx="0" cy="26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47" name="Line 65"/>
            <p:cNvSpPr>
              <a:spLocks noChangeShapeType="1"/>
            </p:cNvSpPr>
            <p:nvPr/>
          </p:nvSpPr>
          <p:spPr bwMode="auto">
            <a:xfrm flipV="1">
              <a:off x="2732" y="1992"/>
              <a:ext cx="548" cy="424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48" name="Text Box 66"/>
            <p:cNvSpPr txBox="1">
              <a:spLocks noChangeArrowheads="1"/>
            </p:cNvSpPr>
            <p:nvPr/>
          </p:nvSpPr>
          <p:spPr bwMode="auto">
            <a:xfrm>
              <a:off x="3449" y="2092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5149" name="Text Box 67"/>
            <p:cNvSpPr txBox="1">
              <a:spLocks noChangeArrowheads="1"/>
            </p:cNvSpPr>
            <p:nvPr/>
          </p:nvSpPr>
          <p:spPr bwMode="auto">
            <a:xfrm>
              <a:off x="2922" y="1613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150" name="Text Box 68"/>
            <p:cNvSpPr txBox="1">
              <a:spLocks noChangeArrowheads="1"/>
            </p:cNvSpPr>
            <p:nvPr/>
          </p:nvSpPr>
          <p:spPr bwMode="auto">
            <a:xfrm>
              <a:off x="3160" y="2208"/>
              <a:ext cx="23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5151" name="Text Box 69"/>
            <p:cNvSpPr txBox="1">
              <a:spLocks noChangeArrowheads="1"/>
            </p:cNvSpPr>
            <p:nvPr/>
          </p:nvSpPr>
          <p:spPr bwMode="auto">
            <a:xfrm>
              <a:off x="2757" y="1877"/>
              <a:ext cx="23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152" name="Text Box 70"/>
            <p:cNvSpPr txBox="1">
              <a:spLocks noChangeArrowheads="1"/>
            </p:cNvSpPr>
            <p:nvPr/>
          </p:nvSpPr>
          <p:spPr bwMode="auto">
            <a:xfrm>
              <a:off x="3247" y="1876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1600" b="1" baseline="-25000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130" name="Group 84"/>
          <p:cNvGrpSpPr>
            <a:grpSpLocks/>
          </p:cNvGrpSpPr>
          <p:nvPr/>
        </p:nvGrpSpPr>
        <p:grpSpPr bwMode="auto">
          <a:xfrm>
            <a:off x="6621463" y="2647950"/>
            <a:ext cx="1635125" cy="1497013"/>
            <a:chOff x="4177" y="1590"/>
            <a:chExt cx="1030" cy="943"/>
          </a:xfrm>
        </p:grpSpPr>
        <p:sp>
          <p:nvSpPr>
            <p:cNvPr id="5133" name="Line 74"/>
            <p:cNvSpPr>
              <a:spLocks noChangeShapeType="1"/>
            </p:cNvSpPr>
            <p:nvPr/>
          </p:nvSpPr>
          <p:spPr bwMode="auto">
            <a:xfrm>
              <a:off x="4177" y="2191"/>
              <a:ext cx="8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34" name="Line 75"/>
            <p:cNvSpPr>
              <a:spLocks noChangeShapeType="1"/>
            </p:cNvSpPr>
            <p:nvPr/>
          </p:nvSpPr>
          <p:spPr bwMode="auto">
            <a:xfrm>
              <a:off x="4579" y="1777"/>
              <a:ext cx="0" cy="7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35" name="Line 76"/>
            <p:cNvSpPr>
              <a:spLocks noChangeShapeType="1"/>
            </p:cNvSpPr>
            <p:nvPr/>
          </p:nvSpPr>
          <p:spPr bwMode="auto">
            <a:xfrm flipV="1">
              <a:off x="4578" y="2189"/>
              <a:ext cx="319" cy="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36" name="Line 77"/>
            <p:cNvSpPr>
              <a:spLocks noChangeShapeType="1"/>
            </p:cNvSpPr>
            <p:nvPr/>
          </p:nvSpPr>
          <p:spPr bwMode="auto">
            <a:xfrm>
              <a:off x="4578" y="2190"/>
              <a:ext cx="2" cy="204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37" name="Line 78"/>
            <p:cNvSpPr>
              <a:spLocks noChangeShapeType="1"/>
            </p:cNvSpPr>
            <p:nvPr/>
          </p:nvSpPr>
          <p:spPr bwMode="auto">
            <a:xfrm>
              <a:off x="4257" y="2001"/>
              <a:ext cx="624" cy="36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38" name="Text Box 79"/>
            <p:cNvSpPr txBox="1">
              <a:spLocks noChangeArrowheads="1"/>
            </p:cNvSpPr>
            <p:nvPr/>
          </p:nvSpPr>
          <p:spPr bwMode="auto">
            <a:xfrm>
              <a:off x="5034" y="2069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5139" name="Text Box 80"/>
            <p:cNvSpPr txBox="1">
              <a:spLocks noChangeArrowheads="1"/>
            </p:cNvSpPr>
            <p:nvPr/>
          </p:nvSpPr>
          <p:spPr bwMode="auto">
            <a:xfrm>
              <a:off x="4507" y="1590"/>
              <a:ext cx="17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140" name="Text Box 81"/>
            <p:cNvSpPr txBox="1">
              <a:spLocks noChangeArrowheads="1"/>
            </p:cNvSpPr>
            <p:nvPr/>
          </p:nvSpPr>
          <p:spPr bwMode="auto">
            <a:xfrm>
              <a:off x="4761" y="1953"/>
              <a:ext cx="23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5141" name="Text Box 82"/>
            <p:cNvSpPr txBox="1">
              <a:spLocks noChangeArrowheads="1"/>
            </p:cNvSpPr>
            <p:nvPr/>
          </p:nvSpPr>
          <p:spPr bwMode="auto">
            <a:xfrm>
              <a:off x="4294" y="2246"/>
              <a:ext cx="23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142" name="Text Box 83"/>
            <p:cNvSpPr txBox="1">
              <a:spLocks noChangeArrowheads="1"/>
            </p:cNvSpPr>
            <p:nvPr/>
          </p:nvSpPr>
          <p:spPr bwMode="auto">
            <a:xfrm>
              <a:off x="4264" y="1835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1600" b="1" baseline="-25000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131" name="TextBox 30"/>
          <p:cNvSpPr txBox="1">
            <a:spLocks noChangeArrowheads="1"/>
          </p:cNvSpPr>
          <p:nvPr/>
        </p:nvSpPr>
        <p:spPr bwMode="auto">
          <a:xfrm>
            <a:off x="3225800" y="4149725"/>
            <a:ext cx="955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phase lag</a:t>
            </a:r>
          </a:p>
        </p:txBody>
      </p:sp>
      <p:cxnSp>
        <p:nvCxnSpPr>
          <p:cNvPr id="5132" name="Straight Arrow Connector 32"/>
          <p:cNvCxnSpPr>
            <a:cxnSpLocks noChangeShapeType="1"/>
          </p:cNvCxnSpPr>
          <p:nvPr/>
        </p:nvCxnSpPr>
        <p:spPr bwMode="auto">
          <a:xfrm rot="16200000" flipV="1">
            <a:off x="3069431" y="4013994"/>
            <a:ext cx="261938" cy="1714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482F8A-0E7F-45F2-A50E-784177CE2F5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406400" y="446088"/>
            <a:ext cx="2587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II) Circular polarization</a:t>
            </a:r>
          </a:p>
        </p:txBody>
      </p:sp>
      <p:graphicFrame>
        <p:nvGraphicFramePr>
          <p:cNvPr id="61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350950"/>
              </p:ext>
            </p:extLst>
          </p:nvPr>
        </p:nvGraphicFramePr>
        <p:xfrm>
          <a:off x="496888" y="860425"/>
          <a:ext cx="2798762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2" name="Equation" r:id="rId3" imgW="1981080" imgH="787320" progId="Equation.DSMT4">
                  <p:embed/>
                </p:oleObj>
              </mc:Choice>
              <mc:Fallback>
                <p:oleObj name="Equation" r:id="rId3" imgW="1981080" imgH="78732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88" y="860425"/>
                        <a:ext cx="2798762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381000" y="2033588"/>
            <a:ext cx="8239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1) When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 baseline="-25000">
                <a:latin typeface="Times New Roman" panose="02020603050405020304" pitchFamily="18" charset="0"/>
              </a:rPr>
              <a:t>0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</a:rPr>
              <a:t>=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 baseline="-25000">
                <a:latin typeface="Times New Roman" panose="02020603050405020304" pitchFamily="18" charset="0"/>
              </a:rPr>
              <a:t>0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y</a:t>
            </a:r>
            <a:r>
              <a:rPr lang="en-US" altLang="en-US" sz="1800">
                <a:latin typeface="Times New Roman" panose="02020603050405020304" pitchFamily="18" charset="0"/>
              </a:rPr>
              <a:t>=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 baseline="-25000">
                <a:latin typeface="Times New Roman" panose="02020603050405020304" pitchFamily="18" charset="0"/>
              </a:rPr>
              <a:t>0</a:t>
            </a:r>
            <a:r>
              <a:rPr lang="en-US" altLang="en-US" sz="1800">
                <a:latin typeface="Times New Roman" panose="02020603050405020304" pitchFamily="18" charset="0"/>
              </a:rPr>
              <a:t>, </a:t>
            </a:r>
            <a:r>
              <a:rPr lang="en-US" altLang="en-US" sz="1800" i="1">
                <a:latin typeface="Symbol" panose="05050102010706020507" pitchFamily="18" charset="2"/>
              </a:rPr>
              <a:t>e  </a:t>
            </a:r>
            <a:r>
              <a:rPr lang="en-US" altLang="en-US" sz="1800">
                <a:latin typeface="Times New Roman" panose="02020603050405020304" pitchFamily="18" charset="0"/>
              </a:rPr>
              <a:t>= -</a:t>
            </a:r>
            <a:r>
              <a:rPr lang="en-US" altLang="en-US" sz="1800" i="1">
                <a:latin typeface="Symbol" panose="05050102010706020507" pitchFamily="18" charset="2"/>
              </a:rPr>
              <a:t>p </a:t>
            </a:r>
            <a:r>
              <a:rPr lang="en-US" altLang="en-US" sz="1800">
                <a:latin typeface="Times New Roman" panose="02020603050405020304" pitchFamily="18" charset="0"/>
              </a:rPr>
              <a:t>/2 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Symbol" panose="05050102010706020507" pitchFamily="18" charset="2"/>
              </a:rPr>
              <a:t>    a </a:t>
            </a:r>
            <a:r>
              <a:rPr lang="en-US" altLang="en-US" sz="1800">
                <a:latin typeface="Times New Roman" panose="02020603050405020304" pitchFamily="18" charset="0"/>
              </a:rPr>
              <a:t>= </a:t>
            </a:r>
            <a:r>
              <a:rPr lang="en-US" altLang="en-US" sz="1800" i="1">
                <a:latin typeface="Times New Roman" panose="02020603050405020304" pitchFamily="18" charset="0"/>
              </a:rPr>
              <a:t>kz</a:t>
            </a:r>
            <a:r>
              <a:rPr lang="en-US" altLang="en-US" sz="1800">
                <a:latin typeface="Times New Roman" panose="02020603050405020304" pitchFamily="18" charset="0"/>
              </a:rPr>
              <a:t>-</a:t>
            </a:r>
            <a:r>
              <a:rPr lang="en-US" altLang="en-US" sz="1800" i="1">
                <a:latin typeface="Symbol" panose="05050102010706020507" pitchFamily="18" charset="2"/>
              </a:rPr>
              <a:t>w</a:t>
            </a:r>
            <a:r>
              <a:rPr lang="en-US" altLang="en-US" sz="1800" i="1">
                <a:latin typeface="Times New Roman" panose="02020603050405020304" pitchFamily="18" charset="0"/>
              </a:rPr>
              <a:t>t</a:t>
            </a:r>
            <a:r>
              <a:rPr lang="en-US" altLang="en-US" sz="1800">
                <a:latin typeface="Times New Roman" panose="02020603050405020304" pitchFamily="18" charset="0"/>
              </a:rPr>
              <a:t>, the resultant wave is </a:t>
            </a:r>
            <a:r>
              <a:rPr lang="en-US" altLang="en-US" sz="1800" i="1">
                <a:latin typeface="Times New Roman" panose="02020603050405020304" pitchFamily="18" charset="0"/>
              </a:rPr>
              <a:t>right</a:t>
            </a:r>
            <a:r>
              <a:rPr lang="en-US" altLang="en-US" sz="1800">
                <a:latin typeface="Times New Roman" panose="02020603050405020304" pitchFamily="18" charset="0"/>
              </a:rPr>
              <a:t>-circularly polarized (rotate clockwise).</a:t>
            </a:r>
          </a:p>
        </p:txBody>
      </p:sp>
      <p:graphicFrame>
        <p:nvGraphicFramePr>
          <p:cNvPr id="6150" name="Object 8"/>
          <p:cNvGraphicFramePr>
            <a:graphicFrameLocks noChangeAspect="1"/>
          </p:cNvGraphicFramePr>
          <p:nvPr/>
        </p:nvGraphicFramePr>
        <p:xfrm>
          <a:off x="3497263" y="2036763"/>
          <a:ext cx="36052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3" name="Equation" r:id="rId5" imgW="2552700" imgH="254000" progId="Equation.3">
                  <p:embed/>
                </p:oleObj>
              </mc:Choice>
              <mc:Fallback>
                <p:oleObj name="Equation" r:id="rId5" imgW="25527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2036763"/>
                        <a:ext cx="3605212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7" name="Rectangle 9"/>
          <p:cNvSpPr>
            <a:spLocks noChangeArrowheads="1"/>
          </p:cNvSpPr>
          <p:nvPr/>
        </p:nvSpPr>
        <p:spPr bwMode="auto">
          <a:xfrm>
            <a:off x="401638" y="2673350"/>
            <a:ext cx="8239125" cy="31083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cs typeface="Arial Unicode MS" pitchFamily="34" charset="-128"/>
              </a:rPr>
              <a:t>2) When 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baseline="-25000" dirty="0">
                <a:cs typeface="Arial Unicode MS" pitchFamily="34" charset="-128"/>
              </a:rPr>
              <a:t>0</a:t>
            </a:r>
            <a:r>
              <a:rPr lang="en-US" i="1" baseline="-25000" dirty="0">
                <a:cs typeface="Arial Unicode MS" pitchFamily="34" charset="-128"/>
              </a:rPr>
              <a:t>x</a:t>
            </a:r>
            <a:r>
              <a:rPr lang="en-US" dirty="0">
                <a:cs typeface="Arial Unicode MS" pitchFamily="34" charset="-128"/>
              </a:rPr>
              <a:t>=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baseline="-25000" dirty="0">
                <a:cs typeface="Arial Unicode MS" pitchFamily="34" charset="-128"/>
              </a:rPr>
              <a:t>0</a:t>
            </a:r>
            <a:r>
              <a:rPr lang="en-US" i="1" baseline="-25000" dirty="0">
                <a:cs typeface="Arial Unicode MS" pitchFamily="34" charset="-128"/>
              </a:rPr>
              <a:t>y</a:t>
            </a:r>
            <a:r>
              <a:rPr lang="en-US" dirty="0">
                <a:cs typeface="Arial Unicode MS" pitchFamily="34" charset="-128"/>
              </a:rPr>
              <a:t>=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baseline="-25000" dirty="0">
                <a:cs typeface="Arial Unicode MS" pitchFamily="34" charset="-128"/>
              </a:rPr>
              <a:t>0</a:t>
            </a:r>
            <a:r>
              <a:rPr lang="en-US" dirty="0">
                <a:cs typeface="Arial Unicode MS" pitchFamily="34" charset="-128"/>
              </a:rPr>
              <a:t>, </a:t>
            </a:r>
            <a:r>
              <a:rPr lang="en-US" i="1" dirty="0">
                <a:latin typeface="Symbol" pitchFamily="18" charset="2"/>
                <a:cs typeface="Arial Unicode MS" pitchFamily="34" charset="-128"/>
              </a:rPr>
              <a:t>e  </a:t>
            </a:r>
            <a:r>
              <a:rPr lang="en-US" dirty="0">
                <a:cs typeface="Arial Unicode MS" pitchFamily="34" charset="-128"/>
              </a:rPr>
              <a:t>= </a:t>
            </a:r>
            <a:r>
              <a:rPr lang="en-US" i="1" dirty="0">
                <a:latin typeface="Symbol" pitchFamily="18" charset="2"/>
                <a:cs typeface="Arial Unicode MS" pitchFamily="34" charset="-128"/>
              </a:rPr>
              <a:t>p </a:t>
            </a:r>
            <a:r>
              <a:rPr lang="en-US" dirty="0">
                <a:cs typeface="Arial Unicode MS" pitchFamily="34" charset="-128"/>
              </a:rPr>
              <a:t>/2 , </a:t>
            </a:r>
          </a:p>
          <a:p>
            <a:pPr eaLnBrk="1" hangingPunct="1">
              <a:buFont typeface="Symbol" pitchFamily="18" charset="2"/>
              <a:buNone/>
              <a:defRPr/>
            </a:pPr>
            <a:r>
              <a:rPr lang="en-US" i="1" dirty="0">
                <a:latin typeface="Symbol" pitchFamily="18" charset="2"/>
                <a:cs typeface="Arial Unicode MS" pitchFamily="34" charset="-128"/>
              </a:rPr>
              <a:t>    a </a:t>
            </a:r>
            <a:r>
              <a:rPr lang="en-US" dirty="0">
                <a:cs typeface="Arial Unicode MS" pitchFamily="34" charset="-128"/>
              </a:rPr>
              <a:t>= -</a:t>
            </a:r>
            <a:r>
              <a:rPr lang="en-US" i="1" dirty="0" err="1">
                <a:cs typeface="Arial Unicode MS" pitchFamily="34" charset="-128"/>
              </a:rPr>
              <a:t>kz</a:t>
            </a:r>
            <a:r>
              <a:rPr lang="en-US" i="1" dirty="0">
                <a:cs typeface="Arial Unicode MS" pitchFamily="34" charset="-128"/>
              </a:rPr>
              <a:t> +</a:t>
            </a:r>
            <a:r>
              <a:rPr lang="en-US" i="1" dirty="0">
                <a:latin typeface="Symbol" pitchFamily="18" charset="2"/>
                <a:cs typeface="Arial Unicode MS" pitchFamily="34" charset="-128"/>
              </a:rPr>
              <a:t>w</a:t>
            </a:r>
            <a:r>
              <a:rPr lang="en-US" i="1" dirty="0">
                <a:cs typeface="Arial Unicode MS" pitchFamily="34" charset="-128"/>
              </a:rPr>
              <a:t>t</a:t>
            </a:r>
            <a:r>
              <a:rPr lang="en-US" dirty="0">
                <a:cs typeface="Arial Unicode MS" pitchFamily="34" charset="-128"/>
              </a:rPr>
              <a:t>, the resultant wave is </a:t>
            </a:r>
            <a:r>
              <a:rPr lang="en-US" i="1" dirty="0">
                <a:cs typeface="Arial Unicode MS" pitchFamily="34" charset="-128"/>
              </a:rPr>
              <a:t>left</a:t>
            </a:r>
            <a:r>
              <a:rPr lang="en-US" dirty="0">
                <a:cs typeface="Arial Unicode MS" pitchFamily="34" charset="-128"/>
              </a:rPr>
              <a:t>-circularly polarized (rotate counterclockwise).</a:t>
            </a:r>
          </a:p>
          <a:p>
            <a:pPr eaLnBrk="1" hangingPunct="1">
              <a:buFont typeface="Symbol" pitchFamily="18" charset="2"/>
              <a:buNone/>
              <a:defRPr/>
            </a:pPr>
            <a:endParaRPr lang="en-US" sz="800" dirty="0">
              <a:cs typeface="Arial Unicode MS" pitchFamily="34" charset="-128"/>
            </a:endParaRPr>
          </a:p>
          <a:p>
            <a:pPr eaLnBrk="1" hangingPunct="1">
              <a:buFont typeface="Symbol" pitchFamily="18" charset="2"/>
              <a:buNone/>
              <a:defRPr/>
            </a:pPr>
            <a:r>
              <a:rPr lang="en-US" i="1" u="sng" dirty="0">
                <a:solidFill>
                  <a:srgbClr val="0000FF"/>
                </a:solidFill>
                <a:cs typeface="Arial Unicode MS" pitchFamily="34" charset="-128"/>
              </a:rPr>
              <a:t>Circular light</a:t>
            </a:r>
            <a:r>
              <a:rPr lang="en-US" dirty="0">
                <a:cs typeface="Arial Unicode MS" pitchFamily="34" charset="-128"/>
              </a:rPr>
              <a:t>:</a:t>
            </a:r>
          </a:p>
          <a:p>
            <a:pPr marL="342900" indent="-342900" eaLnBrk="1" hangingPunct="1">
              <a:buFont typeface="Symbol" pitchFamily="18" charset="2"/>
              <a:buAutoNum type="romanLcParenR"/>
              <a:defRPr/>
            </a:pPr>
            <a:r>
              <a:rPr lang="en-US" dirty="0">
                <a:cs typeface="Arial Unicode MS" pitchFamily="34" charset="-128"/>
              </a:rPr>
              <a:t>The amplitude 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baseline="-25000" dirty="0">
                <a:cs typeface="Arial Unicode MS" pitchFamily="34" charset="-128"/>
              </a:rPr>
              <a:t>0</a:t>
            </a:r>
            <a:r>
              <a:rPr lang="en-US" dirty="0">
                <a:cs typeface="Arial Unicode MS" pitchFamily="34" charset="-128"/>
              </a:rPr>
              <a:t> does not change.</a:t>
            </a:r>
          </a:p>
          <a:p>
            <a:pPr marL="342900" indent="-342900" eaLnBrk="1" hangingPunct="1">
              <a:buFont typeface="Symbol" pitchFamily="18" charset="2"/>
              <a:buAutoNum type="romanLcParenR"/>
              <a:defRPr/>
            </a:pPr>
            <a:r>
              <a:rPr lang="en-US" dirty="0">
                <a:cs typeface="Arial Unicode MS" pitchFamily="34" charset="-128"/>
              </a:rPr>
              <a:t>The direction of 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dirty="0">
                <a:cs typeface="Arial Unicode MS" pitchFamily="34" charset="-128"/>
              </a:rPr>
              <a:t> rotates.</a:t>
            </a:r>
          </a:p>
          <a:p>
            <a:pPr marL="342900" indent="-342900" eaLnBrk="1" hangingPunct="1">
              <a:buFont typeface="Symbol" pitchFamily="18" charset="2"/>
              <a:buAutoNum type="romanLcParenR"/>
              <a:defRPr/>
            </a:pPr>
            <a:r>
              <a:rPr lang="en-US" dirty="0">
                <a:cs typeface="Arial Unicode MS" pitchFamily="34" charset="-128"/>
              </a:rPr>
              <a:t>The end point of 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dirty="0">
                <a:cs typeface="Arial Unicode MS" pitchFamily="34" charset="-128"/>
              </a:rPr>
              <a:t> traces out a circle.</a:t>
            </a:r>
          </a:p>
          <a:p>
            <a:pPr eaLnBrk="1" hangingPunct="1">
              <a:buFont typeface="Symbol" pitchFamily="18" charset="2"/>
              <a:buNone/>
              <a:defRPr/>
            </a:pPr>
            <a:endParaRPr lang="en-US" sz="800" dirty="0">
              <a:cs typeface="Arial Unicode MS" pitchFamily="34" charset="-128"/>
            </a:endParaRPr>
          </a:p>
          <a:p>
            <a:pPr eaLnBrk="1" hangingPunct="1">
              <a:defRPr/>
            </a:pPr>
            <a:r>
              <a:rPr lang="en-US" dirty="0">
                <a:cs typeface="Arial Unicode MS" pitchFamily="34" charset="-128"/>
              </a:rPr>
              <a:t>A circularly polarized wave can be synthesized by two orthogonally linearly polarized waves of equal amplitude. </a:t>
            </a:r>
          </a:p>
          <a:p>
            <a:pPr eaLnBrk="1" hangingPunct="1">
              <a:buFont typeface="Symbol" pitchFamily="18" charset="2"/>
              <a:buNone/>
              <a:defRPr/>
            </a:pPr>
            <a:r>
              <a:rPr lang="en-US" dirty="0">
                <a:cs typeface="Arial Unicode MS" pitchFamily="34" charset="-128"/>
              </a:rPr>
              <a:t>A linearly polarized wave can be synthesized by two </a:t>
            </a:r>
            <a:r>
              <a:rPr lang="en-US" i="1" dirty="0">
                <a:cs typeface="Arial Unicode MS" pitchFamily="34" charset="-128"/>
              </a:rPr>
              <a:t>oppositely</a:t>
            </a:r>
            <a:r>
              <a:rPr lang="en-US" dirty="0">
                <a:cs typeface="Arial Unicode MS" pitchFamily="34" charset="-128"/>
              </a:rPr>
              <a:t> polarized circular waves of equal amplitude. </a:t>
            </a:r>
          </a:p>
        </p:txBody>
      </p:sp>
      <p:graphicFrame>
        <p:nvGraphicFramePr>
          <p:cNvPr id="6152" name="Object 10"/>
          <p:cNvGraphicFramePr>
            <a:graphicFrameLocks noChangeAspect="1"/>
          </p:cNvGraphicFramePr>
          <p:nvPr/>
        </p:nvGraphicFramePr>
        <p:xfrm>
          <a:off x="3451225" y="2676525"/>
          <a:ext cx="36052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4" name="Equation" r:id="rId7" imgW="2552700" imgH="254000" progId="Equation.3">
                  <p:embed/>
                </p:oleObj>
              </mc:Choice>
              <mc:Fallback>
                <p:oleObj name="Equation" r:id="rId7" imgW="25527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2676525"/>
                        <a:ext cx="3605213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Text Box 29"/>
          <p:cNvSpPr txBox="1">
            <a:spLocks noChangeArrowheads="1"/>
          </p:cNvSpPr>
          <p:nvPr/>
        </p:nvSpPr>
        <p:spPr bwMode="auto">
          <a:xfrm>
            <a:off x="4735513" y="304800"/>
            <a:ext cx="2746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y</a:t>
            </a:r>
          </a:p>
        </p:txBody>
      </p:sp>
      <p:grpSp>
        <p:nvGrpSpPr>
          <p:cNvPr id="6154" name="Group 42"/>
          <p:cNvGrpSpPr>
            <a:grpSpLocks/>
          </p:cNvGrpSpPr>
          <p:nvPr/>
        </p:nvGrpSpPr>
        <p:grpSpPr bwMode="auto">
          <a:xfrm>
            <a:off x="4211638" y="596900"/>
            <a:ext cx="1635125" cy="1228725"/>
            <a:chOff x="4211638" y="596900"/>
            <a:chExt cx="1635125" cy="1228726"/>
          </a:xfrm>
        </p:grpSpPr>
        <p:grpSp>
          <p:nvGrpSpPr>
            <p:cNvPr id="6172" name="Group 37"/>
            <p:cNvGrpSpPr>
              <a:grpSpLocks/>
            </p:cNvGrpSpPr>
            <p:nvPr/>
          </p:nvGrpSpPr>
          <p:grpSpPr bwMode="auto">
            <a:xfrm>
              <a:off x="4211638" y="596900"/>
              <a:ext cx="1635125" cy="1228726"/>
              <a:chOff x="2653" y="278"/>
              <a:chExt cx="1030" cy="774"/>
            </a:xfrm>
          </p:grpSpPr>
          <p:sp>
            <p:nvSpPr>
              <p:cNvPr id="6174" name="Line 23"/>
              <p:cNvSpPr>
                <a:spLocks noChangeShapeType="1"/>
              </p:cNvSpPr>
              <p:nvPr/>
            </p:nvSpPr>
            <p:spPr bwMode="auto">
              <a:xfrm>
                <a:off x="2653" y="703"/>
                <a:ext cx="89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75" name="Line 24"/>
              <p:cNvSpPr>
                <a:spLocks noChangeShapeType="1"/>
              </p:cNvSpPr>
              <p:nvPr/>
            </p:nvSpPr>
            <p:spPr bwMode="auto">
              <a:xfrm>
                <a:off x="3055" y="289"/>
                <a:ext cx="0" cy="7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76" name="Line 25"/>
              <p:cNvSpPr>
                <a:spLocks noChangeShapeType="1"/>
              </p:cNvSpPr>
              <p:nvPr/>
            </p:nvSpPr>
            <p:spPr bwMode="auto">
              <a:xfrm>
                <a:off x="3057" y="701"/>
                <a:ext cx="264" cy="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77" name="Line 26"/>
              <p:cNvSpPr>
                <a:spLocks noChangeShapeType="1"/>
              </p:cNvSpPr>
              <p:nvPr/>
            </p:nvSpPr>
            <p:spPr bwMode="auto">
              <a:xfrm flipV="1">
                <a:off x="3054" y="454"/>
                <a:ext cx="2" cy="248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78" name="Line 27"/>
              <p:cNvSpPr>
                <a:spLocks noChangeShapeType="1"/>
              </p:cNvSpPr>
              <p:nvPr/>
            </p:nvSpPr>
            <p:spPr bwMode="auto">
              <a:xfrm>
                <a:off x="3049" y="699"/>
                <a:ext cx="180" cy="19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79" name="Text Box 28"/>
              <p:cNvSpPr txBox="1">
                <a:spLocks noChangeArrowheads="1"/>
              </p:cNvSpPr>
              <p:nvPr/>
            </p:nvSpPr>
            <p:spPr bwMode="auto">
              <a:xfrm>
                <a:off x="3510" y="581"/>
                <a:ext cx="17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6180" name="Text Box 30"/>
              <p:cNvSpPr txBox="1">
                <a:spLocks noChangeArrowheads="1"/>
              </p:cNvSpPr>
              <p:nvPr/>
            </p:nvSpPr>
            <p:spPr bwMode="auto">
              <a:xfrm>
                <a:off x="3263" y="481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E</a:t>
                </a:r>
                <a:r>
                  <a:rPr lang="en-US" altLang="en-US" sz="1600" baseline="-25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6181" name="Text Box 31"/>
              <p:cNvSpPr txBox="1">
                <a:spLocks noChangeArrowheads="1"/>
              </p:cNvSpPr>
              <p:nvPr/>
            </p:nvSpPr>
            <p:spPr bwMode="auto">
              <a:xfrm>
                <a:off x="2780" y="278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E</a:t>
                </a:r>
                <a:r>
                  <a:rPr lang="en-US" altLang="en-US" sz="1600" baseline="-25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6182" name="Text Box 32"/>
              <p:cNvSpPr txBox="1">
                <a:spLocks noChangeArrowheads="1"/>
              </p:cNvSpPr>
              <p:nvPr/>
            </p:nvSpPr>
            <p:spPr bwMode="auto">
              <a:xfrm>
                <a:off x="3184" y="839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000CC"/>
                    </a:solidFill>
                    <a:latin typeface="Times New Roman" panose="02020603050405020304" pitchFamily="18" charset="0"/>
                  </a:rPr>
                  <a:t>E</a:t>
                </a:r>
                <a:endParaRPr lang="en-US" altLang="en-US" sz="1600" b="1" baseline="-25000">
                  <a:solidFill>
                    <a:srgbClr val="0000CC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83" name="Oval 33"/>
              <p:cNvSpPr>
                <a:spLocks noChangeArrowheads="1"/>
              </p:cNvSpPr>
              <p:nvPr/>
            </p:nvSpPr>
            <p:spPr bwMode="auto">
              <a:xfrm>
                <a:off x="2804" y="460"/>
                <a:ext cx="508" cy="500"/>
              </a:xfrm>
              <a:prstGeom prst="ellipse">
                <a:avLst/>
              </a:prstGeom>
              <a:noFill/>
              <a:ln w="12700" algn="ctr">
                <a:solidFill>
                  <a:srgbClr val="0000F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84" name="Freeform 34"/>
              <p:cNvSpPr>
                <a:spLocks/>
              </p:cNvSpPr>
              <p:nvPr/>
            </p:nvSpPr>
            <p:spPr bwMode="auto">
              <a:xfrm>
                <a:off x="3116" y="700"/>
                <a:ext cx="27" cy="68"/>
              </a:xfrm>
              <a:custGeom>
                <a:avLst/>
                <a:gdLst>
                  <a:gd name="T0" fmla="*/ 817 w 23"/>
                  <a:gd name="T1" fmla="*/ 0 h 64"/>
                  <a:gd name="T2" fmla="*/ 817 w 23"/>
                  <a:gd name="T3" fmla="*/ 98 h 64"/>
                  <a:gd name="T4" fmla="*/ 0 w 23"/>
                  <a:gd name="T5" fmla="*/ 255 h 64"/>
                  <a:gd name="T6" fmla="*/ 0 60000 65536"/>
                  <a:gd name="T7" fmla="*/ 0 60000 65536"/>
                  <a:gd name="T8" fmla="*/ 0 60000 65536"/>
                  <a:gd name="T9" fmla="*/ 0 w 23"/>
                  <a:gd name="T10" fmla="*/ 0 h 64"/>
                  <a:gd name="T11" fmla="*/ 23 w 23"/>
                  <a:gd name="T12" fmla="*/ 64 h 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" h="64">
                    <a:moveTo>
                      <a:pt x="20" y="0"/>
                    </a:moveTo>
                    <a:cubicBezTo>
                      <a:pt x="21" y="6"/>
                      <a:pt x="23" y="13"/>
                      <a:pt x="20" y="24"/>
                    </a:cubicBezTo>
                    <a:cubicBezTo>
                      <a:pt x="17" y="35"/>
                      <a:pt x="8" y="49"/>
                      <a:pt x="0" y="6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85" name="Rectangle 36"/>
              <p:cNvSpPr>
                <a:spLocks noChangeArrowheads="1"/>
              </p:cNvSpPr>
              <p:nvPr/>
            </p:nvSpPr>
            <p:spPr bwMode="auto">
              <a:xfrm>
                <a:off x="3080" y="683"/>
                <a:ext cx="24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-</a:t>
                </a:r>
                <a:r>
                  <a:rPr lang="en-US" altLang="en-US" sz="1200" i="1">
                    <a:latin typeface="Symbol" panose="05050102010706020507" pitchFamily="18" charset="2"/>
                  </a:rPr>
                  <a:t>w</a:t>
                </a:r>
                <a:r>
                  <a:rPr lang="en-US" altLang="en-US" sz="1200" i="1">
                    <a:latin typeface="Times New Roman" panose="02020603050405020304" pitchFamily="18" charset="0"/>
                  </a:rPr>
                  <a:t>t</a:t>
                </a:r>
              </a:p>
            </p:txBody>
          </p:sp>
        </p:grpSp>
        <p:cxnSp>
          <p:nvCxnSpPr>
            <p:cNvPr id="6173" name="Straight Arrow Connector 38"/>
            <p:cNvCxnSpPr>
              <a:cxnSpLocks noChangeShapeType="1"/>
            </p:cNvCxnSpPr>
            <p:nvPr/>
          </p:nvCxnSpPr>
          <p:spPr bwMode="auto">
            <a:xfrm rot="5400000">
              <a:off x="5004471" y="1532797"/>
              <a:ext cx="104693" cy="165765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55" name="Group 41"/>
          <p:cNvGrpSpPr>
            <a:grpSpLocks/>
          </p:cNvGrpSpPr>
          <p:nvPr/>
        </p:nvGrpSpPr>
        <p:grpSpPr bwMode="auto">
          <a:xfrm>
            <a:off x="6353175" y="304800"/>
            <a:ext cx="1635125" cy="1511300"/>
            <a:chOff x="6353175" y="304800"/>
            <a:chExt cx="1635125" cy="1511300"/>
          </a:xfrm>
        </p:grpSpPr>
        <p:grpSp>
          <p:nvGrpSpPr>
            <p:cNvPr id="6156" name="Group 55"/>
            <p:cNvGrpSpPr>
              <a:grpSpLocks/>
            </p:cNvGrpSpPr>
            <p:nvPr/>
          </p:nvGrpSpPr>
          <p:grpSpPr bwMode="auto">
            <a:xfrm>
              <a:off x="6353175" y="304800"/>
              <a:ext cx="1635125" cy="1511300"/>
              <a:chOff x="4002" y="94"/>
              <a:chExt cx="1030" cy="952"/>
            </a:xfrm>
          </p:grpSpPr>
          <p:grpSp>
            <p:nvGrpSpPr>
              <p:cNvPr id="6158" name="Group 52"/>
              <p:cNvGrpSpPr>
                <a:grpSpLocks/>
              </p:cNvGrpSpPr>
              <p:nvPr/>
            </p:nvGrpSpPr>
            <p:grpSpPr bwMode="auto">
              <a:xfrm>
                <a:off x="4002" y="279"/>
                <a:ext cx="1030" cy="767"/>
                <a:chOff x="4066" y="259"/>
                <a:chExt cx="1030" cy="767"/>
              </a:xfrm>
            </p:grpSpPr>
            <p:sp>
              <p:nvSpPr>
                <p:cNvPr id="6160" name="Line 40"/>
                <p:cNvSpPr>
                  <a:spLocks noChangeShapeType="1"/>
                </p:cNvSpPr>
                <p:nvPr/>
              </p:nvSpPr>
              <p:spPr bwMode="auto">
                <a:xfrm>
                  <a:off x="4066" y="684"/>
                  <a:ext cx="89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1" name="Line 41"/>
                <p:cNvSpPr>
                  <a:spLocks noChangeShapeType="1"/>
                </p:cNvSpPr>
                <p:nvPr/>
              </p:nvSpPr>
              <p:spPr bwMode="auto">
                <a:xfrm>
                  <a:off x="4468" y="270"/>
                  <a:ext cx="0" cy="75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2" name="Line 42"/>
                <p:cNvSpPr>
                  <a:spLocks noChangeShapeType="1"/>
                </p:cNvSpPr>
                <p:nvPr/>
              </p:nvSpPr>
              <p:spPr bwMode="auto">
                <a:xfrm>
                  <a:off x="4470" y="682"/>
                  <a:ext cx="264" cy="4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3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4467" y="435"/>
                  <a:ext cx="2" cy="248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4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4462" y="488"/>
                  <a:ext cx="180" cy="198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6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4923" y="562"/>
                  <a:ext cx="17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1">
                      <a:latin typeface="Times New Roman" panose="02020603050405020304" pitchFamily="18" charset="0"/>
                    </a:rPr>
                    <a:t>x</a:t>
                  </a:r>
                </a:p>
              </p:txBody>
            </p:sp>
            <p:sp>
              <p:nvSpPr>
                <p:cNvPr id="6166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676" y="462"/>
                  <a:ext cx="238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1">
                      <a:latin typeface="Times New Roman" panose="02020603050405020304" pitchFamily="18" charset="0"/>
                    </a:rPr>
                    <a:t>E</a:t>
                  </a:r>
                  <a:r>
                    <a:rPr lang="en-US" altLang="en-US" sz="1600" baseline="-25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6167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4193" y="259"/>
                  <a:ext cx="238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1">
                      <a:latin typeface="Times New Roman" panose="02020603050405020304" pitchFamily="18" charset="0"/>
                    </a:rPr>
                    <a:t>E</a:t>
                  </a:r>
                  <a:r>
                    <a:rPr lang="en-US" altLang="en-US" sz="1600" baseline="-25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6168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589" y="330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b="1">
                      <a:solidFill>
                        <a:srgbClr val="0000CC"/>
                      </a:solidFill>
                      <a:latin typeface="Times New Roman" panose="02020603050405020304" pitchFamily="18" charset="0"/>
                    </a:rPr>
                    <a:t>E</a:t>
                  </a:r>
                  <a:endParaRPr lang="en-US" altLang="en-US" sz="1600" b="1" baseline="-25000">
                    <a:solidFill>
                      <a:srgbClr val="0000CC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69" name="Oval 49"/>
                <p:cNvSpPr>
                  <a:spLocks noChangeArrowheads="1"/>
                </p:cNvSpPr>
                <p:nvPr/>
              </p:nvSpPr>
              <p:spPr bwMode="auto">
                <a:xfrm>
                  <a:off x="4217" y="441"/>
                  <a:ext cx="508" cy="500"/>
                </a:xfrm>
                <a:prstGeom prst="ellipse">
                  <a:avLst/>
                </a:prstGeom>
                <a:noFill/>
                <a:ln w="12700" algn="ctr">
                  <a:solidFill>
                    <a:srgbClr val="0000FF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70" name="Freeform 50"/>
                <p:cNvSpPr>
                  <a:spLocks/>
                </p:cNvSpPr>
                <p:nvPr/>
              </p:nvSpPr>
              <p:spPr bwMode="auto">
                <a:xfrm flipV="1">
                  <a:off x="4541" y="609"/>
                  <a:ext cx="27" cy="68"/>
                </a:xfrm>
                <a:custGeom>
                  <a:avLst/>
                  <a:gdLst>
                    <a:gd name="T0" fmla="*/ 817 w 23"/>
                    <a:gd name="T1" fmla="*/ 0 h 64"/>
                    <a:gd name="T2" fmla="*/ 817 w 23"/>
                    <a:gd name="T3" fmla="*/ 98 h 64"/>
                    <a:gd name="T4" fmla="*/ 0 w 23"/>
                    <a:gd name="T5" fmla="*/ 255 h 64"/>
                    <a:gd name="T6" fmla="*/ 0 60000 65536"/>
                    <a:gd name="T7" fmla="*/ 0 60000 65536"/>
                    <a:gd name="T8" fmla="*/ 0 60000 65536"/>
                    <a:gd name="T9" fmla="*/ 0 w 23"/>
                    <a:gd name="T10" fmla="*/ 0 h 64"/>
                    <a:gd name="T11" fmla="*/ 23 w 23"/>
                    <a:gd name="T12" fmla="*/ 64 h 6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3" h="64">
                      <a:moveTo>
                        <a:pt x="20" y="0"/>
                      </a:moveTo>
                      <a:cubicBezTo>
                        <a:pt x="21" y="6"/>
                        <a:pt x="23" y="13"/>
                        <a:pt x="20" y="24"/>
                      </a:cubicBezTo>
                      <a:cubicBezTo>
                        <a:pt x="17" y="35"/>
                        <a:pt x="8" y="49"/>
                        <a:pt x="0" y="64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71" name="Rectangle 51"/>
                <p:cNvSpPr>
                  <a:spLocks noChangeArrowheads="1"/>
                </p:cNvSpPr>
                <p:nvPr/>
              </p:nvSpPr>
              <p:spPr bwMode="auto">
                <a:xfrm>
                  <a:off x="4513" y="528"/>
                  <a:ext cx="209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200" i="1">
                      <a:latin typeface="Symbol" panose="05050102010706020507" pitchFamily="18" charset="2"/>
                    </a:rPr>
                    <a:t>w</a:t>
                  </a:r>
                  <a:r>
                    <a:rPr lang="en-US" altLang="en-US" sz="1200" i="1">
                      <a:latin typeface="Times New Roman" panose="02020603050405020304" pitchFamily="18" charset="0"/>
                    </a:rPr>
                    <a:t>t</a:t>
                  </a:r>
                </a:p>
              </p:txBody>
            </p:sp>
          </p:grpSp>
          <p:sp>
            <p:nvSpPr>
              <p:cNvPr id="6159" name="Rectangle 54"/>
              <p:cNvSpPr>
                <a:spLocks noChangeArrowheads="1"/>
              </p:cNvSpPr>
              <p:nvPr/>
            </p:nvSpPr>
            <p:spPr bwMode="auto">
              <a:xfrm>
                <a:off x="4314" y="94"/>
                <a:ext cx="17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Times New Roman" panose="02020603050405020304" pitchFamily="18" charset="0"/>
                  </a:rPr>
                  <a:t>y</a:t>
                </a:r>
              </a:p>
            </p:txBody>
          </p:sp>
        </p:grpSp>
        <p:cxnSp>
          <p:nvCxnSpPr>
            <p:cNvPr id="6157" name="Straight Arrow Connector 39"/>
            <p:cNvCxnSpPr>
              <a:cxnSpLocks noChangeShapeType="1"/>
            </p:cNvCxnSpPr>
            <p:nvPr/>
          </p:nvCxnSpPr>
          <p:spPr bwMode="auto">
            <a:xfrm rot="16200000" flipV="1">
              <a:off x="7133907" y="854531"/>
              <a:ext cx="138142" cy="137297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65900" y="61976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3BECE6-3B9F-4867-870E-13CF450D070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65125" y="255588"/>
            <a:ext cx="57229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III) Elliptical polarization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u="sng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 i="1" u="sng">
                <a:solidFill>
                  <a:srgbClr val="0000FF"/>
                </a:solidFill>
                <a:latin typeface="Times New Roman" panose="02020603050405020304" pitchFamily="18" charset="0"/>
              </a:rPr>
              <a:t>Elliptical light</a:t>
            </a:r>
            <a:r>
              <a:rPr lang="en-US" altLang="en-US" sz="1800">
                <a:solidFill>
                  <a:srgbClr val="0000FF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1800">
                <a:latin typeface="Times New Roman" panose="02020603050405020304" pitchFamily="18" charset="0"/>
              </a:rPr>
              <a:t>The </a:t>
            </a:r>
            <a:r>
              <a:rPr lang="en-US" altLang="en-US" sz="1800" b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 vector rotates and changes its magnitude as well. The end point of </a:t>
            </a:r>
            <a:r>
              <a:rPr lang="en-US" altLang="en-US" sz="1800" b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 traces out an ellipse.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For a harmonic wave propagating in the </a:t>
            </a:r>
            <a:r>
              <a:rPr lang="en-US" altLang="en-US" sz="1800" i="1">
                <a:latin typeface="Times New Roman" panose="02020603050405020304" pitchFamily="18" charset="0"/>
              </a:rPr>
              <a:t>z</a:t>
            </a:r>
            <a:r>
              <a:rPr lang="en-US" altLang="en-US" sz="1800">
                <a:latin typeface="Times New Roman" panose="02020603050405020304" pitchFamily="18" charset="0"/>
              </a:rPr>
              <a:t> direction, its two components on the </a:t>
            </a: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</a:rPr>
              <a:t> and </a:t>
            </a: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>
                <a:latin typeface="Times New Roman" panose="02020603050405020304" pitchFamily="18" charset="0"/>
              </a:rPr>
              <a:t> axes are</a:t>
            </a:r>
          </a:p>
        </p:txBody>
      </p:sp>
      <p:graphicFrame>
        <p:nvGraphicFramePr>
          <p:cNvPr id="7172" name="Object 5"/>
          <p:cNvGraphicFramePr>
            <a:graphicFrameLocks noChangeAspect="1"/>
          </p:cNvGraphicFramePr>
          <p:nvPr/>
        </p:nvGraphicFramePr>
        <p:xfrm>
          <a:off x="458788" y="3448050"/>
          <a:ext cx="8158162" cy="157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Equation" r:id="rId4" imgW="5778500" imgH="1117600" progId="Equation.3">
                  <p:embed/>
                </p:oleObj>
              </mc:Choice>
              <mc:Fallback>
                <p:oleObj name="Equation" r:id="rId4" imgW="5778500" imgH="1117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3448050"/>
                        <a:ext cx="8158162" cy="157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3" name="Group 41"/>
          <p:cNvGrpSpPr>
            <a:grpSpLocks/>
          </p:cNvGrpSpPr>
          <p:nvPr/>
        </p:nvGrpSpPr>
        <p:grpSpPr bwMode="auto">
          <a:xfrm>
            <a:off x="6327775" y="403225"/>
            <a:ext cx="2354263" cy="1933575"/>
            <a:chOff x="3252" y="1272"/>
            <a:chExt cx="1483" cy="1218"/>
          </a:xfrm>
        </p:grpSpPr>
        <p:sp>
          <p:nvSpPr>
            <p:cNvPr id="7177" name="Line 22"/>
            <p:cNvSpPr>
              <a:spLocks noChangeShapeType="1"/>
            </p:cNvSpPr>
            <p:nvPr/>
          </p:nvSpPr>
          <p:spPr bwMode="auto">
            <a:xfrm>
              <a:off x="3252" y="1939"/>
              <a:ext cx="14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78" name="Line 23"/>
            <p:cNvSpPr>
              <a:spLocks noChangeShapeType="1"/>
            </p:cNvSpPr>
            <p:nvPr/>
          </p:nvSpPr>
          <p:spPr bwMode="auto">
            <a:xfrm>
              <a:off x="3919" y="1272"/>
              <a:ext cx="0" cy="12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79" name="Line 24"/>
            <p:cNvSpPr>
              <a:spLocks noChangeShapeType="1"/>
            </p:cNvSpPr>
            <p:nvPr/>
          </p:nvSpPr>
          <p:spPr bwMode="auto">
            <a:xfrm>
              <a:off x="3926" y="1941"/>
              <a:ext cx="514" cy="1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sp>
          <p:nvSpPr>
            <p:cNvPr id="7180" name="Line 25"/>
            <p:cNvSpPr>
              <a:spLocks noChangeShapeType="1"/>
            </p:cNvSpPr>
            <p:nvPr/>
          </p:nvSpPr>
          <p:spPr bwMode="auto">
            <a:xfrm flipH="1" flipV="1">
              <a:off x="3917" y="1519"/>
              <a:ext cx="0" cy="418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181" name="Text Box 29"/>
            <p:cNvSpPr txBox="1">
              <a:spLocks noChangeArrowheads="1"/>
            </p:cNvSpPr>
            <p:nvPr/>
          </p:nvSpPr>
          <p:spPr bwMode="auto">
            <a:xfrm>
              <a:off x="4417" y="1923"/>
              <a:ext cx="27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7182" name="Text Box 30"/>
            <p:cNvSpPr txBox="1">
              <a:spLocks noChangeArrowheads="1"/>
            </p:cNvSpPr>
            <p:nvPr/>
          </p:nvSpPr>
          <p:spPr bwMode="auto">
            <a:xfrm>
              <a:off x="3640" y="1282"/>
              <a:ext cx="27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7183" name="Text Box 31"/>
            <p:cNvSpPr txBox="1">
              <a:spLocks noChangeArrowheads="1"/>
            </p:cNvSpPr>
            <p:nvPr/>
          </p:nvSpPr>
          <p:spPr bwMode="auto">
            <a:xfrm>
              <a:off x="4028" y="1341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1600" b="1" baseline="-25000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84" name="Oval 32"/>
            <p:cNvSpPr>
              <a:spLocks noChangeArrowheads="1"/>
            </p:cNvSpPr>
            <p:nvPr/>
          </p:nvSpPr>
          <p:spPr bwMode="auto">
            <a:xfrm rot="-1890814">
              <a:off x="3381" y="1635"/>
              <a:ext cx="1112" cy="565"/>
            </a:xfrm>
            <a:prstGeom prst="ellipse">
              <a:avLst/>
            </a:prstGeom>
            <a:noFill/>
            <a:ln w="12700" algn="ctr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7185" name="Rectangle 33"/>
            <p:cNvSpPr>
              <a:spLocks noChangeArrowheads="1"/>
            </p:cNvSpPr>
            <p:nvPr/>
          </p:nvSpPr>
          <p:spPr bwMode="auto">
            <a:xfrm>
              <a:off x="3432" y="1536"/>
              <a:ext cx="996" cy="77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7186" name="Line 34"/>
            <p:cNvSpPr>
              <a:spLocks noChangeShapeType="1"/>
            </p:cNvSpPr>
            <p:nvPr/>
          </p:nvSpPr>
          <p:spPr bwMode="auto">
            <a:xfrm flipV="1">
              <a:off x="3918" y="1554"/>
              <a:ext cx="186" cy="37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187" name="Line 35"/>
            <p:cNvSpPr>
              <a:spLocks noChangeShapeType="1"/>
            </p:cNvSpPr>
            <p:nvPr/>
          </p:nvSpPr>
          <p:spPr bwMode="auto">
            <a:xfrm flipV="1">
              <a:off x="3474" y="1638"/>
              <a:ext cx="936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188" name="Line 36"/>
            <p:cNvSpPr>
              <a:spLocks noChangeShapeType="1"/>
            </p:cNvSpPr>
            <p:nvPr/>
          </p:nvSpPr>
          <p:spPr bwMode="auto">
            <a:xfrm>
              <a:off x="3762" y="1692"/>
              <a:ext cx="312" cy="4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89" name="Freeform 39"/>
            <p:cNvSpPr>
              <a:spLocks/>
            </p:cNvSpPr>
            <p:nvPr/>
          </p:nvSpPr>
          <p:spPr bwMode="auto">
            <a:xfrm>
              <a:off x="4056" y="1854"/>
              <a:ext cx="35" cy="78"/>
            </a:xfrm>
            <a:custGeom>
              <a:avLst/>
              <a:gdLst>
                <a:gd name="T0" fmla="*/ 0 w 35"/>
                <a:gd name="T1" fmla="*/ 0 h 78"/>
                <a:gd name="T2" fmla="*/ 30 w 35"/>
                <a:gd name="T3" fmla="*/ 42 h 78"/>
                <a:gd name="T4" fmla="*/ 30 w 35"/>
                <a:gd name="T5" fmla="*/ 78 h 78"/>
                <a:gd name="T6" fmla="*/ 0 60000 65536"/>
                <a:gd name="T7" fmla="*/ 0 60000 65536"/>
                <a:gd name="T8" fmla="*/ 0 60000 65536"/>
                <a:gd name="T9" fmla="*/ 0 w 35"/>
                <a:gd name="T10" fmla="*/ 0 h 78"/>
                <a:gd name="T11" fmla="*/ 35 w 35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" h="78">
                  <a:moveTo>
                    <a:pt x="0" y="0"/>
                  </a:moveTo>
                  <a:cubicBezTo>
                    <a:pt x="12" y="14"/>
                    <a:pt x="25" y="29"/>
                    <a:pt x="30" y="42"/>
                  </a:cubicBezTo>
                  <a:cubicBezTo>
                    <a:pt x="35" y="55"/>
                    <a:pt x="32" y="66"/>
                    <a:pt x="30" y="7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190" name="Text Box 40"/>
            <p:cNvSpPr txBox="1">
              <a:spLocks noChangeArrowheads="1"/>
            </p:cNvSpPr>
            <p:nvPr/>
          </p:nvSpPr>
          <p:spPr bwMode="auto">
            <a:xfrm>
              <a:off x="4066" y="1756"/>
              <a:ext cx="19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Symbol" panose="05050102010706020507" pitchFamily="18" charset="2"/>
                </a:rPr>
                <a:t>a</a:t>
              </a:r>
            </a:p>
          </p:txBody>
        </p:sp>
      </p:grpSp>
      <p:graphicFrame>
        <p:nvGraphicFramePr>
          <p:cNvPr id="7174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040685"/>
              </p:ext>
            </p:extLst>
          </p:nvPr>
        </p:nvGraphicFramePr>
        <p:xfrm>
          <a:off x="377825" y="1863725"/>
          <a:ext cx="22764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6" name="Equation" r:id="rId6" imgW="1612800" imgH="507960" progId="Equation.DSMT4">
                  <p:embed/>
                </p:oleObj>
              </mc:Choice>
              <mc:Fallback>
                <p:oleObj name="Equation" r:id="rId6" imgW="1612800" imgH="50796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1863725"/>
                        <a:ext cx="2276475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Box 24"/>
          <p:cNvSpPr txBox="1">
            <a:spLocks noChangeArrowheads="1"/>
          </p:cNvSpPr>
          <p:nvPr/>
        </p:nvSpPr>
        <p:spPr bwMode="auto">
          <a:xfrm>
            <a:off x="365125" y="2692400"/>
            <a:ext cx="660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1) Trajectory of the </a:t>
            </a:r>
            <a:r>
              <a:rPr lang="en-US" altLang="en-US" sz="1800" b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 vector.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Let us eliminate </a:t>
            </a:r>
            <a:r>
              <a:rPr lang="en-US" altLang="en-US" sz="1800" i="1">
                <a:latin typeface="Times New Roman" panose="02020603050405020304" pitchFamily="18" charset="0"/>
              </a:rPr>
              <a:t>kz-</a:t>
            </a:r>
            <a:r>
              <a:rPr lang="en-US" altLang="en-US" sz="1800" i="1">
                <a:latin typeface="Symbol" panose="05050102010706020507" pitchFamily="18" charset="2"/>
              </a:rPr>
              <a:t>w</a:t>
            </a:r>
            <a:r>
              <a:rPr lang="en-US" altLang="en-US" sz="1800" i="1">
                <a:latin typeface="Times New Roman" panose="02020603050405020304" pitchFamily="18" charset="0"/>
              </a:rPr>
              <a:t>t</a:t>
            </a:r>
            <a:r>
              <a:rPr lang="en-US" altLang="en-US" sz="1800">
                <a:latin typeface="Times New Roman" panose="02020603050405020304" pitchFamily="18" charset="0"/>
              </a:rPr>
              <a:t> and see what is the relation between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x</a:t>
            </a:r>
            <a:r>
              <a:rPr lang="en-US" altLang="en-US" sz="1800">
                <a:latin typeface="Times New Roman" panose="02020603050405020304" pitchFamily="18" charset="0"/>
              </a:rPr>
              <a:t> and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y</a:t>
            </a:r>
            <a:r>
              <a:rPr lang="en-US" altLang="en-US" sz="18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7176" name="Rectangle 1"/>
          <p:cNvSpPr>
            <a:spLocks noChangeArrowheads="1"/>
          </p:cNvSpPr>
          <p:nvPr/>
        </p:nvSpPr>
        <p:spPr bwMode="auto">
          <a:xfrm>
            <a:off x="431800" y="5148263"/>
            <a:ext cx="3482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In the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altLang="en-US" sz="18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altLang="en-US" sz="1800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 plane this is an </a:t>
            </a: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ellipse</a:t>
            </a:r>
            <a:r>
              <a:rPr lang="en-US" altLang="en-US" sz="1800" i="1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695E36-5FFF-4534-BD45-FAA250AED3F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455613" y="554038"/>
            <a:ext cx="854710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2) Tilting angle of the ellipse.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</a:t>
            </a:r>
            <a:r>
              <a:rPr lang="en-US" altLang="en-US" sz="1800">
                <a:solidFill>
                  <a:srgbClr val="0000CC"/>
                </a:solidFill>
                <a:latin typeface="Times New Roman" panose="02020603050405020304" pitchFamily="18" charset="0"/>
              </a:rPr>
              <a:t>tilting angle </a:t>
            </a:r>
            <a:r>
              <a:rPr lang="en-US" altLang="en-US" sz="1800" i="1">
                <a:latin typeface="Symbol" panose="05050102010706020507" pitchFamily="18" charset="2"/>
              </a:rPr>
              <a:t>a</a:t>
            </a:r>
            <a:r>
              <a:rPr lang="en-US" altLang="en-US" sz="1800">
                <a:latin typeface="Times New Roman" panose="02020603050405020304" pitchFamily="18" charset="0"/>
              </a:rPr>
              <a:t> is given by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When </a:t>
            </a:r>
            <a:r>
              <a:rPr lang="en-US" altLang="en-US" sz="1800" i="1">
                <a:latin typeface="Symbol" panose="05050102010706020507" pitchFamily="18" charset="2"/>
              </a:rPr>
              <a:t>e  </a:t>
            </a:r>
            <a:r>
              <a:rPr lang="en-US" altLang="en-US" sz="1800">
                <a:latin typeface="Times New Roman" panose="02020603050405020304" pitchFamily="18" charset="0"/>
              </a:rPr>
              <a:t>=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±</a:t>
            </a:r>
            <a:r>
              <a:rPr lang="en-US" altLang="en-US" sz="1800" i="1">
                <a:latin typeface="Symbol" panose="05050102010706020507" pitchFamily="18" charset="2"/>
              </a:rPr>
              <a:t>p </a:t>
            </a:r>
            <a:r>
              <a:rPr lang="en-US" altLang="en-US" sz="1800">
                <a:latin typeface="Times New Roman" panose="02020603050405020304" pitchFamily="18" charset="0"/>
              </a:rPr>
              <a:t>/2, we have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When </a:t>
            </a:r>
            <a:r>
              <a:rPr lang="en-US" altLang="en-US" sz="1800" i="1">
                <a:latin typeface="Symbol" panose="05050102010706020507" pitchFamily="18" charset="2"/>
              </a:rPr>
              <a:t>e  </a:t>
            </a:r>
            <a:r>
              <a:rPr lang="en-US" altLang="en-US" sz="1800">
                <a:latin typeface="Times New Roman" panose="02020603050405020304" pitchFamily="18" charset="0"/>
              </a:rPr>
              <a:t>= 0, ±</a:t>
            </a:r>
            <a:r>
              <a:rPr lang="en-US" altLang="en-US" sz="1800" i="1">
                <a:latin typeface="Symbol" panose="05050102010706020507" pitchFamily="18" charset="2"/>
              </a:rPr>
              <a:t>p, </a:t>
            </a:r>
            <a:r>
              <a:rPr lang="en-US" altLang="en-US" sz="1800">
                <a:latin typeface="Times New Roman" panose="02020603050405020304" pitchFamily="18" charset="0"/>
              </a:rPr>
              <a:t>we have</a:t>
            </a:r>
            <a:r>
              <a:rPr lang="en-US" altLang="en-US" sz="1800" i="1">
                <a:latin typeface="Symbol" panose="05050102010706020507" pitchFamily="18" charset="2"/>
              </a:rPr>
              <a:t> </a:t>
            </a:r>
          </a:p>
        </p:txBody>
      </p:sp>
      <p:graphicFrame>
        <p:nvGraphicFramePr>
          <p:cNvPr id="9220" name="Object 7"/>
          <p:cNvGraphicFramePr>
            <a:graphicFrameLocks noChangeAspect="1"/>
          </p:cNvGraphicFramePr>
          <p:nvPr/>
        </p:nvGraphicFramePr>
        <p:xfrm>
          <a:off x="3384550" y="1003300"/>
          <a:ext cx="2095500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Equation" r:id="rId3" imgW="1485900" imgH="469900" progId="Equation.3">
                  <p:embed/>
                </p:oleObj>
              </mc:Choice>
              <mc:Fallback>
                <p:oleObj name="Equation" r:id="rId3" imgW="1485900" imgH="469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550" y="1003300"/>
                        <a:ext cx="2095500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42"/>
          <p:cNvGraphicFramePr>
            <a:graphicFrameLocks noChangeAspect="1"/>
          </p:cNvGraphicFramePr>
          <p:nvPr/>
        </p:nvGraphicFramePr>
        <p:xfrm>
          <a:off x="3108325" y="1770063"/>
          <a:ext cx="1782763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Equation" r:id="rId5" imgW="1320227" imgH="545863" progId="Equation.3">
                  <p:embed/>
                </p:oleObj>
              </mc:Choice>
              <mc:Fallback>
                <p:oleObj name="Equation" r:id="rId5" imgW="1320227" imgH="545863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1770063"/>
                        <a:ext cx="1782763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43"/>
          <p:cNvGraphicFramePr>
            <a:graphicFrameLocks noChangeAspect="1"/>
          </p:cNvGraphicFramePr>
          <p:nvPr/>
        </p:nvGraphicFramePr>
        <p:xfrm>
          <a:off x="3074988" y="2487613"/>
          <a:ext cx="135572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6" name="Equation" r:id="rId7" imgW="927100" imgH="457200" progId="Equation.3">
                  <p:embed/>
                </p:oleObj>
              </mc:Choice>
              <mc:Fallback>
                <p:oleObj name="Equation" r:id="rId7" imgW="927100" imgH="45720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2487613"/>
                        <a:ext cx="135572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1"/>
          <p:cNvSpPr>
            <a:spLocks noChangeArrowheads="1"/>
          </p:cNvSpPr>
          <p:nvPr/>
        </p:nvSpPr>
        <p:spPr bwMode="auto">
          <a:xfrm>
            <a:off x="455613" y="3260725"/>
            <a:ext cx="336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3) Sense of rotation of the ellipse.</a:t>
            </a:r>
          </a:p>
        </p:txBody>
      </p:sp>
      <p:grpSp>
        <p:nvGrpSpPr>
          <p:cNvPr id="9224" name="Group 41"/>
          <p:cNvGrpSpPr>
            <a:grpSpLocks/>
          </p:cNvGrpSpPr>
          <p:nvPr/>
        </p:nvGrpSpPr>
        <p:grpSpPr bwMode="auto">
          <a:xfrm>
            <a:off x="6327775" y="403225"/>
            <a:ext cx="2354263" cy="1933575"/>
            <a:chOff x="3252" y="1272"/>
            <a:chExt cx="1483" cy="1218"/>
          </a:xfrm>
        </p:grpSpPr>
        <p:sp>
          <p:nvSpPr>
            <p:cNvPr id="9226" name="Line 22"/>
            <p:cNvSpPr>
              <a:spLocks noChangeShapeType="1"/>
            </p:cNvSpPr>
            <p:nvPr/>
          </p:nvSpPr>
          <p:spPr bwMode="auto">
            <a:xfrm>
              <a:off x="3252" y="1939"/>
              <a:ext cx="14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227" name="Line 23"/>
            <p:cNvSpPr>
              <a:spLocks noChangeShapeType="1"/>
            </p:cNvSpPr>
            <p:nvPr/>
          </p:nvSpPr>
          <p:spPr bwMode="auto">
            <a:xfrm>
              <a:off x="3919" y="1272"/>
              <a:ext cx="0" cy="12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228" name="Line 24"/>
            <p:cNvSpPr>
              <a:spLocks noChangeShapeType="1"/>
            </p:cNvSpPr>
            <p:nvPr/>
          </p:nvSpPr>
          <p:spPr bwMode="auto">
            <a:xfrm>
              <a:off x="3917" y="1941"/>
              <a:ext cx="523" cy="1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229" name="Line 25"/>
            <p:cNvSpPr>
              <a:spLocks noChangeShapeType="1"/>
            </p:cNvSpPr>
            <p:nvPr/>
          </p:nvSpPr>
          <p:spPr bwMode="auto">
            <a:xfrm flipH="1" flipV="1">
              <a:off x="3917" y="1519"/>
              <a:ext cx="0" cy="418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230" name="Text Box 29"/>
            <p:cNvSpPr txBox="1">
              <a:spLocks noChangeArrowheads="1"/>
            </p:cNvSpPr>
            <p:nvPr/>
          </p:nvSpPr>
          <p:spPr bwMode="auto">
            <a:xfrm>
              <a:off x="4417" y="1923"/>
              <a:ext cx="27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9231" name="Text Box 30"/>
            <p:cNvSpPr txBox="1">
              <a:spLocks noChangeArrowheads="1"/>
            </p:cNvSpPr>
            <p:nvPr/>
          </p:nvSpPr>
          <p:spPr bwMode="auto">
            <a:xfrm>
              <a:off x="3640" y="1282"/>
              <a:ext cx="27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0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9232" name="Text Box 31"/>
            <p:cNvSpPr txBox="1">
              <a:spLocks noChangeArrowheads="1"/>
            </p:cNvSpPr>
            <p:nvPr/>
          </p:nvSpPr>
          <p:spPr bwMode="auto">
            <a:xfrm>
              <a:off x="4028" y="1341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1600" b="1" baseline="-25000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233" name="Oval 32"/>
            <p:cNvSpPr>
              <a:spLocks noChangeArrowheads="1"/>
            </p:cNvSpPr>
            <p:nvPr/>
          </p:nvSpPr>
          <p:spPr bwMode="auto">
            <a:xfrm rot="-1890814">
              <a:off x="3381" y="1635"/>
              <a:ext cx="1112" cy="565"/>
            </a:xfrm>
            <a:prstGeom prst="ellipse">
              <a:avLst/>
            </a:prstGeom>
            <a:noFill/>
            <a:ln w="12700" algn="ctr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9234" name="Rectangle 33"/>
            <p:cNvSpPr>
              <a:spLocks noChangeArrowheads="1"/>
            </p:cNvSpPr>
            <p:nvPr/>
          </p:nvSpPr>
          <p:spPr bwMode="auto">
            <a:xfrm>
              <a:off x="3432" y="1536"/>
              <a:ext cx="996" cy="77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9235" name="Line 34"/>
            <p:cNvSpPr>
              <a:spLocks noChangeShapeType="1"/>
            </p:cNvSpPr>
            <p:nvPr/>
          </p:nvSpPr>
          <p:spPr bwMode="auto">
            <a:xfrm flipV="1">
              <a:off x="3924" y="1554"/>
              <a:ext cx="180" cy="38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236" name="Line 35"/>
            <p:cNvSpPr>
              <a:spLocks noChangeShapeType="1"/>
            </p:cNvSpPr>
            <p:nvPr/>
          </p:nvSpPr>
          <p:spPr bwMode="auto">
            <a:xfrm flipV="1">
              <a:off x="3474" y="1638"/>
              <a:ext cx="936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237" name="Line 36"/>
            <p:cNvSpPr>
              <a:spLocks noChangeShapeType="1"/>
            </p:cNvSpPr>
            <p:nvPr/>
          </p:nvSpPr>
          <p:spPr bwMode="auto">
            <a:xfrm>
              <a:off x="3762" y="1692"/>
              <a:ext cx="312" cy="4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238" name="Freeform 39"/>
            <p:cNvSpPr>
              <a:spLocks/>
            </p:cNvSpPr>
            <p:nvPr/>
          </p:nvSpPr>
          <p:spPr bwMode="auto">
            <a:xfrm>
              <a:off x="4056" y="1854"/>
              <a:ext cx="35" cy="78"/>
            </a:xfrm>
            <a:custGeom>
              <a:avLst/>
              <a:gdLst>
                <a:gd name="T0" fmla="*/ 0 w 35"/>
                <a:gd name="T1" fmla="*/ 0 h 78"/>
                <a:gd name="T2" fmla="*/ 30 w 35"/>
                <a:gd name="T3" fmla="*/ 42 h 78"/>
                <a:gd name="T4" fmla="*/ 30 w 35"/>
                <a:gd name="T5" fmla="*/ 78 h 78"/>
                <a:gd name="T6" fmla="*/ 0 60000 65536"/>
                <a:gd name="T7" fmla="*/ 0 60000 65536"/>
                <a:gd name="T8" fmla="*/ 0 60000 65536"/>
                <a:gd name="T9" fmla="*/ 0 w 35"/>
                <a:gd name="T10" fmla="*/ 0 h 78"/>
                <a:gd name="T11" fmla="*/ 35 w 35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" h="78">
                  <a:moveTo>
                    <a:pt x="0" y="0"/>
                  </a:moveTo>
                  <a:cubicBezTo>
                    <a:pt x="12" y="14"/>
                    <a:pt x="25" y="29"/>
                    <a:pt x="30" y="42"/>
                  </a:cubicBezTo>
                  <a:cubicBezTo>
                    <a:pt x="35" y="55"/>
                    <a:pt x="32" y="66"/>
                    <a:pt x="30" y="7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239" name="Text Box 40"/>
            <p:cNvSpPr txBox="1">
              <a:spLocks noChangeArrowheads="1"/>
            </p:cNvSpPr>
            <p:nvPr/>
          </p:nvSpPr>
          <p:spPr bwMode="auto">
            <a:xfrm>
              <a:off x="4066" y="1756"/>
              <a:ext cx="19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a</a:t>
              </a:r>
            </a:p>
          </p:txBody>
        </p:sp>
      </p:grpSp>
      <p:graphicFrame>
        <p:nvGraphicFramePr>
          <p:cNvPr id="9225" name="Object 2"/>
          <p:cNvGraphicFramePr>
            <a:graphicFrameLocks noChangeAspect="1"/>
          </p:cNvGraphicFramePr>
          <p:nvPr/>
        </p:nvGraphicFramePr>
        <p:xfrm>
          <a:off x="647700" y="3727450"/>
          <a:ext cx="6662738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7" name="Equation" r:id="rId9" imgW="4559300" imgH="1219200" progId="Equation.3">
                  <p:embed/>
                </p:oleObj>
              </mc:Choice>
              <mc:Fallback>
                <p:oleObj name="Equation" r:id="rId9" imgW="4559300" imgH="1219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727450"/>
                        <a:ext cx="6662738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E5E459-6C0C-4607-B48D-5774DBFBAC06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graphicFrame>
        <p:nvGraphicFramePr>
          <p:cNvPr id="1024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792418"/>
              </p:ext>
            </p:extLst>
          </p:nvPr>
        </p:nvGraphicFramePr>
        <p:xfrm>
          <a:off x="422275" y="723900"/>
          <a:ext cx="210026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tion" r:id="rId3" imgW="1485720" imgH="507960" progId="Equation.DSMT4">
                  <p:embed/>
                </p:oleObj>
              </mc:Choice>
              <mc:Fallback>
                <p:oleObj name="Equation" r:id="rId3" imgW="1485720" imgH="5079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75" y="723900"/>
                        <a:ext cx="2100263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422275" y="350838"/>
            <a:ext cx="106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Example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</p:txBody>
      </p:sp>
      <p:grpSp>
        <p:nvGrpSpPr>
          <p:cNvPr id="10245" name="Group 14"/>
          <p:cNvGrpSpPr>
            <a:grpSpLocks/>
          </p:cNvGrpSpPr>
          <p:nvPr/>
        </p:nvGrpSpPr>
        <p:grpSpPr bwMode="auto">
          <a:xfrm>
            <a:off x="212725" y="1584325"/>
            <a:ext cx="8750300" cy="1817688"/>
            <a:chOff x="134" y="833"/>
            <a:chExt cx="5512" cy="1145"/>
          </a:xfrm>
        </p:grpSpPr>
        <p:pic>
          <p:nvPicPr>
            <p:cNvPr id="10247" name="Picture 4" descr="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" y="833"/>
              <a:ext cx="5478" cy="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Text Box 7"/>
            <p:cNvSpPr txBox="1">
              <a:spLocks noChangeArrowheads="1"/>
            </p:cNvSpPr>
            <p:nvPr/>
          </p:nvSpPr>
          <p:spPr bwMode="auto">
            <a:xfrm>
              <a:off x="134" y="1747"/>
              <a:ext cx="52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e 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= 0            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/4            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/2           3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/4           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             </a:t>
              </a:r>
              <a:r>
                <a:rPr lang="en-US" altLang="en-US" sz="1800">
                  <a:solidFill>
                    <a:srgbClr val="000000"/>
                  </a:solidFill>
                  <a:latin typeface="Symbol" panose="05050102010706020507" pitchFamily="18" charset="2"/>
                </a:rPr>
                <a:t>5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/4          3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/2         7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/4           2</a:t>
              </a:r>
              <a:r>
                <a:rPr lang="en-US" altLang="en-US" sz="1800" i="1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</a:p>
          </p:txBody>
        </p:sp>
        <p:sp>
          <p:nvSpPr>
            <p:cNvPr id="10249" name="Line 8"/>
            <p:cNvSpPr>
              <a:spLocks noChangeShapeType="1"/>
            </p:cNvSpPr>
            <p:nvPr/>
          </p:nvSpPr>
          <p:spPr bwMode="auto">
            <a:xfrm flipV="1">
              <a:off x="1080" y="1410"/>
              <a:ext cx="54" cy="9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250" name="Line 9"/>
            <p:cNvSpPr>
              <a:spLocks noChangeShapeType="1"/>
            </p:cNvSpPr>
            <p:nvPr/>
          </p:nvSpPr>
          <p:spPr bwMode="auto">
            <a:xfrm flipV="1">
              <a:off x="1783" y="1417"/>
              <a:ext cx="36" cy="11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251" name="Line 10"/>
            <p:cNvSpPr>
              <a:spLocks noChangeShapeType="1"/>
            </p:cNvSpPr>
            <p:nvPr/>
          </p:nvSpPr>
          <p:spPr bwMode="auto">
            <a:xfrm flipH="1" flipV="1">
              <a:off x="2323" y="1207"/>
              <a:ext cx="42" cy="78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252" name="Line 11"/>
            <p:cNvSpPr>
              <a:spLocks noChangeShapeType="1"/>
            </p:cNvSpPr>
            <p:nvPr/>
          </p:nvSpPr>
          <p:spPr bwMode="auto">
            <a:xfrm>
              <a:off x="3535" y="1201"/>
              <a:ext cx="48" cy="102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253" name="Line 12"/>
            <p:cNvSpPr>
              <a:spLocks noChangeShapeType="1"/>
            </p:cNvSpPr>
            <p:nvPr/>
          </p:nvSpPr>
          <p:spPr bwMode="auto">
            <a:xfrm>
              <a:off x="4207" y="1099"/>
              <a:ext cx="36" cy="12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254" name="Line 13"/>
            <p:cNvSpPr>
              <a:spLocks noChangeShapeType="1"/>
            </p:cNvSpPr>
            <p:nvPr/>
          </p:nvSpPr>
          <p:spPr bwMode="auto">
            <a:xfrm flipH="1">
              <a:off x="4819" y="1153"/>
              <a:ext cx="42" cy="11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246" name="Rectangle 15"/>
          <p:cNvSpPr>
            <a:spLocks noChangeArrowheads="1"/>
          </p:cNvSpPr>
          <p:nvPr/>
        </p:nvSpPr>
        <p:spPr bwMode="auto">
          <a:xfrm>
            <a:off x="377825" y="3657600"/>
            <a:ext cx="8382000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State of polarization: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u="sng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Right-circular light: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R-state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Left-circular light: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L-state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Linearly polarized light: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P-state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, superposition of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- and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-states with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equal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 amplitude.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Elliptically polarized light: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E-state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, superposition of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- and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-states with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different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 amplitudes.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4EB2AE-C281-4CA1-B015-9A18680E7DB1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288925" y="328613"/>
            <a:ext cx="83439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Nature light: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Each atom emits a polarized wave train of ~ 10</a:t>
            </a:r>
            <a:r>
              <a:rPr lang="en-US" altLang="en-US" sz="1800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-8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s. The wave trains are random in polarization. As a result, nature light is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unpolarized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, or </a:t>
            </a:r>
            <a:r>
              <a:rPr lang="en-US" altLang="en-US" sz="1800" i="1">
                <a:solidFill>
                  <a:srgbClr val="0000FF"/>
                </a:solidFill>
                <a:latin typeface="Times New Roman" panose="02020603050405020304" pitchFamily="18" charset="0"/>
              </a:rPr>
              <a:t>randomly polarized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323850" y="1344613"/>
            <a:ext cx="8382000" cy="43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8.1.5 Angular momentum and the photon picture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Circularly polarized light sets a charge into </a:t>
            </a:r>
            <a:r>
              <a:rPr lang="en-US" altLang="en-US" sz="1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circular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motion.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-field exerts a </a:t>
            </a:r>
            <a:r>
              <a:rPr lang="en-US" altLang="en-US" sz="1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torque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on the charge:                             (with the same frequency as light)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Newton’s second law for rotation:                (</a:t>
            </a: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is the angular momentum of the charge)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Power generated by a torque: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Direction of </a:t>
            </a:r>
            <a:r>
              <a:rPr lang="en-US" altLang="en-US" sz="1800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sz="18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-</a:t>
            </a:r>
            <a:r>
              <a:rPr lang="en-US" altLang="en-US" sz="1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for </a:t>
            </a:r>
            <a:r>
              <a:rPr lang="en-US" altLang="en-US" sz="1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-state, +</a:t>
            </a:r>
            <a:r>
              <a:rPr lang="en-US" altLang="en-US" sz="1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for </a:t>
            </a:r>
            <a:r>
              <a:rPr lang="en-US" altLang="en-US" sz="1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-state (right-hand rule).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When a circularly polarized photon is absorbed, it transfers an angular momentum: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		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intrinsic angular momentum 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spin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) of a photon is         . </a:t>
            </a: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269" name="Object 8"/>
          <p:cNvGraphicFramePr>
            <a:graphicFrameLocks noChangeAspect="1"/>
          </p:cNvGraphicFramePr>
          <p:nvPr/>
        </p:nvGraphicFramePr>
        <p:xfrm>
          <a:off x="3813175" y="2178050"/>
          <a:ext cx="15621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3" name="Equation" r:id="rId3" imgW="977476" imgH="203112" progId="Equation.3">
                  <p:embed/>
                </p:oleObj>
              </mc:Choice>
              <mc:Fallback>
                <p:oleObj name="Equation" r:id="rId3" imgW="977476" imgH="203112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3175" y="2178050"/>
                        <a:ext cx="15621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9"/>
          <p:cNvGraphicFramePr>
            <a:graphicFrameLocks noChangeAspect="1"/>
          </p:cNvGraphicFramePr>
          <p:nvPr/>
        </p:nvGraphicFramePr>
        <p:xfrm>
          <a:off x="3590925" y="2446338"/>
          <a:ext cx="8096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4" name="Equation" r:id="rId5" imgW="507780" imgH="393529" progId="Equation.3">
                  <p:embed/>
                </p:oleObj>
              </mc:Choice>
              <mc:Fallback>
                <p:oleObj name="Equation" r:id="rId5" imgW="507780" imgH="393529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2446338"/>
                        <a:ext cx="8096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761674"/>
              </p:ext>
            </p:extLst>
          </p:nvPr>
        </p:nvGraphicFramePr>
        <p:xfrm>
          <a:off x="3159125" y="2990850"/>
          <a:ext cx="253206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5" name="Equation" r:id="rId7" imgW="1587240" imgH="393480" progId="Equation.DSMT4">
                  <p:embed/>
                </p:oleObj>
              </mc:Choice>
              <mc:Fallback>
                <p:oleObj name="Equation" r:id="rId7" imgW="158724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25" y="2990850"/>
                        <a:ext cx="253206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11"/>
          <p:cNvGraphicFramePr>
            <a:graphicFrameLocks noChangeAspect="1"/>
          </p:cNvGraphicFramePr>
          <p:nvPr/>
        </p:nvGraphicFramePr>
        <p:xfrm>
          <a:off x="5711825" y="2992438"/>
          <a:ext cx="66833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6" name="Equation" r:id="rId9" imgW="419040" imgH="393480" progId="Equation.DSMT4">
                  <p:embed/>
                </p:oleObj>
              </mc:Choice>
              <mc:Fallback>
                <p:oleObj name="Equation" r:id="rId9" imgW="41904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1825" y="2992438"/>
                        <a:ext cx="668338" cy="6286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12"/>
          <p:cNvGraphicFramePr>
            <a:graphicFrameLocks noChangeAspect="1"/>
          </p:cNvGraphicFramePr>
          <p:nvPr/>
        </p:nvGraphicFramePr>
        <p:xfrm>
          <a:off x="438150" y="4613275"/>
          <a:ext cx="261143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7" name="Equation" r:id="rId11" imgW="1638000" imgH="393480" progId="Equation.DSMT4">
                  <p:embed/>
                </p:oleObj>
              </mc:Choice>
              <mc:Fallback>
                <p:oleObj name="Equation" r:id="rId11" imgW="1638000" imgH="39348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4613275"/>
                        <a:ext cx="2611438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13"/>
          <p:cNvGraphicFramePr>
            <a:graphicFrameLocks noChangeAspect="1"/>
          </p:cNvGraphicFramePr>
          <p:nvPr/>
        </p:nvGraphicFramePr>
        <p:xfrm>
          <a:off x="5387975" y="5319713"/>
          <a:ext cx="38417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8" name="Equation" r:id="rId13" imgW="241091" imgH="164957" progId="Equation.3">
                  <p:embed/>
                </p:oleObj>
              </mc:Choice>
              <mc:Fallback>
                <p:oleObj name="Equation" r:id="rId13" imgW="241091" imgH="16495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975" y="5319713"/>
                        <a:ext cx="384175" cy="2635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1"/>
          <p:cNvSpPr>
            <a:spLocks noChangeArrowheads="1"/>
          </p:cNvSpPr>
          <p:nvPr/>
        </p:nvSpPr>
        <p:spPr bwMode="auto">
          <a:xfrm>
            <a:off x="341313" y="1084263"/>
            <a:ext cx="2974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Answer: </a:t>
            </a:r>
            <a:r>
              <a:rPr lang="en-US" altLang="en-US" sz="18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polar coordinates, </a:t>
            </a:r>
          </a:p>
        </p:txBody>
      </p:sp>
      <p:sp>
        <p:nvSpPr>
          <p:cNvPr id="12291" name="Rectangle 12"/>
          <p:cNvSpPr>
            <a:spLocks noChangeArrowheads="1"/>
          </p:cNvSpPr>
          <p:nvPr/>
        </p:nvSpPr>
        <p:spPr bwMode="auto">
          <a:xfrm>
            <a:off x="401638" y="2298700"/>
            <a:ext cx="6750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Suppose one of the two axes of the ellipse are oriented at angle </a:t>
            </a:r>
            <a:r>
              <a:rPr lang="en-US" altLang="en-US" sz="1800" i="1">
                <a:latin typeface="Symbol" panose="05050102010706020507" pitchFamily="18" charset="2"/>
                <a:ea typeface="SimSun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en-US" sz="1800" i="1" baseline="-300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en-US" sz="18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then</a:t>
            </a:r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7D845-B5FF-401B-809F-4555E95EA98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grpSp>
        <p:nvGrpSpPr>
          <p:cNvPr id="12293" name="Group 14"/>
          <p:cNvGrpSpPr>
            <a:grpSpLocks/>
          </p:cNvGrpSpPr>
          <p:nvPr/>
        </p:nvGrpSpPr>
        <p:grpSpPr bwMode="auto">
          <a:xfrm>
            <a:off x="381000" y="425450"/>
            <a:ext cx="5487988" cy="369888"/>
            <a:chOff x="310829" y="445383"/>
            <a:chExt cx="5487847" cy="369457"/>
          </a:xfrm>
        </p:grpSpPr>
        <p:sp>
          <p:nvSpPr>
            <p:cNvPr id="12296" name="Rectangle 10"/>
            <p:cNvSpPr>
              <a:spLocks noChangeArrowheads="1"/>
            </p:cNvSpPr>
            <p:nvPr/>
          </p:nvSpPr>
          <p:spPr bwMode="auto">
            <a:xfrm>
              <a:off x="310829" y="445383"/>
              <a:ext cx="5487847" cy="369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FF"/>
                  </a:solidFill>
                  <a:latin typeface="Times New Roman" panose="02020603050405020304" pitchFamily="18" charset="0"/>
                </a:rPr>
                <a:t>Reading</a:t>
              </a:r>
              <a:r>
                <a:rPr lang="en-US" altLang="en-US" sz="1800">
                  <a:solidFill>
                    <a:srgbClr val="0000FF"/>
                  </a:solidFill>
                  <a:latin typeface="Times New Roman" panose="02020603050405020304" pitchFamily="18" charset="0"/>
                </a:rPr>
                <a:t>:  </a:t>
              </a:r>
              <a:r>
                <a:rPr lang="en-US" altLang="en-US" sz="180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How is                                 oriented in space? </a:t>
              </a: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2297" name="Object 9"/>
            <p:cNvGraphicFramePr>
              <a:graphicFrameLocks noChangeAspect="1"/>
            </p:cNvGraphicFramePr>
            <p:nvPr/>
          </p:nvGraphicFramePr>
          <p:xfrm>
            <a:off x="2120201" y="478355"/>
            <a:ext cx="1635379" cy="316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31" name="Equation" r:id="rId3" imgW="1181100" imgH="228600" progId="Equation.3">
                    <p:embed/>
                  </p:oleObj>
                </mc:Choice>
                <mc:Fallback>
                  <p:oleObj name="Equation" r:id="rId3" imgW="1181100" imgH="2286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0201" y="478355"/>
                          <a:ext cx="1635379" cy="316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294" name="Object 8"/>
          <p:cNvGraphicFramePr>
            <a:graphicFrameLocks noChangeAspect="1"/>
          </p:cNvGraphicFramePr>
          <p:nvPr/>
        </p:nvGraphicFramePr>
        <p:xfrm>
          <a:off x="419100" y="1509713"/>
          <a:ext cx="53752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2" name="Equation" r:id="rId5" imgW="3886200" imgH="393700" progId="Equation.3">
                  <p:embed/>
                </p:oleObj>
              </mc:Choice>
              <mc:Fallback>
                <p:oleObj name="Equation" r:id="rId5" imgW="3886200" imgH="393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1509713"/>
                        <a:ext cx="537527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38150" y="2825750"/>
          <a:ext cx="7173913" cy="138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3" name="Equation" r:id="rId7" imgW="4699000" imgH="914400" progId="Equation.3">
                  <p:embed/>
                </p:oleObj>
              </mc:Choice>
              <mc:Fallback>
                <p:oleObj name="Equation" r:id="rId7" imgW="4699000" imgH="914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2825750"/>
                        <a:ext cx="7173913" cy="138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F157B4-3949-4820-A2DE-30A6D315D0B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3315" name="Rectangle 14"/>
          <p:cNvSpPr>
            <a:spLocks noChangeArrowheads="1"/>
          </p:cNvSpPr>
          <p:nvPr/>
        </p:nvSpPr>
        <p:spPr bwMode="auto">
          <a:xfrm>
            <a:off x="574675" y="458788"/>
            <a:ext cx="2760663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Ch8: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Ch8: 6,8,9 </a:t>
            </a:r>
            <a:r>
              <a:rPr lang="en-US" altLang="en-US" sz="1800" b="1" dirty="0">
                <a:solidFill>
                  <a:srgbClr val="FF3300"/>
                </a:solidFill>
              </a:rPr>
              <a:t>Due: November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F4CEF4-84C5-4E58-A309-5FB1AF490F8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61950" y="277813"/>
            <a:ext cx="85058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October 25 Birefringence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 u="sng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8.2 Polarizers</a:t>
            </a: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Polarizer:</a:t>
            </a:r>
            <a:r>
              <a:rPr lang="en-US" altLang="en-US" sz="1800" b="1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An optical device whose output is a certain form of polarized light.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Example</a:t>
            </a:r>
            <a:r>
              <a:rPr lang="en-US" altLang="en-US" sz="1800" dirty="0">
                <a:latin typeface="Times New Roman" panose="02020603050405020304" pitchFamily="18" charset="0"/>
              </a:rPr>
              <a:t>: Linear polarizers, circular polarizers.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Polarizer </a:t>
            </a:r>
            <a:r>
              <a:rPr lang="en-US" altLang="en-US" sz="1800" dirty="0">
                <a:latin typeface="Times New Roman" panose="02020603050405020304" pitchFamily="18" charset="0"/>
              </a:rPr>
              <a:t>and</a:t>
            </a:r>
            <a:r>
              <a:rPr lang="en-US" altLang="en-US" sz="1800" i="1" dirty="0">
                <a:latin typeface="Times New Roman" panose="02020603050405020304" pitchFamily="18" charset="0"/>
              </a:rPr>
              <a:t> analyzer, 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transmission axis</a:t>
            </a:r>
            <a:r>
              <a:rPr lang="en-US" altLang="en-US" sz="1800" i="1" dirty="0">
                <a:latin typeface="Times New Roman" panose="02020603050405020304" pitchFamily="18" charset="0"/>
              </a:rPr>
              <a:t>, extinction axis</a:t>
            </a: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Physical mechanisms of polarizers: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i="1" dirty="0">
                <a:latin typeface="Times New Roman" panose="02020603050405020304" pitchFamily="18" charset="0"/>
              </a:rPr>
              <a:t>  Dichroism</a:t>
            </a:r>
            <a:r>
              <a:rPr lang="en-US" altLang="en-US" sz="1800" dirty="0">
                <a:latin typeface="Times New Roman" panose="02020603050405020304" pitchFamily="18" charset="0"/>
              </a:rPr>
              <a:t> (selective absorption)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i="1" dirty="0">
                <a:latin typeface="Times New Roman" panose="02020603050405020304" pitchFamily="18" charset="0"/>
              </a:rPr>
              <a:t>  Reflection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i="1" dirty="0">
                <a:latin typeface="Times New Roman" panose="02020603050405020304" pitchFamily="18" charset="0"/>
              </a:rPr>
              <a:t>  Scattering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i="1" dirty="0">
                <a:latin typeface="Times New Roman" panose="02020603050405020304" pitchFamily="18" charset="0"/>
              </a:rPr>
              <a:t>  Birefringence</a:t>
            </a:r>
            <a:r>
              <a:rPr lang="en-US" altLang="en-US" sz="1800" dirty="0">
                <a:latin typeface="Times New Roman" panose="02020603050405020304" pitchFamily="18" charset="0"/>
              </a:rPr>
              <a:t> (double refraction)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i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Malus’s law: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Transmitted intensity</a:t>
            </a:r>
          </a:p>
        </p:txBody>
      </p:sp>
      <p:graphicFrame>
        <p:nvGraphicFramePr>
          <p:cNvPr id="14340" name="Object 6"/>
          <p:cNvGraphicFramePr>
            <a:graphicFrameLocks noChangeAspect="1"/>
          </p:cNvGraphicFramePr>
          <p:nvPr/>
        </p:nvGraphicFramePr>
        <p:xfrm>
          <a:off x="479425" y="4699000"/>
          <a:ext cx="19002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4" name="Equation" r:id="rId3" imgW="1371600" imgH="393700" progId="Equation.3">
                  <p:embed/>
                </p:oleObj>
              </mc:Choice>
              <mc:Fallback>
                <p:oleObj name="Equation" r:id="rId3" imgW="13716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4699000"/>
                        <a:ext cx="190023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7"/>
          <p:cNvGraphicFramePr>
            <a:graphicFrameLocks noChangeAspect="1"/>
          </p:cNvGraphicFramePr>
          <p:nvPr/>
        </p:nvGraphicFramePr>
        <p:xfrm>
          <a:off x="2441575" y="4351338"/>
          <a:ext cx="1547813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5" name="Equation" r:id="rId5" imgW="1117600" imgH="228600" progId="Equation.3">
                  <p:embed/>
                </p:oleObj>
              </mc:Choice>
              <mc:Fallback>
                <p:oleObj name="Equation" r:id="rId5" imgW="11176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575" y="4351338"/>
                        <a:ext cx="1547813" cy="3159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2" name="Group 3"/>
          <p:cNvGrpSpPr>
            <a:grpSpLocks/>
          </p:cNvGrpSpPr>
          <p:nvPr/>
        </p:nvGrpSpPr>
        <p:grpSpPr bwMode="auto">
          <a:xfrm>
            <a:off x="5294313" y="3871913"/>
            <a:ext cx="2352675" cy="1225550"/>
            <a:chOff x="4945665" y="4111857"/>
            <a:chExt cx="2352738" cy="1226111"/>
          </a:xfrm>
        </p:grpSpPr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4945665" y="4860925"/>
              <a:ext cx="762000" cy="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4345" name="Group 1"/>
            <p:cNvGrpSpPr>
              <a:grpSpLocks/>
            </p:cNvGrpSpPr>
            <p:nvPr/>
          </p:nvGrpSpPr>
          <p:grpSpPr bwMode="auto">
            <a:xfrm>
              <a:off x="6150301" y="4383881"/>
              <a:ext cx="430213" cy="954087"/>
              <a:chOff x="5934075" y="4392613"/>
              <a:chExt cx="430213" cy="954087"/>
            </a:xfrm>
          </p:grpSpPr>
          <p:sp>
            <p:nvSpPr>
              <p:cNvPr id="14355" name="Oval 11"/>
              <p:cNvSpPr>
                <a:spLocks noChangeArrowheads="1"/>
              </p:cNvSpPr>
              <p:nvPr/>
            </p:nvSpPr>
            <p:spPr bwMode="auto">
              <a:xfrm>
                <a:off x="5934075" y="4411663"/>
                <a:ext cx="430213" cy="923925"/>
              </a:xfrm>
              <a:prstGeom prst="ellipse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56" name="Line 12"/>
              <p:cNvSpPr>
                <a:spLocks noChangeShapeType="1"/>
              </p:cNvSpPr>
              <p:nvPr/>
            </p:nvSpPr>
            <p:spPr bwMode="auto">
              <a:xfrm>
                <a:off x="6143625" y="4398963"/>
                <a:ext cx="0" cy="9477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357" name="Line 13"/>
              <p:cNvSpPr>
                <a:spLocks noChangeShapeType="1"/>
              </p:cNvSpPr>
              <p:nvPr/>
            </p:nvSpPr>
            <p:spPr bwMode="auto">
              <a:xfrm flipH="1">
                <a:off x="6011863" y="4572000"/>
                <a:ext cx="285750" cy="636587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358" name="Freeform 14"/>
              <p:cNvSpPr>
                <a:spLocks/>
              </p:cNvSpPr>
              <p:nvPr/>
            </p:nvSpPr>
            <p:spPr bwMode="auto">
              <a:xfrm>
                <a:off x="6143625" y="4619625"/>
                <a:ext cx="111125" cy="33337"/>
              </a:xfrm>
              <a:custGeom>
                <a:avLst/>
                <a:gdLst>
                  <a:gd name="T0" fmla="*/ 0 w 60"/>
                  <a:gd name="T1" fmla="*/ 0 h 18"/>
                  <a:gd name="T2" fmla="*/ 2147483646 w 60"/>
                  <a:gd name="T3" fmla="*/ 2147483646 h 18"/>
                  <a:gd name="T4" fmla="*/ 0 60000 65536"/>
                  <a:gd name="T5" fmla="*/ 0 60000 65536"/>
                  <a:gd name="T6" fmla="*/ 0 w 60"/>
                  <a:gd name="T7" fmla="*/ 0 h 18"/>
                  <a:gd name="T8" fmla="*/ 60 w 60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0" h="18">
                    <a:moveTo>
                      <a:pt x="0" y="0"/>
                    </a:moveTo>
                    <a:cubicBezTo>
                      <a:pt x="0" y="0"/>
                      <a:pt x="30" y="9"/>
                      <a:pt x="60" y="18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359" name="Text Box 15"/>
              <p:cNvSpPr txBox="1">
                <a:spLocks noChangeArrowheads="1"/>
              </p:cNvSpPr>
              <p:nvPr/>
            </p:nvSpPr>
            <p:spPr bwMode="auto">
              <a:xfrm>
                <a:off x="6067425" y="4392613"/>
                <a:ext cx="277813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Symbol" panose="05050102010706020507" pitchFamily="18" charset="2"/>
                  </a:rPr>
                  <a:t>q</a:t>
                </a:r>
              </a:p>
            </p:txBody>
          </p:sp>
        </p:grpSp>
        <p:grpSp>
          <p:nvGrpSpPr>
            <p:cNvPr id="14346" name="Group 2"/>
            <p:cNvGrpSpPr>
              <a:grpSpLocks/>
            </p:cNvGrpSpPr>
            <p:nvPr/>
          </p:nvGrpSpPr>
          <p:grpSpPr bwMode="auto">
            <a:xfrm>
              <a:off x="5333470" y="4394200"/>
              <a:ext cx="430213" cy="933450"/>
              <a:chOff x="5381625" y="4411898"/>
              <a:chExt cx="430213" cy="933450"/>
            </a:xfrm>
          </p:grpSpPr>
          <p:sp>
            <p:nvSpPr>
              <p:cNvPr id="14353" name="Oval 18"/>
              <p:cNvSpPr>
                <a:spLocks noChangeArrowheads="1"/>
              </p:cNvSpPr>
              <p:nvPr/>
            </p:nvSpPr>
            <p:spPr bwMode="auto">
              <a:xfrm>
                <a:off x="5381625" y="4411898"/>
                <a:ext cx="430213" cy="923925"/>
              </a:xfrm>
              <a:prstGeom prst="ellipse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54" name="Line 19"/>
              <p:cNvSpPr>
                <a:spLocks noChangeShapeType="1"/>
              </p:cNvSpPr>
              <p:nvPr/>
            </p:nvSpPr>
            <p:spPr bwMode="auto">
              <a:xfrm>
                <a:off x="5589587" y="4421423"/>
                <a:ext cx="0" cy="9239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4347" name="Line 21"/>
            <p:cNvSpPr>
              <a:spLocks noChangeShapeType="1"/>
            </p:cNvSpPr>
            <p:nvPr/>
          </p:nvSpPr>
          <p:spPr bwMode="auto">
            <a:xfrm flipH="1">
              <a:off x="6703091" y="4589382"/>
              <a:ext cx="295275" cy="628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348" name="Text Box 22"/>
            <p:cNvSpPr txBox="1">
              <a:spLocks noChangeArrowheads="1"/>
            </p:cNvSpPr>
            <p:nvPr/>
          </p:nvSpPr>
          <p:spPr bwMode="auto">
            <a:xfrm>
              <a:off x="5702626" y="4111857"/>
              <a:ext cx="4476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14349" name="Line 23"/>
            <p:cNvSpPr>
              <a:spLocks noChangeShapeType="1"/>
            </p:cNvSpPr>
            <p:nvPr/>
          </p:nvSpPr>
          <p:spPr bwMode="auto">
            <a:xfrm>
              <a:off x="5929576" y="4484687"/>
              <a:ext cx="0" cy="723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350" name="Text Box 24"/>
            <p:cNvSpPr txBox="1">
              <a:spLocks noChangeArrowheads="1"/>
            </p:cNvSpPr>
            <p:nvPr/>
          </p:nvSpPr>
          <p:spPr bwMode="auto">
            <a:xfrm>
              <a:off x="6850728" y="4215606"/>
              <a:ext cx="4476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02</a:t>
              </a:r>
            </a:p>
          </p:txBody>
        </p:sp>
        <p:sp>
          <p:nvSpPr>
            <p:cNvPr id="14351" name="Line 8"/>
            <p:cNvSpPr>
              <a:spLocks noChangeShapeType="1"/>
            </p:cNvSpPr>
            <p:nvPr/>
          </p:nvSpPr>
          <p:spPr bwMode="auto">
            <a:xfrm>
              <a:off x="5548575" y="4868627"/>
              <a:ext cx="601725" cy="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4352" name="Line 17"/>
            <p:cNvSpPr>
              <a:spLocks noChangeShapeType="1"/>
            </p:cNvSpPr>
            <p:nvPr/>
          </p:nvSpPr>
          <p:spPr bwMode="auto">
            <a:xfrm>
              <a:off x="6365407" y="4881561"/>
              <a:ext cx="800100" cy="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92722C-BEEA-4B28-A5D0-5D3ABE67123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15363" name="Rectangle 28"/>
          <p:cNvSpPr>
            <a:spLocks noChangeArrowheads="1"/>
          </p:cNvSpPr>
          <p:nvPr/>
        </p:nvSpPr>
        <p:spPr bwMode="auto">
          <a:xfrm>
            <a:off x="639763" y="506413"/>
            <a:ext cx="70866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8.3 Dichroism</a:t>
            </a: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Dichroism:</a:t>
            </a:r>
            <a:r>
              <a:rPr lang="en-US" altLang="en-US" sz="1800" b="1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</a:rPr>
              <a:t>Selective absorption of one of the two orthogonal </a:t>
            </a:r>
            <a:r>
              <a:rPr lang="en-US" altLang="en-US" sz="1800" i="1">
                <a:latin typeface="Times New Roman" panose="02020603050405020304" pitchFamily="18" charset="0"/>
              </a:rPr>
              <a:t>P</a:t>
            </a:r>
            <a:r>
              <a:rPr lang="en-US" altLang="en-US" sz="1800">
                <a:latin typeface="Times New Roman" panose="02020603050405020304" pitchFamily="18" charset="0"/>
              </a:rPr>
              <a:t>-state light.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u="sng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Wire-grid polarizers</a:t>
            </a:r>
            <a:r>
              <a:rPr lang="en-US" altLang="en-US" sz="1800" u="sng">
                <a:latin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transmission axis of the grid is perpendicular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to the wires.</a:t>
            </a:r>
          </a:p>
        </p:txBody>
      </p:sp>
      <p:grpSp>
        <p:nvGrpSpPr>
          <p:cNvPr id="15364" name="Group 36"/>
          <p:cNvGrpSpPr>
            <a:grpSpLocks/>
          </p:cNvGrpSpPr>
          <p:nvPr/>
        </p:nvGrpSpPr>
        <p:grpSpPr bwMode="auto">
          <a:xfrm flipH="1">
            <a:off x="6296025" y="1497013"/>
            <a:ext cx="1981200" cy="996950"/>
            <a:chOff x="4044" y="3152"/>
            <a:chExt cx="1248" cy="628"/>
          </a:xfrm>
        </p:grpSpPr>
        <p:sp>
          <p:nvSpPr>
            <p:cNvPr id="15374" name="AutoShape 29" descr="Light vertical"/>
            <p:cNvSpPr>
              <a:spLocks noChangeArrowheads="1"/>
            </p:cNvSpPr>
            <p:nvPr/>
          </p:nvSpPr>
          <p:spPr bwMode="auto">
            <a:xfrm rot="-5400000">
              <a:off x="4378" y="3335"/>
              <a:ext cx="558" cy="331"/>
            </a:xfrm>
            <a:prstGeom prst="parallelogram">
              <a:avLst>
                <a:gd name="adj" fmla="val 51198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190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5375" name="Line 30"/>
            <p:cNvSpPr>
              <a:spLocks noChangeShapeType="1"/>
            </p:cNvSpPr>
            <p:nvPr/>
          </p:nvSpPr>
          <p:spPr bwMode="auto">
            <a:xfrm>
              <a:off x="4926" y="3258"/>
              <a:ext cx="312" cy="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6" name="Line 31"/>
            <p:cNvSpPr>
              <a:spLocks noChangeShapeType="1"/>
            </p:cNvSpPr>
            <p:nvPr/>
          </p:nvSpPr>
          <p:spPr bwMode="auto">
            <a:xfrm>
              <a:off x="4165" y="3571"/>
              <a:ext cx="312" cy="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7" name="Line 33"/>
            <p:cNvSpPr>
              <a:spLocks noChangeShapeType="1"/>
            </p:cNvSpPr>
            <p:nvPr/>
          </p:nvSpPr>
          <p:spPr bwMode="auto">
            <a:xfrm flipH="1">
              <a:off x="5072" y="3152"/>
              <a:ext cx="18" cy="3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8" name="Line 34"/>
            <p:cNvSpPr>
              <a:spLocks noChangeShapeType="1"/>
            </p:cNvSpPr>
            <p:nvPr/>
          </p:nvSpPr>
          <p:spPr bwMode="auto">
            <a:xfrm flipH="1">
              <a:off x="4044" y="3492"/>
              <a:ext cx="612" cy="264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9" name="Line 35"/>
            <p:cNvSpPr>
              <a:spLocks noChangeShapeType="1"/>
            </p:cNvSpPr>
            <p:nvPr/>
          </p:nvSpPr>
          <p:spPr bwMode="auto">
            <a:xfrm flipV="1">
              <a:off x="4824" y="3246"/>
              <a:ext cx="468" cy="19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25475" y="2776538"/>
            <a:ext cx="44958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Dichroic crystals</a:t>
            </a:r>
            <a:r>
              <a:rPr lang="en-US" altLang="en-US" sz="1800">
                <a:latin typeface="Times New Roman" panose="02020603050405020304" pitchFamily="18" charset="0"/>
              </a:rPr>
              <a:t>: (example: tourmaline)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-field perpendicular to the </a:t>
            </a:r>
            <a:r>
              <a:rPr lang="en-US" altLang="en-US" sz="1800" i="1">
                <a:latin typeface="Times New Roman" panose="02020603050405020304" pitchFamily="18" charset="0"/>
              </a:rPr>
              <a:t>optic axis</a:t>
            </a:r>
            <a:r>
              <a:rPr lang="en-US" altLang="en-US" sz="1800">
                <a:latin typeface="Times New Roman" panose="02020603050405020304" pitchFamily="18" charset="0"/>
              </a:rPr>
              <a:t> is strongly absorbed.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Polaroids</a:t>
            </a:r>
            <a:r>
              <a:rPr lang="en-US" altLang="en-US" sz="1800" u="sng">
                <a:latin typeface="Times New Roman" panose="02020603050405020304" pitchFamily="18" charset="0"/>
              </a:rPr>
              <a:t>:</a:t>
            </a:r>
            <a:r>
              <a:rPr lang="en-US" altLang="en-US" sz="1800">
                <a:latin typeface="Times New Roman" panose="02020603050405020304" pitchFamily="18" charset="0"/>
              </a:rPr>
              <a:t> Dichroic sheet polarizers. </a:t>
            </a:r>
          </a:p>
        </p:txBody>
      </p:sp>
      <p:grpSp>
        <p:nvGrpSpPr>
          <p:cNvPr id="15366" name="Group 15"/>
          <p:cNvGrpSpPr>
            <a:grpSpLocks/>
          </p:cNvGrpSpPr>
          <p:nvPr/>
        </p:nvGrpSpPr>
        <p:grpSpPr bwMode="auto">
          <a:xfrm flipH="1">
            <a:off x="6024563" y="3108325"/>
            <a:ext cx="2114550" cy="969963"/>
            <a:chOff x="3589" y="1142"/>
            <a:chExt cx="1332" cy="611"/>
          </a:xfrm>
        </p:grpSpPr>
        <p:sp>
          <p:nvSpPr>
            <p:cNvPr id="15368" name="Line 7"/>
            <p:cNvSpPr>
              <a:spLocks noChangeShapeType="1"/>
            </p:cNvSpPr>
            <p:nvPr/>
          </p:nvSpPr>
          <p:spPr bwMode="auto">
            <a:xfrm>
              <a:off x="4259" y="1344"/>
              <a:ext cx="0" cy="25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369" name="Line 10"/>
            <p:cNvSpPr>
              <a:spLocks noChangeShapeType="1"/>
            </p:cNvSpPr>
            <p:nvPr/>
          </p:nvSpPr>
          <p:spPr bwMode="auto">
            <a:xfrm>
              <a:off x="4494" y="1197"/>
              <a:ext cx="218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0" name="Line 11"/>
            <p:cNvSpPr>
              <a:spLocks noChangeShapeType="1"/>
            </p:cNvSpPr>
            <p:nvPr/>
          </p:nvSpPr>
          <p:spPr bwMode="auto">
            <a:xfrm>
              <a:off x="3889" y="1471"/>
              <a:ext cx="6" cy="2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1" name="Line 12"/>
            <p:cNvSpPr>
              <a:spLocks noChangeShapeType="1"/>
            </p:cNvSpPr>
            <p:nvPr/>
          </p:nvSpPr>
          <p:spPr bwMode="auto">
            <a:xfrm flipH="1">
              <a:off x="4598" y="1142"/>
              <a:ext cx="18" cy="3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2" name="Line 13"/>
            <p:cNvSpPr>
              <a:spLocks noChangeShapeType="1"/>
            </p:cNvSpPr>
            <p:nvPr/>
          </p:nvSpPr>
          <p:spPr bwMode="auto">
            <a:xfrm flipH="1">
              <a:off x="3589" y="1476"/>
              <a:ext cx="618" cy="264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3" name="Line 14"/>
            <p:cNvSpPr>
              <a:spLocks noChangeShapeType="1"/>
            </p:cNvSpPr>
            <p:nvPr/>
          </p:nvSpPr>
          <p:spPr bwMode="auto">
            <a:xfrm flipV="1">
              <a:off x="4405" y="1182"/>
              <a:ext cx="516" cy="21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5367" name="Cube 19"/>
          <p:cNvSpPr>
            <a:spLocks noChangeArrowheads="1"/>
          </p:cNvSpPr>
          <p:nvPr/>
        </p:nvSpPr>
        <p:spPr bwMode="auto">
          <a:xfrm>
            <a:off x="6843713" y="3074988"/>
            <a:ext cx="441325" cy="923925"/>
          </a:xfrm>
          <a:prstGeom prst="cube">
            <a:avLst>
              <a:gd name="adj" fmla="val 69088"/>
            </a:avLst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D9E30E-A281-407E-9001-596EF3CAB29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16387" name="Rectangle 17"/>
          <p:cNvSpPr>
            <a:spLocks noChangeArrowheads="1"/>
          </p:cNvSpPr>
          <p:nvPr/>
        </p:nvSpPr>
        <p:spPr bwMode="auto">
          <a:xfrm>
            <a:off x="334963" y="428625"/>
            <a:ext cx="4664075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8.4 Birefringence</a:t>
            </a: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Anisotropy</a:t>
            </a:r>
            <a:r>
              <a:rPr lang="en-US" altLang="en-US" sz="1800">
                <a:latin typeface="Times New Roman" panose="02020603050405020304" pitchFamily="18" charset="0"/>
              </a:rPr>
              <a:t> of the binding force of an electron cloud causes the anisotropy in the refractive indexes </a:t>
            </a:r>
            <a:r>
              <a:rPr lang="en-US" altLang="en-US" sz="1800" i="1">
                <a:latin typeface="Times New Roman" panose="02020603050405020304" pitchFamily="18" charset="0"/>
              </a:rPr>
              <a:t>for different light polarizations</a:t>
            </a:r>
            <a:r>
              <a:rPr lang="en-US" altLang="en-US" sz="180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8.4.1 Calcite (CaCO</a:t>
            </a:r>
            <a:r>
              <a:rPr lang="en-US" altLang="en-US" sz="1800" b="1" baseline="-25000">
                <a:solidFill>
                  <a:srgbClr val="660066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Optic axis</a:t>
            </a:r>
            <a:r>
              <a:rPr lang="en-US" altLang="en-US" sz="1800" b="1">
                <a:latin typeface="Times New Roman" panose="02020603050405020304" pitchFamily="18" charset="0"/>
              </a:rPr>
              <a:t>: </a:t>
            </a:r>
            <a:r>
              <a:rPr lang="en-US" altLang="en-US" sz="1800">
                <a:latin typeface="Times New Roman" panose="02020603050405020304" pitchFamily="18" charset="0"/>
              </a:rPr>
              <a:t>Inside the (uniaxial) crystal there is a special direction along which when light is propagating there is no birefringence occurs. This direction is called the optic axis.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Principal plane</a:t>
            </a:r>
            <a:r>
              <a:rPr lang="en-US" altLang="en-US" sz="1800" b="1">
                <a:latin typeface="Times New Roman" panose="02020603050405020304" pitchFamily="18" charset="0"/>
              </a:rPr>
              <a:t>: </a:t>
            </a:r>
            <a:r>
              <a:rPr lang="en-US" altLang="en-US" sz="1800">
                <a:latin typeface="Times New Roman" panose="02020603050405020304" pitchFamily="18" charset="0"/>
              </a:rPr>
              <a:t>A plane that contains the optic axis and the ray direction.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FF"/>
                </a:solidFill>
                <a:latin typeface="Times New Roman" panose="02020603050405020304" pitchFamily="18" charset="0"/>
              </a:rPr>
              <a:t>Ray direction: </a:t>
            </a:r>
            <a:r>
              <a:rPr lang="en-US" altLang="en-US" sz="1800">
                <a:latin typeface="Times New Roman" panose="02020603050405020304" pitchFamily="18" charset="0"/>
              </a:rPr>
              <a:t>Energy  flow direction.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refractive index depends on whether the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-field is parallel or perpendicular to the principal plane.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u="sng">
                <a:solidFill>
                  <a:srgbClr val="0000FF"/>
                </a:solidFill>
                <a:latin typeface="Times New Roman" panose="02020603050405020304" pitchFamily="18" charset="0"/>
              </a:rPr>
              <a:t>o-ray</a:t>
            </a:r>
            <a:r>
              <a:rPr lang="en-US" altLang="en-US" sz="1800">
                <a:latin typeface="Times New Roman" panose="02020603050405020304" pitchFamily="18" charset="0"/>
              </a:rPr>
              <a:t>: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-field normal to the principal plane.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u="sng">
                <a:solidFill>
                  <a:srgbClr val="0000FF"/>
                </a:solidFill>
                <a:latin typeface="Times New Roman" panose="02020603050405020304" pitchFamily="18" charset="0"/>
              </a:rPr>
              <a:t>e-ray</a:t>
            </a:r>
            <a:r>
              <a:rPr lang="en-US" altLang="en-US" sz="1800">
                <a:latin typeface="Times New Roman" panose="02020603050405020304" pitchFamily="18" charset="0"/>
              </a:rPr>
              <a:t>: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-field parallel to the principal plane.</a:t>
            </a:r>
          </a:p>
        </p:txBody>
      </p:sp>
      <p:grpSp>
        <p:nvGrpSpPr>
          <p:cNvPr id="16388" name="Group 30"/>
          <p:cNvGrpSpPr>
            <a:grpSpLocks/>
          </p:cNvGrpSpPr>
          <p:nvPr/>
        </p:nvGrpSpPr>
        <p:grpSpPr bwMode="auto">
          <a:xfrm>
            <a:off x="5094288" y="639763"/>
            <a:ext cx="3889375" cy="2535237"/>
            <a:chOff x="2952" y="1045"/>
            <a:chExt cx="2450" cy="1597"/>
          </a:xfrm>
        </p:grpSpPr>
        <p:pic>
          <p:nvPicPr>
            <p:cNvPr id="16415" name="Picture 18" descr="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5" y="1157"/>
              <a:ext cx="2417" cy="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6" name="Text Box 19"/>
            <p:cNvSpPr txBox="1">
              <a:spLocks noChangeArrowheads="1"/>
            </p:cNvSpPr>
            <p:nvPr/>
          </p:nvSpPr>
          <p:spPr bwMode="auto">
            <a:xfrm>
              <a:off x="4426" y="1440"/>
              <a:ext cx="23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CC3300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1800" i="1" baseline="-25000">
                  <a:solidFill>
                    <a:srgbClr val="CC3300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6417" name="Text Box 20"/>
            <p:cNvSpPr txBox="1">
              <a:spLocks noChangeArrowheads="1"/>
            </p:cNvSpPr>
            <p:nvPr/>
          </p:nvSpPr>
          <p:spPr bwMode="auto">
            <a:xfrm>
              <a:off x="3425" y="1129"/>
              <a:ext cx="23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solidFill>
                    <a:srgbClr val="0000FF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1800" i="1" baseline="-25000">
                  <a:solidFill>
                    <a:srgbClr val="0000FF"/>
                  </a:solidFill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19831" name="Rectangle 23"/>
            <p:cNvSpPr>
              <a:spLocks noChangeArrowheads="1"/>
            </p:cNvSpPr>
            <p:nvPr/>
          </p:nvSpPr>
          <p:spPr bwMode="auto">
            <a:xfrm>
              <a:off x="3738" y="1176"/>
              <a:ext cx="150" cy="1278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60001"/>
                  </a:schemeClr>
                </a:gs>
                <a:gs pos="100000">
                  <a:schemeClr val="accent1">
                    <a:gamma/>
                    <a:shade val="46275"/>
                    <a:invGamma/>
                    <a:alpha val="30000"/>
                  </a:schemeClr>
                </a:gs>
              </a:gsLst>
              <a:lin ang="5400000" scaled="1"/>
            </a:gra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endParaRPr lang="en-US">
                <a:cs typeface="Arial Unicode MS" pitchFamily="34" charset="-128"/>
              </a:endParaRPr>
            </a:p>
          </p:txBody>
        </p:sp>
        <p:sp>
          <p:nvSpPr>
            <p:cNvPr id="16419" name="Text Box 24"/>
            <p:cNvSpPr txBox="1">
              <a:spLocks noChangeArrowheads="1"/>
            </p:cNvSpPr>
            <p:nvPr/>
          </p:nvSpPr>
          <p:spPr bwMode="auto">
            <a:xfrm>
              <a:off x="3973" y="1045"/>
              <a:ext cx="79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Absorption band,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polarizers</a:t>
              </a:r>
            </a:p>
          </p:txBody>
        </p:sp>
        <p:sp>
          <p:nvSpPr>
            <p:cNvPr id="16420" name="Line 25"/>
            <p:cNvSpPr>
              <a:spLocks noChangeShapeType="1"/>
            </p:cNvSpPr>
            <p:nvPr/>
          </p:nvSpPr>
          <p:spPr bwMode="auto">
            <a:xfrm flipH="1">
              <a:off x="3912" y="1308"/>
              <a:ext cx="204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421" name="Line 26"/>
            <p:cNvSpPr>
              <a:spLocks noChangeShapeType="1"/>
            </p:cNvSpPr>
            <p:nvPr/>
          </p:nvSpPr>
          <p:spPr bwMode="auto">
            <a:xfrm>
              <a:off x="3420" y="1194"/>
              <a:ext cx="0" cy="1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422" name="Rectangle 28"/>
            <p:cNvSpPr>
              <a:spLocks noChangeArrowheads="1"/>
            </p:cNvSpPr>
            <p:nvPr/>
          </p:nvSpPr>
          <p:spPr bwMode="auto">
            <a:xfrm>
              <a:off x="2952" y="2448"/>
              <a:ext cx="80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Birefringence</a:t>
              </a:r>
            </a:p>
          </p:txBody>
        </p:sp>
        <p:sp>
          <p:nvSpPr>
            <p:cNvPr id="16423" name="Line 29"/>
            <p:cNvSpPr>
              <a:spLocks noChangeShapeType="1"/>
            </p:cNvSpPr>
            <p:nvPr/>
          </p:nvSpPr>
          <p:spPr bwMode="auto">
            <a:xfrm flipV="1">
              <a:off x="3282" y="2346"/>
              <a:ext cx="132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6389" name="Group 1"/>
          <p:cNvGrpSpPr>
            <a:grpSpLocks/>
          </p:cNvGrpSpPr>
          <p:nvPr/>
        </p:nvGrpSpPr>
        <p:grpSpPr bwMode="auto">
          <a:xfrm>
            <a:off x="5378450" y="3917950"/>
            <a:ext cx="3308350" cy="1447800"/>
            <a:chOff x="5378450" y="3917950"/>
            <a:chExt cx="3308350" cy="1447800"/>
          </a:xfrm>
        </p:grpSpPr>
        <p:grpSp>
          <p:nvGrpSpPr>
            <p:cNvPr id="16390" name="Group 53"/>
            <p:cNvGrpSpPr>
              <a:grpSpLocks/>
            </p:cNvGrpSpPr>
            <p:nvPr/>
          </p:nvGrpSpPr>
          <p:grpSpPr bwMode="auto">
            <a:xfrm>
              <a:off x="5378450" y="3917950"/>
              <a:ext cx="3308350" cy="1447800"/>
              <a:chOff x="3342" y="2970"/>
              <a:chExt cx="2084" cy="912"/>
            </a:xfrm>
          </p:grpSpPr>
          <p:sp>
            <p:nvSpPr>
              <p:cNvPr id="16393" name="AutoShape 31"/>
              <p:cNvSpPr>
                <a:spLocks noChangeArrowheads="1"/>
              </p:cNvSpPr>
              <p:nvPr/>
            </p:nvSpPr>
            <p:spPr bwMode="auto">
              <a:xfrm rot="5400000" flipH="1">
                <a:off x="3804" y="3066"/>
                <a:ext cx="912" cy="720"/>
              </a:xfrm>
              <a:prstGeom prst="parallelogram">
                <a:avLst>
                  <a:gd name="adj" fmla="val 11940"/>
                </a:avLst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394" name="Line 32"/>
              <p:cNvSpPr>
                <a:spLocks noChangeShapeType="1"/>
              </p:cNvSpPr>
              <p:nvPr/>
            </p:nvSpPr>
            <p:spPr bwMode="auto">
              <a:xfrm>
                <a:off x="3888" y="3054"/>
                <a:ext cx="732" cy="73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395" name="Line 33"/>
              <p:cNvSpPr>
                <a:spLocks noChangeShapeType="1"/>
              </p:cNvSpPr>
              <p:nvPr/>
            </p:nvSpPr>
            <p:spPr bwMode="auto">
              <a:xfrm>
                <a:off x="3342" y="3462"/>
                <a:ext cx="1728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396" name="Line 34"/>
              <p:cNvSpPr>
                <a:spLocks noChangeShapeType="1"/>
              </p:cNvSpPr>
              <p:nvPr/>
            </p:nvSpPr>
            <p:spPr bwMode="auto">
              <a:xfrm>
                <a:off x="3480" y="3360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397" name="Line 35"/>
              <p:cNvSpPr>
                <a:spLocks noChangeShapeType="1"/>
              </p:cNvSpPr>
              <p:nvPr/>
            </p:nvSpPr>
            <p:spPr bwMode="auto">
              <a:xfrm>
                <a:off x="3601" y="3361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398" name="Line 36"/>
              <p:cNvSpPr>
                <a:spLocks noChangeShapeType="1"/>
              </p:cNvSpPr>
              <p:nvPr/>
            </p:nvSpPr>
            <p:spPr bwMode="auto">
              <a:xfrm>
                <a:off x="3734" y="3362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399" name="Line 37"/>
              <p:cNvSpPr>
                <a:spLocks noChangeShapeType="1"/>
              </p:cNvSpPr>
              <p:nvPr/>
            </p:nvSpPr>
            <p:spPr bwMode="auto">
              <a:xfrm>
                <a:off x="4458" y="3209"/>
                <a:ext cx="48" cy="2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0" name="Line 38"/>
              <p:cNvSpPr>
                <a:spLocks noChangeShapeType="1"/>
              </p:cNvSpPr>
              <p:nvPr/>
            </p:nvSpPr>
            <p:spPr bwMode="auto">
              <a:xfrm flipV="1">
                <a:off x="3906" y="3300"/>
                <a:ext cx="720" cy="156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1" name="Line 39"/>
              <p:cNvSpPr>
                <a:spLocks noChangeShapeType="1"/>
              </p:cNvSpPr>
              <p:nvPr/>
            </p:nvSpPr>
            <p:spPr bwMode="auto">
              <a:xfrm flipV="1">
                <a:off x="4627" y="3301"/>
                <a:ext cx="432" cy="6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2" name="Line 40"/>
              <p:cNvSpPr>
                <a:spLocks noChangeShapeType="1"/>
              </p:cNvSpPr>
              <p:nvPr/>
            </p:nvSpPr>
            <p:spPr bwMode="auto">
              <a:xfrm>
                <a:off x="4334" y="3239"/>
                <a:ext cx="55" cy="2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3" name="Line 41"/>
              <p:cNvSpPr>
                <a:spLocks noChangeShapeType="1"/>
              </p:cNvSpPr>
              <p:nvPr/>
            </p:nvSpPr>
            <p:spPr bwMode="auto">
              <a:xfrm>
                <a:off x="4763" y="3195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4" name="Line 42"/>
              <p:cNvSpPr>
                <a:spLocks noChangeShapeType="1"/>
              </p:cNvSpPr>
              <p:nvPr/>
            </p:nvSpPr>
            <p:spPr bwMode="auto">
              <a:xfrm>
                <a:off x="4900" y="3201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6405" name="Oval 43"/>
              <p:cNvSpPr>
                <a:spLocks noChangeArrowheads="1"/>
              </p:cNvSpPr>
              <p:nvPr/>
            </p:nvSpPr>
            <p:spPr bwMode="auto">
              <a:xfrm>
                <a:off x="4338" y="3444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06" name="Oval 44"/>
              <p:cNvSpPr>
                <a:spLocks noChangeArrowheads="1"/>
              </p:cNvSpPr>
              <p:nvPr/>
            </p:nvSpPr>
            <p:spPr bwMode="auto">
              <a:xfrm>
                <a:off x="3721" y="3445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07" name="Oval 45"/>
              <p:cNvSpPr>
                <a:spLocks noChangeArrowheads="1"/>
              </p:cNvSpPr>
              <p:nvPr/>
            </p:nvSpPr>
            <p:spPr bwMode="auto">
              <a:xfrm>
                <a:off x="3590" y="3446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08" name="Oval 46"/>
              <p:cNvSpPr>
                <a:spLocks noChangeArrowheads="1"/>
              </p:cNvSpPr>
              <p:nvPr/>
            </p:nvSpPr>
            <p:spPr bwMode="auto">
              <a:xfrm>
                <a:off x="3471" y="3441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09" name="Oval 47"/>
              <p:cNvSpPr>
                <a:spLocks noChangeArrowheads="1"/>
              </p:cNvSpPr>
              <p:nvPr/>
            </p:nvSpPr>
            <p:spPr bwMode="auto">
              <a:xfrm>
                <a:off x="4476" y="3444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10" name="Oval 48"/>
              <p:cNvSpPr>
                <a:spLocks noChangeArrowheads="1"/>
              </p:cNvSpPr>
              <p:nvPr/>
            </p:nvSpPr>
            <p:spPr bwMode="auto">
              <a:xfrm>
                <a:off x="4734" y="3444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11" name="Oval 49"/>
              <p:cNvSpPr>
                <a:spLocks noChangeArrowheads="1"/>
              </p:cNvSpPr>
              <p:nvPr/>
            </p:nvSpPr>
            <p:spPr bwMode="auto">
              <a:xfrm>
                <a:off x="4860" y="3444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12" name="Text Box 50"/>
              <p:cNvSpPr txBox="1">
                <a:spLocks noChangeArrowheads="1"/>
              </p:cNvSpPr>
              <p:nvPr/>
            </p:nvSpPr>
            <p:spPr bwMode="auto">
              <a:xfrm>
                <a:off x="5042" y="3160"/>
                <a:ext cx="3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e-ray</a:t>
                </a:r>
              </a:p>
            </p:txBody>
          </p:sp>
          <p:sp>
            <p:nvSpPr>
              <p:cNvPr id="16413" name="Text Box 51"/>
              <p:cNvSpPr txBox="1">
                <a:spLocks noChangeArrowheads="1"/>
              </p:cNvSpPr>
              <p:nvPr/>
            </p:nvSpPr>
            <p:spPr bwMode="auto">
              <a:xfrm>
                <a:off x="5039" y="3341"/>
                <a:ext cx="3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o-ray</a:t>
                </a:r>
              </a:p>
            </p:txBody>
          </p:sp>
          <p:sp>
            <p:nvSpPr>
              <p:cNvPr id="16414" name="Text Box 52"/>
              <p:cNvSpPr txBox="1">
                <a:spLocks noChangeArrowheads="1"/>
              </p:cNvSpPr>
              <p:nvPr/>
            </p:nvSpPr>
            <p:spPr bwMode="auto">
              <a:xfrm rot="2571044">
                <a:off x="3867" y="3024"/>
                <a:ext cx="401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Optic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axis</a:t>
                </a:r>
              </a:p>
            </p:txBody>
          </p:sp>
        </p:grpSp>
        <p:sp>
          <p:nvSpPr>
            <p:cNvPr id="16391" name="Rectangle 37"/>
            <p:cNvSpPr>
              <a:spLocks noChangeArrowheads="1"/>
            </p:cNvSpPr>
            <p:nvPr/>
          </p:nvSpPr>
          <p:spPr bwMode="auto">
            <a:xfrm>
              <a:off x="7002463" y="4049713"/>
              <a:ext cx="36671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E</a:t>
              </a:r>
              <a:r>
                <a:rPr lang="en-US" altLang="en-US" sz="1400" baseline="-25000">
                  <a:latin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6392" name="Rectangle 1"/>
            <p:cNvSpPr>
              <a:spLocks noChangeArrowheads="1"/>
            </p:cNvSpPr>
            <p:nvPr/>
          </p:nvSpPr>
          <p:spPr bwMode="auto">
            <a:xfrm>
              <a:off x="7053263" y="4651375"/>
              <a:ext cx="37306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E</a:t>
              </a:r>
              <a:r>
                <a:rPr lang="en-US" altLang="en-US" sz="1400" baseline="-25000">
                  <a:latin typeface="Times New Roman" panose="02020603050405020304" pitchFamily="18" charset="0"/>
                </a:rPr>
                <a:t>o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ED60857-0F2F-4767-BE72-F18835C8E54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425450" y="303213"/>
            <a:ext cx="8188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Principle:</a:t>
            </a:r>
            <a:r>
              <a:rPr lang="en-US" altLang="en-US" sz="1800" b="1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</a:rPr>
              <a:t>Light whose polarization is </a:t>
            </a:r>
            <a:r>
              <a:rPr lang="en-US" altLang="en-US" sz="1800" i="1">
                <a:latin typeface="Times New Roman" panose="02020603050405020304" pitchFamily="18" charset="0"/>
              </a:rPr>
              <a:t>parallel</a:t>
            </a:r>
            <a:r>
              <a:rPr lang="en-US" altLang="en-US" sz="1800">
                <a:latin typeface="Times New Roman" panose="02020603050405020304" pitchFamily="18" charset="0"/>
              </a:rPr>
              <a:t> to the optic axis feels a refractive index of </a:t>
            </a:r>
            <a:r>
              <a:rPr lang="en-US" altLang="en-US" sz="1800" i="1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 and propagates with a speed of </a:t>
            </a:r>
            <a:r>
              <a:rPr lang="en-US" altLang="en-US" sz="1800" i="1">
                <a:latin typeface="Times New Roman" panose="02020603050405020304" pitchFamily="18" charset="0"/>
              </a:rPr>
              <a:t>v</a:t>
            </a:r>
            <a:r>
              <a:rPr lang="en-US" altLang="en-US" sz="1800" baseline="-25000">
                <a:latin typeface="Times New Roman" panose="02020603050405020304" pitchFamily="18" charset="0"/>
              </a:rPr>
              <a:t>//</a:t>
            </a:r>
            <a:r>
              <a:rPr lang="en-US" altLang="en-US" sz="1800">
                <a:latin typeface="Times New Roman" panose="02020603050405020304" pitchFamily="18" charset="0"/>
              </a:rPr>
              <a:t>. Light whose polarization is </a:t>
            </a:r>
            <a:r>
              <a:rPr lang="en-US" altLang="en-US" sz="1800" i="1">
                <a:latin typeface="Times New Roman" panose="02020603050405020304" pitchFamily="18" charset="0"/>
              </a:rPr>
              <a:t>perpendicular</a:t>
            </a:r>
            <a:r>
              <a:rPr lang="en-US" altLang="en-US" sz="1800">
                <a:latin typeface="Times New Roman" panose="02020603050405020304" pitchFamily="18" charset="0"/>
              </a:rPr>
              <a:t> to the optic axis feels a refractive index of </a:t>
            </a:r>
            <a:r>
              <a:rPr lang="en-US" altLang="en-US" sz="1800" i="1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o</a:t>
            </a:r>
            <a:r>
              <a:rPr lang="en-US" altLang="en-US" sz="1800">
                <a:latin typeface="Times New Roman" panose="02020603050405020304" pitchFamily="18" charset="0"/>
              </a:rPr>
              <a:t> and propagates with a speed of </a:t>
            </a:r>
            <a:r>
              <a:rPr lang="en-US" altLang="en-US" sz="1800" i="1">
                <a:latin typeface="Times New Roman" panose="02020603050405020304" pitchFamily="18" charset="0"/>
              </a:rPr>
              <a:t>v</a:t>
            </a:r>
            <a:r>
              <a:rPr lang="en-US" altLang="en-US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412" name="Rectangle 102"/>
          <p:cNvSpPr>
            <a:spLocks noChangeArrowheads="1"/>
          </p:cNvSpPr>
          <p:nvPr/>
        </p:nvSpPr>
        <p:spPr bwMode="auto">
          <a:xfrm>
            <a:off x="457200" y="3994150"/>
            <a:ext cx="52197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8.4.2 Birefringent crystals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Cubic, uniaxial, biaxial </a:t>
            </a:r>
            <a:r>
              <a:rPr lang="en-US" altLang="en-US" sz="1800" dirty="0">
                <a:latin typeface="Times New Roman" panose="02020603050405020304" pitchFamily="18" charset="0"/>
              </a:rPr>
              <a:t>crystals</a:t>
            </a:r>
            <a:r>
              <a:rPr lang="en-US" altLang="en-US" sz="1800" i="1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Negative </a:t>
            </a:r>
            <a:r>
              <a:rPr lang="en-US" altLang="en-US" sz="1800" dirty="0">
                <a:latin typeface="Times New Roman" panose="02020603050405020304" pitchFamily="18" charset="0"/>
              </a:rPr>
              <a:t>(</a:t>
            </a:r>
            <a:r>
              <a:rPr lang="en-US" altLang="en-US" sz="1800" i="1" dirty="0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 dirty="0">
                <a:latin typeface="Times New Roman" panose="02020603050405020304" pitchFamily="18" charset="0"/>
              </a:rPr>
              <a:t>e</a:t>
            </a:r>
            <a:r>
              <a:rPr lang="en-US" altLang="en-US" sz="1800" dirty="0">
                <a:latin typeface="Times New Roman" panose="02020603050405020304" pitchFamily="18" charset="0"/>
              </a:rPr>
              <a:t>&lt;</a:t>
            </a:r>
            <a:r>
              <a:rPr lang="en-US" altLang="en-US" sz="1800" i="1" dirty="0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 dirty="0">
                <a:latin typeface="Times New Roman" panose="02020603050405020304" pitchFamily="18" charset="0"/>
              </a:rPr>
              <a:t>o</a:t>
            </a:r>
            <a:r>
              <a:rPr lang="en-US" altLang="en-US" sz="1800" dirty="0">
                <a:latin typeface="Times New Roman" panose="02020603050405020304" pitchFamily="18" charset="0"/>
              </a:rPr>
              <a:t>)</a:t>
            </a:r>
            <a:r>
              <a:rPr lang="en-US" altLang="en-US" sz="1800" i="1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and</a:t>
            </a:r>
            <a:r>
              <a:rPr lang="en-US" altLang="en-US" sz="1800" i="1" dirty="0">
                <a:latin typeface="Times New Roman" panose="02020603050405020304" pitchFamily="18" charset="0"/>
              </a:rPr>
              <a:t> positive </a:t>
            </a:r>
            <a:r>
              <a:rPr lang="en-US" altLang="en-US" sz="1800" dirty="0">
                <a:latin typeface="Times New Roman" panose="02020603050405020304" pitchFamily="18" charset="0"/>
              </a:rPr>
              <a:t>(</a:t>
            </a:r>
            <a:r>
              <a:rPr lang="en-US" altLang="en-US" sz="1800" i="1" dirty="0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 dirty="0">
                <a:latin typeface="Times New Roman" panose="02020603050405020304" pitchFamily="18" charset="0"/>
              </a:rPr>
              <a:t>e</a:t>
            </a:r>
            <a:r>
              <a:rPr lang="en-US" altLang="en-US" sz="1800" i="1" dirty="0">
                <a:latin typeface="Times New Roman" panose="02020603050405020304" pitchFamily="18" charset="0"/>
              </a:rPr>
              <a:t>&gt;n</a:t>
            </a:r>
            <a:r>
              <a:rPr lang="en-US" altLang="en-US" sz="1800" i="1" baseline="-25000" dirty="0">
                <a:latin typeface="Times New Roman" panose="02020603050405020304" pitchFamily="18" charset="0"/>
              </a:rPr>
              <a:t>o</a:t>
            </a:r>
            <a:r>
              <a:rPr lang="en-US" altLang="en-US" sz="1800" dirty="0">
                <a:latin typeface="Times New Roman" panose="02020603050405020304" pitchFamily="18" charset="0"/>
              </a:rPr>
              <a:t>) </a:t>
            </a:r>
            <a:r>
              <a:rPr lang="en-US" altLang="en-US" sz="1800" i="1" dirty="0">
                <a:latin typeface="Times New Roman" panose="02020603050405020304" pitchFamily="18" charset="0"/>
              </a:rPr>
              <a:t>uniaxial birefringent crystals. </a:t>
            </a:r>
          </a:p>
        </p:txBody>
      </p:sp>
      <p:grpSp>
        <p:nvGrpSpPr>
          <p:cNvPr id="17413" name="Group 2"/>
          <p:cNvGrpSpPr>
            <a:grpSpLocks/>
          </p:cNvGrpSpPr>
          <p:nvPr/>
        </p:nvGrpSpPr>
        <p:grpSpPr bwMode="auto">
          <a:xfrm>
            <a:off x="5856288" y="3636963"/>
            <a:ext cx="2438400" cy="1447800"/>
            <a:chOff x="5750213" y="3511800"/>
            <a:chExt cx="2438400" cy="1447800"/>
          </a:xfrm>
        </p:grpSpPr>
        <p:grpSp>
          <p:nvGrpSpPr>
            <p:cNvPr id="17432" name="Group 98"/>
            <p:cNvGrpSpPr>
              <a:grpSpLocks/>
            </p:cNvGrpSpPr>
            <p:nvPr/>
          </p:nvGrpSpPr>
          <p:grpSpPr bwMode="auto">
            <a:xfrm>
              <a:off x="5750213" y="3511800"/>
              <a:ext cx="2438400" cy="1447800"/>
              <a:chOff x="1837" y="3116"/>
              <a:chExt cx="1536" cy="912"/>
            </a:xfrm>
          </p:grpSpPr>
          <p:sp>
            <p:nvSpPr>
              <p:cNvPr id="17435" name="Line 63"/>
              <p:cNvSpPr>
                <a:spLocks noChangeShapeType="1"/>
              </p:cNvSpPr>
              <p:nvPr/>
            </p:nvSpPr>
            <p:spPr bwMode="auto">
              <a:xfrm>
                <a:off x="2108" y="3542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6" name="Line 65"/>
              <p:cNvSpPr>
                <a:spLocks noChangeShapeType="1"/>
              </p:cNvSpPr>
              <p:nvPr/>
            </p:nvSpPr>
            <p:spPr bwMode="auto">
              <a:xfrm flipV="1">
                <a:off x="2256" y="3313"/>
                <a:ext cx="709" cy="323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7" name="Line 68"/>
              <p:cNvSpPr>
                <a:spLocks noChangeShapeType="1"/>
              </p:cNvSpPr>
              <p:nvPr/>
            </p:nvSpPr>
            <p:spPr bwMode="auto">
              <a:xfrm>
                <a:off x="3075" y="3213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8" name="Line 69"/>
              <p:cNvSpPr>
                <a:spLocks noChangeShapeType="1"/>
              </p:cNvSpPr>
              <p:nvPr/>
            </p:nvSpPr>
            <p:spPr bwMode="auto">
              <a:xfrm>
                <a:off x="3207" y="3219"/>
                <a:ext cx="0" cy="2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9" name="AutoShape 80"/>
              <p:cNvSpPr>
                <a:spLocks noChangeArrowheads="1"/>
              </p:cNvSpPr>
              <p:nvPr/>
            </p:nvSpPr>
            <p:spPr bwMode="auto">
              <a:xfrm rot="5400000" flipH="1">
                <a:off x="2150" y="3212"/>
                <a:ext cx="912" cy="720"/>
              </a:xfrm>
              <a:prstGeom prst="parallelogram">
                <a:avLst>
                  <a:gd name="adj" fmla="val 11940"/>
                </a:avLst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40" name="Line 81"/>
              <p:cNvSpPr>
                <a:spLocks noChangeShapeType="1"/>
              </p:cNvSpPr>
              <p:nvPr/>
            </p:nvSpPr>
            <p:spPr bwMode="auto">
              <a:xfrm>
                <a:off x="2245" y="3211"/>
                <a:ext cx="732" cy="73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41" name="Line 82"/>
              <p:cNvSpPr>
                <a:spLocks noChangeShapeType="1"/>
              </p:cNvSpPr>
              <p:nvPr/>
            </p:nvSpPr>
            <p:spPr bwMode="auto">
              <a:xfrm>
                <a:off x="1837" y="3637"/>
                <a:ext cx="420" cy="6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42" name="Text Box 86"/>
              <p:cNvSpPr txBox="1">
                <a:spLocks noChangeArrowheads="1"/>
              </p:cNvSpPr>
              <p:nvPr/>
            </p:nvSpPr>
            <p:spPr bwMode="auto">
              <a:xfrm>
                <a:off x="2991" y="3354"/>
                <a:ext cx="3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e-ray</a:t>
                </a:r>
              </a:p>
            </p:txBody>
          </p:sp>
          <p:sp>
            <p:nvSpPr>
              <p:cNvPr id="17443" name="Text Box 87"/>
              <p:cNvSpPr txBox="1">
                <a:spLocks noChangeArrowheads="1"/>
              </p:cNvSpPr>
              <p:nvPr/>
            </p:nvSpPr>
            <p:spPr bwMode="auto">
              <a:xfrm rot="2571044">
                <a:off x="2608" y="3565"/>
                <a:ext cx="401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Optic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axis</a:t>
                </a:r>
              </a:p>
            </p:txBody>
          </p:sp>
          <p:sp>
            <p:nvSpPr>
              <p:cNvPr id="17444" name="Line 88"/>
              <p:cNvSpPr>
                <a:spLocks noChangeShapeType="1"/>
              </p:cNvSpPr>
              <p:nvPr/>
            </p:nvSpPr>
            <p:spPr bwMode="auto">
              <a:xfrm>
                <a:off x="2239" y="3217"/>
                <a:ext cx="0" cy="804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45" name="Arc 89"/>
              <p:cNvSpPr>
                <a:spLocks/>
              </p:cNvSpPr>
              <p:nvPr/>
            </p:nvSpPr>
            <p:spPr bwMode="auto">
              <a:xfrm rot="-2836541">
                <a:off x="2125" y="3491"/>
                <a:ext cx="350" cy="237"/>
              </a:xfrm>
              <a:custGeom>
                <a:avLst/>
                <a:gdLst>
                  <a:gd name="T0" fmla="*/ 0 w 35503"/>
                  <a:gd name="T1" fmla="*/ 0 h 41923"/>
                  <a:gd name="T2" fmla="*/ 0 w 35503"/>
                  <a:gd name="T3" fmla="*/ 0 h 41923"/>
                  <a:gd name="T4" fmla="*/ 0 w 35503"/>
                  <a:gd name="T5" fmla="*/ 0 h 41923"/>
                  <a:gd name="T6" fmla="*/ 0 60000 65536"/>
                  <a:gd name="T7" fmla="*/ 0 60000 65536"/>
                  <a:gd name="T8" fmla="*/ 0 60000 65536"/>
                  <a:gd name="T9" fmla="*/ 0 w 35503"/>
                  <a:gd name="T10" fmla="*/ 0 h 41923"/>
                  <a:gd name="T11" fmla="*/ 35503 w 35503"/>
                  <a:gd name="T12" fmla="*/ 41923 h 4192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503" h="41923" fill="none" extrusionOk="0">
                    <a:moveTo>
                      <a:pt x="21219" y="0"/>
                    </a:moveTo>
                    <a:cubicBezTo>
                      <a:pt x="29789" y="3085"/>
                      <a:pt x="35503" y="11214"/>
                      <a:pt x="35503" y="20323"/>
                    </a:cubicBezTo>
                    <a:cubicBezTo>
                      <a:pt x="35503" y="32252"/>
                      <a:pt x="25832" y="41923"/>
                      <a:pt x="13903" y="41923"/>
                    </a:cubicBezTo>
                    <a:cubicBezTo>
                      <a:pt x="8816" y="41923"/>
                      <a:pt x="3892" y="40127"/>
                      <a:pt x="0" y="36853"/>
                    </a:cubicBezTo>
                  </a:path>
                  <a:path w="35503" h="41923" stroke="0" extrusionOk="0">
                    <a:moveTo>
                      <a:pt x="21219" y="0"/>
                    </a:moveTo>
                    <a:cubicBezTo>
                      <a:pt x="29789" y="3085"/>
                      <a:pt x="35503" y="11214"/>
                      <a:pt x="35503" y="20323"/>
                    </a:cubicBezTo>
                    <a:cubicBezTo>
                      <a:pt x="35503" y="32252"/>
                      <a:pt x="25832" y="41923"/>
                      <a:pt x="13903" y="41923"/>
                    </a:cubicBezTo>
                    <a:cubicBezTo>
                      <a:pt x="8816" y="41923"/>
                      <a:pt x="3892" y="40127"/>
                      <a:pt x="0" y="36853"/>
                    </a:cubicBezTo>
                    <a:lnTo>
                      <a:pt x="13903" y="20323"/>
                    </a:lnTo>
                    <a:lnTo>
                      <a:pt x="21219" y="0"/>
                    </a:lnTo>
                    <a:close/>
                  </a:path>
                </a:pathLst>
              </a:custGeom>
              <a:noFill/>
              <a:ln w="12700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46" name="Line 92"/>
              <p:cNvSpPr>
                <a:spLocks noChangeShapeType="1"/>
              </p:cNvSpPr>
              <p:nvPr/>
            </p:nvSpPr>
            <p:spPr bwMode="auto">
              <a:xfrm>
                <a:off x="2450" y="3183"/>
                <a:ext cx="0" cy="804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47" name="Line 95"/>
              <p:cNvSpPr>
                <a:spLocks noChangeShapeType="1"/>
              </p:cNvSpPr>
              <p:nvPr/>
            </p:nvSpPr>
            <p:spPr bwMode="auto">
              <a:xfrm flipV="1">
                <a:off x="2238" y="3503"/>
                <a:ext cx="164" cy="139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48" name="Line 96"/>
              <p:cNvSpPr>
                <a:spLocks noChangeShapeType="1"/>
              </p:cNvSpPr>
              <p:nvPr/>
            </p:nvSpPr>
            <p:spPr bwMode="auto">
              <a:xfrm>
                <a:off x="2245" y="3643"/>
                <a:ext cx="87" cy="11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49" name="Line 97"/>
              <p:cNvSpPr>
                <a:spLocks noChangeShapeType="1"/>
              </p:cNvSpPr>
              <p:nvPr/>
            </p:nvSpPr>
            <p:spPr bwMode="auto">
              <a:xfrm flipV="1">
                <a:off x="2941" y="3313"/>
                <a:ext cx="432" cy="6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7433" name="Arc 89"/>
            <p:cNvSpPr>
              <a:spLocks/>
            </p:cNvSpPr>
            <p:nvPr/>
          </p:nvSpPr>
          <p:spPr bwMode="auto">
            <a:xfrm rot="-2836541">
              <a:off x="6204744" y="4282282"/>
              <a:ext cx="555625" cy="376237"/>
            </a:xfrm>
            <a:custGeom>
              <a:avLst/>
              <a:gdLst>
                <a:gd name="T0" fmla="*/ 0 w 35503"/>
                <a:gd name="T1" fmla="*/ 0 h 41923"/>
                <a:gd name="T2" fmla="*/ 0 w 35503"/>
                <a:gd name="T3" fmla="*/ 0 h 41923"/>
                <a:gd name="T4" fmla="*/ 0 w 35503"/>
                <a:gd name="T5" fmla="*/ 0 h 41923"/>
                <a:gd name="T6" fmla="*/ 0 60000 65536"/>
                <a:gd name="T7" fmla="*/ 0 60000 65536"/>
                <a:gd name="T8" fmla="*/ 0 60000 65536"/>
                <a:gd name="T9" fmla="*/ 0 w 35503"/>
                <a:gd name="T10" fmla="*/ 0 h 41923"/>
                <a:gd name="T11" fmla="*/ 35503 w 35503"/>
                <a:gd name="T12" fmla="*/ 41923 h 419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503" h="41923" fill="none" extrusionOk="0">
                  <a:moveTo>
                    <a:pt x="21219" y="0"/>
                  </a:moveTo>
                  <a:cubicBezTo>
                    <a:pt x="29789" y="3085"/>
                    <a:pt x="35503" y="11214"/>
                    <a:pt x="35503" y="20323"/>
                  </a:cubicBezTo>
                  <a:cubicBezTo>
                    <a:pt x="35503" y="32252"/>
                    <a:pt x="25832" y="41923"/>
                    <a:pt x="13903" y="41923"/>
                  </a:cubicBezTo>
                  <a:cubicBezTo>
                    <a:pt x="8816" y="41923"/>
                    <a:pt x="3892" y="40127"/>
                    <a:pt x="0" y="36853"/>
                  </a:cubicBezTo>
                </a:path>
                <a:path w="35503" h="41923" stroke="0" extrusionOk="0">
                  <a:moveTo>
                    <a:pt x="21219" y="0"/>
                  </a:moveTo>
                  <a:cubicBezTo>
                    <a:pt x="29789" y="3085"/>
                    <a:pt x="35503" y="11214"/>
                    <a:pt x="35503" y="20323"/>
                  </a:cubicBezTo>
                  <a:cubicBezTo>
                    <a:pt x="35503" y="32252"/>
                    <a:pt x="25832" y="41923"/>
                    <a:pt x="13903" y="41923"/>
                  </a:cubicBezTo>
                  <a:cubicBezTo>
                    <a:pt x="8816" y="41923"/>
                    <a:pt x="3892" y="40127"/>
                    <a:pt x="0" y="36853"/>
                  </a:cubicBezTo>
                  <a:lnTo>
                    <a:pt x="13903" y="20323"/>
                  </a:lnTo>
                  <a:lnTo>
                    <a:pt x="21219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7434" name="Arc 89"/>
            <p:cNvSpPr>
              <a:spLocks/>
            </p:cNvSpPr>
            <p:nvPr/>
          </p:nvSpPr>
          <p:spPr bwMode="auto">
            <a:xfrm rot="-2836541">
              <a:off x="6203156" y="3948907"/>
              <a:ext cx="555625" cy="376238"/>
            </a:xfrm>
            <a:custGeom>
              <a:avLst/>
              <a:gdLst>
                <a:gd name="T0" fmla="*/ 0 w 35503"/>
                <a:gd name="T1" fmla="*/ 0 h 41923"/>
                <a:gd name="T2" fmla="*/ 0 w 35503"/>
                <a:gd name="T3" fmla="*/ 0 h 41923"/>
                <a:gd name="T4" fmla="*/ 0 w 35503"/>
                <a:gd name="T5" fmla="*/ 0 h 41923"/>
                <a:gd name="T6" fmla="*/ 0 60000 65536"/>
                <a:gd name="T7" fmla="*/ 0 60000 65536"/>
                <a:gd name="T8" fmla="*/ 0 60000 65536"/>
                <a:gd name="T9" fmla="*/ 0 w 35503"/>
                <a:gd name="T10" fmla="*/ 0 h 41923"/>
                <a:gd name="T11" fmla="*/ 35503 w 35503"/>
                <a:gd name="T12" fmla="*/ 41923 h 419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503" h="41923" fill="none" extrusionOk="0">
                  <a:moveTo>
                    <a:pt x="21219" y="0"/>
                  </a:moveTo>
                  <a:cubicBezTo>
                    <a:pt x="29789" y="3085"/>
                    <a:pt x="35503" y="11214"/>
                    <a:pt x="35503" y="20323"/>
                  </a:cubicBezTo>
                  <a:cubicBezTo>
                    <a:pt x="35503" y="32252"/>
                    <a:pt x="25832" y="41923"/>
                    <a:pt x="13903" y="41923"/>
                  </a:cubicBezTo>
                  <a:cubicBezTo>
                    <a:pt x="8816" y="41923"/>
                    <a:pt x="3892" y="40127"/>
                    <a:pt x="0" y="36853"/>
                  </a:cubicBezTo>
                </a:path>
                <a:path w="35503" h="41923" stroke="0" extrusionOk="0">
                  <a:moveTo>
                    <a:pt x="21219" y="0"/>
                  </a:moveTo>
                  <a:cubicBezTo>
                    <a:pt x="29789" y="3085"/>
                    <a:pt x="35503" y="11214"/>
                    <a:pt x="35503" y="20323"/>
                  </a:cubicBezTo>
                  <a:cubicBezTo>
                    <a:pt x="35503" y="32252"/>
                    <a:pt x="25832" y="41923"/>
                    <a:pt x="13903" y="41923"/>
                  </a:cubicBezTo>
                  <a:cubicBezTo>
                    <a:pt x="8816" y="41923"/>
                    <a:pt x="3892" y="40127"/>
                    <a:pt x="0" y="36853"/>
                  </a:cubicBezTo>
                  <a:lnTo>
                    <a:pt x="13903" y="20323"/>
                  </a:lnTo>
                  <a:lnTo>
                    <a:pt x="21219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457200" y="1241425"/>
            <a:ext cx="5157788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u="sng" dirty="0">
                <a:cs typeface="Times New Roman" pitchFamily="18" charset="0"/>
              </a:rPr>
              <a:t>Huygens’s explanation</a:t>
            </a:r>
            <a:r>
              <a:rPr lang="en-US" dirty="0">
                <a:cs typeface="Times New Roman" pitchFamily="18" charset="0"/>
              </a:rPr>
              <a:t>:</a:t>
            </a:r>
          </a:p>
          <a:p>
            <a:pPr marL="342900" indent="-342900" eaLnBrk="1" hangingPunct="1">
              <a:buFont typeface="+mj-lt"/>
              <a:buAutoNum type="arabicParenR"/>
              <a:defRPr/>
            </a:pPr>
            <a:r>
              <a:rPr lang="en-US" dirty="0">
                <a:cs typeface="Times New Roman" pitchFamily="18" charset="0"/>
              </a:rPr>
              <a:t>o-ray, wavelets expand with </a:t>
            </a:r>
            <a:r>
              <a:rPr lang="en-US" i="1" dirty="0">
                <a:cs typeface="Arial Unicode MS" pitchFamily="34" charset="-128"/>
              </a:rPr>
              <a:t>v</a:t>
            </a:r>
            <a:r>
              <a:rPr lang="en-US" baseline="-25000" dirty="0">
                <a:cs typeface="Arial Unicode MS" pitchFamily="34" charset="-128"/>
              </a:rPr>
              <a:t>┴</a:t>
            </a:r>
            <a:r>
              <a:rPr lang="en-US" dirty="0">
                <a:cs typeface="Arial Unicode MS" pitchFamily="34" charset="-128"/>
              </a:rPr>
              <a:t>.</a:t>
            </a:r>
          </a:p>
          <a:p>
            <a:pPr marL="342900" indent="-342900" eaLnBrk="1" hangingPunct="1">
              <a:buFont typeface="+mj-lt"/>
              <a:buAutoNum type="arabicParenR"/>
              <a:defRPr/>
            </a:pPr>
            <a:r>
              <a:rPr lang="en-US" dirty="0">
                <a:cs typeface="Arial Unicode MS" pitchFamily="34" charset="-128"/>
              </a:rPr>
              <a:t>e-ray, 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dirty="0">
                <a:cs typeface="Arial Unicode MS" pitchFamily="34" charset="-128"/>
              </a:rPr>
              <a:t>-field component parallel to the optic axis    propagates with </a:t>
            </a:r>
            <a:r>
              <a:rPr lang="en-US" i="1" dirty="0">
                <a:cs typeface="Arial Unicode MS" pitchFamily="34" charset="-128"/>
              </a:rPr>
              <a:t>v</a:t>
            </a:r>
            <a:r>
              <a:rPr lang="en-US" baseline="-25000" dirty="0">
                <a:cs typeface="Arial Unicode MS" pitchFamily="34" charset="-128"/>
              </a:rPr>
              <a:t>//</a:t>
            </a:r>
            <a:r>
              <a:rPr lang="en-US" dirty="0">
                <a:cs typeface="Arial Unicode MS" pitchFamily="34" charset="-128"/>
              </a:rPr>
              <a:t>. </a:t>
            </a:r>
            <a:r>
              <a:rPr lang="en-US" i="1" dirty="0">
                <a:cs typeface="Arial Unicode MS" pitchFamily="34" charset="-128"/>
              </a:rPr>
              <a:t>E</a:t>
            </a:r>
            <a:r>
              <a:rPr lang="en-US" dirty="0">
                <a:cs typeface="Arial Unicode MS" pitchFamily="34" charset="-128"/>
              </a:rPr>
              <a:t>-field component perpendicular to the optic axis propagates with </a:t>
            </a:r>
            <a:r>
              <a:rPr lang="en-US" i="1" dirty="0">
                <a:cs typeface="Arial Unicode MS" pitchFamily="34" charset="-128"/>
              </a:rPr>
              <a:t>v</a:t>
            </a:r>
            <a:r>
              <a:rPr lang="en-US" baseline="-25000" dirty="0">
                <a:cs typeface="Arial Unicode MS" pitchFamily="34" charset="-128"/>
              </a:rPr>
              <a:t>┴</a:t>
            </a:r>
            <a:r>
              <a:rPr lang="en-US" dirty="0">
                <a:cs typeface="Arial Unicode MS" pitchFamily="34" charset="-128"/>
              </a:rPr>
              <a:t>. This results in </a:t>
            </a:r>
            <a:r>
              <a:rPr lang="en-US" i="1" dirty="0">
                <a:cs typeface="Arial Unicode MS" pitchFamily="34" charset="-128"/>
              </a:rPr>
              <a:t>elliptical wavelets</a:t>
            </a:r>
            <a:r>
              <a:rPr lang="en-US" dirty="0">
                <a:cs typeface="Arial Unicode MS" pitchFamily="34" charset="-128"/>
              </a:rPr>
              <a:t>.</a:t>
            </a:r>
          </a:p>
          <a:p>
            <a:pPr eaLnBrk="1" hangingPunct="1">
              <a:defRPr/>
            </a:pPr>
            <a:r>
              <a:rPr lang="en-US" i="1" u="sng" dirty="0">
                <a:solidFill>
                  <a:srgbClr val="0000FF"/>
                </a:solidFill>
                <a:cs typeface="Arial Unicode MS" pitchFamily="34" charset="-128"/>
              </a:rPr>
              <a:t>Ray direction</a:t>
            </a:r>
            <a:r>
              <a:rPr lang="en-US" u="sng" dirty="0">
                <a:cs typeface="Arial Unicode MS" pitchFamily="34" charset="-128"/>
              </a:rPr>
              <a:t>:</a:t>
            </a:r>
            <a:r>
              <a:rPr lang="en-US" dirty="0">
                <a:cs typeface="Arial Unicode MS" pitchFamily="34" charset="-128"/>
              </a:rPr>
              <a:t> from the origin of each wavelet to its tangent point with the planar envelope.</a:t>
            </a:r>
          </a:p>
        </p:txBody>
      </p:sp>
      <p:grpSp>
        <p:nvGrpSpPr>
          <p:cNvPr id="17415" name="Group 39"/>
          <p:cNvGrpSpPr>
            <a:grpSpLocks/>
          </p:cNvGrpSpPr>
          <p:nvPr/>
        </p:nvGrpSpPr>
        <p:grpSpPr bwMode="auto">
          <a:xfrm>
            <a:off x="5837238" y="1760538"/>
            <a:ext cx="2476500" cy="1447800"/>
            <a:chOff x="5837238" y="1760538"/>
            <a:chExt cx="2476500" cy="1447800"/>
          </a:xfrm>
        </p:grpSpPr>
        <p:grpSp>
          <p:nvGrpSpPr>
            <p:cNvPr id="17416" name="Group 99"/>
            <p:cNvGrpSpPr>
              <a:grpSpLocks/>
            </p:cNvGrpSpPr>
            <p:nvPr/>
          </p:nvGrpSpPr>
          <p:grpSpPr bwMode="auto">
            <a:xfrm>
              <a:off x="5837238" y="1760538"/>
              <a:ext cx="2476500" cy="1447800"/>
              <a:chOff x="3450" y="1987"/>
              <a:chExt cx="1560" cy="912"/>
            </a:xfrm>
          </p:grpSpPr>
          <p:sp>
            <p:nvSpPr>
              <p:cNvPr id="17419" name="AutoShape 28"/>
              <p:cNvSpPr>
                <a:spLocks noChangeArrowheads="1"/>
              </p:cNvSpPr>
              <p:nvPr/>
            </p:nvSpPr>
            <p:spPr bwMode="auto">
              <a:xfrm rot="5400000" flipH="1">
                <a:off x="3781" y="2083"/>
                <a:ext cx="912" cy="720"/>
              </a:xfrm>
              <a:prstGeom prst="parallelogram">
                <a:avLst>
                  <a:gd name="adj" fmla="val 11940"/>
                </a:avLst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0" name="Line 31"/>
              <p:cNvSpPr>
                <a:spLocks noChangeShapeType="1"/>
              </p:cNvSpPr>
              <p:nvPr/>
            </p:nvSpPr>
            <p:spPr bwMode="auto">
              <a:xfrm>
                <a:off x="3876" y="2082"/>
                <a:ext cx="732" cy="73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21" name="Line 32"/>
              <p:cNvSpPr>
                <a:spLocks noChangeShapeType="1"/>
              </p:cNvSpPr>
              <p:nvPr/>
            </p:nvSpPr>
            <p:spPr bwMode="auto">
              <a:xfrm>
                <a:off x="3450" y="2502"/>
                <a:ext cx="1560" cy="6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22" name="Oval 42"/>
              <p:cNvSpPr>
                <a:spLocks noChangeArrowheads="1"/>
              </p:cNvSpPr>
              <p:nvPr/>
            </p:nvSpPr>
            <p:spPr bwMode="auto">
              <a:xfrm>
                <a:off x="3726" y="2484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3" name="Oval 47"/>
              <p:cNvSpPr>
                <a:spLocks noChangeArrowheads="1"/>
              </p:cNvSpPr>
              <p:nvPr/>
            </p:nvSpPr>
            <p:spPr bwMode="auto">
              <a:xfrm>
                <a:off x="3858" y="2490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4" name="Oval 48"/>
              <p:cNvSpPr>
                <a:spLocks noChangeArrowheads="1"/>
              </p:cNvSpPr>
              <p:nvPr/>
            </p:nvSpPr>
            <p:spPr bwMode="auto">
              <a:xfrm>
                <a:off x="4056" y="2490"/>
                <a:ext cx="27" cy="32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5" name="Text Box 50"/>
              <p:cNvSpPr txBox="1">
                <a:spLocks noChangeArrowheads="1"/>
              </p:cNvSpPr>
              <p:nvPr/>
            </p:nvSpPr>
            <p:spPr bwMode="auto">
              <a:xfrm>
                <a:off x="4601" y="2273"/>
                <a:ext cx="3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o-ray</a:t>
                </a:r>
              </a:p>
            </p:txBody>
          </p:sp>
          <p:sp>
            <p:nvSpPr>
              <p:cNvPr id="17426" name="Text Box 51"/>
              <p:cNvSpPr txBox="1">
                <a:spLocks noChangeArrowheads="1"/>
              </p:cNvSpPr>
              <p:nvPr/>
            </p:nvSpPr>
            <p:spPr bwMode="auto">
              <a:xfrm rot="2571044">
                <a:off x="4227" y="2436"/>
                <a:ext cx="401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Optic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axis</a:t>
                </a:r>
              </a:p>
            </p:txBody>
          </p:sp>
          <p:sp>
            <p:nvSpPr>
              <p:cNvPr id="17427" name="Line 52"/>
              <p:cNvSpPr>
                <a:spLocks noChangeShapeType="1"/>
              </p:cNvSpPr>
              <p:nvPr/>
            </p:nvSpPr>
            <p:spPr bwMode="auto">
              <a:xfrm>
                <a:off x="3870" y="2088"/>
                <a:ext cx="0" cy="804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28" name="Arc 53"/>
              <p:cNvSpPr>
                <a:spLocks/>
              </p:cNvSpPr>
              <p:nvPr/>
            </p:nvSpPr>
            <p:spPr bwMode="auto">
              <a:xfrm>
                <a:off x="3868" y="2304"/>
                <a:ext cx="200" cy="396"/>
              </a:xfrm>
              <a:custGeom>
                <a:avLst/>
                <a:gdLst>
                  <a:gd name="T0" fmla="*/ 0 w 23075"/>
                  <a:gd name="T1" fmla="*/ 0 h 43200"/>
                  <a:gd name="T2" fmla="*/ 0 w 23075"/>
                  <a:gd name="T3" fmla="*/ 0 h 43200"/>
                  <a:gd name="T4" fmla="*/ 0 w 23075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3075"/>
                  <a:gd name="T10" fmla="*/ 0 h 43200"/>
                  <a:gd name="T11" fmla="*/ 23075 w 23075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075" h="43200" fill="none" extrusionOk="0">
                    <a:moveTo>
                      <a:pt x="1474" y="0"/>
                    </a:moveTo>
                    <a:cubicBezTo>
                      <a:pt x="13404" y="0"/>
                      <a:pt x="23075" y="9670"/>
                      <a:pt x="23075" y="21600"/>
                    </a:cubicBezTo>
                    <a:cubicBezTo>
                      <a:pt x="23075" y="33529"/>
                      <a:pt x="13404" y="43200"/>
                      <a:pt x="1475" y="43200"/>
                    </a:cubicBezTo>
                    <a:cubicBezTo>
                      <a:pt x="982" y="43200"/>
                      <a:pt x="490" y="43183"/>
                      <a:pt x="0" y="43149"/>
                    </a:cubicBezTo>
                  </a:path>
                  <a:path w="23075" h="43200" stroke="0" extrusionOk="0">
                    <a:moveTo>
                      <a:pt x="1474" y="0"/>
                    </a:moveTo>
                    <a:cubicBezTo>
                      <a:pt x="13404" y="0"/>
                      <a:pt x="23075" y="9670"/>
                      <a:pt x="23075" y="21600"/>
                    </a:cubicBezTo>
                    <a:cubicBezTo>
                      <a:pt x="23075" y="33529"/>
                      <a:pt x="13404" y="43200"/>
                      <a:pt x="1475" y="43200"/>
                    </a:cubicBezTo>
                    <a:cubicBezTo>
                      <a:pt x="982" y="43200"/>
                      <a:pt x="490" y="43183"/>
                      <a:pt x="0" y="43149"/>
                    </a:cubicBezTo>
                    <a:lnTo>
                      <a:pt x="1475" y="21600"/>
                    </a:lnTo>
                    <a:lnTo>
                      <a:pt x="147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29" name="Arc 54"/>
              <p:cNvSpPr>
                <a:spLocks/>
              </p:cNvSpPr>
              <p:nvPr/>
            </p:nvSpPr>
            <p:spPr bwMode="auto">
              <a:xfrm>
                <a:off x="3869" y="2461"/>
                <a:ext cx="200" cy="396"/>
              </a:xfrm>
              <a:custGeom>
                <a:avLst/>
                <a:gdLst>
                  <a:gd name="T0" fmla="*/ 0 w 23075"/>
                  <a:gd name="T1" fmla="*/ 0 h 43200"/>
                  <a:gd name="T2" fmla="*/ 0 w 23075"/>
                  <a:gd name="T3" fmla="*/ 0 h 43200"/>
                  <a:gd name="T4" fmla="*/ 0 w 23075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3075"/>
                  <a:gd name="T10" fmla="*/ 0 h 43200"/>
                  <a:gd name="T11" fmla="*/ 23075 w 23075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075" h="43200" fill="none" extrusionOk="0">
                    <a:moveTo>
                      <a:pt x="1474" y="0"/>
                    </a:moveTo>
                    <a:cubicBezTo>
                      <a:pt x="13404" y="0"/>
                      <a:pt x="23075" y="9670"/>
                      <a:pt x="23075" y="21600"/>
                    </a:cubicBezTo>
                    <a:cubicBezTo>
                      <a:pt x="23075" y="33529"/>
                      <a:pt x="13404" y="43200"/>
                      <a:pt x="1475" y="43200"/>
                    </a:cubicBezTo>
                    <a:cubicBezTo>
                      <a:pt x="982" y="43200"/>
                      <a:pt x="490" y="43183"/>
                      <a:pt x="0" y="43149"/>
                    </a:cubicBezTo>
                  </a:path>
                  <a:path w="23075" h="43200" stroke="0" extrusionOk="0">
                    <a:moveTo>
                      <a:pt x="1474" y="0"/>
                    </a:moveTo>
                    <a:cubicBezTo>
                      <a:pt x="13404" y="0"/>
                      <a:pt x="23075" y="9670"/>
                      <a:pt x="23075" y="21600"/>
                    </a:cubicBezTo>
                    <a:cubicBezTo>
                      <a:pt x="23075" y="33529"/>
                      <a:pt x="13404" y="43200"/>
                      <a:pt x="1475" y="43200"/>
                    </a:cubicBezTo>
                    <a:cubicBezTo>
                      <a:pt x="982" y="43200"/>
                      <a:pt x="490" y="43183"/>
                      <a:pt x="0" y="43149"/>
                    </a:cubicBezTo>
                    <a:lnTo>
                      <a:pt x="1475" y="21600"/>
                    </a:lnTo>
                    <a:lnTo>
                      <a:pt x="1474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0" name="Arc 55"/>
              <p:cNvSpPr>
                <a:spLocks/>
              </p:cNvSpPr>
              <p:nvPr/>
            </p:nvSpPr>
            <p:spPr bwMode="auto">
              <a:xfrm>
                <a:off x="3858" y="2156"/>
                <a:ext cx="200" cy="396"/>
              </a:xfrm>
              <a:custGeom>
                <a:avLst/>
                <a:gdLst>
                  <a:gd name="T0" fmla="*/ 0 w 23075"/>
                  <a:gd name="T1" fmla="*/ 0 h 43200"/>
                  <a:gd name="T2" fmla="*/ 0 w 23075"/>
                  <a:gd name="T3" fmla="*/ 0 h 43200"/>
                  <a:gd name="T4" fmla="*/ 0 w 23075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3075"/>
                  <a:gd name="T10" fmla="*/ 0 h 43200"/>
                  <a:gd name="T11" fmla="*/ 23075 w 23075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075" h="43200" fill="none" extrusionOk="0">
                    <a:moveTo>
                      <a:pt x="1474" y="0"/>
                    </a:moveTo>
                    <a:cubicBezTo>
                      <a:pt x="13404" y="0"/>
                      <a:pt x="23075" y="9670"/>
                      <a:pt x="23075" y="21600"/>
                    </a:cubicBezTo>
                    <a:cubicBezTo>
                      <a:pt x="23075" y="33529"/>
                      <a:pt x="13404" y="43200"/>
                      <a:pt x="1475" y="43200"/>
                    </a:cubicBezTo>
                    <a:cubicBezTo>
                      <a:pt x="982" y="43200"/>
                      <a:pt x="490" y="43183"/>
                      <a:pt x="0" y="43149"/>
                    </a:cubicBezTo>
                  </a:path>
                  <a:path w="23075" h="43200" stroke="0" extrusionOk="0">
                    <a:moveTo>
                      <a:pt x="1474" y="0"/>
                    </a:moveTo>
                    <a:cubicBezTo>
                      <a:pt x="13404" y="0"/>
                      <a:pt x="23075" y="9670"/>
                      <a:pt x="23075" y="21600"/>
                    </a:cubicBezTo>
                    <a:cubicBezTo>
                      <a:pt x="23075" y="33529"/>
                      <a:pt x="13404" y="43200"/>
                      <a:pt x="1475" y="43200"/>
                    </a:cubicBezTo>
                    <a:cubicBezTo>
                      <a:pt x="982" y="43200"/>
                      <a:pt x="490" y="43183"/>
                      <a:pt x="0" y="43149"/>
                    </a:cubicBezTo>
                    <a:lnTo>
                      <a:pt x="1475" y="21600"/>
                    </a:lnTo>
                    <a:lnTo>
                      <a:pt x="1474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1" name="Line 56"/>
              <p:cNvSpPr>
                <a:spLocks noChangeShapeType="1"/>
              </p:cNvSpPr>
              <p:nvPr/>
            </p:nvSpPr>
            <p:spPr bwMode="auto">
              <a:xfrm>
                <a:off x="4069" y="2065"/>
                <a:ext cx="0" cy="804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7417" name="Oval 42"/>
            <p:cNvSpPr>
              <a:spLocks noChangeArrowheads="1"/>
            </p:cNvSpPr>
            <p:nvPr/>
          </p:nvSpPr>
          <p:spPr bwMode="auto">
            <a:xfrm>
              <a:off x="7759631" y="2562050"/>
              <a:ext cx="42863" cy="508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7418" name="Oval 42"/>
            <p:cNvSpPr>
              <a:spLocks noChangeArrowheads="1"/>
            </p:cNvSpPr>
            <p:nvPr/>
          </p:nvSpPr>
          <p:spPr bwMode="auto">
            <a:xfrm>
              <a:off x="7912031" y="2555740"/>
              <a:ext cx="42863" cy="508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55DA0E-6913-4D55-A20E-1E995BC1922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361950" y="303213"/>
            <a:ext cx="457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u="sng">
                <a:solidFill>
                  <a:srgbClr val="0000FF"/>
                </a:solidFill>
                <a:latin typeface="Times New Roman" panose="02020603050405020304" pitchFamily="18" charset="0"/>
              </a:rPr>
              <a:t>Wavelets in uniaxial crystals:</a:t>
            </a:r>
            <a:endParaRPr lang="en-US" altLang="en-US" sz="180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8436" name="Group 46"/>
          <p:cNvGrpSpPr>
            <a:grpSpLocks/>
          </p:cNvGrpSpPr>
          <p:nvPr/>
        </p:nvGrpSpPr>
        <p:grpSpPr bwMode="auto">
          <a:xfrm>
            <a:off x="1190625" y="635000"/>
            <a:ext cx="2287588" cy="2260600"/>
            <a:chOff x="385" y="395"/>
            <a:chExt cx="1441" cy="1424"/>
          </a:xfrm>
        </p:grpSpPr>
        <p:sp>
          <p:nvSpPr>
            <p:cNvPr id="18491" name="Oval 6"/>
            <p:cNvSpPr>
              <a:spLocks noChangeArrowheads="1"/>
            </p:cNvSpPr>
            <p:nvPr/>
          </p:nvSpPr>
          <p:spPr bwMode="auto">
            <a:xfrm>
              <a:off x="756" y="648"/>
              <a:ext cx="666" cy="1170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92" name="Oval 7"/>
            <p:cNvSpPr>
              <a:spLocks noChangeArrowheads="1"/>
            </p:cNvSpPr>
            <p:nvPr/>
          </p:nvSpPr>
          <p:spPr bwMode="auto">
            <a:xfrm>
              <a:off x="759" y="915"/>
              <a:ext cx="660" cy="636"/>
            </a:xfrm>
            <a:prstGeom prst="ellipse">
              <a:avLst/>
            </a:prstGeom>
            <a:noFill/>
            <a:ln w="1270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93" name="Line 8"/>
            <p:cNvSpPr>
              <a:spLocks noChangeShapeType="1"/>
            </p:cNvSpPr>
            <p:nvPr/>
          </p:nvSpPr>
          <p:spPr bwMode="auto">
            <a:xfrm>
              <a:off x="468" y="1224"/>
              <a:ext cx="1230" cy="0"/>
            </a:xfrm>
            <a:prstGeom prst="line">
              <a:avLst/>
            </a:prstGeom>
            <a:noFill/>
            <a:ln w="22225">
              <a:solidFill>
                <a:schemeClr val="accent2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494" name="Oval 9"/>
            <p:cNvSpPr>
              <a:spLocks noChangeArrowheads="1"/>
            </p:cNvSpPr>
            <p:nvPr/>
          </p:nvSpPr>
          <p:spPr bwMode="auto">
            <a:xfrm>
              <a:off x="1410" y="1211"/>
              <a:ext cx="27" cy="27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95" name="Oval 10"/>
            <p:cNvSpPr>
              <a:spLocks noChangeArrowheads="1"/>
            </p:cNvSpPr>
            <p:nvPr/>
          </p:nvSpPr>
          <p:spPr bwMode="auto">
            <a:xfrm>
              <a:off x="739" y="1212"/>
              <a:ext cx="27" cy="27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96" name="Oval 11"/>
            <p:cNvSpPr>
              <a:spLocks noChangeArrowheads="1"/>
            </p:cNvSpPr>
            <p:nvPr/>
          </p:nvSpPr>
          <p:spPr bwMode="auto">
            <a:xfrm>
              <a:off x="1082" y="1531"/>
              <a:ext cx="27" cy="27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97" name="Oval 12"/>
            <p:cNvSpPr>
              <a:spLocks noChangeArrowheads="1"/>
            </p:cNvSpPr>
            <p:nvPr/>
          </p:nvSpPr>
          <p:spPr bwMode="auto">
            <a:xfrm>
              <a:off x="1077" y="902"/>
              <a:ext cx="27" cy="27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98" name="Line 13"/>
            <p:cNvSpPr>
              <a:spLocks noChangeShapeType="1"/>
            </p:cNvSpPr>
            <p:nvPr/>
          </p:nvSpPr>
          <p:spPr bwMode="auto">
            <a:xfrm>
              <a:off x="750" y="1074"/>
              <a:ext cx="0" cy="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9" name="Line 14"/>
            <p:cNvSpPr>
              <a:spLocks noChangeShapeType="1"/>
            </p:cNvSpPr>
            <p:nvPr/>
          </p:nvSpPr>
          <p:spPr bwMode="auto">
            <a:xfrm>
              <a:off x="925" y="1819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500" name="Line 15"/>
            <p:cNvSpPr>
              <a:spLocks noChangeShapeType="1"/>
            </p:cNvSpPr>
            <p:nvPr/>
          </p:nvSpPr>
          <p:spPr bwMode="auto">
            <a:xfrm>
              <a:off x="1424" y="1076"/>
              <a:ext cx="0" cy="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501" name="Line 16"/>
            <p:cNvSpPr>
              <a:spLocks noChangeShapeType="1"/>
            </p:cNvSpPr>
            <p:nvPr/>
          </p:nvSpPr>
          <p:spPr bwMode="auto">
            <a:xfrm flipH="1">
              <a:off x="920" y="644"/>
              <a:ext cx="3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502" name="Text Box 17"/>
            <p:cNvSpPr txBox="1">
              <a:spLocks noChangeArrowheads="1"/>
            </p:cNvSpPr>
            <p:nvPr/>
          </p:nvSpPr>
          <p:spPr bwMode="auto">
            <a:xfrm>
              <a:off x="874" y="1340"/>
              <a:ext cx="44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o-wave</a:t>
              </a:r>
            </a:p>
          </p:txBody>
        </p:sp>
        <p:sp>
          <p:nvSpPr>
            <p:cNvPr id="18503" name="Text Box 18"/>
            <p:cNvSpPr txBox="1">
              <a:spLocks noChangeArrowheads="1"/>
            </p:cNvSpPr>
            <p:nvPr/>
          </p:nvSpPr>
          <p:spPr bwMode="auto">
            <a:xfrm>
              <a:off x="883" y="1593"/>
              <a:ext cx="44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e-wave</a:t>
              </a:r>
            </a:p>
          </p:txBody>
        </p:sp>
        <p:sp>
          <p:nvSpPr>
            <p:cNvPr id="18504" name="Text Box 19"/>
            <p:cNvSpPr txBox="1">
              <a:spLocks noChangeArrowheads="1"/>
            </p:cNvSpPr>
            <p:nvPr/>
          </p:nvSpPr>
          <p:spPr bwMode="auto">
            <a:xfrm>
              <a:off x="1461" y="1052"/>
              <a:ext cx="36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Optic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axis</a:t>
              </a:r>
            </a:p>
          </p:txBody>
        </p:sp>
        <p:sp>
          <p:nvSpPr>
            <p:cNvPr id="18505" name="Rectangle 22"/>
            <p:cNvSpPr>
              <a:spLocks noChangeArrowheads="1"/>
            </p:cNvSpPr>
            <p:nvPr/>
          </p:nvSpPr>
          <p:spPr bwMode="auto">
            <a:xfrm>
              <a:off x="1095" y="395"/>
              <a:ext cx="2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v</a:t>
              </a:r>
              <a:r>
                <a:rPr lang="en-US" altLang="en-US" sz="1800" baseline="-25000">
                  <a:latin typeface="Times New Roman" panose="02020603050405020304" pitchFamily="18" charset="0"/>
                </a:rPr>
                <a:t>//</a:t>
              </a:r>
            </a:p>
          </p:txBody>
        </p:sp>
        <p:sp>
          <p:nvSpPr>
            <p:cNvPr id="18506" name="Rectangle 25"/>
            <p:cNvSpPr>
              <a:spLocks noChangeArrowheads="1"/>
            </p:cNvSpPr>
            <p:nvPr/>
          </p:nvSpPr>
          <p:spPr bwMode="auto">
            <a:xfrm>
              <a:off x="385" y="1007"/>
              <a:ext cx="2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v</a:t>
              </a:r>
              <a:r>
                <a:rPr lang="en-US" altLang="en-US" sz="1800" baseline="-25000">
                  <a:latin typeface="Times New Roman" panose="02020603050405020304" pitchFamily="18" charset="0"/>
                </a:rPr>
                <a:t>┴</a:t>
              </a:r>
            </a:p>
          </p:txBody>
        </p:sp>
        <p:sp>
          <p:nvSpPr>
            <p:cNvPr id="18507" name="AutoShape 26"/>
            <p:cNvSpPr>
              <a:spLocks noChangeArrowheads="1"/>
            </p:cNvSpPr>
            <p:nvPr/>
          </p:nvSpPr>
          <p:spPr bwMode="auto">
            <a:xfrm>
              <a:off x="1080" y="492"/>
              <a:ext cx="56" cy="126"/>
            </a:xfrm>
            <a:prstGeom prst="upArrow">
              <a:avLst>
                <a:gd name="adj1" fmla="val 50000"/>
                <a:gd name="adj2" fmla="val 56250"/>
              </a:avLst>
            </a:prstGeom>
            <a:noFill/>
            <a:ln w="12700" algn="ctr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508" name="AutoShape 27"/>
            <p:cNvSpPr>
              <a:spLocks noChangeArrowheads="1"/>
            </p:cNvSpPr>
            <p:nvPr/>
          </p:nvSpPr>
          <p:spPr bwMode="auto">
            <a:xfrm rot="-5400000">
              <a:off x="631" y="1165"/>
              <a:ext cx="56" cy="126"/>
            </a:xfrm>
            <a:prstGeom prst="upArrow">
              <a:avLst>
                <a:gd name="adj1" fmla="val 50000"/>
                <a:gd name="adj2" fmla="val 56250"/>
              </a:avLst>
            </a:prstGeom>
            <a:noFill/>
            <a:ln w="12700" algn="ctr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437" name="Group 62"/>
          <p:cNvGrpSpPr>
            <a:grpSpLocks/>
          </p:cNvGrpSpPr>
          <p:nvPr/>
        </p:nvGrpSpPr>
        <p:grpSpPr bwMode="auto">
          <a:xfrm>
            <a:off x="4546600" y="1103313"/>
            <a:ext cx="2874963" cy="1657350"/>
            <a:chOff x="1554" y="2160"/>
            <a:chExt cx="1811" cy="1044"/>
          </a:xfrm>
        </p:grpSpPr>
        <p:sp>
          <p:nvSpPr>
            <p:cNvPr id="18473" name="Line 36"/>
            <p:cNvSpPr>
              <a:spLocks noChangeShapeType="1"/>
            </p:cNvSpPr>
            <p:nvPr/>
          </p:nvSpPr>
          <p:spPr bwMode="auto">
            <a:xfrm>
              <a:off x="2276" y="2972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4" name="Line 38"/>
            <p:cNvSpPr>
              <a:spLocks noChangeShapeType="1"/>
            </p:cNvSpPr>
            <p:nvPr/>
          </p:nvSpPr>
          <p:spPr bwMode="auto">
            <a:xfrm flipH="1">
              <a:off x="2265" y="2397"/>
              <a:ext cx="3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5" name="Text Box 40"/>
            <p:cNvSpPr txBox="1">
              <a:spLocks noChangeArrowheads="1"/>
            </p:cNvSpPr>
            <p:nvPr/>
          </p:nvSpPr>
          <p:spPr bwMode="auto">
            <a:xfrm>
              <a:off x="2235" y="2776"/>
              <a:ext cx="4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3300"/>
                  </a:solidFill>
                  <a:latin typeface="Times New Roman" panose="02020603050405020304" pitchFamily="18" charset="0"/>
                </a:rPr>
                <a:t>e-wave</a:t>
              </a:r>
            </a:p>
          </p:txBody>
        </p:sp>
        <p:sp>
          <p:nvSpPr>
            <p:cNvPr id="18476" name="Rectangle 42"/>
            <p:cNvSpPr>
              <a:spLocks noChangeArrowheads="1"/>
            </p:cNvSpPr>
            <p:nvPr/>
          </p:nvSpPr>
          <p:spPr bwMode="auto">
            <a:xfrm>
              <a:off x="2428" y="2160"/>
              <a:ext cx="2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v</a:t>
              </a:r>
              <a:r>
                <a:rPr lang="en-US" altLang="en-US" sz="1800" baseline="-25000">
                  <a:latin typeface="Times New Roman" panose="02020603050405020304" pitchFamily="18" charset="0"/>
                </a:rPr>
                <a:t>//</a:t>
              </a:r>
            </a:p>
          </p:txBody>
        </p:sp>
        <p:sp>
          <p:nvSpPr>
            <p:cNvPr id="18477" name="AutoShape 44"/>
            <p:cNvSpPr>
              <a:spLocks noChangeArrowheads="1"/>
            </p:cNvSpPr>
            <p:nvPr/>
          </p:nvSpPr>
          <p:spPr bwMode="auto">
            <a:xfrm>
              <a:off x="2413" y="2257"/>
              <a:ext cx="56" cy="126"/>
            </a:xfrm>
            <a:prstGeom prst="upArrow">
              <a:avLst>
                <a:gd name="adj1" fmla="val 50000"/>
                <a:gd name="adj2" fmla="val 56250"/>
              </a:avLst>
            </a:prstGeom>
            <a:noFill/>
            <a:ln w="12700" algn="ctr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78" name="Oval 48"/>
            <p:cNvSpPr>
              <a:spLocks noChangeArrowheads="1"/>
            </p:cNvSpPr>
            <p:nvPr/>
          </p:nvSpPr>
          <p:spPr bwMode="auto">
            <a:xfrm>
              <a:off x="1969" y="2208"/>
              <a:ext cx="942" cy="985"/>
            </a:xfrm>
            <a:prstGeom prst="ellipse">
              <a:avLst/>
            </a:prstGeom>
            <a:noFill/>
            <a:ln w="1270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79" name="Line 49"/>
            <p:cNvSpPr>
              <a:spLocks noChangeShapeType="1"/>
            </p:cNvSpPr>
            <p:nvPr/>
          </p:nvSpPr>
          <p:spPr bwMode="auto">
            <a:xfrm>
              <a:off x="1554" y="2687"/>
              <a:ext cx="1755" cy="0"/>
            </a:xfrm>
            <a:prstGeom prst="line">
              <a:avLst/>
            </a:prstGeom>
            <a:noFill/>
            <a:ln w="22225">
              <a:solidFill>
                <a:schemeClr val="accent2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480" name="Oval 50"/>
            <p:cNvSpPr>
              <a:spLocks noChangeArrowheads="1"/>
            </p:cNvSpPr>
            <p:nvPr/>
          </p:nvSpPr>
          <p:spPr bwMode="auto">
            <a:xfrm>
              <a:off x="2898" y="2667"/>
              <a:ext cx="38" cy="41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81" name="Oval 51"/>
            <p:cNvSpPr>
              <a:spLocks noChangeArrowheads="1"/>
            </p:cNvSpPr>
            <p:nvPr/>
          </p:nvSpPr>
          <p:spPr bwMode="auto">
            <a:xfrm>
              <a:off x="1940" y="2668"/>
              <a:ext cx="39" cy="42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82" name="Oval 52"/>
            <p:cNvSpPr>
              <a:spLocks noChangeArrowheads="1"/>
            </p:cNvSpPr>
            <p:nvPr/>
          </p:nvSpPr>
          <p:spPr bwMode="auto">
            <a:xfrm>
              <a:off x="2430" y="3162"/>
              <a:ext cx="38" cy="42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83" name="Oval 53"/>
            <p:cNvSpPr>
              <a:spLocks noChangeArrowheads="1"/>
            </p:cNvSpPr>
            <p:nvPr/>
          </p:nvSpPr>
          <p:spPr bwMode="auto">
            <a:xfrm>
              <a:off x="2423" y="2188"/>
              <a:ext cx="38" cy="42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84" name="Line 54"/>
            <p:cNvSpPr>
              <a:spLocks noChangeShapeType="1"/>
            </p:cNvSpPr>
            <p:nvPr/>
          </p:nvSpPr>
          <p:spPr bwMode="auto">
            <a:xfrm>
              <a:off x="1956" y="2454"/>
              <a:ext cx="1" cy="4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5" name="Line 55"/>
            <p:cNvSpPr>
              <a:spLocks noChangeShapeType="1"/>
            </p:cNvSpPr>
            <p:nvPr/>
          </p:nvSpPr>
          <p:spPr bwMode="auto">
            <a:xfrm>
              <a:off x="2918" y="2457"/>
              <a:ext cx="1" cy="4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6" name="Text Box 56"/>
            <p:cNvSpPr txBox="1">
              <a:spLocks noChangeArrowheads="1"/>
            </p:cNvSpPr>
            <p:nvPr/>
          </p:nvSpPr>
          <p:spPr bwMode="auto">
            <a:xfrm>
              <a:off x="2223" y="2998"/>
              <a:ext cx="44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o-wave</a:t>
              </a:r>
            </a:p>
          </p:txBody>
        </p:sp>
        <p:sp>
          <p:nvSpPr>
            <p:cNvPr id="18487" name="Text Box 57"/>
            <p:cNvSpPr txBox="1">
              <a:spLocks noChangeArrowheads="1"/>
            </p:cNvSpPr>
            <p:nvPr/>
          </p:nvSpPr>
          <p:spPr bwMode="auto">
            <a:xfrm>
              <a:off x="3000" y="2510"/>
              <a:ext cx="36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Optic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axis</a:t>
              </a:r>
            </a:p>
          </p:txBody>
        </p:sp>
        <p:sp>
          <p:nvSpPr>
            <p:cNvPr id="18488" name="Rectangle 58"/>
            <p:cNvSpPr>
              <a:spLocks noChangeArrowheads="1"/>
            </p:cNvSpPr>
            <p:nvPr/>
          </p:nvSpPr>
          <p:spPr bwMode="auto">
            <a:xfrm>
              <a:off x="1605" y="2393"/>
              <a:ext cx="23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v</a:t>
              </a:r>
              <a:r>
                <a:rPr lang="en-US" altLang="en-US" sz="1800" baseline="-25000">
                  <a:latin typeface="Times New Roman" panose="02020603050405020304" pitchFamily="18" charset="0"/>
                </a:rPr>
                <a:t>┴</a:t>
              </a:r>
            </a:p>
          </p:txBody>
        </p:sp>
        <p:sp>
          <p:nvSpPr>
            <p:cNvPr id="18489" name="AutoShape 59"/>
            <p:cNvSpPr>
              <a:spLocks noChangeArrowheads="1"/>
            </p:cNvSpPr>
            <p:nvPr/>
          </p:nvSpPr>
          <p:spPr bwMode="auto">
            <a:xfrm rot="-5400000">
              <a:off x="1783" y="2603"/>
              <a:ext cx="86" cy="180"/>
            </a:xfrm>
            <a:prstGeom prst="upArrow">
              <a:avLst>
                <a:gd name="adj1" fmla="val 50000"/>
                <a:gd name="adj2" fmla="val 52326"/>
              </a:avLst>
            </a:prstGeom>
            <a:noFill/>
            <a:ln w="12700" algn="ctr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18490" name="Oval 61"/>
            <p:cNvSpPr>
              <a:spLocks noChangeArrowheads="1"/>
            </p:cNvSpPr>
            <p:nvPr/>
          </p:nvSpPr>
          <p:spPr bwMode="auto">
            <a:xfrm>
              <a:off x="1974" y="2406"/>
              <a:ext cx="930" cy="564"/>
            </a:xfrm>
            <a:prstGeom prst="ellipse">
              <a:avLst/>
            </a:prstGeom>
            <a:noFill/>
            <a:ln w="12700" algn="ctr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18438" name="Text Box 63"/>
          <p:cNvSpPr txBox="1">
            <a:spLocks noChangeArrowheads="1"/>
          </p:cNvSpPr>
          <p:nvPr/>
        </p:nvSpPr>
        <p:spPr bwMode="auto">
          <a:xfrm>
            <a:off x="2935288" y="811213"/>
            <a:ext cx="839787" cy="742950"/>
          </a:xfrm>
          <a:prstGeom prst="rect">
            <a:avLst/>
          </a:prstGeom>
          <a:noFill/>
          <a:ln w="12700" algn="ctr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Negative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uniaxial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crystal</a:t>
            </a:r>
          </a:p>
        </p:txBody>
      </p:sp>
      <p:sp>
        <p:nvSpPr>
          <p:cNvPr id="18439" name="Text Box 64"/>
          <p:cNvSpPr txBox="1">
            <a:spLocks noChangeArrowheads="1"/>
          </p:cNvSpPr>
          <p:nvPr/>
        </p:nvSpPr>
        <p:spPr bwMode="auto">
          <a:xfrm>
            <a:off x="6618288" y="660400"/>
            <a:ext cx="769937" cy="742950"/>
          </a:xfrm>
          <a:prstGeom prst="rect">
            <a:avLst/>
          </a:prstGeom>
          <a:noFill/>
          <a:ln w="12700" algn="ctr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Positive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uniaxial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crystal</a:t>
            </a:r>
          </a:p>
        </p:txBody>
      </p:sp>
      <p:sp>
        <p:nvSpPr>
          <p:cNvPr id="18440" name="Rectangle 67"/>
          <p:cNvSpPr>
            <a:spLocks noChangeArrowheads="1"/>
          </p:cNvSpPr>
          <p:nvPr/>
        </p:nvSpPr>
        <p:spPr bwMode="auto">
          <a:xfrm>
            <a:off x="365125" y="3606800"/>
            <a:ext cx="44672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8.4.3 Birefringent polarizers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Example: </a:t>
            </a:r>
            <a:r>
              <a:rPr lang="en-US" altLang="en-US" sz="1800">
                <a:latin typeface="Times New Roman" panose="02020603050405020304" pitchFamily="18" charset="0"/>
              </a:rPr>
              <a:t>Glan-Foucault (Glan-Air) polarizer.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Calcite, </a:t>
            </a:r>
            <a:r>
              <a:rPr lang="en-US" altLang="en-US" sz="1800" i="1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o</a:t>
            </a:r>
            <a:r>
              <a:rPr lang="en-US" altLang="en-US" sz="1800">
                <a:latin typeface="Times New Roman" panose="02020603050405020304" pitchFamily="18" charset="0"/>
              </a:rPr>
              <a:t>=1.6584, </a:t>
            </a:r>
            <a:r>
              <a:rPr lang="en-US" altLang="en-US" sz="1800" i="1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=1.4864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Symbol" panose="05050102010706020507" pitchFamily="18" charset="2"/>
              </a:rPr>
              <a:t>q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c</a:t>
            </a:r>
            <a:r>
              <a:rPr lang="en-US" altLang="en-US" sz="1800">
                <a:latin typeface="Times New Roman" panose="02020603050405020304" pitchFamily="18" charset="0"/>
              </a:rPr>
              <a:t>(o-ray) =37.08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º, </a:t>
            </a:r>
            <a:r>
              <a:rPr lang="en-US" altLang="en-US" sz="1800" i="1">
                <a:latin typeface="Symbol" panose="05050102010706020507" pitchFamily="18" charset="2"/>
              </a:rPr>
              <a:t>q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c</a:t>
            </a:r>
            <a:r>
              <a:rPr lang="en-US" altLang="en-US" sz="1800">
                <a:latin typeface="Times New Roman" panose="02020603050405020304" pitchFamily="18" charset="0"/>
              </a:rPr>
              <a:t>(e-ray) =42.28º.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Symbol" panose="05050102010706020507" pitchFamily="18" charset="2"/>
              </a:rPr>
              <a:t>q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</a:rPr>
              <a:t>(e-ray) =33.93º</a:t>
            </a:r>
          </a:p>
        </p:txBody>
      </p:sp>
      <p:grpSp>
        <p:nvGrpSpPr>
          <p:cNvPr id="18441" name="Group 1"/>
          <p:cNvGrpSpPr>
            <a:grpSpLocks/>
          </p:cNvGrpSpPr>
          <p:nvPr/>
        </p:nvGrpSpPr>
        <p:grpSpPr bwMode="auto">
          <a:xfrm>
            <a:off x="5908675" y="3676650"/>
            <a:ext cx="2087563" cy="1992313"/>
            <a:chOff x="5908675" y="3676650"/>
            <a:chExt cx="2087563" cy="1992313"/>
          </a:xfrm>
        </p:grpSpPr>
        <p:grpSp>
          <p:nvGrpSpPr>
            <p:cNvPr id="18442" name="Group 73"/>
            <p:cNvGrpSpPr>
              <a:grpSpLocks/>
            </p:cNvGrpSpPr>
            <p:nvPr/>
          </p:nvGrpSpPr>
          <p:grpSpPr bwMode="auto">
            <a:xfrm>
              <a:off x="5908675" y="3676650"/>
              <a:ext cx="2087563" cy="1992313"/>
              <a:chOff x="5918200" y="3585455"/>
              <a:chExt cx="2087563" cy="1993453"/>
            </a:xfrm>
          </p:grpSpPr>
          <p:grpSp>
            <p:nvGrpSpPr>
              <p:cNvPr id="18444" name="Group 99"/>
              <p:cNvGrpSpPr>
                <a:grpSpLocks/>
              </p:cNvGrpSpPr>
              <p:nvPr/>
            </p:nvGrpSpPr>
            <p:grpSpPr bwMode="auto">
              <a:xfrm>
                <a:off x="5918200" y="3585455"/>
                <a:ext cx="2087563" cy="1947862"/>
                <a:chOff x="6419850" y="511175"/>
                <a:chExt cx="2087563" cy="1947863"/>
              </a:xfrm>
            </p:grpSpPr>
            <p:grpSp>
              <p:nvGrpSpPr>
                <p:cNvPr id="18447" name="Group 107"/>
                <p:cNvGrpSpPr>
                  <a:grpSpLocks/>
                </p:cNvGrpSpPr>
                <p:nvPr/>
              </p:nvGrpSpPr>
              <p:grpSpPr bwMode="auto">
                <a:xfrm>
                  <a:off x="6419850" y="1190625"/>
                  <a:ext cx="2087563" cy="1268413"/>
                  <a:chOff x="3594" y="1980"/>
                  <a:chExt cx="1315" cy="799"/>
                </a:xfrm>
              </p:grpSpPr>
              <p:grpSp>
                <p:nvGrpSpPr>
                  <p:cNvPr id="18449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3594" y="1980"/>
                    <a:ext cx="1315" cy="799"/>
                    <a:chOff x="3744" y="2034"/>
                    <a:chExt cx="1315" cy="799"/>
                  </a:xfrm>
                </p:grpSpPr>
                <p:grpSp>
                  <p:nvGrpSpPr>
                    <p:cNvPr id="18452" name="Group 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52" y="2094"/>
                      <a:ext cx="475" cy="739"/>
                      <a:chOff x="3858" y="2256"/>
                      <a:chExt cx="415" cy="613"/>
                    </a:xfrm>
                  </p:grpSpPr>
                  <p:sp>
                    <p:nvSpPr>
                      <p:cNvPr id="18471" name="AutoShape 68" descr="5%"/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3858" y="2256"/>
                        <a:ext cx="396" cy="582"/>
                      </a:xfrm>
                      <a:prstGeom prst="rtTriangle">
                        <a:avLst/>
                      </a:prstGeom>
                      <a:blipFill dpi="0" rotWithShape="0">
                        <a:blip r:embed="rId2"/>
                        <a:srcRect/>
                        <a:tile tx="0" ty="0" sx="100000" sy="100000" flip="none" algn="tl"/>
                      </a:blipFill>
                      <a:ln w="127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Char char="•"/>
                          <a:defRPr sz="3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har char="–"/>
                          <a:defRPr sz="28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en-US" altLang="en-US" sz="1800"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8472" name="AutoShape 69" descr="5%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877" y="2287"/>
                        <a:ext cx="396" cy="582"/>
                      </a:xfrm>
                      <a:prstGeom prst="rtTriangle">
                        <a:avLst/>
                      </a:prstGeom>
                      <a:blipFill dpi="0" rotWithShape="0">
                        <a:blip r:embed="rId2"/>
                        <a:srcRect/>
                        <a:tile tx="0" ty="0" sx="100000" sy="100000" flip="none" algn="tl"/>
                      </a:blipFill>
                      <a:ln w="12700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Char char="•"/>
                          <a:defRPr sz="3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har char="–"/>
                          <a:defRPr sz="28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en-US" altLang="en-US" sz="1800"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18453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44" y="2454"/>
                      <a:ext cx="624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33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54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46" y="2352"/>
                      <a:ext cx="0" cy="20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arrow" w="med" len="med"/>
                      <a:tailEnd type="arrow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55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61" y="2353"/>
                      <a:ext cx="0" cy="20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arrow" w="med" len="med"/>
                      <a:tailEnd type="arrow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56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94" y="2354"/>
                      <a:ext cx="0" cy="20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arrow" w="med" len="med"/>
                      <a:tailEnd type="arrow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57" name="Line 8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258" y="2296"/>
                      <a:ext cx="192" cy="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arrow" w="med" len="med"/>
                      <a:tailEnd type="arrow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58" name="Oval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81" y="2437"/>
                      <a:ext cx="27" cy="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459" name="Oval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50" y="2438"/>
                      <a:ext cx="27" cy="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460" name="Oval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31" y="2433"/>
                      <a:ext cx="27" cy="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461" name="Oval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9" y="2418"/>
                      <a:ext cx="27" cy="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462" name="Oval 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734" y="2412"/>
                      <a:ext cx="27" cy="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463" name="Oval 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60" y="2412"/>
                      <a:ext cx="27" cy="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464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61" y="2353"/>
                      <a:ext cx="0" cy="20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arrow" w="med" len="med"/>
                      <a:tailEnd type="arrow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65" name="Oval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6" y="2434"/>
                      <a:ext cx="27" cy="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18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466" name="Line 9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40" y="2180"/>
                      <a:ext cx="18" cy="27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3300"/>
                      </a:solidFill>
                      <a:round/>
                      <a:headEnd/>
                      <a:tailEnd type="arrow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67" name="Line 10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363" y="2425"/>
                      <a:ext cx="78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33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68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19" y="2034"/>
                      <a:ext cx="704" cy="1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 algn="ctr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14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</a:rPr>
                        <a:t>Mostly o-ray</a:t>
                      </a:r>
                    </a:p>
                  </p:txBody>
                </p:sp>
                <p:sp>
                  <p:nvSpPr>
                    <p:cNvPr id="18469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706" y="2221"/>
                      <a:ext cx="346" cy="19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 algn="ctr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14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</a:rPr>
                        <a:t>e-ray</a:t>
                      </a:r>
                    </a:p>
                  </p:txBody>
                </p:sp>
                <p:sp>
                  <p:nvSpPr>
                    <p:cNvPr id="18470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35" y="2431"/>
                      <a:ext cx="624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3300"/>
                      </a:solidFill>
                      <a:round/>
                      <a:headEnd/>
                      <a:tailEnd type="arrow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8450" name="Freeform 105"/>
                  <p:cNvSpPr>
                    <a:spLocks/>
                  </p:cNvSpPr>
                  <p:nvPr/>
                </p:nvSpPr>
                <p:spPr bwMode="auto">
                  <a:xfrm>
                    <a:off x="4410" y="2178"/>
                    <a:ext cx="66" cy="42"/>
                  </a:xfrm>
                  <a:custGeom>
                    <a:avLst/>
                    <a:gdLst>
                      <a:gd name="T0" fmla="*/ 0 w 66"/>
                      <a:gd name="T1" fmla="*/ 0 h 42"/>
                      <a:gd name="T2" fmla="*/ 24 w 66"/>
                      <a:gd name="T3" fmla="*/ 36 h 42"/>
                      <a:gd name="T4" fmla="*/ 66 w 66"/>
                      <a:gd name="T5" fmla="*/ 36 h 42"/>
                      <a:gd name="T6" fmla="*/ 0 60000 65536"/>
                      <a:gd name="T7" fmla="*/ 0 60000 65536"/>
                      <a:gd name="T8" fmla="*/ 0 60000 65536"/>
                      <a:gd name="T9" fmla="*/ 0 w 66"/>
                      <a:gd name="T10" fmla="*/ 0 h 42"/>
                      <a:gd name="T11" fmla="*/ 66 w 66"/>
                      <a:gd name="T12" fmla="*/ 42 h 4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66" h="42">
                        <a:moveTo>
                          <a:pt x="0" y="0"/>
                        </a:moveTo>
                        <a:cubicBezTo>
                          <a:pt x="6" y="15"/>
                          <a:pt x="13" y="30"/>
                          <a:pt x="24" y="36"/>
                        </a:cubicBezTo>
                        <a:cubicBezTo>
                          <a:pt x="35" y="42"/>
                          <a:pt x="50" y="39"/>
                          <a:pt x="66" y="36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451" name="Text Box 1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34" y="2042"/>
                    <a:ext cx="347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400">
                        <a:latin typeface="Times New Roman" panose="02020603050405020304" pitchFamily="18" charset="0"/>
                      </a:rPr>
                      <a:t>38.5</a:t>
                    </a:r>
                    <a:r>
                      <a:rPr lang="en-US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º</a:t>
                    </a:r>
                  </a:p>
                </p:txBody>
              </p:sp>
            </p:grpSp>
            <p:sp>
              <p:nvSpPr>
                <p:cNvPr id="18448" name="Text Box 110"/>
                <p:cNvSpPr txBox="1">
                  <a:spLocks noChangeArrowheads="1"/>
                </p:cNvSpPr>
                <p:nvPr/>
              </p:nvSpPr>
              <p:spPr bwMode="auto">
                <a:xfrm>
                  <a:off x="6851161" y="511175"/>
                  <a:ext cx="1223963" cy="530225"/>
                </a:xfrm>
                <a:prstGeom prst="rect">
                  <a:avLst/>
                </a:prstGeom>
                <a:noFill/>
                <a:ln w="12700" algn="ctr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latin typeface="Times New Roman" panose="02020603050405020304" pitchFamily="18" charset="0"/>
                    </a:rPr>
                    <a:t>Glan-Foucault</a:t>
                  </a:r>
                </a:p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latin typeface="Times New Roman" panose="02020603050405020304" pitchFamily="18" charset="0"/>
                    </a:rPr>
                    <a:t>polarizer</a:t>
                  </a:r>
                </a:p>
              </p:txBody>
            </p:sp>
          </p:grpSp>
          <p:sp>
            <p:nvSpPr>
              <p:cNvPr id="18445" name="Text Box 57"/>
              <p:cNvSpPr txBox="1">
                <a:spLocks noChangeArrowheads="1"/>
              </p:cNvSpPr>
              <p:nvPr/>
            </p:nvSpPr>
            <p:spPr bwMode="auto">
              <a:xfrm>
                <a:off x="6839519" y="5117243"/>
                <a:ext cx="52770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Optic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axis</a:t>
                </a:r>
              </a:p>
            </p:txBody>
          </p:sp>
          <p:sp>
            <p:nvSpPr>
              <p:cNvPr id="18446" name="Oval 89"/>
              <p:cNvSpPr>
                <a:spLocks noChangeArrowheads="1"/>
              </p:cNvSpPr>
              <p:nvPr/>
            </p:nvSpPr>
            <p:spPr bwMode="auto">
              <a:xfrm>
                <a:off x="7250353" y="5389156"/>
                <a:ext cx="42863" cy="50800"/>
              </a:xfrm>
              <a:prstGeom prst="ellipse">
                <a:avLst/>
              </a:prstGeom>
              <a:solidFill>
                <a:schemeClr val="tx1"/>
              </a:solidFill>
              <a:ln w="6350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8443" name="Oval 89"/>
            <p:cNvSpPr>
              <a:spLocks noChangeArrowheads="1"/>
            </p:cNvSpPr>
            <p:nvPr/>
          </p:nvSpPr>
          <p:spPr bwMode="auto">
            <a:xfrm>
              <a:off x="6834899" y="4754938"/>
              <a:ext cx="42863" cy="50771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22F68F-BE40-4498-A7D2-F6E7D6BEC1E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530225" y="495300"/>
            <a:ext cx="4775200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Ch8: 2-4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Ch8: 11,18,25,27,30(Optional)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</a:rPr>
              <a:t>Due: November 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5C6BD-559F-4B40-A38D-0594BA6F694A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0483" name="Rectangle 99"/>
          <p:cNvSpPr>
            <a:spLocks noChangeArrowheads="1"/>
          </p:cNvSpPr>
          <p:nvPr/>
        </p:nvSpPr>
        <p:spPr bwMode="auto">
          <a:xfrm>
            <a:off x="406400" y="350838"/>
            <a:ext cx="6054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October 28 Scattering and polarization</a:t>
            </a:r>
          </a:p>
        </p:txBody>
      </p:sp>
      <p:grpSp>
        <p:nvGrpSpPr>
          <p:cNvPr id="20484" name="Group 36"/>
          <p:cNvGrpSpPr>
            <a:grpSpLocks/>
          </p:cNvGrpSpPr>
          <p:nvPr/>
        </p:nvGrpSpPr>
        <p:grpSpPr bwMode="auto">
          <a:xfrm>
            <a:off x="593725" y="1735138"/>
            <a:ext cx="3433763" cy="1414462"/>
            <a:chOff x="363" y="2990"/>
            <a:chExt cx="2163" cy="891"/>
          </a:xfrm>
        </p:grpSpPr>
        <p:pic>
          <p:nvPicPr>
            <p:cNvPr id="20490" name="Picture 35" descr="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50766">
              <a:off x="1110" y="3219"/>
              <a:ext cx="128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491" name="Group 7"/>
            <p:cNvGrpSpPr>
              <a:grpSpLocks/>
            </p:cNvGrpSpPr>
            <p:nvPr/>
          </p:nvGrpSpPr>
          <p:grpSpPr bwMode="auto">
            <a:xfrm>
              <a:off x="1046" y="3007"/>
              <a:ext cx="200" cy="874"/>
              <a:chOff x="788" y="967"/>
              <a:chExt cx="200" cy="874"/>
            </a:xfrm>
          </p:grpSpPr>
          <p:sp>
            <p:nvSpPr>
              <p:cNvPr id="20504" name="Line 8"/>
              <p:cNvSpPr>
                <a:spLocks noChangeShapeType="1"/>
              </p:cNvSpPr>
              <p:nvPr/>
            </p:nvSpPr>
            <p:spPr bwMode="auto">
              <a:xfrm>
                <a:off x="894" y="1284"/>
                <a:ext cx="0" cy="2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5" name="Oval 9"/>
              <p:cNvSpPr>
                <a:spLocks noChangeArrowheads="1"/>
              </p:cNvSpPr>
              <p:nvPr/>
            </p:nvSpPr>
            <p:spPr bwMode="auto">
              <a:xfrm>
                <a:off x="834" y="1170"/>
                <a:ext cx="120" cy="114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506" name="Oval 10"/>
              <p:cNvSpPr>
                <a:spLocks noChangeArrowheads="1"/>
              </p:cNvSpPr>
              <p:nvPr/>
            </p:nvSpPr>
            <p:spPr bwMode="auto">
              <a:xfrm>
                <a:off x="835" y="1531"/>
                <a:ext cx="120" cy="114"/>
              </a:xfrm>
              <a:prstGeom prst="ellipse">
                <a:avLst/>
              </a:prstGeom>
              <a:solidFill>
                <a:srgbClr val="00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507" name="Text Box 11"/>
              <p:cNvSpPr txBox="1">
                <a:spLocks noChangeArrowheads="1"/>
              </p:cNvSpPr>
              <p:nvPr/>
            </p:nvSpPr>
            <p:spPr bwMode="auto">
              <a:xfrm>
                <a:off x="788" y="967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</a:rPr>
                  <a:t>+</a:t>
                </a:r>
              </a:p>
            </p:txBody>
          </p:sp>
          <p:sp>
            <p:nvSpPr>
              <p:cNvPr id="20508" name="Text Box 12"/>
              <p:cNvSpPr txBox="1">
                <a:spLocks noChangeArrowheads="1"/>
              </p:cNvSpPr>
              <p:nvPr/>
            </p:nvSpPr>
            <p:spPr bwMode="auto">
              <a:xfrm>
                <a:off x="819" y="1610"/>
                <a:ext cx="16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0000"/>
                    </a:solidFill>
                  </a:rPr>
                  <a:t>-</a:t>
                </a:r>
              </a:p>
            </p:txBody>
          </p:sp>
        </p:grpSp>
        <p:grpSp>
          <p:nvGrpSpPr>
            <p:cNvPr id="20492" name="Group 14"/>
            <p:cNvGrpSpPr>
              <a:grpSpLocks/>
            </p:cNvGrpSpPr>
            <p:nvPr/>
          </p:nvGrpSpPr>
          <p:grpSpPr bwMode="auto">
            <a:xfrm>
              <a:off x="1832" y="3127"/>
              <a:ext cx="200" cy="231"/>
              <a:chOff x="1232" y="2899"/>
              <a:chExt cx="200" cy="231"/>
            </a:xfrm>
          </p:grpSpPr>
          <p:sp>
            <p:nvSpPr>
              <p:cNvPr id="20502" name="Oval 15"/>
              <p:cNvSpPr>
                <a:spLocks noChangeArrowheads="1"/>
              </p:cNvSpPr>
              <p:nvPr/>
            </p:nvSpPr>
            <p:spPr bwMode="auto">
              <a:xfrm>
                <a:off x="1266" y="2952"/>
                <a:ext cx="126" cy="12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503" name="Text Box 16"/>
              <p:cNvSpPr txBox="1">
                <a:spLocks noChangeArrowheads="1"/>
              </p:cNvSpPr>
              <p:nvPr/>
            </p:nvSpPr>
            <p:spPr bwMode="auto">
              <a:xfrm rot="-2679165">
                <a:off x="1232" y="2899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660066"/>
                    </a:solidFill>
                  </a:rPr>
                  <a:t>+</a:t>
                </a:r>
              </a:p>
            </p:txBody>
          </p:sp>
        </p:grpSp>
        <p:sp>
          <p:nvSpPr>
            <p:cNvPr id="20493" name="Text Box 17"/>
            <p:cNvSpPr txBox="1">
              <a:spLocks noChangeArrowheads="1"/>
            </p:cNvSpPr>
            <p:nvPr/>
          </p:nvSpPr>
          <p:spPr bwMode="auto">
            <a:xfrm>
              <a:off x="1769" y="2990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20494" name="Text Box 18"/>
            <p:cNvSpPr txBox="1">
              <a:spLocks noChangeArrowheads="1"/>
            </p:cNvSpPr>
            <p:nvPr/>
          </p:nvSpPr>
          <p:spPr bwMode="auto">
            <a:xfrm>
              <a:off x="1794" y="3368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3300"/>
                  </a:solidFill>
                </a:rPr>
                <a:t>E</a:t>
              </a:r>
            </a:p>
          </p:txBody>
        </p:sp>
        <p:sp>
          <p:nvSpPr>
            <p:cNvPr id="20495" name="Line 19"/>
            <p:cNvSpPr>
              <a:spLocks noChangeShapeType="1"/>
            </p:cNvSpPr>
            <p:nvPr/>
          </p:nvSpPr>
          <p:spPr bwMode="auto">
            <a:xfrm>
              <a:off x="1933" y="3249"/>
              <a:ext cx="77" cy="25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Freeform 21"/>
            <p:cNvSpPr>
              <a:spLocks/>
            </p:cNvSpPr>
            <p:nvPr/>
          </p:nvSpPr>
          <p:spPr bwMode="auto">
            <a:xfrm>
              <a:off x="1158" y="3366"/>
              <a:ext cx="60" cy="66"/>
            </a:xfrm>
            <a:custGeom>
              <a:avLst/>
              <a:gdLst>
                <a:gd name="T0" fmla="*/ 0 w 60"/>
                <a:gd name="T1" fmla="*/ 0 h 66"/>
                <a:gd name="T2" fmla="*/ 42 w 60"/>
                <a:gd name="T3" fmla="*/ 24 h 66"/>
                <a:gd name="T4" fmla="*/ 60 w 60"/>
                <a:gd name="T5" fmla="*/ 66 h 66"/>
                <a:gd name="T6" fmla="*/ 0 60000 65536"/>
                <a:gd name="T7" fmla="*/ 0 60000 65536"/>
                <a:gd name="T8" fmla="*/ 0 60000 65536"/>
                <a:gd name="T9" fmla="*/ 0 w 60"/>
                <a:gd name="T10" fmla="*/ 0 h 66"/>
                <a:gd name="T11" fmla="*/ 60 w 6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66">
                  <a:moveTo>
                    <a:pt x="0" y="0"/>
                  </a:moveTo>
                  <a:cubicBezTo>
                    <a:pt x="16" y="6"/>
                    <a:pt x="32" y="13"/>
                    <a:pt x="42" y="24"/>
                  </a:cubicBezTo>
                  <a:cubicBezTo>
                    <a:pt x="52" y="35"/>
                    <a:pt x="56" y="50"/>
                    <a:pt x="60" y="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7" name="Text Box 22"/>
            <p:cNvSpPr txBox="1">
              <a:spLocks noChangeArrowheads="1"/>
            </p:cNvSpPr>
            <p:nvPr/>
          </p:nvSpPr>
          <p:spPr bwMode="auto">
            <a:xfrm>
              <a:off x="1166" y="3199"/>
              <a:ext cx="19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q</a:t>
              </a:r>
            </a:p>
          </p:txBody>
        </p:sp>
        <p:grpSp>
          <p:nvGrpSpPr>
            <p:cNvPr id="20498" name="Group 28"/>
            <p:cNvGrpSpPr>
              <a:grpSpLocks/>
            </p:cNvGrpSpPr>
            <p:nvPr/>
          </p:nvGrpSpPr>
          <p:grpSpPr bwMode="auto">
            <a:xfrm>
              <a:off x="363" y="3252"/>
              <a:ext cx="705" cy="420"/>
              <a:chOff x="159" y="3270"/>
              <a:chExt cx="705" cy="420"/>
            </a:xfrm>
          </p:grpSpPr>
          <p:pic>
            <p:nvPicPr>
              <p:cNvPr id="20500" name="Picture 26" descr="2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9" y="3270"/>
                <a:ext cx="630" cy="4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01" name="Line 27"/>
              <p:cNvSpPr>
                <a:spLocks noChangeShapeType="1"/>
              </p:cNvSpPr>
              <p:nvPr/>
            </p:nvSpPr>
            <p:spPr bwMode="auto">
              <a:xfrm>
                <a:off x="732" y="3468"/>
                <a:ext cx="132" cy="0"/>
              </a:xfrm>
              <a:prstGeom prst="line">
                <a:avLst/>
              </a:prstGeom>
              <a:noFill/>
              <a:ln w="34925">
                <a:solidFill>
                  <a:srgbClr val="CC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499" name="Line 30"/>
            <p:cNvSpPr>
              <a:spLocks noChangeShapeType="1"/>
            </p:cNvSpPr>
            <p:nvPr/>
          </p:nvSpPr>
          <p:spPr bwMode="auto">
            <a:xfrm flipV="1">
              <a:off x="2340" y="3054"/>
              <a:ext cx="186" cy="4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0485" name="Object 1"/>
          <p:cNvGraphicFramePr>
            <a:graphicFrameLocks noChangeAspect="1"/>
          </p:cNvGraphicFramePr>
          <p:nvPr/>
        </p:nvGraphicFramePr>
        <p:xfrm>
          <a:off x="4546600" y="1735138"/>
          <a:ext cx="3468688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8" name="Equation" r:id="rId5" imgW="2159000" imgH="1117600" progId="Equation.3">
                  <p:embed/>
                </p:oleObj>
              </mc:Choice>
              <mc:Fallback>
                <p:oleObj name="Equation" r:id="rId5" imgW="2159000" imgH="1117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6600" y="1735138"/>
                        <a:ext cx="3468688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3333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401638" y="871538"/>
            <a:ext cx="6467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Scattering of light from an </a:t>
            </a:r>
            <a:r>
              <a:rPr lang="en-US" altLang="en-US" sz="1800" i="1">
                <a:solidFill>
                  <a:srgbClr val="000000"/>
                </a:solidFill>
                <a:latin typeface="Times New Roman" panose="02020603050405020304" pitchFamily="18" charset="0"/>
              </a:rPr>
              <a:t>induced dipole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1800">
                <a:solidFill>
                  <a:srgbClr val="0000CC"/>
                </a:solidFill>
                <a:latin typeface="Times New Roman" panose="02020603050405020304" pitchFamily="18" charset="0"/>
              </a:rPr>
              <a:t>Electric dipole radiation.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04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415600"/>
              </p:ext>
            </p:extLst>
          </p:nvPr>
        </p:nvGraphicFramePr>
        <p:xfrm>
          <a:off x="4727575" y="1276350"/>
          <a:ext cx="25908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9" name="Equation" r:id="rId7" imgW="1612800" imgH="228600" progId="Equation.DSMT4">
                  <p:embed/>
                </p:oleObj>
              </mc:Choice>
              <mc:Fallback>
                <p:oleObj name="Equation" r:id="rId7" imgW="16128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5" y="1276350"/>
                        <a:ext cx="25908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3333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25"/>
          <p:cNvSpPr>
            <a:spLocks noChangeArrowheads="1"/>
          </p:cNvSpPr>
          <p:nvPr/>
        </p:nvSpPr>
        <p:spPr bwMode="auto">
          <a:xfrm>
            <a:off x="660400" y="4225925"/>
            <a:ext cx="353536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u="sng" dirty="0">
                <a:solidFill>
                  <a:srgbClr val="000000"/>
                </a:solidFill>
                <a:latin typeface="Times New Roman" pitchFamily="18" charset="0"/>
              </a:rPr>
              <a:t>Important features: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  <a:defRPr/>
            </a:pPr>
            <a:r>
              <a:rPr lang="en-US" altLang="en-US" sz="1800" dirty="0">
                <a:solidFill>
                  <a:srgbClr val="000000"/>
                </a:solidFill>
                <a:latin typeface="Times New Roman" pitchFamily="18" charset="0"/>
              </a:rPr>
              <a:t>Inverse square law.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  <a:defRPr/>
            </a:pPr>
            <a:r>
              <a:rPr lang="en-US" altLang="en-US" sz="1800" dirty="0">
                <a:solidFill>
                  <a:srgbClr val="000000"/>
                </a:solidFill>
                <a:latin typeface="Times New Roman" pitchFamily="18" charset="0"/>
              </a:rPr>
              <a:t>Angular distribution (toroidal). 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  <a:defRPr/>
            </a:pPr>
            <a:r>
              <a:rPr lang="en-US" altLang="en-US" sz="1800" dirty="0">
                <a:solidFill>
                  <a:srgbClr val="000000"/>
                </a:solidFill>
                <a:latin typeface="Times New Roman" pitchFamily="18" charset="0"/>
              </a:rPr>
              <a:t>Frequency dependence.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  <a:defRPr/>
            </a:pPr>
            <a:r>
              <a:rPr lang="en-US" altLang="en-US" sz="1800" dirty="0">
                <a:solidFill>
                  <a:srgbClr val="000000"/>
                </a:solidFill>
                <a:latin typeface="Times New Roman" pitchFamily="18" charset="0"/>
              </a:rPr>
              <a:t>Directions of </a:t>
            </a:r>
            <a:r>
              <a:rPr lang="en-US" altLang="en-US" sz="1800" b="1" dirty="0">
                <a:solidFill>
                  <a:srgbClr val="000000"/>
                </a:solidFill>
                <a:latin typeface="Times New Roman" pitchFamily="18" charset="0"/>
              </a:rPr>
              <a:t>E</a:t>
            </a:r>
            <a:r>
              <a:rPr lang="en-US" altLang="en-US" sz="1800" dirty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en-US" sz="1800" b="1" dirty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altLang="en-US" sz="1800" dirty="0">
                <a:solidFill>
                  <a:srgbClr val="000000"/>
                </a:solidFill>
                <a:latin typeface="Times New Roman" pitchFamily="18" charset="0"/>
              </a:rPr>
              <a:t>, and </a:t>
            </a:r>
            <a:r>
              <a:rPr lang="en-US" altLang="en-US" sz="1800" b="1" dirty="0">
                <a:solidFill>
                  <a:srgbClr val="000000"/>
                </a:solidFill>
                <a:latin typeface="Times New Roman" pitchFamily="18" charset="0"/>
              </a:rPr>
              <a:t>k.</a:t>
            </a:r>
          </a:p>
        </p:txBody>
      </p:sp>
      <p:graphicFrame>
        <p:nvGraphicFramePr>
          <p:cNvPr id="20489" name="Object 4"/>
          <p:cNvGraphicFramePr>
            <a:graphicFrameLocks noChangeAspect="1"/>
          </p:cNvGraphicFramePr>
          <p:nvPr/>
        </p:nvGraphicFramePr>
        <p:xfrm>
          <a:off x="4646613" y="3989388"/>
          <a:ext cx="2735262" cy="195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0" name="Equation" r:id="rId9" imgW="1892300" imgH="1346200" progId="Equation.3">
                  <p:embed/>
                </p:oleObj>
              </mc:Choice>
              <mc:Fallback>
                <p:oleObj name="Equation" r:id="rId9" imgW="1892300" imgH="1346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6613" y="3989388"/>
                        <a:ext cx="2735262" cy="195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320358-BD8B-467C-8C2F-419F661E496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6387" name="Rectangle 109"/>
          <p:cNvSpPr>
            <a:spLocks noChangeArrowheads="1"/>
          </p:cNvSpPr>
          <p:nvPr/>
        </p:nvSpPr>
        <p:spPr bwMode="auto">
          <a:xfrm>
            <a:off x="558800" y="641350"/>
            <a:ext cx="5578475" cy="35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8.5 Scattering and polarization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500" b="1" dirty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</a:rPr>
              <a:t>Polarization by scattering</a:t>
            </a:r>
            <a:r>
              <a:rPr lang="en-US" altLang="en-US" sz="1800" dirty="0"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</a:rPr>
              <a:t>If the</a:t>
            </a:r>
            <a:r>
              <a:rPr lang="en-US" altLang="en-US" sz="1800" i="1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incident ray is </a:t>
            </a:r>
            <a:r>
              <a:rPr lang="en-US" altLang="en-US" sz="1800" i="1" dirty="0">
                <a:latin typeface="Times New Roman" panose="02020603050405020304" pitchFamily="18" charset="0"/>
              </a:rPr>
              <a:t>unpolarized</a:t>
            </a:r>
            <a:r>
              <a:rPr lang="en-US" altLang="en-US" sz="1800" dirty="0">
                <a:latin typeface="Times New Roman" panose="02020603050405020304" pitchFamily="18" charset="0"/>
              </a:rPr>
              <a:t>, we can decompose it into a horizontally and a vertically polarized light with equal strength.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  <a:defRPr/>
            </a:pPr>
            <a:r>
              <a:rPr lang="en-US" altLang="en-US" sz="1800" dirty="0">
                <a:latin typeface="Times New Roman" panose="02020603050405020304" pitchFamily="18" charset="0"/>
              </a:rPr>
              <a:t>The scattered light in the forward direction is </a:t>
            </a:r>
            <a:r>
              <a:rPr lang="en-US" altLang="en-US" sz="1800" i="1" dirty="0">
                <a:latin typeface="Times New Roman" panose="02020603050405020304" pitchFamily="18" charset="0"/>
              </a:rPr>
              <a:t>unpolarized</a:t>
            </a:r>
            <a:r>
              <a:rPr lang="en-US" altLang="en-US" sz="1800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  <a:defRPr/>
            </a:pPr>
            <a:r>
              <a:rPr lang="en-US" altLang="en-US" sz="1800" dirty="0">
                <a:latin typeface="Times New Roman" panose="02020603050405020304" pitchFamily="18" charset="0"/>
              </a:rPr>
              <a:t>The scattered light at 90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 from the incident ray is 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linearly polarized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is 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perpendicular to both the incident ray and the scattered ray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scattered light in other directions are 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partially polarized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altLang="en-US" sz="1800" dirty="0">
              <a:latin typeface="Times New Roman" panose="02020603050405020304" pitchFamily="18" charset="0"/>
            </a:endParaRPr>
          </a:p>
        </p:txBody>
      </p:sp>
      <p:grpSp>
        <p:nvGrpSpPr>
          <p:cNvPr id="21508" name="Group 157"/>
          <p:cNvGrpSpPr>
            <a:grpSpLocks/>
          </p:cNvGrpSpPr>
          <p:nvPr/>
        </p:nvGrpSpPr>
        <p:grpSpPr bwMode="auto">
          <a:xfrm>
            <a:off x="852488" y="4260850"/>
            <a:ext cx="1676400" cy="1312863"/>
            <a:chOff x="3846" y="1795"/>
            <a:chExt cx="1056" cy="827"/>
          </a:xfrm>
        </p:grpSpPr>
        <p:sp>
          <p:nvSpPr>
            <p:cNvPr id="21547" name="Line 111"/>
            <p:cNvSpPr>
              <a:spLocks noChangeShapeType="1"/>
            </p:cNvSpPr>
            <p:nvPr/>
          </p:nvSpPr>
          <p:spPr bwMode="auto">
            <a:xfrm>
              <a:off x="3846" y="2232"/>
              <a:ext cx="1056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1548" name="Line 112"/>
            <p:cNvSpPr>
              <a:spLocks noChangeShapeType="1"/>
            </p:cNvSpPr>
            <p:nvPr/>
          </p:nvSpPr>
          <p:spPr bwMode="auto">
            <a:xfrm>
              <a:off x="4386" y="2052"/>
              <a:ext cx="0" cy="354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1549" name="Oval 113"/>
            <p:cNvSpPr>
              <a:spLocks noChangeArrowheads="1"/>
            </p:cNvSpPr>
            <p:nvPr/>
          </p:nvSpPr>
          <p:spPr bwMode="auto">
            <a:xfrm>
              <a:off x="3984" y="1800"/>
              <a:ext cx="786" cy="82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1550" name="Oval 114"/>
            <p:cNvSpPr>
              <a:spLocks noChangeArrowheads="1"/>
            </p:cNvSpPr>
            <p:nvPr/>
          </p:nvSpPr>
          <p:spPr bwMode="auto">
            <a:xfrm>
              <a:off x="4117" y="1795"/>
              <a:ext cx="552" cy="82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1551" name="Line 118"/>
            <p:cNvSpPr>
              <a:spLocks noChangeShapeType="1"/>
            </p:cNvSpPr>
            <p:nvPr/>
          </p:nvSpPr>
          <p:spPr bwMode="auto">
            <a:xfrm>
              <a:off x="4503" y="2001"/>
              <a:ext cx="12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52" name="Oval 120"/>
            <p:cNvSpPr>
              <a:spLocks noChangeArrowheads="1"/>
            </p:cNvSpPr>
            <p:nvPr/>
          </p:nvSpPr>
          <p:spPr bwMode="auto">
            <a:xfrm>
              <a:off x="4262" y="1796"/>
              <a:ext cx="258" cy="822"/>
            </a:xfrm>
            <a:prstGeom prst="ellipse">
              <a:avLst/>
            </a:prstGeom>
            <a:noFill/>
            <a:ln w="12700" algn="ctr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1553" name="Line 121"/>
            <p:cNvSpPr>
              <a:spLocks noChangeShapeType="1"/>
            </p:cNvSpPr>
            <p:nvPr/>
          </p:nvSpPr>
          <p:spPr bwMode="auto">
            <a:xfrm flipH="1">
              <a:off x="4264" y="1996"/>
              <a:ext cx="6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54" name="Line 122"/>
            <p:cNvSpPr>
              <a:spLocks noChangeShapeType="1"/>
            </p:cNvSpPr>
            <p:nvPr/>
          </p:nvSpPr>
          <p:spPr bwMode="auto">
            <a:xfrm flipH="1">
              <a:off x="4115" y="1973"/>
              <a:ext cx="42" cy="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55" name="Line 123"/>
            <p:cNvSpPr>
              <a:spLocks noChangeShapeType="1"/>
            </p:cNvSpPr>
            <p:nvPr/>
          </p:nvSpPr>
          <p:spPr bwMode="auto">
            <a:xfrm flipH="1">
              <a:off x="3995" y="1967"/>
              <a:ext cx="66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56" name="Line 124"/>
            <p:cNvSpPr>
              <a:spLocks noChangeShapeType="1"/>
            </p:cNvSpPr>
            <p:nvPr/>
          </p:nvSpPr>
          <p:spPr bwMode="auto">
            <a:xfrm>
              <a:off x="4625" y="1991"/>
              <a:ext cx="42" cy="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57" name="Line 125"/>
            <p:cNvSpPr>
              <a:spLocks noChangeShapeType="1"/>
            </p:cNvSpPr>
            <p:nvPr/>
          </p:nvSpPr>
          <p:spPr bwMode="auto">
            <a:xfrm>
              <a:off x="4703" y="1985"/>
              <a:ext cx="6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1509" name="Group 156"/>
          <p:cNvGrpSpPr>
            <a:grpSpLocks/>
          </p:cNvGrpSpPr>
          <p:nvPr/>
        </p:nvGrpSpPr>
        <p:grpSpPr bwMode="auto">
          <a:xfrm>
            <a:off x="3124200" y="4297363"/>
            <a:ext cx="1800225" cy="1304925"/>
            <a:chOff x="3871" y="2835"/>
            <a:chExt cx="1134" cy="822"/>
          </a:xfrm>
        </p:grpSpPr>
        <p:sp>
          <p:nvSpPr>
            <p:cNvPr id="21533" name="Line 138"/>
            <p:cNvSpPr>
              <a:spLocks noChangeShapeType="1"/>
            </p:cNvSpPr>
            <p:nvPr/>
          </p:nvSpPr>
          <p:spPr bwMode="auto">
            <a:xfrm>
              <a:off x="3871" y="3241"/>
              <a:ext cx="1134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34" name="Line 139"/>
            <p:cNvSpPr>
              <a:spLocks noChangeShapeType="1"/>
            </p:cNvSpPr>
            <p:nvPr/>
          </p:nvSpPr>
          <p:spPr bwMode="auto">
            <a:xfrm flipH="1">
              <a:off x="4327" y="3091"/>
              <a:ext cx="252" cy="306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35" name="Oval 140"/>
            <p:cNvSpPr>
              <a:spLocks noChangeArrowheads="1"/>
            </p:cNvSpPr>
            <p:nvPr/>
          </p:nvSpPr>
          <p:spPr bwMode="auto">
            <a:xfrm rot="3077961">
              <a:off x="4061" y="3061"/>
              <a:ext cx="786" cy="365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1536" name="Line 142"/>
            <p:cNvSpPr>
              <a:spLocks noChangeShapeType="1"/>
            </p:cNvSpPr>
            <p:nvPr/>
          </p:nvSpPr>
          <p:spPr bwMode="auto">
            <a:xfrm>
              <a:off x="4534" y="2926"/>
              <a:ext cx="48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37" name="Oval 143"/>
            <p:cNvSpPr>
              <a:spLocks noChangeArrowheads="1"/>
            </p:cNvSpPr>
            <p:nvPr/>
          </p:nvSpPr>
          <p:spPr bwMode="auto">
            <a:xfrm>
              <a:off x="4323" y="2835"/>
              <a:ext cx="258" cy="822"/>
            </a:xfrm>
            <a:prstGeom prst="ellipse">
              <a:avLst/>
            </a:prstGeom>
            <a:noFill/>
            <a:ln w="1270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1538" name="Line 144"/>
            <p:cNvSpPr>
              <a:spLocks noChangeShapeType="1"/>
            </p:cNvSpPr>
            <p:nvPr/>
          </p:nvSpPr>
          <p:spPr bwMode="auto">
            <a:xfrm flipH="1">
              <a:off x="4325" y="3005"/>
              <a:ext cx="24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39" name="Line 145"/>
            <p:cNvSpPr>
              <a:spLocks noChangeShapeType="1"/>
            </p:cNvSpPr>
            <p:nvPr/>
          </p:nvSpPr>
          <p:spPr bwMode="auto">
            <a:xfrm flipH="1">
              <a:off x="4128" y="3426"/>
              <a:ext cx="138" cy="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40" name="Line 146"/>
            <p:cNvSpPr>
              <a:spLocks noChangeShapeType="1"/>
            </p:cNvSpPr>
            <p:nvPr/>
          </p:nvSpPr>
          <p:spPr bwMode="auto">
            <a:xfrm flipH="1">
              <a:off x="4662" y="3042"/>
              <a:ext cx="108" cy="1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41" name="Line 147"/>
            <p:cNvSpPr>
              <a:spLocks noChangeShapeType="1"/>
            </p:cNvSpPr>
            <p:nvPr/>
          </p:nvSpPr>
          <p:spPr bwMode="auto">
            <a:xfrm>
              <a:off x="4470" y="3516"/>
              <a:ext cx="144" cy="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42" name="Line 148"/>
            <p:cNvSpPr>
              <a:spLocks noChangeShapeType="1"/>
            </p:cNvSpPr>
            <p:nvPr/>
          </p:nvSpPr>
          <p:spPr bwMode="auto">
            <a:xfrm>
              <a:off x="4158" y="3084"/>
              <a:ext cx="6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43" name="Oval 151"/>
            <p:cNvSpPr>
              <a:spLocks noChangeArrowheads="1"/>
            </p:cNvSpPr>
            <p:nvPr/>
          </p:nvSpPr>
          <p:spPr bwMode="auto">
            <a:xfrm rot="19586719" flipH="1">
              <a:off x="4049" y="3184"/>
              <a:ext cx="786" cy="126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1544" name="Oval 153"/>
            <p:cNvSpPr>
              <a:spLocks noChangeArrowheads="1"/>
            </p:cNvSpPr>
            <p:nvPr/>
          </p:nvSpPr>
          <p:spPr bwMode="auto">
            <a:xfrm>
              <a:off x="4002" y="3090"/>
              <a:ext cx="846" cy="306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1545" name="Line 154"/>
            <p:cNvSpPr>
              <a:spLocks noChangeShapeType="1"/>
            </p:cNvSpPr>
            <p:nvPr/>
          </p:nvSpPr>
          <p:spPr bwMode="auto">
            <a:xfrm flipH="1">
              <a:off x="3985" y="3157"/>
              <a:ext cx="54" cy="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46" name="Line 155"/>
            <p:cNvSpPr>
              <a:spLocks noChangeShapeType="1"/>
            </p:cNvSpPr>
            <p:nvPr/>
          </p:nvSpPr>
          <p:spPr bwMode="auto">
            <a:xfrm flipH="1">
              <a:off x="4820" y="3176"/>
              <a:ext cx="42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1510" name="Group 1"/>
          <p:cNvGrpSpPr>
            <a:grpSpLocks/>
          </p:cNvGrpSpPr>
          <p:nvPr/>
        </p:nvGrpSpPr>
        <p:grpSpPr bwMode="auto">
          <a:xfrm>
            <a:off x="6108700" y="4689475"/>
            <a:ext cx="2578100" cy="1057275"/>
            <a:chOff x="6062133" y="4769290"/>
            <a:chExt cx="2578363" cy="1057364"/>
          </a:xfrm>
        </p:grpSpPr>
        <p:sp>
          <p:nvSpPr>
            <p:cNvPr id="21531" name="Text Box 158"/>
            <p:cNvSpPr txBox="1">
              <a:spLocks noChangeArrowheads="1"/>
            </p:cNvSpPr>
            <p:nvPr/>
          </p:nvSpPr>
          <p:spPr bwMode="auto">
            <a:xfrm>
              <a:off x="6062133" y="4769290"/>
              <a:ext cx="2578363" cy="58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The polarization of the scattered light from a linear dipole is along the longitudinal line </a:t>
              </a:r>
              <a:r>
                <a:rPr lang="en-US" altLang="en-US" sz="1600">
                  <a:latin typeface="Times New Roman" panose="02020603050405020304" pitchFamily="18" charset="0"/>
                </a:rPr>
                <a:t>(</a:t>
              </a:r>
              <a:r>
                <a:rPr lang="en-US" altLang="en-US" sz="1600" i="1">
                  <a:latin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</a:rPr>
                <a:t>-</a:t>
              </a:r>
              <a:r>
                <a:rPr lang="en-US" altLang="en-US" sz="1600" i="1">
                  <a:latin typeface="Times New Roman" panose="02020603050405020304" pitchFamily="18" charset="0"/>
                </a:rPr>
                <a:t>N, or   </a:t>
              </a:r>
              <a:r>
                <a:rPr lang="en-US" altLang="en-US" sz="1600">
                  <a:latin typeface="Times New Roman" panose="02020603050405020304" pitchFamily="18" charset="0"/>
                </a:rPr>
                <a:t>)</a:t>
              </a:r>
              <a:r>
                <a:rPr lang="en-US" altLang="en-US" sz="1600" i="1">
                  <a:latin typeface="Times New Roman" panose="02020603050405020304" pitchFamily="18" charset="0"/>
                </a:rPr>
                <a:t>.</a:t>
              </a:r>
            </a:p>
          </p:txBody>
        </p:sp>
        <p:graphicFrame>
          <p:nvGraphicFramePr>
            <p:cNvPr id="21532" name="Object 9"/>
            <p:cNvGraphicFramePr>
              <a:graphicFrameLocks noChangeAspect="1"/>
            </p:cNvGraphicFramePr>
            <p:nvPr/>
          </p:nvGraphicFramePr>
          <p:xfrm>
            <a:off x="8228532" y="5528498"/>
            <a:ext cx="178339" cy="2981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0" name="Equation" r:id="rId3" imgW="126780" imgH="215526" progId="Equation.DSMT4">
                    <p:embed/>
                  </p:oleObj>
                </mc:Choice>
                <mc:Fallback>
                  <p:oleObj name="Equation" r:id="rId3" imgW="126780" imgH="215526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28532" y="5528498"/>
                          <a:ext cx="178339" cy="2981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11" name="Group 32"/>
          <p:cNvGrpSpPr>
            <a:grpSpLocks/>
          </p:cNvGrpSpPr>
          <p:nvPr/>
        </p:nvGrpSpPr>
        <p:grpSpPr bwMode="auto">
          <a:xfrm>
            <a:off x="6257925" y="925513"/>
            <a:ext cx="2187575" cy="1479550"/>
            <a:chOff x="3404" y="621"/>
            <a:chExt cx="1378" cy="932"/>
          </a:xfrm>
        </p:grpSpPr>
        <p:sp>
          <p:nvSpPr>
            <p:cNvPr id="21515" name="Line 21"/>
            <p:cNvSpPr>
              <a:spLocks noChangeShapeType="1"/>
            </p:cNvSpPr>
            <p:nvPr/>
          </p:nvSpPr>
          <p:spPr bwMode="auto">
            <a:xfrm>
              <a:off x="4290" y="930"/>
              <a:ext cx="54" cy="2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16" name="Group 11"/>
            <p:cNvGrpSpPr>
              <a:grpSpLocks/>
            </p:cNvGrpSpPr>
            <p:nvPr/>
          </p:nvGrpSpPr>
          <p:grpSpPr bwMode="auto">
            <a:xfrm>
              <a:off x="3404" y="679"/>
              <a:ext cx="200" cy="874"/>
              <a:chOff x="788" y="967"/>
              <a:chExt cx="200" cy="874"/>
            </a:xfrm>
          </p:grpSpPr>
          <p:sp>
            <p:nvSpPr>
              <p:cNvPr id="21526" name="Line 8"/>
              <p:cNvSpPr>
                <a:spLocks noChangeShapeType="1"/>
              </p:cNvSpPr>
              <p:nvPr/>
            </p:nvSpPr>
            <p:spPr bwMode="auto">
              <a:xfrm>
                <a:off x="894" y="1284"/>
                <a:ext cx="0" cy="2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7" name="Oval 6"/>
              <p:cNvSpPr>
                <a:spLocks noChangeArrowheads="1"/>
              </p:cNvSpPr>
              <p:nvPr/>
            </p:nvSpPr>
            <p:spPr bwMode="auto">
              <a:xfrm>
                <a:off x="834" y="1170"/>
                <a:ext cx="120" cy="114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1528" name="Oval 7"/>
              <p:cNvSpPr>
                <a:spLocks noChangeArrowheads="1"/>
              </p:cNvSpPr>
              <p:nvPr/>
            </p:nvSpPr>
            <p:spPr bwMode="auto">
              <a:xfrm>
                <a:off x="835" y="1531"/>
                <a:ext cx="120" cy="114"/>
              </a:xfrm>
              <a:prstGeom prst="ellipse">
                <a:avLst/>
              </a:prstGeom>
              <a:solidFill>
                <a:srgbClr val="00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1529" name="Text Box 9"/>
              <p:cNvSpPr txBox="1">
                <a:spLocks noChangeArrowheads="1"/>
              </p:cNvSpPr>
              <p:nvPr/>
            </p:nvSpPr>
            <p:spPr bwMode="auto">
              <a:xfrm>
                <a:off x="788" y="967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+</a:t>
                </a:r>
              </a:p>
            </p:txBody>
          </p:sp>
          <p:sp>
            <p:nvSpPr>
              <p:cNvPr id="21530" name="Text Box 10"/>
              <p:cNvSpPr txBox="1">
                <a:spLocks noChangeArrowheads="1"/>
              </p:cNvSpPr>
              <p:nvPr/>
            </p:nvSpPr>
            <p:spPr bwMode="auto">
              <a:xfrm>
                <a:off x="819" y="1610"/>
                <a:ext cx="16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/>
                  <a:t>-</a:t>
                </a:r>
              </a:p>
            </p:txBody>
          </p:sp>
        </p:grpSp>
        <p:sp>
          <p:nvSpPr>
            <p:cNvPr id="21517" name="Line 15"/>
            <p:cNvSpPr>
              <a:spLocks noChangeShapeType="1"/>
            </p:cNvSpPr>
            <p:nvPr/>
          </p:nvSpPr>
          <p:spPr bwMode="auto">
            <a:xfrm flipV="1">
              <a:off x="3498" y="822"/>
              <a:ext cx="1284" cy="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18" name="Group 18"/>
            <p:cNvGrpSpPr>
              <a:grpSpLocks/>
            </p:cNvGrpSpPr>
            <p:nvPr/>
          </p:nvGrpSpPr>
          <p:grpSpPr bwMode="auto">
            <a:xfrm>
              <a:off x="4190" y="823"/>
              <a:ext cx="200" cy="231"/>
              <a:chOff x="1232" y="2899"/>
              <a:chExt cx="200" cy="231"/>
            </a:xfrm>
          </p:grpSpPr>
          <p:sp>
            <p:nvSpPr>
              <p:cNvPr id="21524" name="Oval 16"/>
              <p:cNvSpPr>
                <a:spLocks noChangeArrowheads="1"/>
              </p:cNvSpPr>
              <p:nvPr/>
            </p:nvSpPr>
            <p:spPr bwMode="auto">
              <a:xfrm>
                <a:off x="1266" y="2952"/>
                <a:ext cx="126" cy="12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1525" name="Text Box 17"/>
              <p:cNvSpPr txBox="1">
                <a:spLocks noChangeArrowheads="1"/>
              </p:cNvSpPr>
              <p:nvPr/>
            </p:nvSpPr>
            <p:spPr bwMode="auto">
              <a:xfrm rot="-2679165">
                <a:off x="1232" y="2899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660066"/>
                    </a:solidFill>
                  </a:rPr>
                  <a:t>+</a:t>
                </a:r>
              </a:p>
            </p:txBody>
          </p:sp>
        </p:grpSp>
        <p:sp>
          <p:nvSpPr>
            <p:cNvPr id="21519" name="Text Box 19"/>
            <p:cNvSpPr txBox="1">
              <a:spLocks noChangeArrowheads="1"/>
            </p:cNvSpPr>
            <p:nvPr/>
          </p:nvSpPr>
          <p:spPr bwMode="auto">
            <a:xfrm>
              <a:off x="4152" y="679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21520" name="Text Box 20"/>
            <p:cNvSpPr txBox="1">
              <a:spLocks noChangeArrowheads="1"/>
            </p:cNvSpPr>
            <p:nvPr/>
          </p:nvSpPr>
          <p:spPr bwMode="auto">
            <a:xfrm>
              <a:off x="4259" y="1097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3300"/>
                  </a:solidFill>
                </a:rPr>
                <a:t>E</a:t>
              </a:r>
            </a:p>
          </p:txBody>
        </p:sp>
        <p:sp>
          <p:nvSpPr>
            <p:cNvPr id="21521" name="Text Box 26"/>
            <p:cNvSpPr txBox="1">
              <a:spLocks noChangeArrowheads="1"/>
            </p:cNvSpPr>
            <p:nvPr/>
          </p:nvSpPr>
          <p:spPr bwMode="auto">
            <a:xfrm>
              <a:off x="4558" y="621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/>
                <a:t>S</a:t>
              </a:r>
            </a:p>
          </p:txBody>
        </p:sp>
        <p:sp>
          <p:nvSpPr>
            <p:cNvPr id="21522" name="Freeform 27"/>
            <p:cNvSpPr>
              <a:spLocks/>
            </p:cNvSpPr>
            <p:nvPr/>
          </p:nvSpPr>
          <p:spPr bwMode="auto">
            <a:xfrm>
              <a:off x="3516" y="1038"/>
              <a:ext cx="60" cy="66"/>
            </a:xfrm>
            <a:custGeom>
              <a:avLst/>
              <a:gdLst>
                <a:gd name="T0" fmla="*/ 0 w 60"/>
                <a:gd name="T1" fmla="*/ 0 h 66"/>
                <a:gd name="T2" fmla="*/ 42 w 60"/>
                <a:gd name="T3" fmla="*/ 24 h 66"/>
                <a:gd name="T4" fmla="*/ 60 w 60"/>
                <a:gd name="T5" fmla="*/ 66 h 66"/>
                <a:gd name="T6" fmla="*/ 0 60000 65536"/>
                <a:gd name="T7" fmla="*/ 0 60000 65536"/>
                <a:gd name="T8" fmla="*/ 0 60000 65536"/>
                <a:gd name="T9" fmla="*/ 0 w 60"/>
                <a:gd name="T10" fmla="*/ 0 h 66"/>
                <a:gd name="T11" fmla="*/ 60 w 6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66">
                  <a:moveTo>
                    <a:pt x="0" y="0"/>
                  </a:moveTo>
                  <a:cubicBezTo>
                    <a:pt x="16" y="6"/>
                    <a:pt x="32" y="13"/>
                    <a:pt x="42" y="24"/>
                  </a:cubicBezTo>
                  <a:cubicBezTo>
                    <a:pt x="52" y="35"/>
                    <a:pt x="56" y="50"/>
                    <a:pt x="60" y="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Text Box 28"/>
            <p:cNvSpPr txBox="1">
              <a:spLocks noChangeArrowheads="1"/>
            </p:cNvSpPr>
            <p:nvPr/>
          </p:nvSpPr>
          <p:spPr bwMode="auto">
            <a:xfrm>
              <a:off x="3524" y="871"/>
              <a:ext cx="19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Symbol" panose="05050102010706020507" pitchFamily="18" charset="2"/>
                </a:rPr>
                <a:t>q</a:t>
              </a:r>
            </a:p>
          </p:txBody>
        </p:sp>
      </p:grpSp>
      <p:grpSp>
        <p:nvGrpSpPr>
          <p:cNvPr id="21512" name="Group 28"/>
          <p:cNvGrpSpPr>
            <a:grpSpLocks/>
          </p:cNvGrpSpPr>
          <p:nvPr/>
        </p:nvGrpSpPr>
        <p:grpSpPr bwMode="auto">
          <a:xfrm>
            <a:off x="6383338" y="2339975"/>
            <a:ext cx="1957387" cy="2117725"/>
            <a:chOff x="5491163" y="3543300"/>
            <a:chExt cx="2371725" cy="2686050"/>
          </a:xfrm>
        </p:grpSpPr>
        <p:pic>
          <p:nvPicPr>
            <p:cNvPr id="21513" name="Picture 30" descr="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1163" y="3543300"/>
              <a:ext cx="2371725" cy="268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Line 31"/>
            <p:cNvSpPr>
              <a:spLocks noChangeShapeType="1"/>
            </p:cNvSpPr>
            <p:nvPr/>
          </p:nvSpPr>
          <p:spPr bwMode="auto">
            <a:xfrm>
              <a:off x="6696075" y="4381500"/>
              <a:ext cx="0" cy="67627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B2A65B-D641-4E0C-8F32-7C96CE330BD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grpSp>
        <p:nvGrpSpPr>
          <p:cNvPr id="22531" name="Group 35"/>
          <p:cNvGrpSpPr>
            <a:grpSpLocks/>
          </p:cNvGrpSpPr>
          <p:nvPr/>
        </p:nvGrpSpPr>
        <p:grpSpPr bwMode="auto">
          <a:xfrm>
            <a:off x="5918200" y="1958975"/>
            <a:ext cx="1968500" cy="1576388"/>
            <a:chOff x="3266" y="854"/>
            <a:chExt cx="1240" cy="993"/>
          </a:xfrm>
        </p:grpSpPr>
        <p:sp>
          <p:nvSpPr>
            <p:cNvPr id="22541" name="Rectangle 11"/>
            <p:cNvSpPr>
              <a:spLocks noChangeArrowheads="1"/>
            </p:cNvSpPr>
            <p:nvPr/>
          </p:nvSpPr>
          <p:spPr bwMode="auto">
            <a:xfrm rot="3191753">
              <a:off x="3869" y="1325"/>
              <a:ext cx="58" cy="58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2542" name="Line 12"/>
            <p:cNvSpPr>
              <a:spLocks noChangeShapeType="1"/>
            </p:cNvSpPr>
            <p:nvPr/>
          </p:nvSpPr>
          <p:spPr bwMode="auto">
            <a:xfrm>
              <a:off x="3306" y="1352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2543" name="Line 13"/>
            <p:cNvSpPr>
              <a:spLocks noChangeShapeType="1"/>
            </p:cNvSpPr>
            <p:nvPr/>
          </p:nvSpPr>
          <p:spPr bwMode="auto">
            <a:xfrm>
              <a:off x="3842" y="936"/>
              <a:ext cx="0" cy="8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2544" name="Line 14"/>
            <p:cNvSpPr>
              <a:spLocks noChangeShapeType="1"/>
            </p:cNvSpPr>
            <p:nvPr/>
          </p:nvSpPr>
          <p:spPr bwMode="auto">
            <a:xfrm>
              <a:off x="3347" y="1051"/>
              <a:ext cx="501" cy="29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2545" name="Line 15"/>
            <p:cNvSpPr>
              <a:spLocks noChangeShapeType="1"/>
            </p:cNvSpPr>
            <p:nvPr/>
          </p:nvSpPr>
          <p:spPr bwMode="auto">
            <a:xfrm flipH="1">
              <a:off x="3850" y="1046"/>
              <a:ext cx="427" cy="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2546" name="Line 16"/>
            <p:cNvSpPr>
              <a:spLocks noChangeShapeType="1"/>
            </p:cNvSpPr>
            <p:nvPr/>
          </p:nvSpPr>
          <p:spPr bwMode="auto">
            <a:xfrm>
              <a:off x="3848" y="1345"/>
              <a:ext cx="338" cy="50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2547" name="Line 17"/>
            <p:cNvSpPr>
              <a:spLocks noChangeShapeType="1"/>
            </p:cNvSpPr>
            <p:nvPr/>
          </p:nvSpPr>
          <p:spPr bwMode="auto">
            <a:xfrm flipH="1">
              <a:off x="3469" y="1083"/>
              <a:ext cx="95" cy="1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2548" name="Text Box 19"/>
            <p:cNvSpPr txBox="1">
              <a:spLocks noChangeArrowheads="1"/>
            </p:cNvSpPr>
            <p:nvPr/>
          </p:nvSpPr>
          <p:spPr bwMode="auto">
            <a:xfrm>
              <a:off x="4252" y="1373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22549" name="Rectangle 20"/>
            <p:cNvSpPr>
              <a:spLocks noChangeArrowheads="1"/>
            </p:cNvSpPr>
            <p:nvPr/>
          </p:nvSpPr>
          <p:spPr bwMode="auto">
            <a:xfrm>
              <a:off x="3930" y="854"/>
              <a:ext cx="40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r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// </a:t>
              </a:r>
              <a:r>
                <a:rPr lang="en-US" altLang="en-US" sz="1600">
                  <a:latin typeface="Times New Roman" panose="02020603050405020304" pitchFamily="18" charset="0"/>
                </a:rPr>
                <a:t>= 0</a:t>
              </a:r>
            </a:p>
          </p:txBody>
        </p:sp>
        <p:sp>
          <p:nvSpPr>
            <p:cNvPr id="22550" name="Rectangle 21"/>
            <p:cNvSpPr>
              <a:spLocks noChangeArrowheads="1"/>
            </p:cNvSpPr>
            <p:nvPr/>
          </p:nvSpPr>
          <p:spPr bwMode="auto">
            <a:xfrm>
              <a:off x="3266" y="1410"/>
              <a:ext cx="52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Brewster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angle</a:t>
              </a:r>
            </a:p>
          </p:txBody>
        </p:sp>
        <p:sp>
          <p:nvSpPr>
            <p:cNvPr id="22551" name="Rectangle 22"/>
            <p:cNvSpPr>
              <a:spLocks noChangeArrowheads="1"/>
            </p:cNvSpPr>
            <p:nvPr/>
          </p:nvSpPr>
          <p:spPr bwMode="auto">
            <a:xfrm>
              <a:off x="3619" y="1034"/>
              <a:ext cx="22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q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2552" name="Arc 23"/>
            <p:cNvSpPr>
              <a:spLocks/>
            </p:cNvSpPr>
            <p:nvPr/>
          </p:nvSpPr>
          <p:spPr bwMode="auto">
            <a:xfrm flipH="1">
              <a:off x="3756" y="1224"/>
              <a:ext cx="84" cy="6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2553" name="Group 28"/>
            <p:cNvGrpSpPr>
              <a:grpSpLocks/>
            </p:cNvGrpSpPr>
            <p:nvPr/>
          </p:nvGrpSpPr>
          <p:grpSpPr bwMode="auto">
            <a:xfrm rot="-2060358">
              <a:off x="3885" y="1418"/>
              <a:ext cx="234" cy="348"/>
              <a:chOff x="3204" y="2491"/>
              <a:chExt cx="240" cy="713"/>
            </a:xfrm>
          </p:grpSpPr>
          <p:sp>
            <p:nvSpPr>
              <p:cNvPr id="22554" name="Oval 24"/>
              <p:cNvSpPr>
                <a:spLocks noChangeArrowheads="1"/>
              </p:cNvSpPr>
              <p:nvPr/>
            </p:nvSpPr>
            <p:spPr bwMode="auto">
              <a:xfrm>
                <a:off x="3286" y="2850"/>
                <a:ext cx="96" cy="354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555" name="Oval 26"/>
              <p:cNvSpPr>
                <a:spLocks noChangeArrowheads="1"/>
              </p:cNvSpPr>
              <p:nvPr/>
            </p:nvSpPr>
            <p:spPr bwMode="auto">
              <a:xfrm>
                <a:off x="3285" y="2491"/>
                <a:ext cx="96" cy="354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556" name="Line 27"/>
              <p:cNvSpPr>
                <a:spLocks noChangeShapeType="1"/>
              </p:cNvSpPr>
              <p:nvPr/>
            </p:nvSpPr>
            <p:spPr bwMode="auto">
              <a:xfrm>
                <a:off x="3204" y="2844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532" name="Rectangle 30"/>
          <p:cNvSpPr>
            <a:spLocks noChangeArrowheads="1"/>
          </p:cNvSpPr>
          <p:nvPr/>
        </p:nvSpPr>
        <p:spPr bwMode="auto">
          <a:xfrm>
            <a:off x="465138" y="1914525"/>
            <a:ext cx="35433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u="sng">
                <a:latin typeface="Times New Roman" panose="02020603050405020304" pitchFamily="18" charset="0"/>
              </a:rPr>
              <a:t>Application of Fresnel equations: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reflectance of nature light:</a:t>
            </a:r>
          </a:p>
        </p:txBody>
      </p:sp>
      <p:graphicFrame>
        <p:nvGraphicFramePr>
          <p:cNvPr id="22533" name="Object 31"/>
          <p:cNvGraphicFramePr>
            <a:graphicFrameLocks noChangeAspect="1"/>
          </p:cNvGraphicFramePr>
          <p:nvPr/>
        </p:nvGraphicFramePr>
        <p:xfrm>
          <a:off x="511175" y="2613025"/>
          <a:ext cx="20605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1" name="Equation" r:id="rId3" imgW="1497950" imgH="431613" progId="Equation.3">
                  <p:embed/>
                </p:oleObj>
              </mc:Choice>
              <mc:Fallback>
                <p:oleObj name="Equation" r:id="rId3" imgW="1497950" imgH="431613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" y="2613025"/>
                        <a:ext cx="20605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34" name="Group 28"/>
          <p:cNvGrpSpPr>
            <a:grpSpLocks/>
          </p:cNvGrpSpPr>
          <p:nvPr/>
        </p:nvGrpSpPr>
        <p:grpSpPr bwMode="auto">
          <a:xfrm>
            <a:off x="508000" y="3617913"/>
            <a:ext cx="7913688" cy="2443162"/>
            <a:chOff x="517962" y="3398908"/>
            <a:chExt cx="7912606" cy="2443354"/>
          </a:xfrm>
        </p:grpSpPr>
        <p:sp>
          <p:nvSpPr>
            <p:cNvPr id="22538" name="Rectangle 32"/>
            <p:cNvSpPr>
              <a:spLocks noChangeArrowheads="1"/>
            </p:cNvSpPr>
            <p:nvPr/>
          </p:nvSpPr>
          <p:spPr bwMode="auto">
            <a:xfrm>
              <a:off x="517962" y="3398908"/>
              <a:ext cx="7912606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Degree of polarization: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u="sng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u="sng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i="1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I</a:t>
              </a:r>
              <a:r>
                <a:rPr lang="en-US" altLang="en-US" sz="1800" i="1" baseline="-25000">
                  <a:latin typeface="Times New Roman" panose="02020603050405020304" pitchFamily="18" charset="0"/>
                </a:rPr>
                <a:t>p</a:t>
              </a:r>
              <a:r>
                <a:rPr lang="en-US" altLang="en-US" sz="1800">
                  <a:latin typeface="Times New Roman" panose="02020603050405020304" pitchFamily="18" charset="0"/>
                </a:rPr>
                <a:t> and </a:t>
              </a:r>
              <a:r>
                <a:rPr lang="en-US" altLang="en-US" sz="1800" i="1">
                  <a:latin typeface="Times New Roman" panose="02020603050405020304" pitchFamily="18" charset="0"/>
                </a:rPr>
                <a:t>I</a:t>
              </a:r>
              <a:r>
                <a:rPr lang="en-US" altLang="en-US" sz="1800" i="1" baseline="-25000">
                  <a:latin typeface="Times New Roman" panose="02020603050405020304" pitchFamily="18" charset="0"/>
                </a:rPr>
                <a:t>n</a:t>
              </a:r>
              <a:r>
                <a:rPr lang="en-US" altLang="en-US" sz="1800">
                  <a:latin typeface="Times New Roman" panose="02020603050405020304" pitchFamily="18" charset="0"/>
                </a:rPr>
                <a:t> are the constituent flux densities of the incident polarized and unpolarized light. If an analyzer is used, then </a:t>
              </a:r>
            </a:p>
          </p:txBody>
        </p:sp>
        <p:graphicFrame>
          <p:nvGraphicFramePr>
            <p:cNvPr id="22539" name="Object 33"/>
            <p:cNvGraphicFramePr>
              <a:graphicFrameLocks noChangeAspect="1"/>
            </p:cNvGraphicFramePr>
            <p:nvPr/>
          </p:nvGraphicFramePr>
          <p:xfrm>
            <a:off x="631251" y="3817640"/>
            <a:ext cx="1012825" cy="646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2" name="Equation" r:id="rId5" imgW="736600" imgH="469900" progId="Equation.3">
                    <p:embed/>
                  </p:oleObj>
                </mc:Choice>
                <mc:Fallback>
                  <p:oleObj name="Equation" r:id="rId5" imgW="736600" imgH="469900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1251" y="3817640"/>
                          <a:ext cx="1012825" cy="646113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 w="1905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0" name="Object 34"/>
            <p:cNvGraphicFramePr>
              <a:graphicFrameLocks noChangeAspect="1"/>
            </p:cNvGraphicFramePr>
            <p:nvPr/>
          </p:nvGraphicFramePr>
          <p:xfrm>
            <a:off x="629645" y="5248537"/>
            <a:ext cx="1274762" cy="593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3" name="Equation" r:id="rId7" imgW="927100" imgH="431800" progId="Equation.3">
                    <p:embed/>
                  </p:oleObj>
                </mc:Choice>
                <mc:Fallback>
                  <p:oleObj name="Equation" r:id="rId7" imgW="927100" imgH="431800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9645" y="5248537"/>
                          <a:ext cx="1274762" cy="593725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 w="1905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535" name="Group 24"/>
          <p:cNvGrpSpPr>
            <a:grpSpLocks/>
          </p:cNvGrpSpPr>
          <p:nvPr/>
        </p:nvGrpSpPr>
        <p:grpSpPr bwMode="auto">
          <a:xfrm>
            <a:off x="385763" y="461963"/>
            <a:ext cx="8467725" cy="1190625"/>
            <a:chOff x="436563" y="4340225"/>
            <a:chExt cx="8467725" cy="1190625"/>
          </a:xfrm>
        </p:grpSpPr>
        <p:sp>
          <p:nvSpPr>
            <p:cNvPr id="22536" name="Rectangle 6"/>
            <p:cNvSpPr>
              <a:spLocks noChangeArrowheads="1"/>
            </p:cNvSpPr>
            <p:nvPr/>
          </p:nvSpPr>
          <p:spPr bwMode="auto">
            <a:xfrm>
              <a:off x="436563" y="4340225"/>
              <a:ext cx="8467725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660066"/>
                  </a:solidFill>
                  <a:latin typeface="Times New Roman" panose="02020603050405020304" pitchFamily="18" charset="0"/>
                </a:rPr>
                <a:t>8.6 Polarization by reflection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Brewster angle </a:t>
              </a:r>
              <a:r>
                <a:rPr lang="en-US" altLang="en-US" sz="1800" u="sng">
                  <a:latin typeface="Times New Roman" panose="02020603050405020304" pitchFamily="18" charset="0"/>
                </a:rPr>
                <a:t>(</a:t>
              </a:r>
              <a:r>
                <a:rPr lang="en-US" altLang="en-US" sz="1800" i="1" u="sng">
                  <a:latin typeface="Times New Roman" panose="02020603050405020304" pitchFamily="18" charset="0"/>
                </a:rPr>
                <a:t>polarization angle</a:t>
              </a:r>
              <a:r>
                <a:rPr lang="en-US" altLang="en-US" sz="1800" u="sng">
                  <a:latin typeface="Times New Roman" panose="02020603050405020304" pitchFamily="18" charset="0"/>
                </a:rPr>
                <a:t>)</a:t>
              </a:r>
              <a:r>
                <a:rPr lang="en-US" altLang="en-US" sz="1800" i="1" u="sng">
                  <a:latin typeface="Times New Roman" panose="02020603050405020304" pitchFamily="18" charset="0"/>
                </a:rPr>
                <a:t>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For an unpolarized incident light, at the Brewster angle, only the component with </a:t>
              </a:r>
              <a:r>
                <a:rPr lang="en-US" altLang="en-US" sz="1800" i="1">
                  <a:latin typeface="Times New Roman" panose="02020603050405020304" pitchFamily="18" charset="0"/>
                </a:rPr>
                <a:t>E</a:t>
              </a:r>
              <a:r>
                <a:rPr lang="en-US" altLang="en-US" sz="1800">
                  <a:latin typeface="Times New Roman" panose="02020603050405020304" pitchFamily="18" charset="0"/>
                </a:rPr>
                <a:t>-field normal to the incidence plane </a:t>
              </a:r>
              <a:r>
                <a:rPr lang="en-US" altLang="en-US" sz="1800" baseline="-25000">
                  <a:latin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</a:rPr>
                <a:t>can be reflected.</a:t>
              </a:r>
            </a:p>
          </p:txBody>
        </p:sp>
        <p:graphicFrame>
          <p:nvGraphicFramePr>
            <p:cNvPr id="22537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305536"/>
                </p:ext>
              </p:extLst>
            </p:nvPr>
          </p:nvGraphicFramePr>
          <p:xfrm>
            <a:off x="3979863" y="4662487"/>
            <a:ext cx="2462212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4" name="Equation" r:id="rId9" imgW="1790640" imgH="241200" progId="Equation.DSMT4">
                    <p:embed/>
                  </p:oleObj>
                </mc:Choice>
                <mc:Fallback>
                  <p:oleObj name="Equation" r:id="rId9" imgW="1790640" imgH="2412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9863" y="4662487"/>
                          <a:ext cx="2462212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76252C-B322-4CEB-A682-33DB57D92AF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650875" y="525463"/>
            <a:ext cx="3368675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Ch8: 5-6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Ch8: 46,47,49,52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</a:rPr>
              <a:t>Due: November 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372F27-8931-4170-A39E-FC6130C446C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361950" y="277813"/>
            <a:ext cx="8505825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October 30 Retarders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700" b="1" u="sng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8.7 Retarders</a:t>
            </a: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Retarder:</a:t>
            </a:r>
            <a:r>
              <a:rPr lang="en-US" altLang="en-US" sz="1800" b="1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An optical element that changes the polarization of the incident wave.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u="sng" dirty="0">
                <a:latin typeface="Times New Roman" panose="02020603050405020304" pitchFamily="18" charset="0"/>
              </a:rPr>
              <a:t>Principle of retarders</a:t>
            </a:r>
            <a:r>
              <a:rPr lang="en-US" altLang="en-US" sz="1800" dirty="0">
                <a:latin typeface="Times New Roman" panose="02020603050405020304" pitchFamily="18" charset="0"/>
              </a:rPr>
              <a:t>: One constituent </a:t>
            </a:r>
            <a:r>
              <a:rPr lang="en-US" altLang="en-US" sz="1800" i="1" dirty="0">
                <a:latin typeface="Times New Roman" panose="02020603050405020304" pitchFamily="18" charset="0"/>
              </a:rPr>
              <a:t>P</a:t>
            </a:r>
            <a:r>
              <a:rPr lang="en-US" altLang="en-US" sz="1800" dirty="0">
                <a:latin typeface="Times New Roman" panose="02020603050405020304" pitchFamily="18" charset="0"/>
              </a:rPr>
              <a:t>-state is phase-retarded with respect to the other.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 dirty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8.7.1 Wave plates and rhombs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The optic axis is parallel to the surfaces of the plate.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Relative </a:t>
            </a:r>
            <a:r>
              <a:rPr lang="en-US" altLang="en-US" sz="1800" i="1" dirty="0">
                <a:latin typeface="Times New Roman" panose="02020603050405020304" pitchFamily="18" charset="0"/>
              </a:rPr>
              <a:t>phase difference</a:t>
            </a:r>
            <a:r>
              <a:rPr lang="en-US" altLang="en-US" sz="1800" dirty="0">
                <a:latin typeface="Times New Roman" panose="02020603050405020304" pitchFamily="18" charset="0"/>
              </a:rPr>
              <a:t> (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phase retardation</a:t>
            </a:r>
            <a:r>
              <a:rPr lang="en-US" altLang="en-US" sz="1800" dirty="0">
                <a:latin typeface="Times New Roman" panose="02020603050405020304" pitchFamily="18" charset="0"/>
              </a:rPr>
              <a:t>) between the emerging </a:t>
            </a:r>
            <a:r>
              <a:rPr lang="en-US" altLang="en-US" sz="1800" i="1" dirty="0">
                <a:latin typeface="Times New Roman" panose="02020603050405020304" pitchFamily="18" charset="0"/>
              </a:rPr>
              <a:t>e</a:t>
            </a:r>
            <a:r>
              <a:rPr lang="en-US" altLang="en-US" sz="1800" dirty="0">
                <a:latin typeface="Times New Roman" panose="02020603050405020304" pitchFamily="18" charset="0"/>
              </a:rPr>
              <a:t>-and </a:t>
            </a:r>
            <a:r>
              <a:rPr lang="en-US" altLang="en-US" sz="1800" i="1" dirty="0">
                <a:latin typeface="Times New Roman" panose="02020603050405020304" pitchFamily="18" charset="0"/>
              </a:rPr>
              <a:t>o</a:t>
            </a:r>
            <a:r>
              <a:rPr lang="en-US" altLang="en-US" sz="1800" dirty="0">
                <a:latin typeface="Times New Roman" panose="02020603050405020304" pitchFamily="18" charset="0"/>
              </a:rPr>
              <a:t>-waves:</a:t>
            </a:r>
          </a:p>
        </p:txBody>
      </p:sp>
      <p:grpSp>
        <p:nvGrpSpPr>
          <p:cNvPr id="24580" name="Group 49"/>
          <p:cNvGrpSpPr>
            <a:grpSpLocks/>
          </p:cNvGrpSpPr>
          <p:nvPr/>
        </p:nvGrpSpPr>
        <p:grpSpPr bwMode="auto">
          <a:xfrm>
            <a:off x="6245225" y="3074988"/>
            <a:ext cx="1854200" cy="1968500"/>
            <a:chOff x="6557002" y="2813536"/>
            <a:chExt cx="1853468" cy="1969479"/>
          </a:xfrm>
        </p:grpSpPr>
        <p:sp>
          <p:nvSpPr>
            <p:cNvPr id="24585" name="Cube 48"/>
            <p:cNvSpPr>
              <a:spLocks noChangeArrowheads="1"/>
            </p:cNvSpPr>
            <p:nvPr/>
          </p:nvSpPr>
          <p:spPr bwMode="auto">
            <a:xfrm>
              <a:off x="6953459" y="2813536"/>
              <a:ext cx="1457011" cy="1969479"/>
            </a:xfrm>
            <a:prstGeom prst="cube">
              <a:avLst>
                <a:gd name="adj" fmla="val 19398"/>
              </a:avLst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grpSp>
          <p:nvGrpSpPr>
            <p:cNvPr id="24586" name="Group 32"/>
            <p:cNvGrpSpPr>
              <a:grpSpLocks/>
            </p:cNvGrpSpPr>
            <p:nvPr/>
          </p:nvGrpSpPr>
          <p:grpSpPr bwMode="auto">
            <a:xfrm>
              <a:off x="6557002" y="3155811"/>
              <a:ext cx="1654175" cy="1620838"/>
              <a:chOff x="3968" y="1482"/>
              <a:chExt cx="1042" cy="1021"/>
            </a:xfrm>
          </p:grpSpPr>
          <p:sp>
            <p:nvSpPr>
              <p:cNvPr id="24587" name="Line 6"/>
              <p:cNvSpPr>
                <a:spLocks noChangeShapeType="1"/>
              </p:cNvSpPr>
              <p:nvPr/>
            </p:nvSpPr>
            <p:spPr bwMode="auto">
              <a:xfrm>
                <a:off x="4824" y="1554"/>
                <a:ext cx="0" cy="61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88" name="Arc 7"/>
              <p:cNvSpPr>
                <a:spLocks/>
              </p:cNvSpPr>
              <p:nvPr/>
            </p:nvSpPr>
            <p:spPr bwMode="auto">
              <a:xfrm>
                <a:off x="4212" y="1510"/>
                <a:ext cx="330" cy="435"/>
              </a:xfrm>
              <a:custGeom>
                <a:avLst/>
                <a:gdLst>
                  <a:gd name="T0" fmla="*/ 0 w 22504"/>
                  <a:gd name="T1" fmla="*/ 0 h 43200"/>
                  <a:gd name="T2" fmla="*/ 0 w 22504"/>
                  <a:gd name="T3" fmla="*/ 0 h 43200"/>
                  <a:gd name="T4" fmla="*/ 0 w 22504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504"/>
                  <a:gd name="T10" fmla="*/ 0 h 43200"/>
                  <a:gd name="T11" fmla="*/ 22504 w 2250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504" h="43200" fill="none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</a:path>
                  <a:path w="22504" h="43200" stroke="0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  <a:lnTo>
                      <a:pt x="904" y="21600"/>
                    </a:lnTo>
                    <a:lnTo>
                      <a:pt x="903" y="0"/>
                    </a:lnTo>
                    <a:close/>
                  </a:path>
                </a:pathLst>
              </a:custGeom>
              <a:noFill/>
              <a:ln w="127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89" name="Arc 8"/>
              <p:cNvSpPr>
                <a:spLocks/>
              </p:cNvSpPr>
              <p:nvPr/>
            </p:nvSpPr>
            <p:spPr bwMode="auto">
              <a:xfrm>
                <a:off x="4212" y="1508"/>
                <a:ext cx="222" cy="435"/>
              </a:xfrm>
              <a:custGeom>
                <a:avLst/>
                <a:gdLst>
                  <a:gd name="T0" fmla="*/ 0 w 22504"/>
                  <a:gd name="T1" fmla="*/ 0 h 43200"/>
                  <a:gd name="T2" fmla="*/ 0 w 22504"/>
                  <a:gd name="T3" fmla="*/ 0 h 43200"/>
                  <a:gd name="T4" fmla="*/ 0 w 22504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504"/>
                  <a:gd name="T10" fmla="*/ 0 h 43200"/>
                  <a:gd name="T11" fmla="*/ 22504 w 2250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504" h="43200" fill="none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</a:path>
                  <a:path w="22504" h="43200" stroke="0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  <a:lnTo>
                      <a:pt x="904" y="21600"/>
                    </a:lnTo>
                    <a:lnTo>
                      <a:pt x="903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0" name="Arc 11"/>
              <p:cNvSpPr>
                <a:spLocks/>
              </p:cNvSpPr>
              <p:nvPr/>
            </p:nvSpPr>
            <p:spPr bwMode="auto">
              <a:xfrm>
                <a:off x="4213" y="1727"/>
                <a:ext cx="330" cy="435"/>
              </a:xfrm>
              <a:custGeom>
                <a:avLst/>
                <a:gdLst>
                  <a:gd name="T0" fmla="*/ 0 w 22504"/>
                  <a:gd name="T1" fmla="*/ 0 h 43200"/>
                  <a:gd name="T2" fmla="*/ 0 w 22504"/>
                  <a:gd name="T3" fmla="*/ 0 h 43200"/>
                  <a:gd name="T4" fmla="*/ 0 w 22504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504"/>
                  <a:gd name="T10" fmla="*/ 0 h 43200"/>
                  <a:gd name="T11" fmla="*/ 22504 w 2250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504" h="43200" fill="none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</a:path>
                  <a:path w="22504" h="43200" stroke="0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  <a:lnTo>
                      <a:pt x="904" y="21600"/>
                    </a:lnTo>
                    <a:lnTo>
                      <a:pt x="903" y="0"/>
                    </a:lnTo>
                    <a:close/>
                  </a:path>
                </a:pathLst>
              </a:custGeom>
              <a:noFill/>
              <a:ln w="127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1" name="Arc 12"/>
              <p:cNvSpPr>
                <a:spLocks/>
              </p:cNvSpPr>
              <p:nvPr/>
            </p:nvSpPr>
            <p:spPr bwMode="auto">
              <a:xfrm>
                <a:off x="4213" y="1725"/>
                <a:ext cx="222" cy="435"/>
              </a:xfrm>
              <a:custGeom>
                <a:avLst/>
                <a:gdLst>
                  <a:gd name="T0" fmla="*/ 0 w 22504"/>
                  <a:gd name="T1" fmla="*/ 0 h 43200"/>
                  <a:gd name="T2" fmla="*/ 0 w 22504"/>
                  <a:gd name="T3" fmla="*/ 0 h 43200"/>
                  <a:gd name="T4" fmla="*/ 0 w 22504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504"/>
                  <a:gd name="T10" fmla="*/ 0 h 43200"/>
                  <a:gd name="T11" fmla="*/ 22504 w 2250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504" h="43200" fill="none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</a:path>
                  <a:path w="22504" h="43200" stroke="0" extrusionOk="0">
                    <a:moveTo>
                      <a:pt x="903" y="0"/>
                    </a:moveTo>
                    <a:cubicBezTo>
                      <a:pt x="12833" y="0"/>
                      <a:pt x="22504" y="9670"/>
                      <a:pt x="22504" y="21600"/>
                    </a:cubicBezTo>
                    <a:cubicBezTo>
                      <a:pt x="22504" y="33529"/>
                      <a:pt x="12833" y="43200"/>
                      <a:pt x="904" y="43200"/>
                    </a:cubicBezTo>
                    <a:cubicBezTo>
                      <a:pt x="602" y="43200"/>
                      <a:pt x="301" y="43193"/>
                      <a:pt x="-1" y="43181"/>
                    </a:cubicBezTo>
                    <a:lnTo>
                      <a:pt x="904" y="21600"/>
                    </a:lnTo>
                    <a:lnTo>
                      <a:pt x="903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2" name="Line 14"/>
              <p:cNvSpPr>
                <a:spLocks noChangeShapeType="1"/>
              </p:cNvSpPr>
              <p:nvPr/>
            </p:nvSpPr>
            <p:spPr bwMode="auto">
              <a:xfrm>
                <a:off x="4548" y="1482"/>
                <a:ext cx="0" cy="708"/>
              </a:xfrm>
              <a:prstGeom prst="line">
                <a:avLst/>
              </a:prstGeom>
              <a:noFill/>
              <a:ln w="12700">
                <a:solidFill>
                  <a:srgbClr val="FF33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3" name="Line 15"/>
              <p:cNvSpPr>
                <a:spLocks noChangeShapeType="1"/>
              </p:cNvSpPr>
              <p:nvPr/>
            </p:nvSpPr>
            <p:spPr bwMode="auto">
              <a:xfrm>
                <a:off x="4429" y="1483"/>
                <a:ext cx="0" cy="70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4" name="AutoShape 16"/>
              <p:cNvSpPr>
                <a:spLocks noChangeArrowheads="1"/>
              </p:cNvSpPr>
              <p:nvPr/>
            </p:nvSpPr>
            <p:spPr bwMode="auto">
              <a:xfrm>
                <a:off x="3968" y="1802"/>
                <a:ext cx="246" cy="102"/>
              </a:xfrm>
              <a:prstGeom prst="rightArrow">
                <a:avLst>
                  <a:gd name="adj1" fmla="val 50000"/>
                  <a:gd name="adj2" fmla="val 60294"/>
                </a:avLst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595" name="Line 17"/>
              <p:cNvSpPr>
                <a:spLocks noChangeShapeType="1"/>
              </p:cNvSpPr>
              <p:nvPr/>
            </p:nvSpPr>
            <p:spPr bwMode="auto">
              <a:xfrm>
                <a:off x="4152" y="1680"/>
                <a:ext cx="0" cy="342"/>
              </a:xfrm>
              <a:prstGeom prst="line">
                <a:avLst/>
              </a:prstGeom>
              <a:noFill/>
              <a:ln w="12700">
                <a:solidFill>
                  <a:srgbClr val="FF33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6" name="Oval 18"/>
              <p:cNvSpPr>
                <a:spLocks noChangeArrowheads="1"/>
              </p:cNvSpPr>
              <p:nvPr/>
            </p:nvSpPr>
            <p:spPr bwMode="auto">
              <a:xfrm>
                <a:off x="4410" y="1692"/>
                <a:ext cx="38" cy="38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597" name="Oval 19"/>
              <p:cNvSpPr>
                <a:spLocks noChangeArrowheads="1"/>
              </p:cNvSpPr>
              <p:nvPr/>
            </p:nvSpPr>
            <p:spPr bwMode="auto">
              <a:xfrm>
                <a:off x="4135" y="1837"/>
                <a:ext cx="38" cy="38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598" name="Line 20"/>
              <p:cNvSpPr>
                <a:spLocks noChangeShapeType="1"/>
              </p:cNvSpPr>
              <p:nvPr/>
            </p:nvSpPr>
            <p:spPr bwMode="auto">
              <a:xfrm flipH="1">
                <a:off x="4549" y="1843"/>
                <a:ext cx="6" cy="246"/>
              </a:xfrm>
              <a:prstGeom prst="line">
                <a:avLst/>
              </a:prstGeom>
              <a:noFill/>
              <a:ln w="12700">
                <a:solidFill>
                  <a:srgbClr val="FF33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9" name="Line 21"/>
              <p:cNvSpPr>
                <a:spLocks noChangeShapeType="1"/>
              </p:cNvSpPr>
              <p:nvPr/>
            </p:nvSpPr>
            <p:spPr bwMode="auto">
              <a:xfrm>
                <a:off x="4550" y="1610"/>
                <a:ext cx="0" cy="222"/>
              </a:xfrm>
              <a:prstGeom prst="line">
                <a:avLst/>
              </a:prstGeom>
              <a:noFill/>
              <a:ln w="12700">
                <a:solidFill>
                  <a:srgbClr val="FF33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00" name="Oval 22"/>
              <p:cNvSpPr>
                <a:spLocks noChangeArrowheads="1"/>
              </p:cNvSpPr>
              <p:nvPr/>
            </p:nvSpPr>
            <p:spPr bwMode="auto">
              <a:xfrm>
                <a:off x="4417" y="1939"/>
                <a:ext cx="38" cy="38"/>
              </a:xfrm>
              <a:prstGeom prst="ellipse">
                <a:avLst/>
              </a:prstGeom>
              <a:solidFill>
                <a:schemeClr val="tx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01" name="Text Box 24"/>
              <p:cNvSpPr txBox="1">
                <a:spLocks noChangeArrowheads="1"/>
              </p:cNvSpPr>
              <p:nvPr/>
            </p:nvSpPr>
            <p:spPr bwMode="auto">
              <a:xfrm>
                <a:off x="4334" y="2137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24602" name="Text Box 25"/>
              <p:cNvSpPr txBox="1">
                <a:spLocks noChangeArrowheads="1"/>
              </p:cNvSpPr>
              <p:nvPr/>
            </p:nvSpPr>
            <p:spPr bwMode="auto">
              <a:xfrm>
                <a:off x="4458" y="2137"/>
                <a:ext cx="18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e</a:t>
                </a:r>
              </a:p>
            </p:txBody>
          </p:sp>
          <p:sp>
            <p:nvSpPr>
              <p:cNvPr id="24603" name="Rectangle 27"/>
              <p:cNvSpPr>
                <a:spLocks noChangeArrowheads="1"/>
              </p:cNvSpPr>
              <p:nvPr/>
            </p:nvSpPr>
            <p:spPr bwMode="auto">
              <a:xfrm>
                <a:off x="4285" y="2267"/>
                <a:ext cx="23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1">
                    <a:latin typeface="Times New Roman" panose="02020603050405020304" pitchFamily="18" charset="0"/>
                  </a:rPr>
                  <a:t>v</a:t>
                </a:r>
                <a:r>
                  <a:rPr lang="en-US" altLang="en-US" sz="1800" baseline="-25000">
                    <a:latin typeface="Times New Roman" panose="02020603050405020304" pitchFamily="18" charset="0"/>
                  </a:rPr>
                  <a:t>┴</a:t>
                </a:r>
              </a:p>
            </p:txBody>
          </p:sp>
          <p:sp>
            <p:nvSpPr>
              <p:cNvPr id="24604" name="Rectangle 29"/>
              <p:cNvSpPr>
                <a:spLocks noChangeArrowheads="1"/>
              </p:cNvSpPr>
              <p:nvPr/>
            </p:nvSpPr>
            <p:spPr bwMode="auto">
              <a:xfrm>
                <a:off x="4449" y="2261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1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v</a:t>
                </a:r>
                <a:r>
                  <a:rPr lang="en-US" altLang="en-US" sz="1800" baseline="-25000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//</a:t>
                </a:r>
              </a:p>
            </p:txBody>
          </p:sp>
          <p:sp>
            <p:nvSpPr>
              <p:cNvPr id="24605" name="Rectangle 31"/>
              <p:cNvSpPr>
                <a:spLocks noChangeArrowheads="1"/>
              </p:cNvSpPr>
              <p:nvPr/>
            </p:nvSpPr>
            <p:spPr bwMode="auto">
              <a:xfrm>
                <a:off x="4620" y="2177"/>
                <a:ext cx="39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Optic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axis</a:t>
                </a:r>
              </a:p>
            </p:txBody>
          </p:sp>
        </p:grpSp>
      </p:grpSp>
      <p:graphicFrame>
        <p:nvGraphicFramePr>
          <p:cNvPr id="24581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623264"/>
              </p:ext>
            </p:extLst>
          </p:nvPr>
        </p:nvGraphicFramePr>
        <p:xfrm>
          <a:off x="484188" y="2711450"/>
          <a:ext cx="171132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2" name="Equation" r:id="rId3" imgW="1244600" imgH="393700" progId="Equation.3">
                  <p:embed/>
                </p:oleObj>
              </mc:Choice>
              <mc:Fallback>
                <p:oleObj name="Equation" r:id="rId3" imgW="1244600" imgH="3937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8" y="2711450"/>
                        <a:ext cx="1711325" cy="5413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34"/>
          <p:cNvSpPr>
            <a:spLocks noChangeArrowheads="1"/>
          </p:cNvSpPr>
          <p:nvPr/>
        </p:nvSpPr>
        <p:spPr bwMode="auto">
          <a:xfrm>
            <a:off x="388938" y="4379913"/>
            <a:ext cx="5299075" cy="14763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u="sng" dirty="0">
                <a:solidFill>
                  <a:srgbClr val="0000FF"/>
                </a:solidFill>
                <a:ea typeface="Arial Unicode MS"/>
                <a:cs typeface="Arial Unicode MS"/>
              </a:rPr>
              <a:t>Fast axis</a:t>
            </a:r>
            <a:r>
              <a:rPr lang="en-US" dirty="0">
                <a:ea typeface="Arial Unicode MS"/>
                <a:cs typeface="Arial Unicode MS"/>
              </a:rPr>
              <a:t>: The axis along which a light polarized will propagate faster.</a:t>
            </a:r>
          </a:p>
          <a:p>
            <a:pPr marL="231775" indent="-231775" eaLnBrk="1" hangingPunct="1">
              <a:buFont typeface="Arial" pitchFamily="34" charset="0"/>
              <a:buChar char="•"/>
              <a:defRPr/>
            </a:pPr>
            <a:r>
              <a:rPr lang="en-US" dirty="0">
                <a:ea typeface="Arial Unicode MS"/>
                <a:cs typeface="Arial Unicode MS"/>
              </a:rPr>
              <a:t>For </a:t>
            </a:r>
            <a:r>
              <a:rPr lang="en-US" i="1" dirty="0">
                <a:ea typeface="Arial Unicode MS"/>
                <a:cs typeface="Arial Unicode MS"/>
              </a:rPr>
              <a:t>n</a:t>
            </a:r>
            <a:r>
              <a:rPr lang="en-US" i="1" baseline="-25000" dirty="0">
                <a:ea typeface="Arial Unicode MS"/>
                <a:cs typeface="Arial Unicode MS"/>
              </a:rPr>
              <a:t>e</a:t>
            </a:r>
            <a:r>
              <a:rPr lang="en-US" dirty="0">
                <a:ea typeface="Arial Unicode MS"/>
                <a:cs typeface="Arial Unicode MS"/>
              </a:rPr>
              <a:t>&lt; </a:t>
            </a:r>
            <a:r>
              <a:rPr lang="en-US" i="1" dirty="0">
                <a:ea typeface="Arial Unicode MS"/>
                <a:cs typeface="Arial Unicode MS"/>
              </a:rPr>
              <a:t>n</a:t>
            </a:r>
            <a:r>
              <a:rPr lang="en-US" i="1" baseline="-25000" dirty="0">
                <a:ea typeface="Arial Unicode MS"/>
                <a:cs typeface="Arial Unicode MS"/>
              </a:rPr>
              <a:t>o</a:t>
            </a:r>
            <a:r>
              <a:rPr lang="en-US" dirty="0">
                <a:ea typeface="Arial Unicode MS"/>
                <a:cs typeface="Arial Unicode MS"/>
              </a:rPr>
              <a:t>, the optic axis is the fast axis.</a:t>
            </a:r>
          </a:p>
          <a:p>
            <a:pPr marL="231775" indent="-231775" eaLnBrk="1" hangingPunct="1">
              <a:buFont typeface="Arial" pitchFamily="34" charset="0"/>
              <a:buChar char="•"/>
              <a:defRPr/>
            </a:pPr>
            <a:r>
              <a:rPr lang="en-US" dirty="0">
                <a:ea typeface="Arial Unicode MS"/>
                <a:cs typeface="Arial Unicode MS"/>
              </a:rPr>
              <a:t>For </a:t>
            </a:r>
            <a:r>
              <a:rPr lang="en-US" i="1" dirty="0">
                <a:ea typeface="Arial Unicode MS"/>
                <a:cs typeface="Arial Unicode MS"/>
              </a:rPr>
              <a:t>n</a:t>
            </a:r>
            <a:r>
              <a:rPr lang="en-US" i="1" baseline="-25000" dirty="0">
                <a:ea typeface="Arial Unicode MS"/>
                <a:cs typeface="Arial Unicode MS"/>
              </a:rPr>
              <a:t>e</a:t>
            </a:r>
            <a:r>
              <a:rPr lang="en-US" dirty="0">
                <a:ea typeface="Arial Unicode MS"/>
                <a:cs typeface="Arial Unicode MS"/>
              </a:rPr>
              <a:t> &gt;</a:t>
            </a:r>
            <a:r>
              <a:rPr lang="en-US" i="1" dirty="0">
                <a:ea typeface="Arial Unicode MS"/>
                <a:cs typeface="Arial Unicode MS"/>
              </a:rPr>
              <a:t>n</a:t>
            </a:r>
            <a:r>
              <a:rPr lang="en-US" i="1" baseline="-25000" dirty="0">
                <a:ea typeface="Arial Unicode MS"/>
                <a:cs typeface="Arial Unicode MS"/>
              </a:rPr>
              <a:t>o</a:t>
            </a:r>
            <a:r>
              <a:rPr lang="en-US" dirty="0">
                <a:ea typeface="Arial Unicode MS"/>
                <a:cs typeface="Arial Unicode MS"/>
              </a:rPr>
              <a:t>, the axis that is perpendicular to the optic axis is the fast axis.</a:t>
            </a:r>
          </a:p>
        </p:txBody>
      </p:sp>
      <p:sp>
        <p:nvSpPr>
          <p:cNvPr id="24583" name="Rectangle 1"/>
          <p:cNvSpPr>
            <a:spLocks noChangeArrowheads="1"/>
          </p:cNvSpPr>
          <p:nvPr/>
        </p:nvSpPr>
        <p:spPr bwMode="auto">
          <a:xfrm>
            <a:off x="333375" y="3325813"/>
            <a:ext cx="5472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0000FF"/>
                </a:solidFill>
                <a:latin typeface="Times New Roman" panose="02020603050405020304" pitchFamily="18" charset="0"/>
              </a:rPr>
              <a:t>Linear retardation</a:t>
            </a:r>
            <a:r>
              <a:rPr lang="en-US" altLang="en-US" sz="1800">
                <a:latin typeface="Times New Roman" panose="02020603050405020304" pitchFamily="18" charset="0"/>
              </a:rPr>
              <a:t>: relative optical path length difference</a:t>
            </a:r>
          </a:p>
        </p:txBody>
      </p:sp>
      <p:graphicFrame>
        <p:nvGraphicFramePr>
          <p:cNvPr id="2458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117575"/>
              </p:ext>
            </p:extLst>
          </p:nvPr>
        </p:nvGraphicFramePr>
        <p:xfrm>
          <a:off x="495300" y="3832225"/>
          <a:ext cx="14319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3" name="Equation" r:id="rId5" imgW="1040948" imgH="228501" progId="Equation.3">
                  <p:embed/>
                </p:oleObj>
              </mc:Choice>
              <mc:Fallback>
                <p:oleObj name="Equation" r:id="rId5" imgW="1040948" imgH="22850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832225"/>
                        <a:ext cx="1431925" cy="3143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85B67-E0A6-436A-94DE-D0410897B91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5603" name="Rectangle 34"/>
          <p:cNvSpPr>
            <a:spLocks noChangeArrowheads="1"/>
          </p:cNvSpPr>
          <p:nvPr/>
        </p:nvSpPr>
        <p:spPr bwMode="auto">
          <a:xfrm>
            <a:off x="339725" y="441325"/>
            <a:ext cx="563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Half-wave plate (HWP):</a:t>
            </a:r>
            <a:r>
              <a:rPr lang="en-US" altLang="en-US" sz="1800" b="1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5604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547530"/>
              </p:ext>
            </p:extLst>
          </p:nvPr>
        </p:nvGraphicFramePr>
        <p:xfrm>
          <a:off x="439738" y="947738"/>
          <a:ext cx="251460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9" name="Equation" r:id="rId3" imgW="1828800" imgH="393700" progId="Equation.3">
                  <p:embed/>
                </p:oleObj>
              </mc:Choice>
              <mc:Fallback>
                <p:oleObj name="Equation" r:id="rId3" imgW="1828800" imgH="3937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947738"/>
                        <a:ext cx="2514600" cy="5413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05" name="Group 59"/>
          <p:cNvGrpSpPr>
            <a:grpSpLocks/>
          </p:cNvGrpSpPr>
          <p:nvPr/>
        </p:nvGrpSpPr>
        <p:grpSpPr bwMode="auto">
          <a:xfrm>
            <a:off x="5213350" y="598488"/>
            <a:ext cx="3446463" cy="1482725"/>
            <a:chOff x="3090" y="3027"/>
            <a:chExt cx="2171" cy="934"/>
          </a:xfrm>
        </p:grpSpPr>
        <p:grpSp>
          <p:nvGrpSpPr>
            <p:cNvPr id="25656" name="Group 47"/>
            <p:cNvGrpSpPr>
              <a:grpSpLocks/>
            </p:cNvGrpSpPr>
            <p:nvPr/>
          </p:nvGrpSpPr>
          <p:grpSpPr bwMode="auto">
            <a:xfrm>
              <a:off x="3090" y="3032"/>
              <a:ext cx="796" cy="929"/>
              <a:chOff x="3108" y="3074"/>
              <a:chExt cx="796" cy="929"/>
            </a:xfrm>
          </p:grpSpPr>
          <p:sp>
            <p:nvSpPr>
              <p:cNvPr id="25667" name="Line 37"/>
              <p:cNvSpPr>
                <a:spLocks noChangeShapeType="1"/>
              </p:cNvSpPr>
              <p:nvPr/>
            </p:nvSpPr>
            <p:spPr bwMode="auto">
              <a:xfrm>
                <a:off x="3108" y="3600"/>
                <a:ext cx="7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8" name="Line 38"/>
              <p:cNvSpPr>
                <a:spLocks noChangeShapeType="1"/>
              </p:cNvSpPr>
              <p:nvPr/>
            </p:nvSpPr>
            <p:spPr bwMode="auto">
              <a:xfrm flipV="1">
                <a:off x="3462" y="3222"/>
                <a:ext cx="0" cy="66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dash"/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9" name="Line 39"/>
              <p:cNvSpPr>
                <a:spLocks noChangeShapeType="1"/>
              </p:cNvSpPr>
              <p:nvPr/>
            </p:nvSpPr>
            <p:spPr bwMode="auto">
              <a:xfrm flipH="1">
                <a:off x="3282" y="3324"/>
                <a:ext cx="384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70" name="Rectangle 42"/>
              <p:cNvSpPr>
                <a:spLocks noChangeArrowheads="1"/>
              </p:cNvSpPr>
              <p:nvPr/>
            </p:nvSpPr>
            <p:spPr bwMode="auto">
              <a:xfrm>
                <a:off x="3414" y="3677"/>
                <a:ext cx="42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Optic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axis</a:t>
                </a:r>
              </a:p>
            </p:txBody>
          </p:sp>
          <p:sp>
            <p:nvSpPr>
              <p:cNvPr id="25671" name="Freeform 43"/>
              <p:cNvSpPr>
                <a:spLocks/>
              </p:cNvSpPr>
              <p:nvPr/>
            </p:nvSpPr>
            <p:spPr bwMode="auto">
              <a:xfrm>
                <a:off x="3462" y="3433"/>
                <a:ext cx="96" cy="41"/>
              </a:xfrm>
              <a:custGeom>
                <a:avLst/>
                <a:gdLst>
                  <a:gd name="T0" fmla="*/ 0 w 96"/>
                  <a:gd name="T1" fmla="*/ 11 h 41"/>
                  <a:gd name="T2" fmla="*/ 60 w 96"/>
                  <a:gd name="T3" fmla="*/ 5 h 41"/>
                  <a:gd name="T4" fmla="*/ 96 w 96"/>
                  <a:gd name="T5" fmla="*/ 41 h 41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41"/>
                  <a:gd name="T11" fmla="*/ 96 w 96"/>
                  <a:gd name="T12" fmla="*/ 41 h 4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41">
                    <a:moveTo>
                      <a:pt x="0" y="11"/>
                    </a:moveTo>
                    <a:cubicBezTo>
                      <a:pt x="22" y="5"/>
                      <a:pt x="44" y="0"/>
                      <a:pt x="60" y="5"/>
                    </a:cubicBezTo>
                    <a:cubicBezTo>
                      <a:pt x="76" y="10"/>
                      <a:pt x="86" y="25"/>
                      <a:pt x="96" y="41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72" name="Text Box 44"/>
              <p:cNvSpPr txBox="1">
                <a:spLocks noChangeArrowheads="1"/>
              </p:cNvSpPr>
              <p:nvPr/>
            </p:nvSpPr>
            <p:spPr bwMode="auto">
              <a:xfrm>
                <a:off x="3443" y="3256"/>
                <a:ext cx="18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Symbol" panose="05050102010706020507" pitchFamily="18" charset="2"/>
                  </a:rPr>
                  <a:t>q</a:t>
                </a:r>
              </a:p>
            </p:txBody>
          </p:sp>
          <p:sp>
            <p:nvSpPr>
              <p:cNvPr id="25673" name="Text Box 45"/>
              <p:cNvSpPr txBox="1">
                <a:spLocks noChangeArrowheads="1"/>
              </p:cNvSpPr>
              <p:nvPr/>
            </p:nvSpPr>
            <p:spPr bwMode="auto">
              <a:xfrm>
                <a:off x="3716" y="3385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25674" name="Text Box 46"/>
              <p:cNvSpPr txBox="1">
                <a:spLocks noChangeArrowheads="1"/>
              </p:cNvSpPr>
              <p:nvPr/>
            </p:nvSpPr>
            <p:spPr bwMode="auto">
              <a:xfrm>
                <a:off x="3439" y="3074"/>
                <a:ext cx="18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e</a:t>
                </a:r>
              </a:p>
            </p:txBody>
          </p:sp>
        </p:grpSp>
        <p:grpSp>
          <p:nvGrpSpPr>
            <p:cNvPr id="25657" name="Group 57"/>
            <p:cNvGrpSpPr>
              <a:grpSpLocks/>
            </p:cNvGrpSpPr>
            <p:nvPr/>
          </p:nvGrpSpPr>
          <p:grpSpPr bwMode="auto">
            <a:xfrm>
              <a:off x="4465" y="3027"/>
              <a:ext cx="796" cy="899"/>
              <a:chOff x="4297" y="3069"/>
              <a:chExt cx="796" cy="899"/>
            </a:xfrm>
          </p:grpSpPr>
          <p:sp>
            <p:nvSpPr>
              <p:cNvPr id="25659" name="Line 49"/>
              <p:cNvSpPr>
                <a:spLocks noChangeShapeType="1"/>
              </p:cNvSpPr>
              <p:nvPr/>
            </p:nvSpPr>
            <p:spPr bwMode="auto">
              <a:xfrm>
                <a:off x="4297" y="3595"/>
                <a:ext cx="7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0" name="Line 50"/>
              <p:cNvSpPr>
                <a:spLocks noChangeShapeType="1"/>
              </p:cNvSpPr>
              <p:nvPr/>
            </p:nvSpPr>
            <p:spPr bwMode="auto">
              <a:xfrm flipV="1">
                <a:off x="4651" y="3217"/>
                <a:ext cx="0" cy="66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dash"/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1" name="Line 51"/>
              <p:cNvSpPr>
                <a:spLocks noChangeShapeType="1"/>
              </p:cNvSpPr>
              <p:nvPr/>
            </p:nvSpPr>
            <p:spPr bwMode="auto">
              <a:xfrm>
                <a:off x="4465" y="3331"/>
                <a:ext cx="384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2" name="Rectangle 52"/>
              <p:cNvSpPr>
                <a:spLocks noChangeArrowheads="1"/>
              </p:cNvSpPr>
              <p:nvPr/>
            </p:nvSpPr>
            <p:spPr bwMode="auto">
              <a:xfrm>
                <a:off x="4297" y="3642"/>
                <a:ext cx="42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Optic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axis</a:t>
                </a:r>
              </a:p>
            </p:txBody>
          </p:sp>
          <p:sp>
            <p:nvSpPr>
              <p:cNvPr id="25663" name="Freeform 53"/>
              <p:cNvSpPr>
                <a:spLocks/>
              </p:cNvSpPr>
              <p:nvPr/>
            </p:nvSpPr>
            <p:spPr bwMode="auto">
              <a:xfrm flipH="1">
                <a:off x="4561" y="3428"/>
                <a:ext cx="96" cy="41"/>
              </a:xfrm>
              <a:custGeom>
                <a:avLst/>
                <a:gdLst>
                  <a:gd name="T0" fmla="*/ 0 w 96"/>
                  <a:gd name="T1" fmla="*/ 11 h 41"/>
                  <a:gd name="T2" fmla="*/ 60 w 96"/>
                  <a:gd name="T3" fmla="*/ 5 h 41"/>
                  <a:gd name="T4" fmla="*/ 96 w 96"/>
                  <a:gd name="T5" fmla="*/ 41 h 41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41"/>
                  <a:gd name="T11" fmla="*/ 96 w 96"/>
                  <a:gd name="T12" fmla="*/ 41 h 4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41">
                    <a:moveTo>
                      <a:pt x="0" y="11"/>
                    </a:moveTo>
                    <a:cubicBezTo>
                      <a:pt x="22" y="5"/>
                      <a:pt x="44" y="0"/>
                      <a:pt x="60" y="5"/>
                    </a:cubicBezTo>
                    <a:cubicBezTo>
                      <a:pt x="76" y="10"/>
                      <a:pt x="86" y="25"/>
                      <a:pt x="96" y="41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4" name="Text Box 54"/>
              <p:cNvSpPr txBox="1">
                <a:spLocks noChangeArrowheads="1"/>
              </p:cNvSpPr>
              <p:nvPr/>
            </p:nvSpPr>
            <p:spPr bwMode="auto">
              <a:xfrm>
                <a:off x="4476" y="3209"/>
                <a:ext cx="18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1">
                    <a:latin typeface="Symbol" panose="05050102010706020507" pitchFamily="18" charset="2"/>
                  </a:rPr>
                  <a:t>q</a:t>
                </a:r>
              </a:p>
            </p:txBody>
          </p:sp>
          <p:sp>
            <p:nvSpPr>
              <p:cNvPr id="25665" name="Text Box 55"/>
              <p:cNvSpPr txBox="1">
                <a:spLocks noChangeArrowheads="1"/>
              </p:cNvSpPr>
              <p:nvPr/>
            </p:nvSpPr>
            <p:spPr bwMode="auto">
              <a:xfrm>
                <a:off x="4905" y="3380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25666" name="Text Box 56"/>
              <p:cNvSpPr txBox="1">
                <a:spLocks noChangeArrowheads="1"/>
              </p:cNvSpPr>
              <p:nvPr/>
            </p:nvSpPr>
            <p:spPr bwMode="auto">
              <a:xfrm>
                <a:off x="4628" y="3069"/>
                <a:ext cx="18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e</a:t>
                </a:r>
              </a:p>
            </p:txBody>
          </p:sp>
        </p:grpSp>
        <p:sp>
          <p:nvSpPr>
            <p:cNvPr id="25658" name="AutoShape 58"/>
            <p:cNvSpPr>
              <a:spLocks noChangeArrowheads="1"/>
            </p:cNvSpPr>
            <p:nvPr/>
          </p:nvSpPr>
          <p:spPr bwMode="auto">
            <a:xfrm>
              <a:off x="4062" y="3456"/>
              <a:ext cx="246" cy="168"/>
            </a:xfrm>
            <a:prstGeom prst="rightArrow">
              <a:avLst>
                <a:gd name="adj1" fmla="val 50000"/>
                <a:gd name="adj2" fmla="val 36607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25606" name="Rectangle 61"/>
          <p:cNvSpPr>
            <a:spLocks noChangeArrowheads="1"/>
          </p:cNvSpPr>
          <p:nvPr/>
        </p:nvSpPr>
        <p:spPr bwMode="auto">
          <a:xfrm>
            <a:off x="346075" y="1666875"/>
            <a:ext cx="472757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Linear input: </a:t>
            </a:r>
            <a:r>
              <a:rPr lang="en-US" altLang="en-US" sz="1800" i="1">
                <a:latin typeface="Times New Roman" panose="02020603050405020304" pitchFamily="18" charset="0"/>
              </a:rPr>
              <a:t>Rotate</a:t>
            </a:r>
            <a:r>
              <a:rPr lang="en-US" altLang="en-US" sz="1800">
                <a:latin typeface="Times New Roman" panose="02020603050405020304" pitchFamily="18" charset="0"/>
              </a:rPr>
              <a:t> light initially polarized at angle </a:t>
            </a:r>
            <a:r>
              <a:rPr lang="en-US" altLang="en-US" sz="1800" i="1">
                <a:latin typeface="Symbol" panose="05050102010706020507" pitchFamily="18" charset="2"/>
              </a:rPr>
              <a:t>q</a:t>
            </a:r>
            <a:r>
              <a:rPr lang="en-US" altLang="en-US" sz="1800">
                <a:latin typeface="Times New Roman" panose="02020603050405020304" pitchFamily="18" charset="0"/>
              </a:rPr>
              <a:t> by an angle of 2</a:t>
            </a:r>
            <a:r>
              <a:rPr lang="en-US" altLang="en-US" sz="1800" i="1">
                <a:latin typeface="Symbol" panose="05050102010706020507" pitchFamily="18" charset="2"/>
              </a:rPr>
              <a:t>q</a:t>
            </a:r>
            <a:r>
              <a:rPr lang="en-US" altLang="en-US" sz="180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Elliptical input: </a:t>
            </a:r>
            <a:r>
              <a:rPr lang="en-US" altLang="en-US" sz="1800" i="1">
                <a:latin typeface="Times New Roman" panose="02020603050405020304" pitchFamily="18" charset="0"/>
              </a:rPr>
              <a:t>Flip</a:t>
            </a:r>
            <a:r>
              <a:rPr lang="en-US" altLang="en-US" sz="1800">
                <a:latin typeface="Times New Roman" panose="02020603050405020304" pitchFamily="18" charset="0"/>
              </a:rPr>
              <a:t> the tilting angle, and invert the handedness.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Both can be thought as a </a:t>
            </a:r>
            <a:r>
              <a:rPr lang="en-US" altLang="en-US" sz="1800" i="1">
                <a:latin typeface="Times New Roman" panose="02020603050405020304" pitchFamily="18" charset="0"/>
              </a:rPr>
              <a:t>mirror imaging </a:t>
            </a:r>
            <a:r>
              <a:rPr lang="en-US" altLang="en-US" sz="1800">
                <a:latin typeface="Times New Roman" panose="02020603050405020304" pitchFamily="18" charset="0"/>
              </a:rPr>
              <a:t>with respect to the fast or slow axis.</a:t>
            </a:r>
          </a:p>
        </p:txBody>
      </p:sp>
      <p:sp>
        <p:nvSpPr>
          <p:cNvPr id="25607" name="Rectangle 4"/>
          <p:cNvSpPr>
            <a:spLocks noChangeArrowheads="1"/>
          </p:cNvSpPr>
          <p:nvPr/>
        </p:nvSpPr>
        <p:spPr bwMode="auto">
          <a:xfrm>
            <a:off x="400050" y="3732213"/>
            <a:ext cx="3240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Quarter-wave plate (QWP):</a:t>
            </a:r>
            <a:r>
              <a:rPr lang="en-US" altLang="en-US" sz="1800" b="1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560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524597"/>
              </p:ext>
            </p:extLst>
          </p:nvPr>
        </p:nvGraphicFramePr>
        <p:xfrm>
          <a:off x="503238" y="4187825"/>
          <a:ext cx="256698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0" name="Equation" r:id="rId5" imgW="1866090" imgH="393529" progId="Equation.3">
                  <p:embed/>
                </p:oleObj>
              </mc:Choice>
              <mc:Fallback>
                <p:oleObj name="Equation" r:id="rId5" imgW="1866090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4187825"/>
                        <a:ext cx="2566987" cy="5413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Rectangle 6"/>
          <p:cNvSpPr>
            <a:spLocks noChangeArrowheads="1"/>
          </p:cNvSpPr>
          <p:nvPr/>
        </p:nvSpPr>
        <p:spPr bwMode="auto">
          <a:xfrm>
            <a:off x="427038" y="4922838"/>
            <a:ext cx="4786312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Linear input: Covert into elliptical</a:t>
            </a:r>
            <a:r>
              <a:rPr lang="en-US" altLang="en-US" sz="1800" i="1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</a:rPr>
              <a:t>light.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Linear input at ±45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altLang="en-US" sz="1800">
                <a:latin typeface="Times New Roman" panose="02020603050405020304" pitchFamily="18" charset="0"/>
              </a:rPr>
              <a:t>: Covert into circular</a:t>
            </a:r>
            <a:r>
              <a:rPr lang="en-US" altLang="en-US" sz="1800" i="1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</a:rPr>
              <a:t>light.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Handedness: From the linear light </a:t>
            </a:r>
            <a:r>
              <a:rPr lang="en-US" altLang="en-US" sz="1800" i="1">
                <a:latin typeface="Times New Roman" panose="02020603050405020304" pitchFamily="18" charset="0"/>
              </a:rPr>
              <a:t>to the slow axis </a:t>
            </a:r>
            <a:r>
              <a:rPr lang="en-US" altLang="en-US" sz="1800">
                <a:latin typeface="Times New Roman" panose="02020603050405020304" pitchFamily="18" charset="0"/>
              </a:rPr>
              <a:t>of the wave plate using the smallest angle.</a:t>
            </a:r>
          </a:p>
        </p:txBody>
      </p:sp>
      <p:grpSp>
        <p:nvGrpSpPr>
          <p:cNvPr id="25610" name="Group 29"/>
          <p:cNvGrpSpPr>
            <a:grpSpLocks/>
          </p:cNvGrpSpPr>
          <p:nvPr/>
        </p:nvGrpSpPr>
        <p:grpSpPr bwMode="auto">
          <a:xfrm>
            <a:off x="5230813" y="4321175"/>
            <a:ext cx="3446462" cy="1636713"/>
            <a:chOff x="2100" y="2331"/>
            <a:chExt cx="2171" cy="1031"/>
          </a:xfrm>
        </p:grpSpPr>
        <p:sp>
          <p:nvSpPr>
            <p:cNvPr id="25640" name="Line 9"/>
            <p:cNvSpPr>
              <a:spLocks noChangeShapeType="1"/>
            </p:cNvSpPr>
            <p:nvPr/>
          </p:nvSpPr>
          <p:spPr bwMode="auto">
            <a:xfrm>
              <a:off x="2100" y="2862"/>
              <a:ext cx="7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641" name="Line 10"/>
            <p:cNvSpPr>
              <a:spLocks noChangeShapeType="1"/>
            </p:cNvSpPr>
            <p:nvPr/>
          </p:nvSpPr>
          <p:spPr bwMode="auto">
            <a:xfrm flipV="1">
              <a:off x="2454" y="2484"/>
              <a:ext cx="0" cy="66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642" name="Line 11"/>
            <p:cNvSpPr>
              <a:spLocks noChangeShapeType="1"/>
            </p:cNvSpPr>
            <p:nvPr/>
          </p:nvSpPr>
          <p:spPr bwMode="auto">
            <a:xfrm flipH="1">
              <a:off x="2232" y="2648"/>
              <a:ext cx="460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643" name="Rectangle 12"/>
            <p:cNvSpPr>
              <a:spLocks noChangeArrowheads="1"/>
            </p:cNvSpPr>
            <p:nvPr/>
          </p:nvSpPr>
          <p:spPr bwMode="auto">
            <a:xfrm>
              <a:off x="2406" y="2939"/>
              <a:ext cx="4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Optic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axis</a:t>
              </a:r>
            </a:p>
          </p:txBody>
        </p:sp>
        <p:sp>
          <p:nvSpPr>
            <p:cNvPr id="25644" name="Freeform 13"/>
            <p:cNvSpPr>
              <a:spLocks/>
            </p:cNvSpPr>
            <p:nvPr/>
          </p:nvSpPr>
          <p:spPr bwMode="auto">
            <a:xfrm>
              <a:off x="2454" y="2713"/>
              <a:ext cx="108" cy="59"/>
            </a:xfrm>
            <a:custGeom>
              <a:avLst/>
              <a:gdLst>
                <a:gd name="T0" fmla="*/ 0 w 96"/>
                <a:gd name="T1" fmla="*/ 15980 h 41"/>
                <a:gd name="T2" fmla="*/ 623 w 96"/>
                <a:gd name="T3" fmla="*/ 6775 h 41"/>
                <a:gd name="T4" fmla="*/ 1010 w 96"/>
                <a:gd name="T5" fmla="*/ 59427 h 41"/>
                <a:gd name="T6" fmla="*/ 0 60000 65536"/>
                <a:gd name="T7" fmla="*/ 0 60000 65536"/>
                <a:gd name="T8" fmla="*/ 0 60000 65536"/>
                <a:gd name="T9" fmla="*/ 0 w 96"/>
                <a:gd name="T10" fmla="*/ 0 h 41"/>
                <a:gd name="T11" fmla="*/ 96 w 96"/>
                <a:gd name="T12" fmla="*/ 41 h 4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41">
                  <a:moveTo>
                    <a:pt x="0" y="11"/>
                  </a:moveTo>
                  <a:cubicBezTo>
                    <a:pt x="22" y="5"/>
                    <a:pt x="44" y="0"/>
                    <a:pt x="60" y="5"/>
                  </a:cubicBezTo>
                  <a:cubicBezTo>
                    <a:pt x="76" y="10"/>
                    <a:pt x="86" y="25"/>
                    <a:pt x="96" y="4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645" name="Text Box 14"/>
            <p:cNvSpPr txBox="1">
              <a:spLocks noChangeArrowheads="1"/>
            </p:cNvSpPr>
            <p:nvPr/>
          </p:nvSpPr>
          <p:spPr bwMode="auto">
            <a:xfrm>
              <a:off x="2434" y="2482"/>
              <a:ext cx="48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Symbol" panose="05050102010706020507" pitchFamily="18" charset="2"/>
                </a:rPr>
                <a:t>q </a:t>
              </a:r>
              <a:r>
                <a:rPr lang="en-US" altLang="en-US" sz="1600">
                  <a:latin typeface="Symbol" panose="05050102010706020507" pitchFamily="18" charset="2"/>
                </a:rPr>
                <a:t>= 45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º</a:t>
              </a:r>
            </a:p>
          </p:txBody>
        </p:sp>
        <p:sp>
          <p:nvSpPr>
            <p:cNvPr id="25646" name="Text Box 15"/>
            <p:cNvSpPr txBox="1">
              <a:spLocks noChangeArrowheads="1"/>
            </p:cNvSpPr>
            <p:nvPr/>
          </p:nvSpPr>
          <p:spPr bwMode="auto">
            <a:xfrm>
              <a:off x="2708" y="2647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25647" name="Text Box 16"/>
            <p:cNvSpPr txBox="1">
              <a:spLocks noChangeArrowheads="1"/>
            </p:cNvSpPr>
            <p:nvPr/>
          </p:nvSpPr>
          <p:spPr bwMode="auto">
            <a:xfrm>
              <a:off x="2431" y="2336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FF"/>
                  </a:solidFill>
                  <a:latin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25648" name="Line 18"/>
            <p:cNvSpPr>
              <a:spLocks noChangeShapeType="1"/>
            </p:cNvSpPr>
            <p:nvPr/>
          </p:nvSpPr>
          <p:spPr bwMode="auto">
            <a:xfrm>
              <a:off x="3475" y="2857"/>
              <a:ext cx="7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649" name="Line 19"/>
            <p:cNvSpPr>
              <a:spLocks noChangeShapeType="1"/>
            </p:cNvSpPr>
            <p:nvPr/>
          </p:nvSpPr>
          <p:spPr bwMode="auto">
            <a:xfrm flipV="1">
              <a:off x="3829" y="2479"/>
              <a:ext cx="0" cy="66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650" name="Rectangle 21"/>
            <p:cNvSpPr>
              <a:spLocks noChangeArrowheads="1"/>
            </p:cNvSpPr>
            <p:nvPr/>
          </p:nvSpPr>
          <p:spPr bwMode="auto">
            <a:xfrm>
              <a:off x="3817" y="3036"/>
              <a:ext cx="4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Optic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00FF"/>
                  </a:solidFill>
                  <a:latin typeface="Times New Roman" panose="02020603050405020304" pitchFamily="18" charset="0"/>
                </a:rPr>
                <a:t>axis</a:t>
              </a:r>
            </a:p>
          </p:txBody>
        </p:sp>
        <p:sp>
          <p:nvSpPr>
            <p:cNvPr id="25651" name="Text Box 24"/>
            <p:cNvSpPr txBox="1">
              <a:spLocks noChangeArrowheads="1"/>
            </p:cNvSpPr>
            <p:nvPr/>
          </p:nvSpPr>
          <p:spPr bwMode="auto">
            <a:xfrm>
              <a:off x="4083" y="2642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25652" name="Text Box 25"/>
            <p:cNvSpPr txBox="1">
              <a:spLocks noChangeArrowheads="1"/>
            </p:cNvSpPr>
            <p:nvPr/>
          </p:nvSpPr>
          <p:spPr bwMode="auto">
            <a:xfrm>
              <a:off x="3806" y="2331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FF"/>
                  </a:solidFill>
                  <a:latin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25653" name="AutoShape 26"/>
            <p:cNvSpPr>
              <a:spLocks noChangeArrowheads="1"/>
            </p:cNvSpPr>
            <p:nvPr/>
          </p:nvSpPr>
          <p:spPr bwMode="auto">
            <a:xfrm>
              <a:off x="3072" y="2760"/>
              <a:ext cx="246" cy="168"/>
            </a:xfrm>
            <a:prstGeom prst="rightArrow">
              <a:avLst>
                <a:gd name="adj1" fmla="val 50000"/>
                <a:gd name="adj2" fmla="val 36607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5654" name="Oval 27"/>
            <p:cNvSpPr>
              <a:spLocks noChangeArrowheads="1"/>
            </p:cNvSpPr>
            <p:nvPr/>
          </p:nvSpPr>
          <p:spPr bwMode="auto">
            <a:xfrm>
              <a:off x="3588" y="2610"/>
              <a:ext cx="474" cy="46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5655" name="Line 28"/>
            <p:cNvSpPr>
              <a:spLocks noChangeShapeType="1"/>
            </p:cNvSpPr>
            <p:nvPr/>
          </p:nvSpPr>
          <p:spPr bwMode="auto">
            <a:xfrm flipH="1">
              <a:off x="3978" y="2964"/>
              <a:ext cx="48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5611" name="Group 83"/>
          <p:cNvGrpSpPr>
            <a:grpSpLocks/>
          </p:cNvGrpSpPr>
          <p:nvPr/>
        </p:nvGrpSpPr>
        <p:grpSpPr bwMode="auto">
          <a:xfrm>
            <a:off x="5214938" y="2349500"/>
            <a:ext cx="3446462" cy="1482725"/>
            <a:chOff x="5214886" y="2358905"/>
            <a:chExt cx="3446463" cy="1482725"/>
          </a:xfrm>
        </p:grpSpPr>
        <p:grpSp>
          <p:nvGrpSpPr>
            <p:cNvPr id="25614" name="Group 59"/>
            <p:cNvGrpSpPr>
              <a:grpSpLocks/>
            </p:cNvGrpSpPr>
            <p:nvPr/>
          </p:nvGrpSpPr>
          <p:grpSpPr bwMode="auto">
            <a:xfrm>
              <a:off x="5214886" y="2358905"/>
              <a:ext cx="3446463" cy="1482725"/>
              <a:chOff x="3090" y="3027"/>
              <a:chExt cx="2171" cy="934"/>
            </a:xfrm>
          </p:grpSpPr>
          <p:grpSp>
            <p:nvGrpSpPr>
              <p:cNvPr id="25623" name="Group 47"/>
              <p:cNvGrpSpPr>
                <a:grpSpLocks/>
              </p:cNvGrpSpPr>
              <p:nvPr/>
            </p:nvGrpSpPr>
            <p:grpSpPr bwMode="auto">
              <a:xfrm>
                <a:off x="3090" y="3032"/>
                <a:ext cx="796" cy="929"/>
                <a:chOff x="3108" y="3074"/>
                <a:chExt cx="796" cy="929"/>
              </a:xfrm>
            </p:grpSpPr>
            <p:sp>
              <p:nvSpPr>
                <p:cNvPr id="25633" name="Line 37"/>
                <p:cNvSpPr>
                  <a:spLocks noChangeShapeType="1"/>
                </p:cNvSpPr>
                <p:nvPr/>
              </p:nvSpPr>
              <p:spPr bwMode="auto">
                <a:xfrm>
                  <a:off x="3108" y="3600"/>
                  <a:ext cx="7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634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3462" y="3222"/>
                  <a:ext cx="0" cy="66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prstDash val="dash"/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635" name="Rectangle 42"/>
                <p:cNvSpPr>
                  <a:spLocks noChangeArrowheads="1"/>
                </p:cNvSpPr>
                <p:nvPr/>
              </p:nvSpPr>
              <p:spPr bwMode="auto">
                <a:xfrm>
                  <a:off x="3414" y="3677"/>
                  <a:ext cx="420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Optic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axis</a:t>
                  </a:r>
                </a:p>
              </p:txBody>
            </p:sp>
            <p:sp>
              <p:nvSpPr>
                <p:cNvPr id="25636" name="Freeform 43"/>
                <p:cNvSpPr>
                  <a:spLocks/>
                </p:cNvSpPr>
                <p:nvPr/>
              </p:nvSpPr>
              <p:spPr bwMode="auto">
                <a:xfrm>
                  <a:off x="3462" y="3439"/>
                  <a:ext cx="96" cy="41"/>
                </a:xfrm>
                <a:custGeom>
                  <a:avLst/>
                  <a:gdLst>
                    <a:gd name="T0" fmla="*/ 0 w 96"/>
                    <a:gd name="T1" fmla="*/ 11 h 41"/>
                    <a:gd name="T2" fmla="*/ 60 w 96"/>
                    <a:gd name="T3" fmla="*/ 5 h 41"/>
                    <a:gd name="T4" fmla="*/ 96 w 96"/>
                    <a:gd name="T5" fmla="*/ 41 h 41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1"/>
                    <a:gd name="T11" fmla="*/ 96 w 96"/>
                    <a:gd name="T12" fmla="*/ 41 h 4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1">
                      <a:moveTo>
                        <a:pt x="0" y="11"/>
                      </a:moveTo>
                      <a:cubicBezTo>
                        <a:pt x="22" y="5"/>
                        <a:pt x="44" y="0"/>
                        <a:pt x="60" y="5"/>
                      </a:cubicBezTo>
                      <a:cubicBezTo>
                        <a:pt x="76" y="10"/>
                        <a:pt x="86" y="25"/>
                        <a:pt x="96" y="41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637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475" y="3205"/>
                  <a:ext cx="18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1">
                      <a:latin typeface="Symbol" panose="05050102010706020507" pitchFamily="18" charset="2"/>
                    </a:rPr>
                    <a:t>q</a:t>
                  </a:r>
                </a:p>
              </p:txBody>
            </p:sp>
            <p:sp>
              <p:nvSpPr>
                <p:cNvPr id="25638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16" y="3385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</a:rPr>
                    <a:t>o</a:t>
                  </a:r>
                </a:p>
              </p:txBody>
            </p:sp>
            <p:sp>
              <p:nvSpPr>
                <p:cNvPr id="25639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3439" y="3074"/>
                  <a:ext cx="18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e</a:t>
                  </a:r>
                </a:p>
              </p:txBody>
            </p:sp>
          </p:grpSp>
          <p:grpSp>
            <p:nvGrpSpPr>
              <p:cNvPr id="25624" name="Group 57"/>
              <p:cNvGrpSpPr>
                <a:grpSpLocks/>
              </p:cNvGrpSpPr>
              <p:nvPr/>
            </p:nvGrpSpPr>
            <p:grpSpPr bwMode="auto">
              <a:xfrm>
                <a:off x="4465" y="3027"/>
                <a:ext cx="796" cy="899"/>
                <a:chOff x="4297" y="3069"/>
                <a:chExt cx="796" cy="899"/>
              </a:xfrm>
            </p:grpSpPr>
            <p:sp>
              <p:nvSpPr>
                <p:cNvPr id="25626" name="Line 49"/>
                <p:cNvSpPr>
                  <a:spLocks noChangeShapeType="1"/>
                </p:cNvSpPr>
                <p:nvPr/>
              </p:nvSpPr>
              <p:spPr bwMode="auto">
                <a:xfrm>
                  <a:off x="4297" y="3595"/>
                  <a:ext cx="7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627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4651" y="3217"/>
                  <a:ext cx="0" cy="66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prstDash val="dash"/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628" name="Rectangle 52"/>
                <p:cNvSpPr>
                  <a:spLocks noChangeArrowheads="1"/>
                </p:cNvSpPr>
                <p:nvPr/>
              </p:nvSpPr>
              <p:spPr bwMode="auto">
                <a:xfrm>
                  <a:off x="4297" y="3642"/>
                  <a:ext cx="420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Optic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axis</a:t>
                  </a:r>
                </a:p>
              </p:txBody>
            </p:sp>
            <p:sp>
              <p:nvSpPr>
                <p:cNvPr id="25629" name="Freeform 53"/>
                <p:cNvSpPr>
                  <a:spLocks/>
                </p:cNvSpPr>
                <p:nvPr/>
              </p:nvSpPr>
              <p:spPr bwMode="auto">
                <a:xfrm flipH="1">
                  <a:off x="4555" y="3441"/>
                  <a:ext cx="96" cy="41"/>
                </a:xfrm>
                <a:custGeom>
                  <a:avLst/>
                  <a:gdLst>
                    <a:gd name="T0" fmla="*/ 0 w 96"/>
                    <a:gd name="T1" fmla="*/ 11 h 41"/>
                    <a:gd name="T2" fmla="*/ 60 w 96"/>
                    <a:gd name="T3" fmla="*/ 5 h 41"/>
                    <a:gd name="T4" fmla="*/ 96 w 96"/>
                    <a:gd name="T5" fmla="*/ 41 h 41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1"/>
                    <a:gd name="T11" fmla="*/ 96 w 96"/>
                    <a:gd name="T12" fmla="*/ 41 h 4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1">
                      <a:moveTo>
                        <a:pt x="0" y="11"/>
                      </a:moveTo>
                      <a:cubicBezTo>
                        <a:pt x="22" y="5"/>
                        <a:pt x="44" y="0"/>
                        <a:pt x="60" y="5"/>
                      </a:cubicBezTo>
                      <a:cubicBezTo>
                        <a:pt x="76" y="10"/>
                        <a:pt x="86" y="25"/>
                        <a:pt x="96" y="41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630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444" y="3203"/>
                  <a:ext cx="18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1">
                      <a:latin typeface="Symbol" panose="05050102010706020507" pitchFamily="18" charset="2"/>
                    </a:rPr>
                    <a:t>q</a:t>
                  </a:r>
                </a:p>
              </p:txBody>
            </p:sp>
            <p:sp>
              <p:nvSpPr>
                <p:cNvPr id="25631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4905" y="3380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</a:rPr>
                    <a:t>o</a:t>
                  </a:r>
                </a:p>
              </p:txBody>
            </p:sp>
            <p:sp>
              <p:nvSpPr>
                <p:cNvPr id="25632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4628" y="3069"/>
                  <a:ext cx="18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e</a:t>
                  </a:r>
                </a:p>
              </p:txBody>
            </p:sp>
          </p:grpSp>
          <p:sp>
            <p:nvSpPr>
              <p:cNvPr id="25625" name="AutoShape 58"/>
              <p:cNvSpPr>
                <a:spLocks noChangeArrowheads="1"/>
              </p:cNvSpPr>
              <p:nvPr/>
            </p:nvSpPr>
            <p:spPr bwMode="auto">
              <a:xfrm>
                <a:off x="4062" y="3456"/>
                <a:ext cx="246" cy="168"/>
              </a:xfrm>
              <a:prstGeom prst="rightArrow">
                <a:avLst>
                  <a:gd name="adj1" fmla="val 50000"/>
                  <a:gd name="adj2" fmla="val 36607"/>
                </a:avLst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615" name="Group 78"/>
            <p:cNvGrpSpPr>
              <a:grpSpLocks/>
            </p:cNvGrpSpPr>
            <p:nvPr/>
          </p:nvGrpSpPr>
          <p:grpSpPr bwMode="auto">
            <a:xfrm>
              <a:off x="5355770" y="2763298"/>
              <a:ext cx="813917" cy="914400"/>
              <a:chOff x="5355770" y="2763298"/>
              <a:chExt cx="813917" cy="914400"/>
            </a:xfrm>
          </p:grpSpPr>
          <p:sp>
            <p:nvSpPr>
              <p:cNvPr id="25620" name="Oval 65"/>
              <p:cNvSpPr>
                <a:spLocks noChangeArrowheads="1"/>
              </p:cNvSpPr>
              <p:nvPr/>
            </p:nvSpPr>
            <p:spPr bwMode="auto">
              <a:xfrm rot="2391030">
                <a:off x="5546689" y="2783393"/>
                <a:ext cx="462224" cy="823965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5621" name="Straight Connector 6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305529" y="2813539"/>
                <a:ext cx="914400" cy="81391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22" name="Straight Arrow Connector 71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913049" y="3227509"/>
                <a:ext cx="158142" cy="93877"/>
              </a:xfrm>
              <a:prstGeom prst="straightConnector1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5616" name="Group 79"/>
            <p:cNvGrpSpPr>
              <a:grpSpLocks/>
            </p:cNvGrpSpPr>
            <p:nvPr/>
          </p:nvGrpSpPr>
          <p:grpSpPr bwMode="auto">
            <a:xfrm flipH="1">
              <a:off x="7558033" y="2744876"/>
              <a:ext cx="813917" cy="914400"/>
              <a:chOff x="5355770" y="2763298"/>
              <a:chExt cx="813917" cy="914400"/>
            </a:xfrm>
          </p:grpSpPr>
          <p:sp>
            <p:nvSpPr>
              <p:cNvPr id="25617" name="Oval 80"/>
              <p:cNvSpPr>
                <a:spLocks noChangeArrowheads="1"/>
              </p:cNvSpPr>
              <p:nvPr/>
            </p:nvSpPr>
            <p:spPr bwMode="auto">
              <a:xfrm rot="2391030">
                <a:off x="5546689" y="2783393"/>
                <a:ext cx="462224" cy="823965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5618" name="Straight Connector 81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305529" y="2813539"/>
                <a:ext cx="914400" cy="81391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19" name="Straight Arrow Connector 8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913049" y="3237448"/>
                <a:ext cx="158142" cy="93877"/>
              </a:xfrm>
              <a:prstGeom prst="straightConnector1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5612" name="Line 28"/>
          <p:cNvSpPr>
            <a:spLocks noChangeShapeType="1"/>
          </p:cNvSpPr>
          <p:nvPr/>
        </p:nvSpPr>
        <p:spPr bwMode="auto">
          <a:xfrm flipH="1">
            <a:off x="8543925" y="5314950"/>
            <a:ext cx="76200" cy="85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5613" name="Rectangle 2"/>
          <p:cNvSpPr>
            <a:spLocks noChangeArrowheads="1"/>
          </p:cNvSpPr>
          <p:nvPr/>
        </p:nvSpPr>
        <p:spPr bwMode="auto">
          <a:xfrm>
            <a:off x="8245475" y="5176838"/>
            <a:ext cx="3571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or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6093B0-3C2D-4533-937F-77170151DEF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6627" name="Rectangle 30"/>
          <p:cNvSpPr>
            <a:spLocks noChangeArrowheads="1"/>
          </p:cNvSpPr>
          <p:nvPr/>
        </p:nvSpPr>
        <p:spPr bwMode="auto">
          <a:xfrm>
            <a:off x="473075" y="428625"/>
            <a:ext cx="3857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General considerations of waveplates:</a:t>
            </a:r>
            <a:r>
              <a:rPr lang="en-US" altLang="en-US" sz="18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6628" name="Rectangle 31"/>
          <p:cNvSpPr>
            <a:spLocks noChangeArrowheads="1"/>
          </p:cNvSpPr>
          <p:nvPr/>
        </p:nvSpPr>
        <p:spPr bwMode="auto">
          <a:xfrm>
            <a:off x="415925" y="860425"/>
            <a:ext cx="76644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1775" indent="-231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 Zero-order wave plate: </a:t>
            </a:r>
            <a:r>
              <a:rPr lang="en-US" altLang="en-US" sz="1800" i="1">
                <a:latin typeface="Times New Roman" panose="02020603050405020304" pitchFamily="18" charset="0"/>
              </a:rPr>
              <a:t>m</a:t>
            </a:r>
            <a:r>
              <a:rPr lang="en-US" altLang="en-US" sz="1800">
                <a:latin typeface="Times New Roman" panose="02020603050405020304" pitchFamily="18" charset="0"/>
              </a:rPr>
              <a:t> = 0.</a:t>
            </a:r>
            <a:br>
              <a:rPr lang="en-US" altLang="en-US" sz="1800">
                <a:latin typeface="Times New Roman" panose="02020603050405020304" pitchFamily="18" charset="0"/>
              </a:rPr>
            </a:br>
            <a:r>
              <a:rPr lang="en-US" altLang="en-US" sz="1800" i="1">
                <a:latin typeface="Times New Roman" panose="02020603050405020304" pitchFamily="18" charset="0"/>
              </a:rPr>
              <a:t>Example</a:t>
            </a:r>
            <a:r>
              <a:rPr lang="en-US" altLang="en-US" sz="1800">
                <a:latin typeface="Times New Roman" panose="02020603050405020304" pitchFamily="18" charset="0"/>
              </a:rPr>
              <a:t>: Quartz at 550 nm, </a:t>
            </a:r>
            <a:r>
              <a:rPr lang="en-US" altLang="en-US" sz="1800" i="1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-</a:t>
            </a:r>
            <a:r>
              <a:rPr lang="en-US" altLang="en-US" sz="1800" i="1">
                <a:latin typeface="Times New Roman" panose="02020603050405020304" pitchFamily="18" charset="0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o</a:t>
            </a:r>
            <a:r>
              <a:rPr lang="en-US" altLang="en-US" sz="1800">
                <a:latin typeface="Times New Roman" panose="02020603050405020304" pitchFamily="18" charset="0"/>
              </a:rPr>
              <a:t>=0.0092, </a:t>
            </a:r>
            <a:r>
              <a:rPr lang="en-US" altLang="en-US" sz="1800" i="1">
                <a:latin typeface="Times New Roman" panose="02020603050405020304" pitchFamily="18" charset="0"/>
              </a:rPr>
              <a:t>d </a:t>
            </a:r>
            <a:r>
              <a:rPr lang="en-US" altLang="en-US" sz="1800">
                <a:latin typeface="Times New Roman" panose="02020603050405020304" pitchFamily="18" charset="0"/>
              </a:rPr>
              <a:t>=15 </a:t>
            </a:r>
            <a:r>
              <a:rPr lang="en-US" altLang="en-US" sz="1800" i="1">
                <a:latin typeface="Symbol" panose="05050102010706020507" pitchFamily="18" charset="2"/>
              </a:rPr>
              <a:t>m</a:t>
            </a:r>
            <a:r>
              <a:rPr lang="en-US" altLang="en-US" sz="1800">
                <a:latin typeface="Times New Roman" panose="02020603050405020304" pitchFamily="18" charset="0"/>
              </a:rPr>
              <a:t>m for QWP, and </a:t>
            </a:r>
            <a:r>
              <a:rPr lang="en-US" altLang="en-US" sz="1800" i="1">
                <a:latin typeface="Times New Roman" panose="02020603050405020304" pitchFamily="18" charset="0"/>
              </a:rPr>
              <a:t>d </a:t>
            </a:r>
            <a:r>
              <a:rPr lang="en-US" altLang="en-US" sz="1800">
                <a:latin typeface="Times New Roman" panose="02020603050405020304" pitchFamily="18" charset="0"/>
              </a:rPr>
              <a:t>=30 </a:t>
            </a:r>
            <a:r>
              <a:rPr lang="en-US" altLang="en-US" sz="1800" i="1">
                <a:latin typeface="Symbol" panose="05050102010706020507" pitchFamily="18" charset="2"/>
              </a:rPr>
              <a:t>m</a:t>
            </a:r>
            <a:r>
              <a:rPr lang="en-US" altLang="en-US" sz="1800">
                <a:latin typeface="Times New Roman" panose="02020603050405020304" pitchFamily="18" charset="0"/>
              </a:rPr>
              <a:t>m for HWP.</a:t>
            </a: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 Multiple-order wave plate:</a:t>
            </a:r>
            <a:br>
              <a:rPr lang="en-US" altLang="en-US" sz="1800">
                <a:latin typeface="Times New Roman" panose="02020603050405020304" pitchFamily="18" charset="0"/>
              </a:rPr>
            </a:br>
            <a:r>
              <a:rPr lang="en-US" altLang="en-US" sz="1800">
                <a:latin typeface="Times New Roman" panose="02020603050405020304" pitchFamily="18" charset="0"/>
              </a:rPr>
              <a:t>Less expensive, but sensitive to wavelength, incident angle and temperature.</a:t>
            </a:r>
            <a:br>
              <a:rPr lang="en-US" altLang="en-US" sz="1800">
                <a:latin typeface="Times New Roman" panose="02020603050405020304" pitchFamily="18" charset="0"/>
              </a:rPr>
            </a:b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 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 Compound zero-order wave plate:</a:t>
            </a:r>
            <a:br>
              <a:rPr lang="en-US" altLang="en-US" sz="1800">
                <a:latin typeface="Times New Roman" panose="02020603050405020304" pitchFamily="18" charset="0"/>
              </a:rPr>
            </a:br>
            <a:r>
              <a:rPr lang="en-US" altLang="en-US" sz="1800">
                <a:latin typeface="Times New Roman" panose="02020603050405020304" pitchFamily="18" charset="0"/>
              </a:rPr>
              <a:t>Eliminates the bandwidth and temperature effects.   </a:t>
            </a:r>
          </a:p>
        </p:txBody>
      </p:sp>
      <p:grpSp>
        <p:nvGrpSpPr>
          <p:cNvPr id="26629" name="Group 20"/>
          <p:cNvGrpSpPr>
            <a:grpSpLocks/>
          </p:cNvGrpSpPr>
          <p:nvPr/>
        </p:nvGrpSpPr>
        <p:grpSpPr bwMode="auto">
          <a:xfrm>
            <a:off x="6015038" y="2549525"/>
            <a:ext cx="627062" cy="771525"/>
            <a:chOff x="6015038" y="2549523"/>
            <a:chExt cx="627568" cy="771525"/>
          </a:xfrm>
        </p:grpSpPr>
        <p:sp>
          <p:nvSpPr>
            <p:cNvPr id="26641" name="Rectangle 32"/>
            <p:cNvSpPr>
              <a:spLocks noChangeArrowheads="1"/>
            </p:cNvSpPr>
            <p:nvPr/>
          </p:nvSpPr>
          <p:spPr bwMode="auto">
            <a:xfrm>
              <a:off x="6015038" y="2549523"/>
              <a:ext cx="304800" cy="771525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6642" name="Line 33"/>
            <p:cNvSpPr>
              <a:spLocks noChangeShapeType="1"/>
            </p:cNvSpPr>
            <p:nvPr/>
          </p:nvSpPr>
          <p:spPr bwMode="auto">
            <a:xfrm>
              <a:off x="6162676" y="2655888"/>
              <a:ext cx="0" cy="53657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43" name="Rectangle 34"/>
            <p:cNvSpPr>
              <a:spLocks noChangeArrowheads="1"/>
            </p:cNvSpPr>
            <p:nvPr/>
          </p:nvSpPr>
          <p:spPr bwMode="auto">
            <a:xfrm>
              <a:off x="6322566" y="2551237"/>
              <a:ext cx="320040" cy="768096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6644" name="Oval 35"/>
            <p:cNvSpPr>
              <a:spLocks noChangeArrowheads="1"/>
            </p:cNvSpPr>
            <p:nvPr/>
          </p:nvSpPr>
          <p:spPr bwMode="auto">
            <a:xfrm>
              <a:off x="6389688" y="2849563"/>
              <a:ext cx="130175" cy="133350"/>
            </a:xfrm>
            <a:prstGeom prst="ellipse">
              <a:avLst/>
            </a:prstGeom>
            <a:noFill/>
            <a:ln w="1270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6645" name="Text Box 36"/>
            <p:cNvSpPr txBox="1">
              <a:spLocks noChangeArrowheads="1"/>
            </p:cNvSpPr>
            <p:nvPr/>
          </p:nvSpPr>
          <p:spPr bwMode="auto">
            <a:xfrm>
              <a:off x="6307138" y="2754724"/>
              <a:ext cx="304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</p:grpSp>
      <p:graphicFrame>
        <p:nvGraphicFramePr>
          <p:cNvPr id="26630" name="Object 39"/>
          <p:cNvGraphicFramePr>
            <a:graphicFrameLocks noChangeAspect="1"/>
          </p:cNvGraphicFramePr>
          <p:nvPr/>
        </p:nvGraphicFramePr>
        <p:xfrm>
          <a:off x="711200" y="2259013"/>
          <a:ext cx="9556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0" name="Equation" r:id="rId3" imgW="634725" imgH="393529" progId="Equation.3">
                  <p:embed/>
                </p:oleObj>
              </mc:Choice>
              <mc:Fallback>
                <p:oleObj name="Equation" r:id="rId3" imgW="634725" imgH="393529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2259013"/>
                        <a:ext cx="9556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Rectangle 41"/>
          <p:cNvSpPr>
            <a:spLocks noChangeArrowheads="1"/>
          </p:cNvSpPr>
          <p:nvPr/>
        </p:nvSpPr>
        <p:spPr bwMode="auto">
          <a:xfrm>
            <a:off x="473075" y="4095750"/>
            <a:ext cx="72485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8.7.2 Compensators and variable retarders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Compensator: An optical device that produces controllable retardation.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Babinet compensator:</a:t>
            </a:r>
          </a:p>
        </p:txBody>
      </p:sp>
      <p:grpSp>
        <p:nvGrpSpPr>
          <p:cNvPr id="26632" name="Group 52"/>
          <p:cNvGrpSpPr>
            <a:grpSpLocks/>
          </p:cNvGrpSpPr>
          <p:nvPr/>
        </p:nvGrpSpPr>
        <p:grpSpPr bwMode="auto">
          <a:xfrm>
            <a:off x="5713413" y="5264150"/>
            <a:ext cx="1473200" cy="390525"/>
            <a:chOff x="2910" y="3570"/>
            <a:chExt cx="928" cy="246"/>
          </a:xfrm>
        </p:grpSpPr>
        <p:sp>
          <p:nvSpPr>
            <p:cNvPr id="26635" name="AutoShape 42"/>
            <p:cNvSpPr>
              <a:spLocks noChangeArrowheads="1"/>
            </p:cNvSpPr>
            <p:nvPr/>
          </p:nvSpPr>
          <p:spPr bwMode="auto">
            <a:xfrm flipV="1">
              <a:off x="2910" y="3570"/>
              <a:ext cx="858" cy="186"/>
            </a:xfrm>
            <a:prstGeom prst="rtTriangle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6636" name="AutoShape 43"/>
            <p:cNvSpPr>
              <a:spLocks noChangeArrowheads="1"/>
            </p:cNvSpPr>
            <p:nvPr/>
          </p:nvSpPr>
          <p:spPr bwMode="auto">
            <a:xfrm flipH="1">
              <a:off x="2977" y="3589"/>
              <a:ext cx="858" cy="186"/>
            </a:xfrm>
            <a:prstGeom prst="rtTriangle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6637" name="Line 44"/>
            <p:cNvSpPr>
              <a:spLocks noChangeShapeType="1"/>
            </p:cNvSpPr>
            <p:nvPr/>
          </p:nvSpPr>
          <p:spPr bwMode="auto">
            <a:xfrm>
              <a:off x="2964" y="3622"/>
              <a:ext cx="372" cy="0"/>
            </a:xfrm>
            <a:prstGeom prst="line">
              <a:avLst/>
            </a:prstGeom>
            <a:noFill/>
            <a:ln w="22225">
              <a:solidFill>
                <a:srgbClr val="0000FF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6638" name="Group 49"/>
            <p:cNvGrpSpPr>
              <a:grpSpLocks/>
            </p:cNvGrpSpPr>
            <p:nvPr/>
          </p:nvGrpSpPr>
          <p:grpSpPr bwMode="auto">
            <a:xfrm>
              <a:off x="3592" y="3603"/>
              <a:ext cx="246" cy="213"/>
              <a:chOff x="1125" y="3296"/>
              <a:chExt cx="246" cy="213"/>
            </a:xfrm>
          </p:grpSpPr>
          <p:sp>
            <p:nvSpPr>
              <p:cNvPr id="26639" name="Oval 50"/>
              <p:cNvSpPr>
                <a:spLocks noChangeArrowheads="1"/>
              </p:cNvSpPr>
              <p:nvPr/>
            </p:nvSpPr>
            <p:spPr bwMode="auto">
              <a:xfrm>
                <a:off x="1200" y="3354"/>
                <a:ext cx="90" cy="96"/>
              </a:xfrm>
              <a:prstGeom prst="ellipse">
                <a:avLst/>
              </a:prstGeom>
              <a:noFill/>
              <a:ln w="12700" algn="ctr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640" name="Text Box 51"/>
              <p:cNvSpPr txBox="1">
                <a:spLocks noChangeArrowheads="1"/>
              </p:cNvSpPr>
              <p:nvPr/>
            </p:nvSpPr>
            <p:spPr bwMode="auto">
              <a:xfrm>
                <a:off x="1125" y="3296"/>
                <a:ext cx="2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×</a:t>
                </a:r>
              </a:p>
            </p:txBody>
          </p:sp>
        </p:grpSp>
      </p:grpSp>
      <p:graphicFrame>
        <p:nvGraphicFramePr>
          <p:cNvPr id="26633" name="Object 55"/>
          <p:cNvGraphicFramePr>
            <a:graphicFrameLocks noChangeAspect="1"/>
          </p:cNvGraphicFramePr>
          <p:nvPr/>
        </p:nvGraphicFramePr>
        <p:xfrm>
          <a:off x="500063" y="5264150"/>
          <a:ext cx="233362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1" name="Equation" r:id="rId5" imgW="1663700" imgH="393700" progId="Equation.3">
                  <p:embed/>
                </p:oleObj>
              </mc:Choice>
              <mc:Fallback>
                <p:oleObj name="Equation" r:id="rId5" imgW="1663700" imgH="39370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5264150"/>
                        <a:ext cx="2333625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Rectangle 1"/>
          <p:cNvSpPr>
            <a:spLocks noChangeArrowheads="1"/>
          </p:cNvSpPr>
          <p:nvPr/>
        </p:nvSpPr>
        <p:spPr bwMode="auto">
          <a:xfrm>
            <a:off x="447675" y="3524250"/>
            <a:ext cx="1806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Example 8.8, 8.9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DED051-E52B-4775-9A82-D4F36446CFF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7651" name="Rectangle 53"/>
          <p:cNvSpPr>
            <a:spLocks noChangeArrowheads="1"/>
          </p:cNvSpPr>
          <p:nvPr/>
        </p:nvSpPr>
        <p:spPr bwMode="auto">
          <a:xfrm>
            <a:off x="595313" y="600075"/>
            <a:ext cx="4727575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Ch8: 7-8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Ch8: 54,55,56,68(Optional),69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</a:rPr>
              <a:t>Due: November 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9D9844-BD23-45F4-BCA4-077A0F49759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361950" y="258763"/>
            <a:ext cx="8448675" cy="36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rgbClr val="660066"/>
                </a:solidFill>
              </a:rPr>
              <a:t>November 1 Optical activity and induced optical effects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700" b="1" u="sng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8.10 Optical activity</a:t>
            </a: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Optical activity </a:t>
            </a:r>
            <a:r>
              <a:rPr lang="en-US" altLang="en-US" sz="1800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(optical rotation):</a:t>
            </a:r>
            <a:r>
              <a:rPr lang="en-US" altLang="en-US" sz="1800" dirty="0">
                <a:latin typeface="Times New Roman" panose="02020603050405020304" pitchFamily="18" charset="0"/>
              </a:rPr>
              <a:t> The polarization plane of a linearly polarized light is rotated when traveling through certain materials. It occurs in solutions of </a:t>
            </a:r>
            <a:r>
              <a:rPr lang="en-US" altLang="en-US" sz="1800" i="1" dirty="0">
                <a:latin typeface="Times New Roman" panose="02020603050405020304" pitchFamily="18" charset="0"/>
              </a:rPr>
              <a:t>chiral</a:t>
            </a:r>
            <a:r>
              <a:rPr lang="en-US" altLang="en-US" sz="1800" dirty="0">
                <a:latin typeface="Times New Roman" panose="02020603050405020304" pitchFamily="18" charset="0"/>
              </a:rPr>
              <a:t> molecules (a molecule not superimposable on its mirror image), and some solids. E.g., corn syrup, crystal quartz.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Dextrorotatory</a:t>
            </a:r>
            <a:r>
              <a:rPr lang="en-US" altLang="en-US" sz="1800" dirty="0">
                <a:latin typeface="Times New Roman" panose="02020603050405020304" pitchFamily="18" charset="0"/>
              </a:rPr>
              <a:t> (</a:t>
            </a:r>
            <a:r>
              <a:rPr lang="en-US" altLang="en-US" sz="1800" i="1" dirty="0">
                <a:latin typeface="Times New Roman" panose="02020603050405020304" pitchFamily="18" charset="0"/>
              </a:rPr>
              <a:t>d-rotatory</a:t>
            </a:r>
            <a:r>
              <a:rPr lang="en-US" altLang="en-US" sz="1800" dirty="0">
                <a:latin typeface="Times New Roman" panose="02020603050405020304" pitchFamily="18" charset="0"/>
              </a:rPr>
              <a:t>) materials and </a:t>
            </a:r>
            <a:r>
              <a:rPr lang="en-US" altLang="en-US" sz="1800" i="1" dirty="0">
                <a:latin typeface="Times New Roman" panose="02020603050405020304" pitchFamily="18" charset="0"/>
              </a:rPr>
              <a:t>levorotatory</a:t>
            </a:r>
            <a:r>
              <a:rPr lang="en-US" altLang="en-US" sz="1800" dirty="0">
                <a:latin typeface="Times New Roman" panose="02020603050405020304" pitchFamily="18" charset="0"/>
              </a:rPr>
              <a:t> (</a:t>
            </a:r>
            <a:r>
              <a:rPr lang="en-US" altLang="en-US" sz="1800" i="1" dirty="0">
                <a:latin typeface="Times New Roman" panose="02020603050405020304" pitchFamily="18" charset="0"/>
              </a:rPr>
              <a:t>l-rotatory</a:t>
            </a:r>
            <a:r>
              <a:rPr lang="en-US" altLang="en-US" sz="1800" dirty="0">
                <a:latin typeface="Times New Roman" panose="02020603050405020304" pitchFamily="18" charset="0"/>
              </a:rPr>
              <a:t>) materials.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Fresnel’s explanation (1825):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Circular birefringence: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i="1" dirty="0">
                <a:latin typeface="Times New Roman" panose="02020603050405020304" pitchFamily="18" charset="0"/>
              </a:rPr>
              <a:t>R</a:t>
            </a:r>
            <a:r>
              <a:rPr lang="en-US" altLang="en-US" sz="1800" dirty="0">
                <a:latin typeface="Times New Roman" panose="02020603050405020304" pitchFamily="18" charset="0"/>
              </a:rPr>
              <a:t>-state and </a:t>
            </a:r>
            <a:r>
              <a:rPr lang="en-US" altLang="en-US" sz="1800" i="1" dirty="0">
                <a:latin typeface="Times New Roman" panose="02020603050405020304" pitchFamily="18" charset="0"/>
              </a:rPr>
              <a:t>L</a:t>
            </a:r>
            <a:r>
              <a:rPr lang="en-US" altLang="en-US" sz="1800" dirty="0">
                <a:latin typeface="Times New Roman" panose="02020603050405020304" pitchFamily="18" charset="0"/>
              </a:rPr>
              <a:t>-state have different propagation speeds.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Incidence: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In the medium at the location </a:t>
            </a:r>
            <a:r>
              <a:rPr lang="en-US" altLang="en-US" sz="1800" i="1" dirty="0">
                <a:latin typeface="Times New Roman" panose="02020603050405020304" pitchFamily="18" charset="0"/>
              </a:rPr>
              <a:t>z</a:t>
            </a:r>
            <a:r>
              <a:rPr lang="en-US" altLang="en-US" sz="1800" dirty="0"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28676" name="Object 7"/>
          <p:cNvGraphicFramePr>
            <a:graphicFrameLocks noChangeAspect="1"/>
          </p:cNvGraphicFramePr>
          <p:nvPr/>
        </p:nvGraphicFramePr>
        <p:xfrm>
          <a:off x="1462088" y="3138488"/>
          <a:ext cx="124936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9" name="Equation" r:id="rId3" imgW="901309" imgH="253890" progId="Equation.3">
                  <p:embed/>
                </p:oleObj>
              </mc:Choice>
              <mc:Fallback>
                <p:oleObj name="Equation" r:id="rId3" imgW="901309" imgH="25389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2088" y="3138488"/>
                        <a:ext cx="1249362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8"/>
          <p:cNvGraphicFramePr>
            <a:graphicFrameLocks noChangeAspect="1"/>
          </p:cNvGraphicFramePr>
          <p:nvPr/>
        </p:nvGraphicFramePr>
        <p:xfrm>
          <a:off x="444500" y="3854450"/>
          <a:ext cx="726757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0" name="Equation" r:id="rId5" imgW="5245100" imgH="660400" progId="Equation.3">
                  <p:embed/>
                </p:oleObj>
              </mc:Choice>
              <mc:Fallback>
                <p:oleObj name="Equation" r:id="rId5" imgW="5245100" imgH="660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3854450"/>
                        <a:ext cx="7267575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371475" y="4799013"/>
            <a:ext cx="82296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Rotation direction: </a:t>
            </a:r>
            <a:r>
              <a:rPr lang="en-US" altLang="en-US" sz="1800" i="1">
                <a:latin typeface="Times New Roman" panose="02020603050405020304" pitchFamily="18" charset="0"/>
              </a:rPr>
              <a:t>k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R </a:t>
            </a:r>
            <a:r>
              <a:rPr lang="en-US" altLang="en-US" sz="1800">
                <a:latin typeface="Times New Roman" panose="02020603050405020304" pitchFamily="18" charset="0"/>
              </a:rPr>
              <a:t>&gt; </a:t>
            </a:r>
            <a:r>
              <a:rPr lang="en-US" altLang="en-US" sz="1800" i="1">
                <a:latin typeface="Times New Roman" panose="02020603050405020304" pitchFamily="18" charset="0"/>
              </a:rPr>
              <a:t>k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L</a:t>
            </a:r>
            <a:r>
              <a:rPr lang="en-US" altLang="en-US" sz="1800">
                <a:latin typeface="Times New Roman" panose="02020603050405020304" pitchFamily="18" charset="0"/>
              </a:rPr>
              <a:t>, counterclockwise, </a:t>
            </a:r>
            <a:r>
              <a:rPr lang="en-US" altLang="en-US" sz="1800" i="1">
                <a:latin typeface="Times New Roman" panose="02020603050405020304" pitchFamily="18" charset="0"/>
              </a:rPr>
              <a:t>l</a:t>
            </a:r>
            <a:r>
              <a:rPr lang="en-US" altLang="en-US" sz="1800">
                <a:latin typeface="Times New Roman" panose="02020603050405020304" pitchFamily="18" charset="0"/>
              </a:rPr>
              <a:t>-rotatory; </a:t>
            </a:r>
            <a:r>
              <a:rPr lang="en-US" altLang="en-US" sz="1800" i="1">
                <a:latin typeface="Times New Roman" panose="02020603050405020304" pitchFamily="18" charset="0"/>
              </a:rPr>
              <a:t>k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R</a:t>
            </a:r>
            <a:r>
              <a:rPr lang="en-US" altLang="en-US" sz="1800" i="1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</a:rPr>
              <a:t>&lt; </a:t>
            </a:r>
            <a:r>
              <a:rPr lang="en-US" altLang="en-US" sz="1800" i="1">
                <a:latin typeface="Times New Roman" panose="02020603050405020304" pitchFamily="18" charset="0"/>
              </a:rPr>
              <a:t>k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L</a:t>
            </a:r>
            <a:r>
              <a:rPr lang="en-US" altLang="en-US" sz="1800">
                <a:latin typeface="Times New Roman" panose="02020603050405020304" pitchFamily="18" charset="0"/>
              </a:rPr>
              <a:t>, clockwise, </a:t>
            </a:r>
            <a:r>
              <a:rPr lang="en-US" altLang="en-US" sz="1800" i="1">
                <a:latin typeface="Times New Roman" panose="02020603050405020304" pitchFamily="18" charset="0"/>
              </a:rPr>
              <a:t>d</a:t>
            </a:r>
            <a:r>
              <a:rPr lang="en-US" altLang="en-US" sz="1800">
                <a:latin typeface="Times New Roman" panose="02020603050405020304" pitchFamily="18" charset="0"/>
              </a:rPr>
              <a:t>-rotatory.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Angle of rotation (traditional):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</a:rPr>
              <a:t>Specific rotation:</a:t>
            </a:r>
            <a:r>
              <a:rPr lang="en-US" altLang="en-US" sz="1800">
                <a:latin typeface="Times New Roman" panose="02020603050405020304" pitchFamily="18" charset="0"/>
              </a:rPr>
              <a:t>                           , e.g, +30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º/inch for corn syrup, 21º/mm for quartz.</a:t>
            </a:r>
          </a:p>
        </p:txBody>
      </p:sp>
      <p:graphicFrame>
        <p:nvGraphicFramePr>
          <p:cNvPr id="28679" name="Object 10"/>
          <p:cNvGraphicFramePr>
            <a:graphicFrameLocks noChangeAspect="1"/>
          </p:cNvGraphicFramePr>
          <p:nvPr/>
        </p:nvGraphicFramePr>
        <p:xfrm>
          <a:off x="3363913" y="5135563"/>
          <a:ext cx="25320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1" name="Equation" r:id="rId7" imgW="1828800" imgH="393700" progId="Equation.3">
                  <p:embed/>
                </p:oleObj>
              </mc:Choice>
              <mc:Fallback>
                <p:oleObj name="Equation" r:id="rId7" imgW="18288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3913" y="5135563"/>
                        <a:ext cx="2532062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Object 11"/>
          <p:cNvGraphicFramePr>
            <a:graphicFrameLocks noChangeAspect="1"/>
          </p:cNvGraphicFramePr>
          <p:nvPr/>
        </p:nvGraphicFramePr>
        <p:xfrm>
          <a:off x="2244725" y="5680075"/>
          <a:ext cx="1406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2" name="Equation" r:id="rId9" imgW="1016000" imgH="393700" progId="Equation.3">
                  <p:embed/>
                </p:oleObj>
              </mc:Choice>
              <mc:Fallback>
                <p:oleObj name="Equation" r:id="rId9" imgW="10160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680075"/>
                        <a:ext cx="140652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06807E-D520-47AF-BBAC-9F47C616411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333375" y="328613"/>
            <a:ext cx="8362950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</a:rPr>
              <a:t>8.11 Induced optical effects </a:t>
            </a:r>
            <a:r>
              <a:rPr lang="en-US" altLang="en-US" sz="1800" b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― optical modulators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I) Photoelasticity </a:t>
            </a: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(mechanical birefringence, stress birefringence, Brewster 1816):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Under compression or tension, a material obtains the property of a uniaxial crystal.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effective optical axis is in the direction of the stress, and the induced birefringence is proportional to the stress.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II) Faraday effect </a:t>
            </a: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(Faraday 1845):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The plane-of-vibration of a linearly polarized light inside a medium is rotated by a strong magnetic field in the light propagation direction.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u="sng">
                <a:latin typeface="Times New Roman" panose="02020603050405020304" pitchFamily="18" charset="0"/>
              </a:rPr>
              <a:t>Rotation angle: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V </a:t>
            </a:r>
            <a:r>
              <a:rPr lang="en-US" altLang="en-US" sz="1800">
                <a:latin typeface="Times New Roman" panose="02020603050405020304" pitchFamily="18" charset="0"/>
              </a:rPr>
              <a:t>= </a:t>
            </a:r>
            <a:r>
              <a:rPr lang="en-US" altLang="en-US" sz="1800" i="1">
                <a:latin typeface="Times New Roman" panose="02020603050405020304" pitchFamily="18" charset="0"/>
              </a:rPr>
              <a:t>Verdet constant</a:t>
            </a:r>
            <a:r>
              <a:rPr lang="en-US" altLang="en-US" sz="1800">
                <a:latin typeface="Times New Roman" panose="02020603050405020304" pitchFamily="18" charset="0"/>
              </a:rPr>
              <a:t>, </a:t>
            </a:r>
            <a:r>
              <a:rPr lang="en-US" altLang="en-US" sz="1800" i="1">
                <a:latin typeface="Times New Roman" panose="02020603050405020304" pitchFamily="18" charset="0"/>
              </a:rPr>
              <a:t>B </a:t>
            </a:r>
            <a:r>
              <a:rPr lang="en-US" altLang="en-US" sz="1800">
                <a:latin typeface="Times New Roman" panose="02020603050405020304" pitchFamily="18" charset="0"/>
              </a:rPr>
              <a:t>= magnetic field, </a:t>
            </a:r>
            <a:r>
              <a:rPr lang="en-US" altLang="en-US" sz="1800" i="1">
                <a:latin typeface="Times New Roman" panose="02020603050405020304" pitchFamily="18" charset="0"/>
              </a:rPr>
              <a:t>d </a:t>
            </a:r>
            <a:r>
              <a:rPr lang="en-US" altLang="en-US" sz="1800">
                <a:latin typeface="Times New Roman" panose="02020603050405020304" pitchFamily="18" charset="0"/>
              </a:rPr>
              <a:t>= length of the medium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Sign convention: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Positive </a:t>
            </a:r>
            <a:r>
              <a:rPr lang="en-US" altLang="en-US" sz="1800" i="1">
                <a:latin typeface="Times New Roman" panose="02020603050405020304" pitchFamily="18" charset="0"/>
              </a:rPr>
              <a:t>V</a:t>
            </a:r>
            <a:r>
              <a:rPr lang="en-US" altLang="en-US" sz="1800">
                <a:latin typeface="Times New Roman" panose="02020603050405020304" pitchFamily="18" charset="0"/>
              </a:rPr>
              <a:t> (most materials) 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-rotatory when </a:t>
            </a:r>
            <a:r>
              <a:rPr lang="en-US" altLang="en-US" sz="1800" b="1">
                <a:latin typeface="Times New Roman" panose="02020603050405020304" pitchFamily="18" charset="0"/>
                <a:sym typeface="Wingdings" panose="05000000000000000000" pitchFamily="2" charset="2"/>
              </a:rPr>
              <a:t>k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//</a:t>
            </a:r>
            <a:r>
              <a:rPr lang="en-US" altLang="en-US" sz="1800" b="1">
                <a:latin typeface="Times New Roman" panose="02020603050405020304" pitchFamily="18" charset="0"/>
                <a:sym typeface="Wingdings" panose="05000000000000000000" pitchFamily="2" charset="2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d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-rotatory when </a:t>
            </a:r>
            <a:r>
              <a:rPr lang="en-US" altLang="en-US" sz="1800" b="1">
                <a:latin typeface="Times New Roman" panose="02020603050405020304" pitchFamily="18" charset="0"/>
                <a:sym typeface="Wingdings" panose="05000000000000000000" pitchFamily="2" charset="2"/>
              </a:rPr>
              <a:t>k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//-</a:t>
            </a:r>
            <a:r>
              <a:rPr lang="en-US" altLang="en-US" sz="1800" b="1">
                <a:latin typeface="Times New Roman" panose="02020603050405020304" pitchFamily="18" charset="0"/>
                <a:sym typeface="Wingdings" panose="05000000000000000000" pitchFamily="2" charset="2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The actual rotation thus does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no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t depend on the sign of </a:t>
            </a:r>
            <a:r>
              <a:rPr lang="en-US" altLang="en-US" sz="1800" b="1">
                <a:latin typeface="Times New Roman" panose="02020603050405020304" pitchFamily="18" charset="0"/>
                <a:sym typeface="Wingdings" panose="05000000000000000000" pitchFamily="2" charset="2"/>
              </a:rPr>
              <a:t>k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.</a:t>
            </a:r>
            <a:b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No such reversal occurs in nature optical activity.</a:t>
            </a:r>
            <a:r>
              <a:rPr lang="en-US" altLang="en-US" sz="180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9700" name="Object 6"/>
          <p:cNvGraphicFramePr>
            <a:graphicFrameLocks noChangeAspect="1"/>
          </p:cNvGraphicFramePr>
          <p:nvPr/>
        </p:nvGraphicFramePr>
        <p:xfrm>
          <a:off x="1917700" y="2844800"/>
          <a:ext cx="792163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6" name="Equation" r:id="rId3" imgW="571252" imgH="203112" progId="Equation.3">
                  <p:embed/>
                </p:oleObj>
              </mc:Choice>
              <mc:Fallback>
                <p:oleObj name="Equation" r:id="rId3" imgW="571252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2844800"/>
                        <a:ext cx="792163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01" name="Group 23"/>
          <p:cNvGrpSpPr>
            <a:grpSpLocks/>
          </p:cNvGrpSpPr>
          <p:nvPr/>
        </p:nvGrpSpPr>
        <p:grpSpPr bwMode="auto">
          <a:xfrm>
            <a:off x="5848350" y="5299075"/>
            <a:ext cx="1306513" cy="660400"/>
            <a:chOff x="2988" y="2822"/>
            <a:chExt cx="823" cy="416"/>
          </a:xfrm>
        </p:grpSpPr>
        <p:sp>
          <p:nvSpPr>
            <p:cNvPr id="29728" name="Line 7"/>
            <p:cNvSpPr>
              <a:spLocks noChangeShapeType="1"/>
            </p:cNvSpPr>
            <p:nvPr/>
          </p:nvSpPr>
          <p:spPr bwMode="auto">
            <a:xfrm>
              <a:off x="2988" y="3108"/>
              <a:ext cx="61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29" name="Oval 9"/>
            <p:cNvSpPr>
              <a:spLocks noChangeArrowheads="1"/>
            </p:cNvSpPr>
            <p:nvPr/>
          </p:nvSpPr>
          <p:spPr bwMode="auto">
            <a:xfrm>
              <a:off x="3180" y="2862"/>
              <a:ext cx="102" cy="222"/>
            </a:xfrm>
            <a:prstGeom prst="ellipse">
              <a:avLst/>
            </a:prstGeom>
            <a:noFill/>
            <a:ln w="2540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9730" name="Line 8"/>
            <p:cNvSpPr>
              <a:spLocks noChangeShapeType="1"/>
            </p:cNvSpPr>
            <p:nvPr/>
          </p:nvSpPr>
          <p:spPr bwMode="auto">
            <a:xfrm>
              <a:off x="3009" y="2973"/>
              <a:ext cx="5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31" name="Line 11"/>
            <p:cNvSpPr>
              <a:spLocks noChangeShapeType="1"/>
            </p:cNvSpPr>
            <p:nvPr/>
          </p:nvSpPr>
          <p:spPr bwMode="auto">
            <a:xfrm flipV="1">
              <a:off x="3180" y="2952"/>
              <a:ext cx="0" cy="5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32" name="Line 12"/>
            <p:cNvSpPr>
              <a:spLocks noChangeShapeType="1"/>
            </p:cNvSpPr>
            <p:nvPr/>
          </p:nvSpPr>
          <p:spPr bwMode="auto">
            <a:xfrm flipV="1">
              <a:off x="3184" y="2866"/>
              <a:ext cx="30" cy="4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33" name="Text Box 13"/>
            <p:cNvSpPr txBox="1">
              <a:spLocks noChangeArrowheads="1"/>
            </p:cNvSpPr>
            <p:nvPr/>
          </p:nvSpPr>
          <p:spPr bwMode="auto">
            <a:xfrm>
              <a:off x="3599" y="3007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734" name="Text Box 14"/>
            <p:cNvSpPr txBox="1">
              <a:spLocks noChangeArrowheads="1"/>
            </p:cNvSpPr>
            <p:nvPr/>
          </p:nvSpPr>
          <p:spPr bwMode="auto">
            <a:xfrm>
              <a:off x="3590" y="282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Times New Roman" panose="02020603050405020304" pitchFamily="18" charset="0"/>
                </a:rPr>
                <a:t>k</a:t>
              </a:r>
            </a:p>
          </p:txBody>
        </p:sp>
      </p:grpSp>
      <p:grpSp>
        <p:nvGrpSpPr>
          <p:cNvPr id="29702" name="Group 22"/>
          <p:cNvGrpSpPr>
            <a:grpSpLocks/>
          </p:cNvGrpSpPr>
          <p:nvPr/>
        </p:nvGrpSpPr>
        <p:grpSpPr bwMode="auto">
          <a:xfrm>
            <a:off x="7273925" y="5295900"/>
            <a:ext cx="1306513" cy="660400"/>
            <a:chOff x="2992" y="3330"/>
            <a:chExt cx="823" cy="416"/>
          </a:xfrm>
        </p:grpSpPr>
        <p:sp>
          <p:nvSpPr>
            <p:cNvPr id="29721" name="Line 15"/>
            <p:cNvSpPr>
              <a:spLocks noChangeShapeType="1"/>
            </p:cNvSpPr>
            <p:nvPr/>
          </p:nvSpPr>
          <p:spPr bwMode="auto">
            <a:xfrm>
              <a:off x="2992" y="3616"/>
              <a:ext cx="61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22" name="Oval 16"/>
            <p:cNvSpPr>
              <a:spLocks noChangeArrowheads="1"/>
            </p:cNvSpPr>
            <p:nvPr/>
          </p:nvSpPr>
          <p:spPr bwMode="auto">
            <a:xfrm>
              <a:off x="3184" y="3370"/>
              <a:ext cx="102" cy="222"/>
            </a:xfrm>
            <a:prstGeom prst="ellipse">
              <a:avLst/>
            </a:prstGeom>
            <a:noFill/>
            <a:ln w="2540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9723" name="Line 17"/>
            <p:cNvSpPr>
              <a:spLocks noChangeShapeType="1"/>
            </p:cNvSpPr>
            <p:nvPr/>
          </p:nvSpPr>
          <p:spPr bwMode="auto">
            <a:xfrm>
              <a:off x="3013" y="3481"/>
              <a:ext cx="5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24" name="Line 18"/>
            <p:cNvSpPr>
              <a:spLocks noChangeShapeType="1"/>
            </p:cNvSpPr>
            <p:nvPr/>
          </p:nvSpPr>
          <p:spPr bwMode="auto">
            <a:xfrm flipV="1">
              <a:off x="3184" y="3460"/>
              <a:ext cx="0" cy="5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25" name="Line 19"/>
            <p:cNvSpPr>
              <a:spLocks noChangeShapeType="1"/>
            </p:cNvSpPr>
            <p:nvPr/>
          </p:nvSpPr>
          <p:spPr bwMode="auto">
            <a:xfrm flipV="1">
              <a:off x="3188" y="3374"/>
              <a:ext cx="30" cy="4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26" name="Text Box 20"/>
            <p:cNvSpPr txBox="1">
              <a:spLocks noChangeArrowheads="1"/>
            </p:cNvSpPr>
            <p:nvPr/>
          </p:nvSpPr>
          <p:spPr bwMode="auto">
            <a:xfrm>
              <a:off x="3603" y="3515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727" name="Text Box 21"/>
            <p:cNvSpPr txBox="1">
              <a:spLocks noChangeArrowheads="1"/>
            </p:cNvSpPr>
            <p:nvPr/>
          </p:nvSpPr>
          <p:spPr bwMode="auto">
            <a:xfrm>
              <a:off x="3594" y="333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Times New Roman" panose="02020603050405020304" pitchFamily="18" charset="0"/>
                </a:rPr>
                <a:t>k</a:t>
              </a:r>
            </a:p>
          </p:txBody>
        </p:sp>
      </p:grpSp>
      <p:grpSp>
        <p:nvGrpSpPr>
          <p:cNvPr id="29703" name="Group 43"/>
          <p:cNvGrpSpPr>
            <a:grpSpLocks/>
          </p:cNvGrpSpPr>
          <p:nvPr/>
        </p:nvGrpSpPr>
        <p:grpSpPr bwMode="auto">
          <a:xfrm>
            <a:off x="5867400" y="3575050"/>
            <a:ext cx="2590800" cy="1436688"/>
            <a:chOff x="2664" y="2930"/>
            <a:chExt cx="1560" cy="809"/>
          </a:xfrm>
        </p:grpSpPr>
        <p:sp>
          <p:nvSpPr>
            <p:cNvPr id="29705" name="AutoShape 26"/>
            <p:cNvSpPr>
              <a:spLocks noChangeArrowheads="1"/>
            </p:cNvSpPr>
            <p:nvPr/>
          </p:nvSpPr>
          <p:spPr bwMode="auto">
            <a:xfrm rot="-5400000">
              <a:off x="3109" y="3064"/>
              <a:ext cx="469" cy="398"/>
            </a:xfrm>
            <a:prstGeom prst="can">
              <a:avLst>
                <a:gd name="adj" fmla="val 3888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9706" name="Line 27"/>
            <p:cNvSpPr>
              <a:spLocks noChangeShapeType="1"/>
            </p:cNvSpPr>
            <p:nvPr/>
          </p:nvSpPr>
          <p:spPr bwMode="auto">
            <a:xfrm>
              <a:off x="2950" y="3044"/>
              <a:ext cx="0" cy="4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7" name="Oval 28"/>
            <p:cNvSpPr>
              <a:spLocks noChangeArrowheads="1"/>
            </p:cNvSpPr>
            <p:nvPr/>
          </p:nvSpPr>
          <p:spPr bwMode="auto">
            <a:xfrm>
              <a:off x="2859" y="3044"/>
              <a:ext cx="189" cy="453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9708" name="Line 29"/>
            <p:cNvSpPr>
              <a:spLocks noChangeShapeType="1"/>
            </p:cNvSpPr>
            <p:nvPr/>
          </p:nvSpPr>
          <p:spPr bwMode="auto">
            <a:xfrm flipH="1">
              <a:off x="3683" y="3093"/>
              <a:ext cx="140" cy="3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09" name="Oval 30"/>
            <p:cNvSpPr>
              <a:spLocks noChangeArrowheads="1"/>
            </p:cNvSpPr>
            <p:nvPr/>
          </p:nvSpPr>
          <p:spPr bwMode="auto">
            <a:xfrm>
              <a:off x="3662" y="3030"/>
              <a:ext cx="189" cy="453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9710" name="Line 31"/>
            <p:cNvSpPr>
              <a:spLocks noChangeShapeType="1"/>
            </p:cNvSpPr>
            <p:nvPr/>
          </p:nvSpPr>
          <p:spPr bwMode="auto">
            <a:xfrm>
              <a:off x="3745" y="3036"/>
              <a:ext cx="0" cy="4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11" name="Line 32"/>
            <p:cNvSpPr>
              <a:spLocks noChangeShapeType="1"/>
            </p:cNvSpPr>
            <p:nvPr/>
          </p:nvSpPr>
          <p:spPr bwMode="auto">
            <a:xfrm>
              <a:off x="3333" y="3203"/>
              <a:ext cx="168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12" name="Rectangle 33"/>
            <p:cNvSpPr>
              <a:spLocks noChangeArrowheads="1"/>
            </p:cNvSpPr>
            <p:nvPr/>
          </p:nvSpPr>
          <p:spPr bwMode="auto">
            <a:xfrm>
              <a:off x="3293" y="3262"/>
              <a:ext cx="192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713" name="Freeform 34"/>
            <p:cNvSpPr>
              <a:spLocks/>
            </p:cNvSpPr>
            <p:nvPr/>
          </p:nvSpPr>
          <p:spPr bwMode="auto">
            <a:xfrm>
              <a:off x="3745" y="3155"/>
              <a:ext cx="42" cy="24"/>
            </a:xfrm>
            <a:custGeom>
              <a:avLst/>
              <a:gdLst>
                <a:gd name="T0" fmla="*/ 0 w 36"/>
                <a:gd name="T1" fmla="*/ 0 h 18"/>
                <a:gd name="T2" fmla="*/ 496 w 36"/>
                <a:gd name="T3" fmla="*/ 2399 h 18"/>
                <a:gd name="T4" fmla="*/ 0 60000 65536"/>
                <a:gd name="T5" fmla="*/ 0 60000 65536"/>
                <a:gd name="T6" fmla="*/ 0 w 36"/>
                <a:gd name="T7" fmla="*/ 0 h 18"/>
                <a:gd name="T8" fmla="*/ 36 w 36"/>
                <a:gd name="T9" fmla="*/ 18 h 1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" h="18">
                  <a:moveTo>
                    <a:pt x="0" y="0"/>
                  </a:moveTo>
                  <a:cubicBezTo>
                    <a:pt x="0" y="0"/>
                    <a:pt x="18" y="9"/>
                    <a:pt x="36" y="18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14" name="Text Box 35"/>
            <p:cNvSpPr txBox="1">
              <a:spLocks noChangeArrowheads="1"/>
            </p:cNvSpPr>
            <p:nvPr/>
          </p:nvSpPr>
          <p:spPr bwMode="auto">
            <a:xfrm>
              <a:off x="3710" y="2930"/>
              <a:ext cx="169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solidFill>
                    <a:srgbClr val="0000FF"/>
                  </a:solidFill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29715" name="Line 36"/>
            <p:cNvSpPr>
              <a:spLocks noChangeShapeType="1"/>
            </p:cNvSpPr>
            <p:nvPr/>
          </p:nvSpPr>
          <p:spPr bwMode="auto">
            <a:xfrm flipH="1">
              <a:off x="3215" y="3497"/>
              <a:ext cx="7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16" name="Line 37"/>
            <p:cNvSpPr>
              <a:spLocks noChangeShapeType="1"/>
            </p:cNvSpPr>
            <p:nvPr/>
          </p:nvSpPr>
          <p:spPr bwMode="auto">
            <a:xfrm flipH="1">
              <a:off x="3474" y="3498"/>
              <a:ext cx="7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17" name="Line 38"/>
            <p:cNvSpPr>
              <a:spLocks noChangeShapeType="1"/>
            </p:cNvSpPr>
            <p:nvPr/>
          </p:nvSpPr>
          <p:spPr bwMode="auto">
            <a:xfrm>
              <a:off x="3215" y="3592"/>
              <a:ext cx="2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18" name="Text Box 39"/>
            <p:cNvSpPr txBox="1">
              <a:spLocks noChangeArrowheads="1"/>
            </p:cNvSpPr>
            <p:nvPr/>
          </p:nvSpPr>
          <p:spPr bwMode="auto">
            <a:xfrm>
              <a:off x="3268" y="3550"/>
              <a:ext cx="172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9719" name="Line 40"/>
            <p:cNvSpPr>
              <a:spLocks noChangeShapeType="1"/>
            </p:cNvSpPr>
            <p:nvPr/>
          </p:nvSpPr>
          <p:spPr bwMode="auto">
            <a:xfrm>
              <a:off x="2664" y="3267"/>
              <a:ext cx="13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20" name="Text Box 41"/>
            <p:cNvSpPr txBox="1">
              <a:spLocks noChangeArrowheads="1"/>
            </p:cNvSpPr>
            <p:nvPr/>
          </p:nvSpPr>
          <p:spPr bwMode="auto">
            <a:xfrm>
              <a:off x="4024" y="3175"/>
              <a:ext cx="200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</a:rPr>
                <a:t>k</a:t>
              </a:r>
            </a:p>
          </p:txBody>
        </p:sp>
      </p:grpSp>
      <p:sp>
        <p:nvSpPr>
          <p:cNvPr id="29704" name="Rectangle 44"/>
          <p:cNvSpPr>
            <a:spLocks noChangeArrowheads="1"/>
          </p:cNvSpPr>
          <p:nvPr/>
        </p:nvSpPr>
        <p:spPr bwMode="auto">
          <a:xfrm>
            <a:off x="333375" y="4752975"/>
            <a:ext cx="53959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Classical explanation: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 =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+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  Circular light drives circular orbits of electron 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-field introduces radial force whose direction depends on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 or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  two possible polarization (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 and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n</a:t>
            </a:r>
            <a:r>
              <a:rPr lang="en-US" altLang="en-US" sz="1800" i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) for a given </a:t>
            </a: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-field.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Applications: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 1) Optical modulator, 2) Faraday insulator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17968C-9ECA-42F2-9E5F-65DCBE1307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304800" y="252413"/>
            <a:ext cx="855186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>
                <a:solidFill>
                  <a:srgbClr val="0000FF"/>
                </a:solidFill>
                <a:latin typeface="Times New Roman" panose="02020603050405020304" pitchFamily="18" charset="0"/>
              </a:rPr>
              <a:t>III) Kerr effect </a:t>
            </a:r>
            <a:r>
              <a:rPr lang="en-US" altLang="en-US" sz="1800" u="sng">
                <a:solidFill>
                  <a:srgbClr val="0000FF"/>
                </a:solidFill>
                <a:latin typeface="Times New Roman" panose="02020603050405020304" pitchFamily="18" charset="0"/>
              </a:rPr>
              <a:t>(Kerr 1875):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An isotropic substance becomes birefringent in an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-field. The optic axis is in the direction of the </a:t>
            </a: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>
                <a:latin typeface="Times New Roman" panose="02020603050405020304" pitchFamily="18" charset="0"/>
              </a:rPr>
              <a:t>-field, the birefringence</a:t>
            </a:r>
          </a:p>
        </p:txBody>
      </p:sp>
      <p:graphicFrame>
        <p:nvGraphicFramePr>
          <p:cNvPr id="30724" name="Object 6"/>
          <p:cNvGraphicFramePr>
            <a:graphicFrameLocks noChangeAspect="1"/>
          </p:cNvGraphicFramePr>
          <p:nvPr/>
        </p:nvGraphicFramePr>
        <p:xfrm>
          <a:off x="390525" y="1160463"/>
          <a:ext cx="2570163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4" name="Equation" r:id="rId3" imgW="1854200" imgH="241300" progId="Equation.3">
                  <p:embed/>
                </p:oleObj>
              </mc:Choice>
              <mc:Fallback>
                <p:oleObj name="Equation" r:id="rId3" imgW="18542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" y="1160463"/>
                        <a:ext cx="2570163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311150" y="1493838"/>
            <a:ext cx="76312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K </a:t>
            </a:r>
            <a:r>
              <a:rPr lang="en-US" altLang="en-US" sz="1800" dirty="0">
                <a:latin typeface="Times New Roman" panose="02020603050405020304" pitchFamily="18" charset="0"/>
              </a:rPr>
              <a:t>= </a:t>
            </a: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</a:rPr>
              <a:t>Kerr constant </a:t>
            </a:r>
            <a:r>
              <a:rPr lang="en-US" altLang="en-US" sz="1800" dirty="0">
                <a:latin typeface="Times New Roman" panose="02020603050405020304" pitchFamily="18" charset="0"/>
              </a:rPr>
              <a:t>(mostly positive). 		Quadratic electro-optic effect. </a:t>
            </a:r>
          </a:p>
        </p:txBody>
      </p:sp>
      <p:graphicFrame>
        <p:nvGraphicFramePr>
          <p:cNvPr id="30726" name="Object 8"/>
          <p:cNvGraphicFramePr>
            <a:graphicFrameLocks noChangeAspect="1"/>
          </p:cNvGraphicFramePr>
          <p:nvPr/>
        </p:nvGraphicFramePr>
        <p:xfrm>
          <a:off x="3775075" y="1530350"/>
          <a:ext cx="757238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5" name="Equation" r:id="rId5" imgW="545626" imgH="203024" progId="Equation.3">
                  <p:embed/>
                </p:oleObj>
              </mc:Choice>
              <mc:Fallback>
                <p:oleObj name="Equation" r:id="rId5" imgW="545626" imgH="20302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5075" y="1530350"/>
                        <a:ext cx="757238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27" name="Group 30"/>
          <p:cNvGrpSpPr>
            <a:grpSpLocks/>
          </p:cNvGrpSpPr>
          <p:nvPr/>
        </p:nvGrpSpPr>
        <p:grpSpPr bwMode="auto">
          <a:xfrm>
            <a:off x="350838" y="2181225"/>
            <a:ext cx="7658100" cy="669925"/>
            <a:chOff x="350838" y="1919288"/>
            <a:chExt cx="7658100" cy="669925"/>
          </a:xfrm>
        </p:grpSpPr>
        <p:sp>
          <p:nvSpPr>
            <p:cNvPr id="30744" name="Line 11"/>
            <p:cNvSpPr>
              <a:spLocks noChangeShapeType="1"/>
            </p:cNvSpPr>
            <p:nvPr/>
          </p:nvSpPr>
          <p:spPr bwMode="auto">
            <a:xfrm>
              <a:off x="3981450" y="2571750"/>
              <a:ext cx="116205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45" name="Line 12"/>
            <p:cNvSpPr>
              <a:spLocks noChangeShapeType="1"/>
            </p:cNvSpPr>
            <p:nvPr/>
          </p:nvSpPr>
          <p:spPr bwMode="auto">
            <a:xfrm>
              <a:off x="5543550" y="2305050"/>
              <a:ext cx="238125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30746" name="Object 9"/>
            <p:cNvGraphicFramePr>
              <a:graphicFrameLocks noChangeAspect="1"/>
            </p:cNvGraphicFramePr>
            <p:nvPr/>
          </p:nvGraphicFramePr>
          <p:xfrm>
            <a:off x="350838" y="1919288"/>
            <a:ext cx="4841875" cy="669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6" name="Equation" r:id="rId7" imgW="3492500" imgH="482600" progId="Equation.3">
                    <p:embed/>
                  </p:oleObj>
                </mc:Choice>
                <mc:Fallback>
                  <p:oleObj name="Equation" r:id="rId7" imgW="3492500" imgH="4826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838" y="1919288"/>
                          <a:ext cx="4841875" cy="6699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47" name="Text Box 10"/>
            <p:cNvSpPr txBox="1">
              <a:spLocks noChangeArrowheads="1"/>
            </p:cNvSpPr>
            <p:nvPr/>
          </p:nvSpPr>
          <p:spPr bwMode="auto">
            <a:xfrm>
              <a:off x="5532438" y="2006600"/>
              <a:ext cx="24765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Third order</a:t>
              </a:r>
              <a:r>
                <a:rPr lang="en-US" altLang="en-US" sz="1600">
                  <a:latin typeface="Times New Roman" panose="02020603050405020304" pitchFamily="18" charset="0"/>
                </a:rPr>
                <a:t> nonlinear effect</a:t>
              </a:r>
            </a:p>
          </p:txBody>
        </p:sp>
        <p:sp>
          <p:nvSpPr>
            <p:cNvPr id="30748" name="Line 13"/>
            <p:cNvSpPr>
              <a:spLocks noChangeShapeType="1"/>
            </p:cNvSpPr>
            <p:nvPr/>
          </p:nvSpPr>
          <p:spPr bwMode="auto">
            <a:xfrm flipH="1">
              <a:off x="5153025" y="2314575"/>
              <a:ext cx="400050" cy="25717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728" name="Rectangle 14"/>
          <p:cNvSpPr>
            <a:spLocks noChangeArrowheads="1"/>
          </p:cNvSpPr>
          <p:nvPr/>
        </p:nvSpPr>
        <p:spPr bwMode="auto">
          <a:xfrm>
            <a:off x="301625" y="3314700"/>
            <a:ext cx="6500813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Retardation: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Half-wave voltage: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Example</a:t>
            </a:r>
            <a:r>
              <a:rPr lang="en-US" altLang="en-US" sz="1800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Nitrobenzene: </a:t>
            </a:r>
            <a:r>
              <a:rPr lang="en-US" altLang="en-US" sz="1800" i="1">
                <a:latin typeface="Times New Roman" panose="02020603050405020304" pitchFamily="18" charset="0"/>
              </a:rPr>
              <a:t>K </a:t>
            </a:r>
            <a:r>
              <a:rPr lang="en-US" altLang="en-US" sz="1800">
                <a:latin typeface="Times New Roman" panose="02020603050405020304" pitchFamily="18" charset="0"/>
              </a:rPr>
              <a:t>=220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×10</a:t>
            </a:r>
            <a:r>
              <a:rPr lang="en-US" altLang="en-US" sz="1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cm/statvolt</a:t>
            </a:r>
            <a:r>
              <a:rPr lang="en-US" altLang="en-US" sz="1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1800" i="1" baseline="-2500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=30000 V.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sym typeface="Wingdings" panose="05000000000000000000" pitchFamily="2" charset="2"/>
              </a:rPr>
              <a:t>Applications: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High-speed shutters, Q-switches. Frequency ~10</a:t>
            </a:r>
            <a:r>
              <a:rPr lang="en-US" altLang="en-US" sz="1800" baseline="30000">
                <a:latin typeface="Times New Roman" panose="02020603050405020304" pitchFamily="18" charset="0"/>
                <a:sym typeface="Wingdings" panose="05000000000000000000" pitchFamily="2" charset="2"/>
              </a:rPr>
              <a:t>10 </a:t>
            </a:r>
            <a:r>
              <a:rPr lang="en-US" altLang="en-US" sz="1800">
                <a:latin typeface="Times New Roman" panose="02020603050405020304" pitchFamily="18" charset="0"/>
                <a:sym typeface="Wingdings" panose="05000000000000000000" pitchFamily="2" charset="2"/>
              </a:rPr>
              <a:t>Hz.</a:t>
            </a:r>
          </a:p>
        </p:txBody>
      </p:sp>
      <p:graphicFrame>
        <p:nvGraphicFramePr>
          <p:cNvPr id="30729" name="Object 15"/>
          <p:cNvGraphicFramePr>
            <a:graphicFrameLocks noChangeAspect="1"/>
          </p:cNvGraphicFramePr>
          <p:nvPr/>
        </p:nvGraphicFramePr>
        <p:xfrm>
          <a:off x="1676400" y="3221038"/>
          <a:ext cx="2093913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7" name="Equation" r:id="rId9" imgW="1511300" imgH="419100" progId="Equation.3">
                  <p:embed/>
                </p:oleObj>
              </mc:Choice>
              <mc:Fallback>
                <p:oleObj name="Equation" r:id="rId9" imgW="1511300" imgH="419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21038"/>
                        <a:ext cx="2093913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0" name="Object 16"/>
          <p:cNvGraphicFramePr>
            <a:graphicFrameLocks noChangeAspect="1"/>
          </p:cNvGraphicFramePr>
          <p:nvPr/>
        </p:nvGraphicFramePr>
        <p:xfrm>
          <a:off x="2300288" y="3784600"/>
          <a:ext cx="1935162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8" name="Equation" r:id="rId11" imgW="1397000" imgH="419100" progId="Equation.3">
                  <p:embed/>
                </p:oleObj>
              </mc:Choice>
              <mc:Fallback>
                <p:oleObj name="Equation" r:id="rId11" imgW="1397000" imgH="4191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784600"/>
                        <a:ext cx="1935162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31" name="Group 32"/>
          <p:cNvGrpSpPr>
            <a:grpSpLocks/>
          </p:cNvGrpSpPr>
          <p:nvPr/>
        </p:nvGrpSpPr>
        <p:grpSpPr bwMode="auto">
          <a:xfrm>
            <a:off x="5775325" y="3711575"/>
            <a:ext cx="2244725" cy="1438275"/>
            <a:chOff x="3701" y="1743"/>
            <a:chExt cx="1414" cy="906"/>
          </a:xfrm>
        </p:grpSpPr>
        <p:sp>
          <p:nvSpPr>
            <p:cNvPr id="30732" name="AutoShape 29"/>
            <p:cNvSpPr>
              <a:spLocks noChangeArrowheads="1"/>
            </p:cNvSpPr>
            <p:nvPr/>
          </p:nvSpPr>
          <p:spPr bwMode="auto">
            <a:xfrm>
              <a:off x="4163" y="1957"/>
              <a:ext cx="635" cy="401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0733" name="Line 19"/>
            <p:cNvSpPr>
              <a:spLocks noChangeShapeType="1"/>
            </p:cNvSpPr>
            <p:nvPr/>
          </p:nvSpPr>
          <p:spPr bwMode="auto">
            <a:xfrm>
              <a:off x="4554" y="1991"/>
              <a:ext cx="0" cy="333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34" name="Line 20"/>
            <p:cNvSpPr>
              <a:spLocks noChangeShapeType="1"/>
            </p:cNvSpPr>
            <p:nvPr/>
          </p:nvSpPr>
          <p:spPr bwMode="auto">
            <a:xfrm>
              <a:off x="4747" y="2174"/>
              <a:ext cx="3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35" name="Line 21"/>
            <p:cNvSpPr>
              <a:spLocks noChangeShapeType="1"/>
            </p:cNvSpPr>
            <p:nvPr/>
          </p:nvSpPr>
          <p:spPr bwMode="auto">
            <a:xfrm flipV="1">
              <a:off x="3939" y="1998"/>
              <a:ext cx="0" cy="1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36" name="Line 22"/>
            <p:cNvSpPr>
              <a:spLocks noChangeShapeType="1"/>
            </p:cNvSpPr>
            <p:nvPr/>
          </p:nvSpPr>
          <p:spPr bwMode="auto">
            <a:xfrm flipH="1">
              <a:off x="3856" y="2174"/>
              <a:ext cx="83" cy="1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37" name="Text Box 23"/>
            <p:cNvSpPr txBox="1">
              <a:spLocks noChangeArrowheads="1"/>
            </p:cNvSpPr>
            <p:nvPr/>
          </p:nvSpPr>
          <p:spPr bwMode="auto">
            <a:xfrm>
              <a:off x="3816" y="1777"/>
              <a:ext cx="23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0738" name="Text Box 24"/>
            <p:cNvSpPr txBox="1">
              <a:spLocks noChangeArrowheads="1"/>
            </p:cNvSpPr>
            <p:nvPr/>
          </p:nvSpPr>
          <p:spPr bwMode="auto">
            <a:xfrm>
              <a:off x="3701" y="2240"/>
              <a:ext cx="2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0739" name="Text Box 25"/>
            <p:cNvSpPr txBox="1">
              <a:spLocks noChangeArrowheads="1"/>
            </p:cNvSpPr>
            <p:nvPr/>
          </p:nvSpPr>
          <p:spPr bwMode="auto">
            <a:xfrm>
              <a:off x="4928" y="1947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</a:rPr>
                <a:t>k</a:t>
              </a:r>
              <a:endParaRPr lang="en-US" altLang="en-US" sz="1600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30740" name="AutoShape 26"/>
            <p:cNvSpPr>
              <a:spLocks noChangeArrowheads="1"/>
            </p:cNvSpPr>
            <p:nvPr/>
          </p:nvSpPr>
          <p:spPr bwMode="auto">
            <a:xfrm>
              <a:off x="4292" y="2025"/>
              <a:ext cx="147" cy="258"/>
            </a:xfrm>
            <a:prstGeom prst="downArrow">
              <a:avLst>
                <a:gd name="adj1" fmla="val 50000"/>
                <a:gd name="adj2" fmla="val 43878"/>
              </a:avLst>
            </a:prstGeom>
            <a:noFill/>
            <a:ln w="12700" algn="ctr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0741" name="Text Box 27"/>
            <p:cNvSpPr txBox="1">
              <a:spLocks noChangeArrowheads="1"/>
            </p:cNvSpPr>
            <p:nvPr/>
          </p:nvSpPr>
          <p:spPr bwMode="auto">
            <a:xfrm>
              <a:off x="4267" y="1743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1600" b="1" baseline="-2500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0742" name="Text Box 28"/>
            <p:cNvSpPr txBox="1">
              <a:spLocks noChangeArrowheads="1"/>
            </p:cNvSpPr>
            <p:nvPr/>
          </p:nvSpPr>
          <p:spPr bwMode="auto">
            <a:xfrm>
              <a:off x="4371" y="2323"/>
              <a:ext cx="36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Optic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axis</a:t>
              </a:r>
            </a:p>
          </p:txBody>
        </p:sp>
        <p:sp>
          <p:nvSpPr>
            <p:cNvPr id="30743" name="Line 30"/>
            <p:cNvSpPr>
              <a:spLocks noChangeShapeType="1"/>
            </p:cNvSpPr>
            <p:nvPr/>
          </p:nvSpPr>
          <p:spPr bwMode="auto">
            <a:xfrm flipH="1" flipV="1">
              <a:off x="3939" y="2174"/>
              <a:ext cx="218" cy="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ACAA2E-81AF-49EC-8F6D-376A547DF9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84163" y="2176463"/>
            <a:ext cx="86137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Pockels cell configurations: </a:t>
            </a:r>
            <a:r>
              <a:rPr lang="en-US" altLang="en-US" sz="1800" i="1" dirty="0">
                <a:latin typeface="Times New Roman" panose="02020603050405020304" pitchFamily="18" charset="0"/>
              </a:rPr>
              <a:t>transverse</a:t>
            </a:r>
            <a:r>
              <a:rPr lang="en-US" altLang="en-US" sz="1800" dirty="0">
                <a:latin typeface="Times New Roman" panose="02020603050405020304" pitchFamily="18" charset="0"/>
              </a:rPr>
              <a:t> (</a:t>
            </a:r>
            <a:r>
              <a:rPr lang="en-US" altLang="en-US" sz="1800" i="1" dirty="0" err="1">
                <a:latin typeface="Times New Roman" panose="02020603050405020304" pitchFamily="18" charset="0"/>
              </a:rPr>
              <a:t>E</a:t>
            </a:r>
            <a:r>
              <a:rPr lang="en-US" sz="1800" dirty="0" err="1"/>
              <a:t>⊥</a:t>
            </a:r>
            <a:r>
              <a:rPr lang="en-US" altLang="en-US" sz="1800" b="1" dirty="0" err="1">
                <a:latin typeface="Times New Roman" panose="02020603050405020304" pitchFamily="18" charset="0"/>
                <a:sym typeface="Mathematica1" panose="05000502060100000001" pitchFamily="2" charset="2"/>
              </a:rPr>
              <a:t>k</a:t>
            </a:r>
            <a:r>
              <a:rPr lang="en-US" altLang="en-US" sz="1800" dirty="0">
                <a:latin typeface="Times New Roman" panose="02020603050405020304" pitchFamily="18" charset="0"/>
              </a:rPr>
              <a:t>) and </a:t>
            </a:r>
            <a:r>
              <a:rPr lang="en-US" altLang="en-US" sz="1800" i="1" dirty="0">
                <a:latin typeface="Times New Roman" panose="02020603050405020304" pitchFamily="18" charset="0"/>
              </a:rPr>
              <a:t>longitudinal</a:t>
            </a:r>
            <a:r>
              <a:rPr lang="en-US" altLang="en-US" sz="1800" dirty="0">
                <a:latin typeface="Times New Roman" panose="02020603050405020304" pitchFamily="18" charset="0"/>
              </a:rPr>
              <a:t> (</a:t>
            </a:r>
            <a:r>
              <a:rPr lang="en-US" altLang="en-US" sz="1800" i="1" dirty="0">
                <a:latin typeface="Times New Roman" panose="02020603050405020304" pitchFamily="18" charset="0"/>
              </a:rPr>
              <a:t>E</a:t>
            </a:r>
            <a:r>
              <a:rPr lang="en-US" altLang="en-US" sz="1800" dirty="0">
                <a:latin typeface="Times New Roman" panose="02020603050405020304" pitchFamily="18" charset="0"/>
              </a:rPr>
              <a:t> // </a:t>
            </a:r>
            <a:r>
              <a:rPr lang="en-US" altLang="en-US" sz="1800" b="1" dirty="0">
                <a:latin typeface="Times New Roman" panose="02020603050405020304" pitchFamily="18" charset="0"/>
              </a:rPr>
              <a:t>k</a:t>
            </a:r>
            <a:r>
              <a:rPr lang="en-US" altLang="en-US" sz="1800" dirty="0">
                <a:latin typeface="Times New Roman" panose="02020603050405020304" pitchFamily="18" charset="0"/>
              </a:rPr>
              <a:t>) modulation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Example</a:t>
            </a:r>
            <a:r>
              <a:rPr lang="en-US" altLang="en-US" sz="1800" dirty="0">
                <a:latin typeface="Times New Roman" panose="02020603050405020304" pitchFamily="18" charset="0"/>
              </a:rPr>
              <a:t>: Longitudinal configuration in KDP</a:t>
            </a: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284163" y="3168650"/>
            <a:ext cx="793115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Retardation: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r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63</a:t>
            </a:r>
            <a:r>
              <a:rPr lang="en-US" altLang="en-US" sz="1800" dirty="0">
                <a:latin typeface="Times New Roman" panose="02020603050405020304" pitchFamily="18" charset="0"/>
              </a:rPr>
              <a:t>: Electro-optic constant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(an element of the </a:t>
            </a:r>
            <a:r>
              <a:rPr lang="en-US" altLang="en-US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second-rank electro-optical tensor </a:t>
            </a:r>
            <a:r>
              <a:rPr lang="en-US" altLang="en-US" sz="1800" i="1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altLang="en-US" sz="1800" i="1" baseline="-250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ij</a:t>
            </a:r>
            <a:r>
              <a:rPr lang="en-US" altLang="en-US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Half-wave voltage: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Times New Roman" panose="02020603050405020304" pitchFamily="18" charset="0"/>
              </a:rPr>
              <a:t>Example</a:t>
            </a:r>
            <a:r>
              <a:rPr lang="en-US" altLang="en-US" sz="1800" dirty="0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KDP: </a:t>
            </a:r>
            <a:r>
              <a:rPr lang="en-US" altLang="en-US" sz="1800" i="1" dirty="0">
                <a:latin typeface="Times New Roman" panose="02020603050405020304" pitchFamily="18" charset="0"/>
              </a:rPr>
              <a:t>r</a:t>
            </a:r>
            <a:r>
              <a:rPr lang="en-US" altLang="en-US" sz="1800" baseline="-25000" dirty="0">
                <a:latin typeface="Times New Roman" panose="02020603050405020304" pitchFamily="18" charset="0"/>
              </a:rPr>
              <a:t>63</a:t>
            </a:r>
            <a:r>
              <a:rPr lang="en-US" altLang="en-US" sz="1800" dirty="0">
                <a:latin typeface="Times New Roman" panose="02020603050405020304" pitchFamily="18" charset="0"/>
              </a:rPr>
              <a:t>=10.6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pm/V, </a:t>
            </a:r>
            <a:r>
              <a:rPr lang="en-US" alt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1800" i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=7600 V (a factor of 5 less than Kerr cell).</a:t>
            </a:r>
            <a:endParaRPr lang="en-US" altLang="en-US" sz="18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31749" name="Object 7"/>
          <p:cNvGraphicFramePr>
            <a:graphicFrameLocks noChangeAspect="1"/>
          </p:cNvGraphicFramePr>
          <p:nvPr/>
        </p:nvGraphicFramePr>
        <p:xfrm>
          <a:off x="1630363" y="3094038"/>
          <a:ext cx="21494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7" name="Equation" r:id="rId3" imgW="1548728" imgH="431613" progId="Equation.3">
                  <p:embed/>
                </p:oleObj>
              </mc:Choice>
              <mc:Fallback>
                <p:oleObj name="Equation" r:id="rId3" imgW="1548728" imgH="43161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3094038"/>
                        <a:ext cx="21494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8"/>
          <p:cNvGraphicFramePr>
            <a:graphicFrameLocks noChangeAspect="1"/>
          </p:cNvGraphicFramePr>
          <p:nvPr/>
        </p:nvGraphicFramePr>
        <p:xfrm>
          <a:off x="2312988" y="4459288"/>
          <a:ext cx="1970087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8" name="Equation" r:id="rId5" imgW="1422400" imgH="431800" progId="Equation.3">
                  <p:embed/>
                </p:oleObj>
              </mc:Choice>
              <mc:Fallback>
                <p:oleObj name="Equation" r:id="rId5" imgW="14224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2988" y="4459288"/>
                        <a:ext cx="1970087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51" name="Group 42"/>
          <p:cNvGrpSpPr>
            <a:grpSpLocks/>
          </p:cNvGrpSpPr>
          <p:nvPr/>
        </p:nvGrpSpPr>
        <p:grpSpPr bwMode="auto">
          <a:xfrm>
            <a:off x="6194425" y="2895600"/>
            <a:ext cx="1982788" cy="1185863"/>
            <a:chOff x="3446" y="639"/>
            <a:chExt cx="1249" cy="747"/>
          </a:xfrm>
        </p:grpSpPr>
        <p:sp>
          <p:nvSpPr>
            <p:cNvPr id="31753" name="AutoShape 40"/>
            <p:cNvSpPr>
              <a:spLocks noChangeArrowheads="1"/>
            </p:cNvSpPr>
            <p:nvPr/>
          </p:nvSpPr>
          <p:spPr bwMode="auto">
            <a:xfrm rot="5400000" flipH="1">
              <a:off x="3922" y="799"/>
              <a:ext cx="389" cy="522"/>
            </a:xfrm>
            <a:prstGeom prst="can">
              <a:avLst>
                <a:gd name="adj" fmla="val 33548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1754" name="Line 29"/>
            <p:cNvSpPr>
              <a:spLocks noChangeShapeType="1"/>
            </p:cNvSpPr>
            <p:nvPr/>
          </p:nvSpPr>
          <p:spPr bwMode="auto">
            <a:xfrm flipV="1">
              <a:off x="3899" y="1159"/>
              <a:ext cx="356" cy="3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755" name="Line 30"/>
            <p:cNvSpPr>
              <a:spLocks noChangeShapeType="1"/>
            </p:cNvSpPr>
            <p:nvPr/>
          </p:nvSpPr>
          <p:spPr bwMode="auto">
            <a:xfrm>
              <a:off x="4324" y="1068"/>
              <a:ext cx="3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756" name="Line 31"/>
            <p:cNvSpPr>
              <a:spLocks noChangeShapeType="1"/>
            </p:cNvSpPr>
            <p:nvPr/>
          </p:nvSpPr>
          <p:spPr bwMode="auto">
            <a:xfrm flipV="1">
              <a:off x="3687" y="878"/>
              <a:ext cx="0" cy="1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757" name="Line 32"/>
            <p:cNvSpPr>
              <a:spLocks noChangeShapeType="1"/>
            </p:cNvSpPr>
            <p:nvPr/>
          </p:nvSpPr>
          <p:spPr bwMode="auto">
            <a:xfrm flipH="1">
              <a:off x="3602" y="1068"/>
              <a:ext cx="85" cy="1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758" name="Text Box 33"/>
            <p:cNvSpPr txBox="1">
              <a:spLocks noChangeArrowheads="1"/>
            </p:cNvSpPr>
            <p:nvPr/>
          </p:nvSpPr>
          <p:spPr bwMode="auto">
            <a:xfrm>
              <a:off x="3563" y="639"/>
              <a:ext cx="23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1759" name="Text Box 34"/>
            <p:cNvSpPr txBox="1">
              <a:spLocks noChangeArrowheads="1"/>
            </p:cNvSpPr>
            <p:nvPr/>
          </p:nvSpPr>
          <p:spPr bwMode="auto">
            <a:xfrm>
              <a:off x="3446" y="1139"/>
              <a:ext cx="23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</a:rPr>
                <a:t>E</a:t>
              </a:r>
              <a:r>
                <a:rPr lang="en-US" altLang="en-US" sz="1600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1760" name="Text Box 35"/>
            <p:cNvSpPr txBox="1">
              <a:spLocks noChangeArrowheads="1"/>
            </p:cNvSpPr>
            <p:nvPr/>
          </p:nvSpPr>
          <p:spPr bwMode="auto">
            <a:xfrm>
              <a:off x="4493" y="849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</a:rPr>
                <a:t>k</a:t>
              </a:r>
              <a:endParaRPr lang="en-US" altLang="en-US" sz="1600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31761" name="AutoShape 36"/>
            <p:cNvSpPr>
              <a:spLocks noChangeArrowheads="1"/>
            </p:cNvSpPr>
            <p:nvPr/>
          </p:nvSpPr>
          <p:spPr bwMode="auto">
            <a:xfrm rot="-5400000">
              <a:off x="4002" y="919"/>
              <a:ext cx="146" cy="240"/>
            </a:xfrm>
            <a:prstGeom prst="downArrow">
              <a:avLst>
                <a:gd name="adj1" fmla="val 50000"/>
                <a:gd name="adj2" fmla="val 41096"/>
              </a:avLst>
            </a:prstGeom>
            <a:noFill/>
            <a:ln w="12700" algn="ctr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1762" name="Text Box 37"/>
            <p:cNvSpPr txBox="1">
              <a:spLocks noChangeArrowheads="1"/>
            </p:cNvSpPr>
            <p:nvPr/>
          </p:nvSpPr>
          <p:spPr bwMode="auto">
            <a:xfrm>
              <a:off x="3988" y="651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1600" b="1" baseline="-2500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1763" name="Text Box 38"/>
            <p:cNvSpPr txBox="1">
              <a:spLocks noChangeArrowheads="1"/>
            </p:cNvSpPr>
            <p:nvPr/>
          </p:nvSpPr>
          <p:spPr bwMode="auto">
            <a:xfrm>
              <a:off x="4330" y="1061"/>
              <a:ext cx="365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Optic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axis</a:t>
              </a:r>
            </a:p>
          </p:txBody>
        </p:sp>
        <p:sp>
          <p:nvSpPr>
            <p:cNvPr id="31764" name="Line 39"/>
            <p:cNvSpPr>
              <a:spLocks noChangeShapeType="1"/>
            </p:cNvSpPr>
            <p:nvPr/>
          </p:nvSpPr>
          <p:spPr bwMode="auto">
            <a:xfrm flipH="1" flipV="1">
              <a:off x="3687" y="1068"/>
              <a:ext cx="162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752" name="Rectangle 17"/>
          <p:cNvSpPr>
            <a:spLocks noChangeArrowheads="1"/>
          </p:cNvSpPr>
          <p:nvPr/>
        </p:nvSpPr>
        <p:spPr bwMode="auto">
          <a:xfrm>
            <a:off x="303213" y="438150"/>
            <a:ext cx="84391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III) Pockels effect </a:t>
            </a:r>
            <a:r>
              <a:rPr lang="en-US" altLang="en-US" sz="1800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(Pockels 1893):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An electro-optic effect where the induced birefringence is proportional to the </a:t>
            </a:r>
            <a:r>
              <a:rPr lang="en-US" altLang="en-US" sz="1800" i="1" dirty="0">
                <a:latin typeface="Times New Roman" panose="02020603050405020304" pitchFamily="18" charset="0"/>
              </a:rPr>
              <a:t>E</a:t>
            </a:r>
            <a:r>
              <a:rPr lang="en-US" altLang="en-US" sz="1800" dirty="0">
                <a:latin typeface="Times New Roman" panose="02020603050405020304" pitchFamily="18" charset="0"/>
              </a:rPr>
              <a:t>-field and is thus proportional to the applied voltage (</a:t>
            </a:r>
            <a:r>
              <a:rPr lang="en-US" altLang="en-US" sz="1800" i="1" dirty="0">
                <a:latin typeface="Times New Roman" panose="02020603050405020304" pitchFamily="18" charset="0"/>
              </a:rPr>
              <a:t>second order</a:t>
            </a:r>
            <a:r>
              <a:rPr lang="en-US" altLang="en-US" sz="1800" dirty="0">
                <a:latin typeface="Times New Roman" panose="02020603050405020304" pitchFamily="18" charset="0"/>
              </a:rPr>
              <a:t> nonlinear effect).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Exists </a:t>
            </a:r>
            <a:r>
              <a:rPr lang="en-US" altLang="en-US" sz="1800" i="1" dirty="0">
                <a:latin typeface="Times New Roman" panose="02020603050405020304" pitchFamily="18" charset="0"/>
              </a:rPr>
              <a:t>only</a:t>
            </a:r>
            <a:r>
              <a:rPr lang="en-US" altLang="en-US" sz="1800" dirty="0">
                <a:latin typeface="Times New Roman" panose="02020603050405020304" pitchFamily="18" charset="0"/>
              </a:rPr>
              <a:t> in crystals that have </a:t>
            </a:r>
            <a:r>
              <a:rPr lang="en-US" altLang="en-US" sz="1800" i="1" dirty="0">
                <a:latin typeface="Times New Roman" panose="02020603050405020304" pitchFamily="18" charset="0"/>
              </a:rPr>
              <a:t>no</a:t>
            </a:r>
            <a:r>
              <a:rPr lang="en-US" altLang="en-US" sz="1800" dirty="0">
                <a:latin typeface="Times New Roman" panose="02020603050405020304" pitchFamily="18" charset="0"/>
              </a:rPr>
              <a:t> center of symmetry.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Response time &lt; 10 ns, up to 25 GHz.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24B3EB-3776-4FDF-BC89-1C1B550C639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32771" name="Rectangle 9"/>
          <p:cNvSpPr>
            <a:spLocks noChangeArrowheads="1"/>
          </p:cNvSpPr>
          <p:nvPr/>
        </p:nvSpPr>
        <p:spPr bwMode="auto">
          <a:xfrm>
            <a:off x="449263" y="522288"/>
            <a:ext cx="4113212" cy="9239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Read: Ch8: 10-11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</a:rPr>
              <a:t>Homework: Ch8: 73,74,88(Optional)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3300"/>
                </a:solidFill>
              </a:rPr>
              <a:t>Due: November 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AD3291-E285-4CA8-84E1-46AB420634AA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55738"/>
            <a:ext cx="8418513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6" name="Rectangle 30"/>
          <p:cNvSpPr>
            <a:spLocks noChangeArrowheads="1"/>
          </p:cNvSpPr>
          <p:nvPr/>
        </p:nvSpPr>
        <p:spPr bwMode="auto">
          <a:xfrm>
            <a:off x="2962275" y="4090988"/>
            <a:ext cx="279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“Everything is a lost horse.”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41284</TotalTime>
  <Words>2364</Words>
  <Application>Microsoft Office PowerPoint</Application>
  <PresentationFormat>On-screen Show (4:3)</PresentationFormat>
  <Paragraphs>446</Paragraphs>
  <Slides>28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 Unicode MS</vt:lpstr>
      <vt:lpstr>Mathematica1</vt:lpstr>
      <vt:lpstr>SimSun</vt:lpstr>
      <vt:lpstr>Arial</vt:lpstr>
      <vt:lpstr>Symbol</vt:lpstr>
      <vt:lpstr>Times New Roman</vt:lpstr>
      <vt:lpstr>Wingdings</vt:lpstr>
      <vt:lpstr>Default Design</vt:lpstr>
      <vt:lpstr>1_Default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1012</cp:revision>
  <cp:lastPrinted>2016-10-08T20:45:17Z</cp:lastPrinted>
  <dcterms:created xsi:type="dcterms:W3CDTF">2006-08-19T06:56:17Z</dcterms:created>
  <dcterms:modified xsi:type="dcterms:W3CDTF">2024-10-20T02:35:31Z</dcterms:modified>
</cp:coreProperties>
</file>