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20" r:id="rId2"/>
    <p:sldId id="321" r:id="rId3"/>
    <p:sldId id="333" r:id="rId4"/>
    <p:sldId id="338" r:id="rId5"/>
    <p:sldId id="339" r:id="rId6"/>
    <p:sldId id="334" r:id="rId7"/>
    <p:sldId id="340" r:id="rId8"/>
    <p:sldId id="341" r:id="rId9"/>
    <p:sldId id="342" r:id="rId10"/>
    <p:sldId id="343" r:id="rId11"/>
    <p:sldId id="361" r:id="rId12"/>
    <p:sldId id="344" r:id="rId13"/>
    <p:sldId id="345" r:id="rId14"/>
    <p:sldId id="346" r:id="rId15"/>
    <p:sldId id="347" r:id="rId16"/>
    <p:sldId id="349" r:id="rId17"/>
    <p:sldId id="350" r:id="rId18"/>
    <p:sldId id="351" r:id="rId19"/>
    <p:sldId id="362" r:id="rId20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0000FF"/>
    <a:srgbClr val="660066"/>
    <a:srgbClr val="FF99FF"/>
    <a:srgbClr val="CC00FF"/>
    <a:srgbClr val="6699FF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68" autoAdjust="0"/>
    <p:restoredTop sz="93811" autoAdjust="0"/>
  </p:normalViewPr>
  <p:slideViewPr>
    <p:cSldViewPr snapToGrid="0">
      <p:cViewPr varScale="1">
        <p:scale>
          <a:sx n="83" d="100"/>
          <a:sy n="83" d="100"/>
        </p:scale>
        <p:origin x="158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4.wmf"/><Relationship Id="rId1" Type="http://schemas.openxmlformats.org/officeDocument/2006/relationships/image" Target="../media/image26.wmf"/><Relationship Id="rId6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4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1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097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772097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8B448F8-2C63-45E7-823E-B68BA8E590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1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386854"/>
            <a:ext cx="5608320" cy="415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097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772097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1A5CDB0-6A6B-4CA5-8445-324C02444B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F6225-AD0F-4D23-9E70-9FA4B243FE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02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8DF1B-267E-4700-ABB7-77F2C7F808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1833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1093C-2CF8-4E04-BA32-99315221D4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8972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30B62-CB8E-4B47-98FA-15844D4675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1698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1AD62-11DF-4CEE-8A1D-FC054F99BE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2464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B20F7-B84E-42A0-B1E5-6A7DEACE0C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736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BB2EC-0611-4CBE-8CC4-4D8AFDFFF4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0077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A264D-AA30-486A-8A1B-85457D10C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5529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1EE5D5-A656-45CF-9132-98471E9E23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916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E8350-2B23-4D64-ABCC-D4EF208613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3000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2B985-4269-447F-B888-7EC56AB448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080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50B5888-7159-401B-8F3F-459463115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10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11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9.bin"/><Relationship Id="rId4" Type="http://schemas.openxmlformats.org/officeDocument/2006/relationships/image" Target="../media/image6.wmf"/><Relationship Id="rId9" Type="http://schemas.openxmlformats.org/officeDocument/2006/relationships/image" Target="../media/image11.jpeg"/><Relationship Id="rId1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20.jpeg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11" Type="http://schemas.openxmlformats.org/officeDocument/2006/relationships/image" Target="../media/image22.jpeg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9.wmf"/><Relationship Id="rId4" Type="http://schemas.openxmlformats.org/officeDocument/2006/relationships/image" Target="../media/image21.jpeg"/><Relationship Id="rId9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29.wmf"/><Relationship Id="rId3" Type="http://schemas.openxmlformats.org/officeDocument/2006/relationships/image" Target="../media/image30.jpeg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8.wmf"/><Relationship Id="rId5" Type="http://schemas.openxmlformats.org/officeDocument/2006/relationships/image" Target="../media/image26.wmf"/><Relationship Id="rId15" Type="http://schemas.openxmlformats.org/officeDocument/2006/relationships/image" Target="../media/image25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25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5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4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2.jpeg"/><Relationship Id="rId11" Type="http://schemas.openxmlformats.org/officeDocument/2006/relationships/oleObject" Target="../embeddings/oleObject34.bin"/><Relationship Id="rId5" Type="http://schemas.openxmlformats.org/officeDocument/2006/relationships/image" Target="../media/image41.jpeg"/><Relationship Id="rId10" Type="http://schemas.openxmlformats.org/officeDocument/2006/relationships/image" Target="../media/image39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3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3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oleObject" Target="../embeddings/oleObject41.bin"/><Relationship Id="rId18" Type="http://schemas.openxmlformats.org/officeDocument/2006/relationships/image" Target="../media/image51.wmf"/><Relationship Id="rId3" Type="http://schemas.openxmlformats.org/officeDocument/2006/relationships/image" Target="../media/image52.jpeg"/><Relationship Id="rId7" Type="http://schemas.openxmlformats.org/officeDocument/2006/relationships/image" Target="../media/image54.jpeg"/><Relationship Id="rId12" Type="http://schemas.openxmlformats.org/officeDocument/2006/relationships/image" Target="../media/image55.jpeg"/><Relationship Id="rId17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0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3.jpeg"/><Relationship Id="rId11" Type="http://schemas.openxmlformats.org/officeDocument/2006/relationships/image" Target="../media/image48.wmf"/><Relationship Id="rId5" Type="http://schemas.openxmlformats.org/officeDocument/2006/relationships/image" Target="../media/image46.wmf"/><Relationship Id="rId15" Type="http://schemas.openxmlformats.org/officeDocument/2006/relationships/oleObject" Target="../embeddings/oleObject42.bin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47.wmf"/><Relationship Id="rId14" Type="http://schemas.openxmlformats.org/officeDocument/2006/relationships/image" Target="../media/image49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1FD16D-DC63-4E34-BDCC-45028C930DD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400050" y="142875"/>
            <a:ext cx="8477250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 dirty="0">
                <a:solidFill>
                  <a:srgbClr val="990000"/>
                </a:solidFill>
              </a:rPr>
              <a:t>Chapter 10 Diffraction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1" dirty="0">
              <a:solidFill>
                <a:srgbClr val="99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solidFill>
                  <a:srgbClr val="660066"/>
                </a:solidFill>
              </a:rPr>
              <a:t>December 2 Fraunhofer diffraction: the single slit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" b="1" u="sng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10.1 Preliminary considerations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Diffraction:</a:t>
            </a:r>
            <a:r>
              <a:rPr lang="en-US" altLang="en-US" sz="1800" b="1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</a:rPr>
              <a:t>The deviation of light from propagation in a straight line.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There is no essential physical distinction between</a:t>
            </a:r>
            <a:r>
              <a:rPr lang="en-US" altLang="en-US" sz="1800" i="1" dirty="0">
                <a:latin typeface="Times New Roman" panose="02020603050405020304" pitchFamily="18" charset="0"/>
              </a:rPr>
              <a:t> </a:t>
            </a:r>
            <a:r>
              <a:rPr lang="en-US" altLang="en-US" sz="1800" i="1" dirty="0">
                <a:solidFill>
                  <a:srgbClr val="0000FF"/>
                </a:solidFill>
                <a:latin typeface="Times New Roman" panose="02020603050405020304" pitchFamily="18" charset="0"/>
              </a:rPr>
              <a:t>interference</a:t>
            </a:r>
            <a:r>
              <a:rPr lang="en-US" altLang="en-US" sz="1800" dirty="0">
                <a:latin typeface="Times New Roman" panose="02020603050405020304" pitchFamily="18" charset="0"/>
              </a:rPr>
              <a:t> and </a:t>
            </a:r>
            <a:r>
              <a:rPr lang="en-US" altLang="en-US" sz="1800" i="1" dirty="0">
                <a:solidFill>
                  <a:srgbClr val="0000FF"/>
                </a:solidFill>
                <a:latin typeface="Times New Roman" panose="02020603050405020304" pitchFamily="18" charset="0"/>
              </a:rPr>
              <a:t>diffraction</a:t>
            </a:r>
            <a:r>
              <a:rPr lang="en-US" altLang="en-US" sz="1800" dirty="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" u="sng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Huygens-Fresnel Principle:</a:t>
            </a:r>
            <a:r>
              <a:rPr lang="en-US" altLang="en-US" sz="1800" dirty="0">
                <a:latin typeface="Times New Roman" panose="02020603050405020304" pitchFamily="18" charset="0"/>
              </a:rPr>
              <a:t> Every unobstructed point of a wave front serves as a source of spherical wavelets. The amplitude of the optical field at any point beyond is the superposition of all these wavelets, taking into account their </a:t>
            </a:r>
            <a:r>
              <a:rPr lang="en-US" altLang="en-US" sz="1800" i="1" dirty="0">
                <a:solidFill>
                  <a:srgbClr val="0000FF"/>
                </a:solidFill>
                <a:latin typeface="Times New Roman" panose="02020603050405020304" pitchFamily="18" charset="0"/>
              </a:rPr>
              <a:t>amplitudes</a:t>
            </a:r>
            <a:r>
              <a:rPr lang="en-US" altLang="en-US" sz="1800" dirty="0">
                <a:latin typeface="Times New Roman" panose="02020603050405020304" pitchFamily="18" charset="0"/>
              </a:rPr>
              <a:t> and </a:t>
            </a:r>
            <a:r>
              <a:rPr lang="en-US" altLang="en-US" sz="1800" i="1" dirty="0">
                <a:solidFill>
                  <a:srgbClr val="0000FF"/>
                </a:solidFill>
                <a:latin typeface="Times New Roman" panose="02020603050405020304" pitchFamily="18" charset="0"/>
              </a:rPr>
              <a:t>phases</a:t>
            </a:r>
            <a:r>
              <a:rPr lang="en-US" altLang="en-US" sz="1800" dirty="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" u="sng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Fraunhofer (far field) diffraction</a:t>
            </a:r>
            <a:r>
              <a:rPr lang="en-US" altLang="en-US" sz="1800" b="1" dirty="0">
                <a:latin typeface="Times New Roman" panose="02020603050405020304" pitchFamily="18" charset="0"/>
              </a:rPr>
              <a:t>:</a:t>
            </a:r>
            <a:r>
              <a:rPr lang="en-US" altLang="en-US" sz="1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</a:rPr>
              <a:t>Both the incoming and outgoing waves approach being planar. </a:t>
            </a:r>
            <a:r>
              <a:rPr lang="en-US" altLang="en-US" sz="1800" i="1" dirty="0">
                <a:latin typeface="Times New Roman" panose="02020603050405020304" pitchFamily="18" charset="0"/>
              </a:rPr>
              <a:t>a</a:t>
            </a:r>
            <a:r>
              <a:rPr lang="en-US" altLang="en-US" sz="1800" baseline="30000" dirty="0">
                <a:latin typeface="Times New Roman" panose="02020603050405020304" pitchFamily="18" charset="0"/>
              </a:rPr>
              <a:t>2</a:t>
            </a:r>
            <a:r>
              <a:rPr lang="en-US" altLang="en-US" sz="1800" dirty="0">
                <a:latin typeface="Times New Roman" panose="02020603050405020304" pitchFamily="18" charset="0"/>
              </a:rPr>
              <a:t>/</a:t>
            </a:r>
            <a:r>
              <a:rPr lang="en-US" altLang="en-US" sz="1800" i="1" dirty="0">
                <a:latin typeface="Symbol" panose="05050102010706020507" pitchFamily="18" charset="2"/>
              </a:rPr>
              <a:t>l&lt;&lt; 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800" i="1" dirty="0">
                <a:latin typeface="Symbol" panose="05050102010706020507" pitchFamily="18" charset="2"/>
              </a:rPr>
              <a:t>,</a:t>
            </a:r>
            <a:r>
              <a:rPr lang="en-US" altLang="en-US" sz="1800" dirty="0">
                <a:latin typeface="Times New Roman" panose="02020603050405020304" pitchFamily="18" charset="0"/>
              </a:rPr>
              <a:t> where </a:t>
            </a:r>
            <a:r>
              <a:rPr lang="en-US" altLang="en-US" sz="1800" i="1" dirty="0">
                <a:latin typeface="Times New Roman" panose="02020603050405020304" pitchFamily="18" charset="0"/>
              </a:rPr>
              <a:t>R</a:t>
            </a:r>
            <a:r>
              <a:rPr lang="en-US" altLang="en-US" sz="1800" dirty="0">
                <a:latin typeface="Times New Roman" panose="02020603050405020304" pitchFamily="18" charset="0"/>
              </a:rPr>
              <a:t> is the smaller of the two distances from the source to the aperture and from the aperture to the observation point. </a:t>
            </a:r>
            <a:r>
              <a:rPr lang="en-US" altLang="en-US" sz="1800" i="1" dirty="0">
                <a:latin typeface="Times New Roman" panose="02020603050405020304" pitchFamily="18" charset="0"/>
              </a:rPr>
              <a:t>a </a:t>
            </a:r>
            <a:r>
              <a:rPr lang="en-US" altLang="en-US" sz="1800" dirty="0">
                <a:latin typeface="Times New Roman" panose="02020603050405020304" pitchFamily="18" charset="0"/>
              </a:rPr>
              <a:t>is</a:t>
            </a:r>
            <a:r>
              <a:rPr lang="en-US" altLang="en-US" sz="1800" i="1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</a:rPr>
              <a:t>the size of the aperture. The diffraction </a:t>
            </a:r>
            <a:r>
              <a:rPr lang="en-US" altLang="en-US" sz="1800" i="1" dirty="0">
                <a:latin typeface="Times New Roman" panose="02020603050405020304" pitchFamily="18" charset="0"/>
              </a:rPr>
              <a:t>pattern</a:t>
            </a:r>
            <a:r>
              <a:rPr lang="en-US" altLang="en-US" sz="1800" dirty="0">
                <a:latin typeface="Times New Roman" panose="02020603050405020304" pitchFamily="18" charset="0"/>
              </a:rPr>
              <a:t> does not change when moving the observation plane further away.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Fresnel (near field) diffraction</a:t>
            </a:r>
            <a:r>
              <a:rPr lang="en-US" altLang="en-US" sz="1800" b="1" dirty="0">
                <a:latin typeface="Times New Roman" panose="02020603050405020304" pitchFamily="18" charset="0"/>
              </a:rPr>
              <a:t>: </a:t>
            </a:r>
            <a:r>
              <a:rPr lang="en-US" altLang="en-US" sz="1800" dirty="0">
                <a:latin typeface="Times New Roman" panose="02020603050405020304" pitchFamily="18" charset="0"/>
              </a:rPr>
              <a:t>The light source or the plane of observation is close to the aperture. General case of diffraction. The diffraction pattern changes when the observation plane moves.</a:t>
            </a:r>
          </a:p>
        </p:txBody>
      </p:sp>
      <p:grpSp>
        <p:nvGrpSpPr>
          <p:cNvPr id="4100" name="Group 32"/>
          <p:cNvGrpSpPr>
            <a:grpSpLocks/>
          </p:cNvGrpSpPr>
          <p:nvPr/>
        </p:nvGrpSpPr>
        <p:grpSpPr bwMode="auto">
          <a:xfrm>
            <a:off x="2533650" y="4921250"/>
            <a:ext cx="3746500" cy="1470025"/>
            <a:chOff x="108" y="2891"/>
            <a:chExt cx="2360" cy="926"/>
          </a:xfrm>
        </p:grpSpPr>
        <p:grpSp>
          <p:nvGrpSpPr>
            <p:cNvPr id="4101" name="Group 10"/>
            <p:cNvGrpSpPr>
              <a:grpSpLocks/>
            </p:cNvGrpSpPr>
            <p:nvPr/>
          </p:nvGrpSpPr>
          <p:grpSpPr bwMode="auto">
            <a:xfrm>
              <a:off x="1198" y="2940"/>
              <a:ext cx="57" cy="877"/>
              <a:chOff x="2092" y="2814"/>
              <a:chExt cx="57" cy="877"/>
            </a:xfrm>
          </p:grpSpPr>
          <p:sp>
            <p:nvSpPr>
              <p:cNvPr id="4111" name="Rectangle 8"/>
              <p:cNvSpPr>
                <a:spLocks noChangeArrowheads="1"/>
              </p:cNvSpPr>
              <p:nvPr/>
            </p:nvSpPr>
            <p:spPr bwMode="auto">
              <a:xfrm>
                <a:off x="2092" y="2814"/>
                <a:ext cx="56" cy="390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12" name="Rectangle 9"/>
              <p:cNvSpPr>
                <a:spLocks noChangeArrowheads="1"/>
              </p:cNvSpPr>
              <p:nvPr/>
            </p:nvSpPr>
            <p:spPr bwMode="auto">
              <a:xfrm>
                <a:off x="2093" y="3301"/>
                <a:ext cx="56" cy="390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102" name="Line 11"/>
            <p:cNvSpPr>
              <a:spLocks noChangeShapeType="1"/>
            </p:cNvSpPr>
            <p:nvPr/>
          </p:nvSpPr>
          <p:spPr bwMode="auto">
            <a:xfrm flipV="1">
              <a:off x="132" y="3336"/>
              <a:ext cx="1032" cy="12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103" name="Line 12"/>
            <p:cNvSpPr>
              <a:spLocks noChangeShapeType="1"/>
            </p:cNvSpPr>
            <p:nvPr/>
          </p:nvSpPr>
          <p:spPr bwMode="auto">
            <a:xfrm flipV="1">
              <a:off x="1260" y="3108"/>
              <a:ext cx="1140" cy="228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4104" name="Line 13"/>
            <p:cNvSpPr>
              <a:spLocks noChangeShapeType="1"/>
            </p:cNvSpPr>
            <p:nvPr/>
          </p:nvSpPr>
          <p:spPr bwMode="auto">
            <a:xfrm flipV="1">
              <a:off x="1260" y="3120"/>
              <a:ext cx="1134" cy="306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105" name="Line 14"/>
            <p:cNvSpPr>
              <a:spLocks noChangeShapeType="1"/>
            </p:cNvSpPr>
            <p:nvPr/>
          </p:nvSpPr>
          <p:spPr bwMode="auto">
            <a:xfrm>
              <a:off x="144" y="3354"/>
              <a:ext cx="1026" cy="66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106" name="Text Box 15"/>
            <p:cNvSpPr txBox="1">
              <a:spLocks noChangeArrowheads="1"/>
            </p:cNvSpPr>
            <p:nvPr/>
          </p:nvSpPr>
          <p:spPr bwMode="auto">
            <a:xfrm>
              <a:off x="108" y="312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4107" name="Text Box 16"/>
            <p:cNvSpPr txBox="1">
              <a:spLocks noChangeArrowheads="1"/>
            </p:cNvSpPr>
            <p:nvPr/>
          </p:nvSpPr>
          <p:spPr bwMode="auto">
            <a:xfrm>
              <a:off x="2274" y="2891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4108" name="Text Box 17"/>
            <p:cNvSpPr txBox="1">
              <a:spLocks noChangeArrowheads="1"/>
            </p:cNvSpPr>
            <p:nvPr/>
          </p:nvSpPr>
          <p:spPr bwMode="auto">
            <a:xfrm>
              <a:off x="1131" y="3260"/>
              <a:ext cx="176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 i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109" name="Text Box 18"/>
            <p:cNvSpPr txBox="1">
              <a:spLocks noChangeArrowheads="1"/>
            </p:cNvSpPr>
            <p:nvPr/>
          </p:nvSpPr>
          <p:spPr bwMode="auto">
            <a:xfrm>
              <a:off x="553" y="3393"/>
              <a:ext cx="23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R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110" name="Text Box 19"/>
            <p:cNvSpPr txBox="1">
              <a:spLocks noChangeArrowheads="1"/>
            </p:cNvSpPr>
            <p:nvPr/>
          </p:nvSpPr>
          <p:spPr bwMode="auto">
            <a:xfrm>
              <a:off x="1676" y="3268"/>
              <a:ext cx="23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R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40E87D-9C7A-4E4D-98C9-92EC9ABB9CF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574675" y="3686175"/>
            <a:ext cx="2451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>
                <a:solidFill>
                  <a:srgbClr val="0000FF"/>
                </a:solidFill>
                <a:latin typeface="Times New Roman" panose="02020603050405020304" pitchFamily="18" charset="0"/>
              </a:rPr>
              <a:t>Coherent line source</a:t>
            </a:r>
            <a:r>
              <a:rPr lang="en-US" altLang="en-US" sz="1800" b="1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</a:p>
        </p:txBody>
      </p:sp>
      <p:grpSp>
        <p:nvGrpSpPr>
          <p:cNvPr id="5124" name="Group 22"/>
          <p:cNvGrpSpPr>
            <a:grpSpLocks/>
          </p:cNvGrpSpPr>
          <p:nvPr/>
        </p:nvGrpSpPr>
        <p:grpSpPr bwMode="auto">
          <a:xfrm>
            <a:off x="4999038" y="3008313"/>
            <a:ext cx="3516312" cy="2092325"/>
            <a:chOff x="3427" y="236"/>
            <a:chExt cx="1881" cy="1207"/>
          </a:xfrm>
        </p:grpSpPr>
        <p:sp>
          <p:nvSpPr>
            <p:cNvPr id="5161" name="Oval 17"/>
            <p:cNvSpPr>
              <a:spLocks noChangeArrowheads="1"/>
            </p:cNvSpPr>
            <p:nvPr/>
          </p:nvSpPr>
          <p:spPr bwMode="auto">
            <a:xfrm>
              <a:off x="4876" y="563"/>
              <a:ext cx="29" cy="32"/>
            </a:xfrm>
            <a:prstGeom prst="ellipse">
              <a:avLst/>
            </a:prstGeom>
            <a:solidFill>
              <a:schemeClr val="tx2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5162" name="Rectangle 9"/>
            <p:cNvSpPr>
              <a:spLocks noChangeArrowheads="1"/>
            </p:cNvSpPr>
            <p:nvPr/>
          </p:nvSpPr>
          <p:spPr bwMode="auto">
            <a:xfrm>
              <a:off x="3657" y="644"/>
              <a:ext cx="70" cy="693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5163" name="Line 8"/>
            <p:cNvSpPr>
              <a:spLocks noChangeShapeType="1"/>
            </p:cNvSpPr>
            <p:nvPr/>
          </p:nvSpPr>
          <p:spPr bwMode="auto">
            <a:xfrm>
              <a:off x="3484" y="994"/>
              <a:ext cx="1613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5164" name="Line 10"/>
            <p:cNvSpPr>
              <a:spLocks noChangeShapeType="1"/>
            </p:cNvSpPr>
            <p:nvPr/>
          </p:nvSpPr>
          <p:spPr bwMode="auto">
            <a:xfrm flipV="1">
              <a:off x="3706" y="587"/>
              <a:ext cx="1184" cy="253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5165" name="Text Box 11"/>
            <p:cNvSpPr txBox="1">
              <a:spLocks noChangeArrowheads="1"/>
            </p:cNvSpPr>
            <p:nvPr/>
          </p:nvSpPr>
          <p:spPr bwMode="auto">
            <a:xfrm>
              <a:off x="3583" y="236"/>
              <a:ext cx="20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5166" name="Text Box 12"/>
            <p:cNvSpPr txBox="1">
              <a:spLocks noChangeArrowheads="1"/>
            </p:cNvSpPr>
            <p:nvPr/>
          </p:nvSpPr>
          <p:spPr bwMode="auto">
            <a:xfrm>
              <a:off x="5068" y="877"/>
              <a:ext cx="1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5167" name="Text Box 13"/>
            <p:cNvSpPr txBox="1">
              <a:spLocks noChangeArrowheads="1"/>
            </p:cNvSpPr>
            <p:nvPr/>
          </p:nvSpPr>
          <p:spPr bwMode="auto">
            <a:xfrm>
              <a:off x="4624" y="354"/>
              <a:ext cx="68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P </a:t>
              </a:r>
              <a:r>
                <a:rPr lang="en-US" altLang="en-US" sz="1600">
                  <a:latin typeface="Times New Roman" panose="02020603050405020304" pitchFamily="18" charset="0"/>
                </a:rPr>
                <a:t>(</a:t>
              </a:r>
              <a:r>
                <a:rPr lang="en-US" altLang="en-US" sz="1600" i="1">
                  <a:latin typeface="Times New Roman" panose="02020603050405020304" pitchFamily="18" charset="0"/>
                </a:rPr>
                <a:t>x,y</a:t>
              </a:r>
              <a:r>
                <a:rPr lang="en-US" altLang="en-US" sz="160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5168" name="Rectangle 14"/>
            <p:cNvSpPr>
              <a:spLocks noChangeArrowheads="1"/>
            </p:cNvSpPr>
            <p:nvPr/>
          </p:nvSpPr>
          <p:spPr bwMode="auto">
            <a:xfrm>
              <a:off x="3659" y="796"/>
              <a:ext cx="69" cy="82"/>
            </a:xfrm>
            <a:prstGeom prst="rect">
              <a:avLst/>
            </a:prstGeom>
            <a:solidFill>
              <a:srgbClr val="FF0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5169" name="Line 6"/>
            <p:cNvSpPr>
              <a:spLocks noChangeShapeType="1"/>
            </p:cNvSpPr>
            <p:nvPr/>
          </p:nvSpPr>
          <p:spPr bwMode="auto">
            <a:xfrm>
              <a:off x="3692" y="408"/>
              <a:ext cx="0" cy="1035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70" name="Text Box 16"/>
            <p:cNvSpPr txBox="1">
              <a:spLocks noChangeArrowheads="1"/>
            </p:cNvSpPr>
            <p:nvPr/>
          </p:nvSpPr>
          <p:spPr bwMode="auto">
            <a:xfrm>
              <a:off x="3427" y="719"/>
              <a:ext cx="283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dy'</a:t>
              </a:r>
            </a:p>
          </p:txBody>
        </p:sp>
        <p:sp>
          <p:nvSpPr>
            <p:cNvPr id="5171" name="Text Box 18"/>
            <p:cNvSpPr txBox="1">
              <a:spLocks noChangeArrowheads="1"/>
            </p:cNvSpPr>
            <p:nvPr/>
          </p:nvSpPr>
          <p:spPr bwMode="auto">
            <a:xfrm>
              <a:off x="4162" y="539"/>
              <a:ext cx="1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5172" name="Text Box 19"/>
            <p:cNvSpPr txBox="1">
              <a:spLocks noChangeArrowheads="1"/>
            </p:cNvSpPr>
            <p:nvPr/>
          </p:nvSpPr>
          <p:spPr bwMode="auto">
            <a:xfrm>
              <a:off x="3639" y="1250"/>
              <a:ext cx="428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-D/</a:t>
              </a:r>
              <a:r>
                <a:rPr lang="en-US" altLang="en-US" sz="14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173" name="Text Box 20"/>
            <p:cNvSpPr txBox="1">
              <a:spLocks noChangeArrowheads="1"/>
            </p:cNvSpPr>
            <p:nvPr/>
          </p:nvSpPr>
          <p:spPr bwMode="auto">
            <a:xfrm>
              <a:off x="3610" y="504"/>
              <a:ext cx="4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D/</a:t>
              </a:r>
              <a:r>
                <a:rPr lang="en-US" altLang="en-US" sz="1400">
                  <a:latin typeface="Times New Roman" panose="02020603050405020304" pitchFamily="18" charset="0"/>
                </a:rPr>
                <a:t>2</a:t>
              </a:r>
            </a:p>
          </p:txBody>
        </p:sp>
      </p:grpSp>
      <p:graphicFrame>
        <p:nvGraphicFramePr>
          <p:cNvPr id="5125" name="Object 23"/>
          <p:cNvGraphicFramePr>
            <a:graphicFrameLocks noChangeAspect="1"/>
          </p:cNvGraphicFramePr>
          <p:nvPr/>
        </p:nvGraphicFramePr>
        <p:xfrm>
          <a:off x="663575" y="4198938"/>
          <a:ext cx="2903538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Equation" r:id="rId3" imgW="1828800" imgH="393700" progId="Equation.3">
                  <p:embed/>
                </p:oleObj>
              </mc:Choice>
              <mc:Fallback>
                <p:oleObj name="Equation" r:id="rId3" imgW="1828800" imgH="3937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4198938"/>
                        <a:ext cx="2903538" cy="62388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Text Box 24"/>
          <p:cNvSpPr txBox="1">
            <a:spLocks noChangeArrowheads="1"/>
          </p:cNvSpPr>
          <p:nvPr/>
        </p:nvSpPr>
        <p:spPr bwMode="auto">
          <a:xfrm>
            <a:off x="625475" y="5251450"/>
            <a:ext cx="820737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Symbol" panose="05050102010706020507" pitchFamily="18" charset="2"/>
              </a:rPr>
              <a:t>e</a:t>
            </a:r>
            <a:r>
              <a:rPr lang="en-US" altLang="en-US" sz="1800" baseline="-25000">
                <a:latin typeface="Times New Roman" panose="02020603050405020304" pitchFamily="18" charset="0"/>
              </a:rPr>
              <a:t>L</a:t>
            </a:r>
            <a:r>
              <a:rPr lang="en-US" altLang="en-US" sz="1800">
                <a:latin typeface="Times New Roman" panose="02020603050405020304" pitchFamily="18" charset="0"/>
              </a:rPr>
              <a:t> is the </a:t>
            </a:r>
            <a:r>
              <a:rPr lang="en-US" altLang="en-US" sz="1800">
                <a:solidFill>
                  <a:srgbClr val="0000FF"/>
                </a:solidFill>
                <a:latin typeface="Times New Roman" panose="02020603050405020304" pitchFamily="18" charset="0"/>
              </a:rPr>
              <a:t>source strength per unit length</a:t>
            </a:r>
            <a:r>
              <a:rPr lang="en-US" altLang="en-US" sz="180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This equation changes a </a:t>
            </a:r>
            <a:r>
              <a:rPr lang="en-US" altLang="en-US" sz="1800" i="1">
                <a:latin typeface="Times New Roman" panose="02020603050405020304" pitchFamily="18" charset="0"/>
              </a:rPr>
              <a:t>diffraction problem</a:t>
            </a:r>
            <a:r>
              <a:rPr lang="en-US" altLang="en-US" sz="1800">
                <a:latin typeface="Times New Roman" panose="02020603050405020304" pitchFamily="18" charset="0"/>
              </a:rPr>
              <a:t> into an </a:t>
            </a:r>
            <a:r>
              <a:rPr lang="en-US" altLang="en-US" sz="1800" i="1">
                <a:latin typeface="Times New Roman" panose="02020603050405020304" pitchFamily="18" charset="0"/>
              </a:rPr>
              <a:t>integration </a:t>
            </a:r>
            <a:r>
              <a:rPr lang="en-US" altLang="en-US" sz="1800">
                <a:latin typeface="Times New Roman" panose="02020603050405020304" pitchFamily="18" charset="0"/>
              </a:rPr>
              <a:t>(</a:t>
            </a:r>
            <a:r>
              <a:rPr lang="en-US" altLang="en-US" sz="1800" i="1">
                <a:latin typeface="Times New Roman" panose="02020603050405020304" pitchFamily="18" charset="0"/>
              </a:rPr>
              <a:t>interference</a:t>
            </a:r>
            <a:r>
              <a:rPr lang="en-US" altLang="en-US" sz="1800">
                <a:latin typeface="Times New Roman" panose="02020603050405020304" pitchFamily="18" charset="0"/>
              </a:rPr>
              <a:t>)</a:t>
            </a:r>
            <a:r>
              <a:rPr lang="en-US" altLang="en-US" sz="1800" i="1">
                <a:latin typeface="Times New Roman" panose="02020603050405020304" pitchFamily="18" charset="0"/>
              </a:rPr>
              <a:t> problem</a:t>
            </a:r>
            <a:r>
              <a:rPr lang="en-US" altLang="en-US" sz="18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5127" name="Rectangle 19"/>
          <p:cNvSpPr>
            <a:spLocks noChangeArrowheads="1"/>
          </p:cNvSpPr>
          <p:nvPr/>
        </p:nvSpPr>
        <p:spPr bwMode="auto">
          <a:xfrm>
            <a:off x="533400" y="458788"/>
            <a:ext cx="5048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>
                <a:solidFill>
                  <a:srgbClr val="0000FF"/>
                </a:solidFill>
                <a:latin typeface="Times New Roman" panose="02020603050405020304" pitchFamily="18" charset="0"/>
              </a:rPr>
              <a:t>Mathematical criteria for Fraunhofer diffraction</a:t>
            </a:r>
            <a:r>
              <a:rPr lang="en-US" altLang="en-US" sz="1800" b="1">
                <a:latin typeface="Times New Roman" panose="02020603050405020304" pitchFamily="18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The phase for the rays meeting at the observation point is a </a:t>
            </a:r>
            <a:r>
              <a:rPr lang="en-US" altLang="en-US" sz="1800" i="1">
                <a:latin typeface="Times New Roman" panose="02020603050405020304" pitchFamily="18" charset="0"/>
              </a:rPr>
              <a:t>linear</a:t>
            </a:r>
            <a:r>
              <a:rPr lang="en-US" altLang="en-US" sz="1800">
                <a:latin typeface="Times New Roman" panose="02020603050405020304" pitchFamily="18" charset="0"/>
              </a:rPr>
              <a:t> function of the aperture variables.</a:t>
            </a:r>
          </a:p>
        </p:txBody>
      </p:sp>
      <p:grpSp>
        <p:nvGrpSpPr>
          <p:cNvPr id="5128" name="Group 49"/>
          <p:cNvGrpSpPr>
            <a:grpSpLocks/>
          </p:cNvGrpSpPr>
          <p:nvPr/>
        </p:nvGrpSpPr>
        <p:grpSpPr bwMode="auto">
          <a:xfrm>
            <a:off x="5238750" y="565150"/>
            <a:ext cx="3594100" cy="1838325"/>
            <a:chOff x="2401887" y="915886"/>
            <a:chExt cx="3593335" cy="1837825"/>
          </a:xfrm>
        </p:grpSpPr>
        <p:sp>
          <p:nvSpPr>
            <p:cNvPr id="5132" name="Line 34"/>
            <p:cNvSpPr>
              <a:spLocks noChangeShapeType="1"/>
            </p:cNvSpPr>
            <p:nvPr/>
          </p:nvSpPr>
          <p:spPr bwMode="auto">
            <a:xfrm flipV="1">
              <a:off x="2495188" y="1647825"/>
              <a:ext cx="876662" cy="225679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5133" name="Group 43"/>
            <p:cNvGrpSpPr>
              <a:grpSpLocks/>
            </p:cNvGrpSpPr>
            <p:nvPr/>
          </p:nvGrpSpPr>
          <p:grpSpPr bwMode="auto">
            <a:xfrm>
              <a:off x="2401887" y="915886"/>
              <a:ext cx="3593335" cy="1837825"/>
              <a:chOff x="2401887" y="915886"/>
              <a:chExt cx="3593335" cy="1837825"/>
            </a:xfrm>
          </p:grpSpPr>
          <p:grpSp>
            <p:nvGrpSpPr>
              <p:cNvPr id="5138" name="Group 44"/>
              <p:cNvGrpSpPr>
                <a:grpSpLocks/>
              </p:cNvGrpSpPr>
              <p:nvPr/>
            </p:nvGrpSpPr>
            <p:grpSpPr bwMode="auto">
              <a:xfrm>
                <a:off x="2401887" y="915886"/>
                <a:ext cx="3593335" cy="1837825"/>
                <a:chOff x="3277" y="2805"/>
                <a:chExt cx="1883" cy="998"/>
              </a:xfrm>
            </p:grpSpPr>
            <p:grpSp>
              <p:nvGrpSpPr>
                <p:cNvPr id="5141" name="Group 40"/>
                <p:cNvGrpSpPr>
                  <a:grpSpLocks/>
                </p:cNvGrpSpPr>
                <p:nvPr/>
              </p:nvGrpSpPr>
              <p:grpSpPr bwMode="auto">
                <a:xfrm>
                  <a:off x="3277" y="2805"/>
                  <a:ext cx="1883" cy="965"/>
                  <a:chOff x="3361" y="2919"/>
                  <a:chExt cx="1883" cy="965"/>
                </a:xfrm>
              </p:grpSpPr>
              <p:grpSp>
                <p:nvGrpSpPr>
                  <p:cNvPr id="5145" name="Group 20"/>
                  <p:cNvGrpSpPr>
                    <a:grpSpLocks/>
                  </p:cNvGrpSpPr>
                  <p:nvPr/>
                </p:nvGrpSpPr>
                <p:grpSpPr bwMode="auto">
                  <a:xfrm>
                    <a:off x="4205" y="2919"/>
                    <a:ext cx="57" cy="965"/>
                    <a:chOff x="2092" y="2726"/>
                    <a:chExt cx="57" cy="965"/>
                  </a:xfrm>
                </p:grpSpPr>
                <p:sp>
                  <p:nvSpPr>
                    <p:cNvPr id="5159" name="Rectangle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92" y="2726"/>
                      <a:ext cx="56" cy="390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12700" algn="ctr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180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160" name="Rectangle 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93" y="3301"/>
                      <a:ext cx="56" cy="390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12700" algn="ctr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1800">
                        <a:latin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5146" name="Line 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1" y="3415"/>
                    <a:ext cx="443" cy="30"/>
                  </a:xfrm>
                  <a:prstGeom prst="line">
                    <a:avLst/>
                  </a:prstGeom>
                  <a:noFill/>
                  <a:ln w="12700">
                    <a:solidFill>
                      <a:srgbClr val="FF3300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147" name="Line 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262" y="3336"/>
                    <a:ext cx="444" cy="78"/>
                  </a:xfrm>
                  <a:prstGeom prst="line">
                    <a:avLst/>
                  </a:prstGeom>
                  <a:noFill/>
                  <a:ln w="12700">
                    <a:solidFill>
                      <a:srgbClr val="FF3300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148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267" y="3415"/>
                    <a:ext cx="444" cy="78"/>
                  </a:xfrm>
                  <a:prstGeom prst="line">
                    <a:avLst/>
                  </a:prstGeom>
                  <a:noFill/>
                  <a:ln w="12700">
                    <a:solidFill>
                      <a:srgbClr val="FF3300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149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3427" y="3445"/>
                    <a:ext cx="450" cy="54"/>
                  </a:xfrm>
                  <a:prstGeom prst="line">
                    <a:avLst/>
                  </a:prstGeom>
                  <a:noFill/>
                  <a:ln w="12700">
                    <a:solidFill>
                      <a:srgbClr val="FF3300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150" name="Text Box 2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61" y="3227"/>
                    <a:ext cx="180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600" i="1">
                        <a:latin typeface="Times New Roman" panose="02020603050405020304" pitchFamily="18" charset="0"/>
                      </a:rPr>
                      <a:t>S</a:t>
                    </a:r>
                  </a:p>
                </p:txBody>
              </p:sp>
              <p:sp>
                <p:nvSpPr>
                  <p:cNvPr id="5151" name="Text Box 2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48" y="3281"/>
                    <a:ext cx="163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500" i="1">
                        <a:latin typeface="Times New Roman" panose="02020603050405020304" pitchFamily="18" charset="0"/>
                      </a:rPr>
                      <a:t>y'</a:t>
                    </a:r>
                  </a:p>
                </p:txBody>
              </p:sp>
              <p:sp>
                <p:nvSpPr>
                  <p:cNvPr id="5152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3864" y="3255"/>
                    <a:ext cx="56" cy="34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53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3924" y="3409"/>
                    <a:ext cx="270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FF3300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154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3925" y="3499"/>
                    <a:ext cx="270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FF3300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155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4705" y="3188"/>
                    <a:ext cx="56" cy="34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56" name="Line 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47" y="3314"/>
                    <a:ext cx="380" cy="25"/>
                  </a:xfrm>
                  <a:prstGeom prst="line">
                    <a:avLst/>
                  </a:prstGeom>
                  <a:noFill/>
                  <a:ln w="12700">
                    <a:solidFill>
                      <a:srgbClr val="FF3300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157" name="Line 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58" y="3324"/>
                    <a:ext cx="372" cy="90"/>
                  </a:xfrm>
                  <a:prstGeom prst="line">
                    <a:avLst/>
                  </a:prstGeom>
                  <a:noFill/>
                  <a:ln w="12700">
                    <a:solidFill>
                      <a:srgbClr val="FF3300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158" name="Text Box 3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50" y="3114"/>
                    <a:ext cx="194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600" i="1">
                        <a:latin typeface="Times New Roman" panose="02020603050405020304" pitchFamily="18" charset="0"/>
                      </a:rPr>
                      <a:t>P</a:t>
                    </a:r>
                  </a:p>
                </p:txBody>
              </p:sp>
            </p:grpSp>
            <p:sp>
              <p:nvSpPr>
                <p:cNvPr id="5142" name="Line 41"/>
                <p:cNvSpPr>
                  <a:spLocks noChangeShapeType="1"/>
                </p:cNvSpPr>
                <p:nvPr/>
              </p:nvSpPr>
              <p:spPr bwMode="auto">
                <a:xfrm>
                  <a:off x="4173" y="3298"/>
                  <a:ext cx="111" cy="38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143" name="Line 42"/>
                <p:cNvSpPr>
                  <a:spLocks noChangeShapeType="1"/>
                </p:cNvSpPr>
                <p:nvPr/>
              </p:nvSpPr>
              <p:spPr bwMode="auto">
                <a:xfrm>
                  <a:off x="4178" y="3385"/>
                  <a:ext cx="78" cy="29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144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4183" y="3636"/>
                  <a:ext cx="329" cy="1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 i="1">
                      <a:latin typeface="Times New Roman" panose="02020603050405020304" pitchFamily="18" charset="0"/>
                    </a:rPr>
                    <a:t>y'</a:t>
                  </a:r>
                  <a:r>
                    <a:rPr lang="en-US" altLang="en-US" sz="700" i="1">
                      <a:latin typeface="Times New Roman" panose="02020603050405020304" pitchFamily="18" charset="0"/>
                    </a:rPr>
                    <a:t> </a:t>
                  </a:r>
                  <a:r>
                    <a:rPr lang="en-US" altLang="en-US" sz="1400">
                      <a:latin typeface="Times New Roman" panose="02020603050405020304" pitchFamily="18" charset="0"/>
                    </a:rPr>
                    <a:t>sin</a:t>
                  </a:r>
                  <a:r>
                    <a:rPr lang="en-US" altLang="en-US" sz="1400" i="1">
                      <a:latin typeface="Symbol" panose="05050102010706020507" pitchFamily="18" charset="2"/>
                    </a:rPr>
                    <a:t>q</a:t>
                  </a:r>
                </a:p>
              </p:txBody>
            </p:sp>
          </p:grpSp>
          <p:sp>
            <p:nvSpPr>
              <p:cNvPr id="5139" name="Oval 41"/>
              <p:cNvSpPr>
                <a:spLocks noChangeArrowheads="1"/>
              </p:cNvSpPr>
              <p:nvPr/>
            </p:nvSpPr>
            <p:spPr bwMode="auto">
              <a:xfrm>
                <a:off x="2495550" y="1857375"/>
                <a:ext cx="45719" cy="45719"/>
              </a:xfrm>
              <a:prstGeom prst="ellipse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140" name="Oval 42"/>
              <p:cNvSpPr>
                <a:spLocks noChangeArrowheads="1"/>
              </p:cNvSpPr>
              <p:nvPr/>
            </p:nvSpPr>
            <p:spPr bwMode="auto">
              <a:xfrm>
                <a:off x="5772150" y="1619250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134" name="Line 24"/>
            <p:cNvSpPr>
              <a:spLocks noChangeShapeType="1"/>
            </p:cNvSpPr>
            <p:nvPr/>
          </p:nvSpPr>
          <p:spPr bwMode="auto">
            <a:xfrm flipV="1">
              <a:off x="4121286" y="1501585"/>
              <a:ext cx="847287" cy="143637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5135" name="Line 37"/>
            <p:cNvSpPr>
              <a:spLocks noChangeShapeType="1"/>
            </p:cNvSpPr>
            <p:nvPr/>
          </p:nvSpPr>
          <p:spPr bwMode="auto">
            <a:xfrm>
              <a:off x="5056339" y="1498218"/>
              <a:ext cx="715812" cy="121032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5136" name="Line 34"/>
            <p:cNvSpPr>
              <a:spLocks noChangeShapeType="1"/>
            </p:cNvSpPr>
            <p:nvPr/>
          </p:nvSpPr>
          <p:spPr bwMode="auto">
            <a:xfrm>
              <a:off x="3467796" y="1625854"/>
              <a:ext cx="515242" cy="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5137" name="Oval 48"/>
            <p:cNvSpPr>
              <a:spLocks noChangeArrowheads="1"/>
            </p:cNvSpPr>
            <p:nvPr/>
          </p:nvSpPr>
          <p:spPr bwMode="auto">
            <a:xfrm>
              <a:off x="4086225" y="1809750"/>
              <a:ext cx="45719" cy="45719"/>
            </a:xfrm>
            <a:prstGeom prst="ellipse">
              <a:avLst/>
            </a:prstGeom>
            <a:solidFill>
              <a:srgbClr val="FF0000"/>
            </a:solidFill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</p:grpSp>
      <p:sp>
        <p:nvSpPr>
          <p:cNvPr id="5129" name="Rectangle 4"/>
          <p:cNvSpPr>
            <a:spLocks noChangeArrowheads="1"/>
          </p:cNvSpPr>
          <p:nvPr/>
        </p:nvSpPr>
        <p:spPr bwMode="auto">
          <a:xfrm>
            <a:off x="565150" y="1844675"/>
            <a:ext cx="2882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>
                <a:solidFill>
                  <a:srgbClr val="0000FF"/>
                </a:solidFill>
                <a:latin typeface="Times New Roman" panose="02020603050405020304" pitchFamily="18" charset="0"/>
              </a:rPr>
              <a:t>Waves from a point source: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Harmonic spherical wave:</a:t>
            </a:r>
          </a:p>
        </p:txBody>
      </p:sp>
      <p:graphicFrame>
        <p:nvGraphicFramePr>
          <p:cNvPr id="513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499561"/>
              </p:ext>
            </p:extLst>
          </p:nvPr>
        </p:nvGraphicFramePr>
        <p:xfrm>
          <a:off x="623888" y="2492375"/>
          <a:ext cx="43751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" name="Equation" r:id="rId5" imgW="2895600" imgH="393700" progId="Equation.DSMT4">
                  <p:embed/>
                </p:oleObj>
              </mc:Choice>
              <mc:Fallback>
                <p:oleObj name="Equation" r:id="rId5" imgW="2895600" imgH="3937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88" y="2492375"/>
                        <a:ext cx="437515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1" name="TextBox 33"/>
          <p:cNvSpPr txBox="1">
            <a:spLocks noChangeArrowheads="1"/>
          </p:cNvSpPr>
          <p:nvPr/>
        </p:nvSpPr>
        <p:spPr bwMode="auto">
          <a:xfrm>
            <a:off x="590239" y="3059723"/>
            <a:ext cx="2397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</a:t>
            </a:r>
            <a:r>
              <a:rPr lang="en-US" altLang="en-US" sz="1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 strength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477F68-E43B-4B37-B389-7EC4CE4C22A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6147" name="Rectangle 25"/>
          <p:cNvSpPr>
            <a:spLocks noChangeArrowheads="1"/>
          </p:cNvSpPr>
          <p:nvPr/>
        </p:nvSpPr>
        <p:spPr bwMode="auto">
          <a:xfrm>
            <a:off x="450850" y="288925"/>
            <a:ext cx="4572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</a:rPr>
              <a:t>10.2 Fraunhofer diffraction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</a:rPr>
              <a:t>10.2.1 The single slit</a:t>
            </a:r>
          </a:p>
        </p:txBody>
      </p:sp>
      <p:grpSp>
        <p:nvGrpSpPr>
          <p:cNvPr id="6148" name="Group 50"/>
          <p:cNvGrpSpPr>
            <a:grpSpLocks/>
          </p:cNvGrpSpPr>
          <p:nvPr/>
        </p:nvGrpSpPr>
        <p:grpSpPr bwMode="auto">
          <a:xfrm>
            <a:off x="5613400" y="276225"/>
            <a:ext cx="2901950" cy="1922463"/>
            <a:chOff x="3462" y="1591"/>
            <a:chExt cx="1828" cy="1211"/>
          </a:xfrm>
        </p:grpSpPr>
        <p:grpSp>
          <p:nvGrpSpPr>
            <p:cNvPr id="6166" name="Group 26"/>
            <p:cNvGrpSpPr>
              <a:grpSpLocks/>
            </p:cNvGrpSpPr>
            <p:nvPr/>
          </p:nvGrpSpPr>
          <p:grpSpPr bwMode="auto">
            <a:xfrm>
              <a:off x="3462" y="1591"/>
              <a:ext cx="1828" cy="1211"/>
              <a:chOff x="3443" y="210"/>
              <a:chExt cx="1828" cy="1211"/>
            </a:xfrm>
          </p:grpSpPr>
          <p:sp>
            <p:nvSpPr>
              <p:cNvPr id="6172" name="Rectangle 27"/>
              <p:cNvSpPr>
                <a:spLocks noChangeArrowheads="1"/>
              </p:cNvSpPr>
              <p:nvPr/>
            </p:nvSpPr>
            <p:spPr bwMode="auto">
              <a:xfrm>
                <a:off x="3657" y="644"/>
                <a:ext cx="70" cy="693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73" name="Line 28"/>
              <p:cNvSpPr>
                <a:spLocks noChangeShapeType="1"/>
              </p:cNvSpPr>
              <p:nvPr/>
            </p:nvSpPr>
            <p:spPr bwMode="auto">
              <a:xfrm>
                <a:off x="3484" y="994"/>
                <a:ext cx="1613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174" name="Line 29"/>
              <p:cNvSpPr>
                <a:spLocks noChangeShapeType="1"/>
              </p:cNvSpPr>
              <p:nvPr/>
            </p:nvSpPr>
            <p:spPr bwMode="auto">
              <a:xfrm flipV="1">
                <a:off x="3706" y="587"/>
                <a:ext cx="1184" cy="253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175" name="Text Box 30"/>
              <p:cNvSpPr txBox="1">
                <a:spLocks noChangeArrowheads="1"/>
              </p:cNvSpPr>
              <p:nvPr/>
            </p:nvSpPr>
            <p:spPr bwMode="auto">
              <a:xfrm>
                <a:off x="3605" y="210"/>
                <a:ext cx="20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6176" name="Text Box 31"/>
              <p:cNvSpPr txBox="1">
                <a:spLocks noChangeArrowheads="1"/>
              </p:cNvSpPr>
              <p:nvPr/>
            </p:nvSpPr>
            <p:spPr bwMode="auto">
              <a:xfrm>
                <a:off x="5068" y="877"/>
                <a:ext cx="19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6177" name="Text Box 32"/>
              <p:cNvSpPr txBox="1">
                <a:spLocks noChangeArrowheads="1"/>
              </p:cNvSpPr>
              <p:nvPr/>
            </p:nvSpPr>
            <p:spPr bwMode="auto">
              <a:xfrm>
                <a:off x="4587" y="339"/>
                <a:ext cx="684" cy="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P </a:t>
                </a:r>
                <a:r>
                  <a:rPr lang="en-US" altLang="en-US" sz="1600">
                    <a:latin typeface="Times New Roman" panose="02020603050405020304" pitchFamily="18" charset="0"/>
                  </a:rPr>
                  <a:t>(</a:t>
                </a:r>
                <a:r>
                  <a:rPr lang="en-US" altLang="en-US" sz="1600" i="1">
                    <a:latin typeface="Times New Roman" panose="02020603050405020304" pitchFamily="18" charset="0"/>
                  </a:rPr>
                  <a:t>x,y</a:t>
                </a:r>
                <a:r>
                  <a:rPr lang="en-US" altLang="en-US" sz="1600">
                    <a:latin typeface="Times New Roman" panose="02020603050405020304" pitchFamily="18" charset="0"/>
                  </a:rPr>
                  <a:t>)</a:t>
                </a:r>
              </a:p>
            </p:txBody>
          </p:sp>
          <p:sp>
            <p:nvSpPr>
              <p:cNvPr id="6178" name="Rectangle 33"/>
              <p:cNvSpPr>
                <a:spLocks noChangeArrowheads="1"/>
              </p:cNvSpPr>
              <p:nvPr/>
            </p:nvSpPr>
            <p:spPr bwMode="auto">
              <a:xfrm>
                <a:off x="3659" y="796"/>
                <a:ext cx="69" cy="82"/>
              </a:xfrm>
              <a:prstGeom prst="rect">
                <a:avLst/>
              </a:prstGeom>
              <a:solidFill>
                <a:srgbClr val="FF0000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79" name="Line 34"/>
              <p:cNvSpPr>
                <a:spLocks noChangeShapeType="1"/>
              </p:cNvSpPr>
              <p:nvPr/>
            </p:nvSpPr>
            <p:spPr bwMode="auto">
              <a:xfrm>
                <a:off x="3692" y="408"/>
                <a:ext cx="3" cy="1013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180" name="Text Box 35"/>
              <p:cNvSpPr txBox="1">
                <a:spLocks noChangeArrowheads="1"/>
              </p:cNvSpPr>
              <p:nvPr/>
            </p:nvSpPr>
            <p:spPr bwMode="auto">
              <a:xfrm>
                <a:off x="3443" y="707"/>
                <a:ext cx="283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y'</a:t>
                </a:r>
              </a:p>
            </p:txBody>
          </p:sp>
          <p:sp>
            <p:nvSpPr>
              <p:cNvPr id="6181" name="Oval 36"/>
              <p:cNvSpPr>
                <a:spLocks noChangeArrowheads="1"/>
              </p:cNvSpPr>
              <p:nvPr/>
            </p:nvSpPr>
            <p:spPr bwMode="auto">
              <a:xfrm>
                <a:off x="4876" y="563"/>
                <a:ext cx="37" cy="43"/>
              </a:xfrm>
              <a:prstGeom prst="ellipse">
                <a:avLst/>
              </a:prstGeom>
              <a:solidFill>
                <a:schemeClr val="tx2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82" name="Text Box 37"/>
              <p:cNvSpPr txBox="1">
                <a:spLocks noChangeArrowheads="1"/>
              </p:cNvSpPr>
              <p:nvPr/>
            </p:nvSpPr>
            <p:spPr bwMode="auto">
              <a:xfrm>
                <a:off x="4132" y="533"/>
                <a:ext cx="19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r</a:t>
                </a:r>
              </a:p>
            </p:txBody>
          </p:sp>
          <p:sp>
            <p:nvSpPr>
              <p:cNvPr id="6183" name="Text Box 38"/>
              <p:cNvSpPr txBox="1">
                <a:spLocks noChangeArrowheads="1"/>
              </p:cNvSpPr>
              <p:nvPr/>
            </p:nvSpPr>
            <p:spPr bwMode="auto">
              <a:xfrm>
                <a:off x="3667" y="1221"/>
                <a:ext cx="428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i="1">
                    <a:latin typeface="Times New Roman" panose="02020603050405020304" pitchFamily="18" charset="0"/>
                  </a:rPr>
                  <a:t>-D/</a:t>
                </a:r>
                <a:r>
                  <a:rPr lang="en-US" altLang="en-US" sz="14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6184" name="Text Box 39"/>
              <p:cNvSpPr txBox="1">
                <a:spLocks noChangeArrowheads="1"/>
              </p:cNvSpPr>
              <p:nvPr/>
            </p:nvSpPr>
            <p:spPr bwMode="auto">
              <a:xfrm>
                <a:off x="3638" y="506"/>
                <a:ext cx="42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i="1">
                    <a:latin typeface="Times New Roman" panose="02020603050405020304" pitchFamily="18" charset="0"/>
                  </a:rPr>
                  <a:t>D/</a:t>
                </a:r>
                <a:r>
                  <a:rPr lang="en-US" altLang="en-US" sz="14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  <p:sp>
          <p:nvSpPr>
            <p:cNvPr id="6167" name="Text Box 43"/>
            <p:cNvSpPr txBox="1">
              <a:spLocks noChangeArrowheads="1"/>
            </p:cNvSpPr>
            <p:nvPr/>
          </p:nvSpPr>
          <p:spPr bwMode="auto">
            <a:xfrm>
              <a:off x="4253" y="2116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6168" name="Line 44"/>
            <p:cNvSpPr>
              <a:spLocks noChangeShapeType="1"/>
            </p:cNvSpPr>
            <p:nvPr/>
          </p:nvSpPr>
          <p:spPr bwMode="auto">
            <a:xfrm flipV="1">
              <a:off x="3696" y="1974"/>
              <a:ext cx="1206" cy="396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169" name="Freeform 45"/>
            <p:cNvSpPr>
              <a:spLocks/>
            </p:cNvSpPr>
            <p:nvPr/>
          </p:nvSpPr>
          <p:spPr bwMode="auto">
            <a:xfrm>
              <a:off x="3924" y="2292"/>
              <a:ext cx="28" cy="78"/>
            </a:xfrm>
            <a:custGeom>
              <a:avLst/>
              <a:gdLst>
                <a:gd name="T0" fmla="*/ 0 w 28"/>
                <a:gd name="T1" fmla="*/ 0 h 78"/>
                <a:gd name="T2" fmla="*/ 24 w 28"/>
                <a:gd name="T3" fmla="*/ 36 h 78"/>
                <a:gd name="T4" fmla="*/ 24 w 28"/>
                <a:gd name="T5" fmla="*/ 78 h 78"/>
                <a:gd name="T6" fmla="*/ 0 60000 65536"/>
                <a:gd name="T7" fmla="*/ 0 60000 65536"/>
                <a:gd name="T8" fmla="*/ 0 60000 65536"/>
                <a:gd name="T9" fmla="*/ 0 w 28"/>
                <a:gd name="T10" fmla="*/ 0 h 78"/>
                <a:gd name="T11" fmla="*/ 28 w 2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78">
                  <a:moveTo>
                    <a:pt x="0" y="0"/>
                  </a:moveTo>
                  <a:cubicBezTo>
                    <a:pt x="10" y="11"/>
                    <a:pt x="20" y="23"/>
                    <a:pt x="24" y="36"/>
                  </a:cubicBezTo>
                  <a:cubicBezTo>
                    <a:pt x="28" y="49"/>
                    <a:pt x="26" y="63"/>
                    <a:pt x="24" y="78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6170" name="Text Box 46"/>
            <p:cNvSpPr txBox="1">
              <a:spLocks noChangeArrowheads="1"/>
            </p:cNvSpPr>
            <p:nvPr/>
          </p:nvSpPr>
          <p:spPr bwMode="auto">
            <a:xfrm>
              <a:off x="3947" y="2206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Symbol" panose="05050102010706020507" pitchFamily="18" charset="2"/>
                </a:rPr>
                <a:t>q</a:t>
              </a:r>
            </a:p>
          </p:txBody>
        </p:sp>
        <p:sp>
          <p:nvSpPr>
            <p:cNvPr id="6171" name="Line 47"/>
            <p:cNvSpPr>
              <a:spLocks noChangeShapeType="1"/>
            </p:cNvSpPr>
            <p:nvPr/>
          </p:nvSpPr>
          <p:spPr bwMode="auto">
            <a:xfrm>
              <a:off x="3720" y="2214"/>
              <a:ext cx="51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149" name="Rectangle 43"/>
          <p:cNvSpPr>
            <a:spLocks noChangeArrowheads="1"/>
          </p:cNvSpPr>
          <p:nvPr/>
        </p:nvSpPr>
        <p:spPr bwMode="auto">
          <a:xfrm>
            <a:off x="477838" y="908050"/>
            <a:ext cx="4738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The slit is along the </a:t>
            </a:r>
            <a:r>
              <a:rPr lang="en-US" altLang="en-US" sz="1800" i="1">
                <a:latin typeface="Times New Roman" panose="02020603050405020304" pitchFamily="18" charset="0"/>
              </a:rPr>
              <a:t>z</a:t>
            </a:r>
            <a:r>
              <a:rPr lang="en-US" altLang="en-US" sz="1800">
                <a:latin typeface="Times New Roman" panose="02020603050405020304" pitchFamily="18" charset="0"/>
              </a:rPr>
              <a:t>-axis and has a width of </a:t>
            </a:r>
            <a:r>
              <a:rPr lang="en-US" altLang="en-US" sz="1800" i="1">
                <a:latin typeface="Times New Roman" panose="02020603050405020304" pitchFamily="18" charset="0"/>
              </a:rPr>
              <a:t>D</a:t>
            </a:r>
            <a:r>
              <a:rPr lang="en-US" altLang="en-US" sz="1800">
                <a:latin typeface="Times New Roman" panose="02020603050405020304" pitchFamily="18" charset="0"/>
              </a:rPr>
              <a:t>.</a:t>
            </a:r>
          </a:p>
        </p:txBody>
      </p:sp>
      <p:grpSp>
        <p:nvGrpSpPr>
          <p:cNvPr id="6150" name="Group 2"/>
          <p:cNvGrpSpPr>
            <a:grpSpLocks/>
          </p:cNvGrpSpPr>
          <p:nvPr/>
        </p:nvGrpSpPr>
        <p:grpSpPr bwMode="auto">
          <a:xfrm>
            <a:off x="606425" y="2698750"/>
            <a:ext cx="8047038" cy="3317875"/>
            <a:chOff x="606425" y="2593977"/>
            <a:chExt cx="8046251" cy="3316703"/>
          </a:xfrm>
        </p:grpSpPr>
        <p:grpSp>
          <p:nvGrpSpPr>
            <p:cNvPr id="6152" name="Group 42"/>
            <p:cNvGrpSpPr>
              <a:grpSpLocks/>
            </p:cNvGrpSpPr>
            <p:nvPr/>
          </p:nvGrpSpPr>
          <p:grpSpPr bwMode="auto">
            <a:xfrm>
              <a:off x="606425" y="2593977"/>
              <a:ext cx="8046251" cy="3117319"/>
              <a:chOff x="583405" y="3228976"/>
              <a:chExt cx="8046251" cy="3117319"/>
            </a:xfrm>
          </p:grpSpPr>
          <p:graphicFrame>
            <p:nvGraphicFramePr>
              <p:cNvPr id="6154" name="Object 2"/>
              <p:cNvGraphicFramePr>
                <a:graphicFrameLocks noChangeAspect="1"/>
              </p:cNvGraphicFramePr>
              <p:nvPr/>
            </p:nvGraphicFramePr>
            <p:xfrm>
              <a:off x="583405" y="5650970"/>
              <a:ext cx="2017713" cy="6953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209" name="Equation" r:id="rId3" imgW="1434477" imgH="495085" progId="Equation.3">
                      <p:embed/>
                    </p:oleObj>
                  </mc:Choice>
                  <mc:Fallback>
                    <p:oleObj name="Equation" r:id="rId3" imgW="1434477" imgH="495085" progId="Equation.3">
                      <p:embed/>
                      <p:pic>
                        <p:nvPicPr>
                          <p:cNvPr id="0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83405" y="5650970"/>
                            <a:ext cx="2017713" cy="695325"/>
                          </a:xfrm>
                          <a:prstGeom prst="rect">
                            <a:avLst/>
                          </a:prstGeom>
                          <a:solidFill>
                            <a:srgbClr val="FFFF99"/>
                          </a:solidFill>
                          <a:ln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6155" name="Group 61"/>
              <p:cNvGrpSpPr>
                <a:grpSpLocks/>
              </p:cNvGrpSpPr>
              <p:nvPr/>
            </p:nvGrpSpPr>
            <p:grpSpPr bwMode="auto">
              <a:xfrm>
                <a:off x="600075" y="3228976"/>
                <a:ext cx="8029581" cy="2898776"/>
                <a:chOff x="294" y="1884"/>
                <a:chExt cx="5058" cy="1826"/>
              </a:xfrm>
            </p:grpSpPr>
            <p:graphicFrame>
              <p:nvGraphicFramePr>
                <p:cNvPr id="6156" name="Object 3"/>
                <p:cNvGraphicFramePr>
                  <a:graphicFrameLocks noChangeAspect="1"/>
                </p:cNvGraphicFramePr>
                <p:nvPr/>
              </p:nvGraphicFramePr>
              <p:xfrm>
                <a:off x="294" y="1899"/>
                <a:ext cx="2487" cy="148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210" name="Equation" r:id="rId5" imgW="2806700" imgH="1676400" progId="Equation.3">
                        <p:embed/>
                      </p:oleObj>
                    </mc:Choice>
                    <mc:Fallback>
                      <p:oleObj name="Equation" r:id="rId5" imgW="2806700" imgH="1676400" progId="Equation.3">
                        <p:embed/>
                        <p:pic>
                          <p:nvPicPr>
                            <p:cNvPr id="0" name="Object 3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94" y="1899"/>
                              <a:ext cx="2487" cy="148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99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19050">
                                  <a:solidFill>
                                    <a:srgbClr val="0000FF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6157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1422" y="2574"/>
                  <a:ext cx="822" cy="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8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2244" y="2467"/>
                  <a:ext cx="2327" cy="213"/>
                </a:xfrm>
                <a:prstGeom prst="rect">
                  <a:avLst/>
                </a:prstGeom>
                <a:noFill/>
                <a:ln w="19050" algn="ctr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>
                      <a:latin typeface="Times New Roman" panose="02020603050405020304" pitchFamily="18" charset="0"/>
                    </a:rPr>
                    <a:t>In the amplitude,  </a:t>
                  </a:r>
                  <a:r>
                    <a:rPr lang="en-US" altLang="en-US" sz="1600" i="1">
                      <a:latin typeface="Times New Roman" panose="02020603050405020304" pitchFamily="18" charset="0"/>
                    </a:rPr>
                    <a:t>r</a:t>
                  </a:r>
                  <a:r>
                    <a:rPr lang="en-US" altLang="en-US" sz="1600">
                      <a:latin typeface="Times New Roman" panose="02020603050405020304" pitchFamily="18" charset="0"/>
                    </a:rPr>
                    <a:t> is approximated by </a:t>
                  </a:r>
                  <a:r>
                    <a:rPr lang="en-US" altLang="en-US" sz="1600" i="1">
                      <a:latin typeface="Times New Roman" panose="02020603050405020304" pitchFamily="18" charset="0"/>
                    </a:rPr>
                    <a:t>R.</a:t>
                  </a:r>
                </a:p>
              </p:txBody>
            </p:sp>
            <p:sp>
              <p:nvSpPr>
                <p:cNvPr id="6159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2197" y="1884"/>
                  <a:ext cx="3155" cy="368"/>
                </a:xfrm>
                <a:prstGeom prst="rect">
                  <a:avLst/>
                </a:prstGeom>
                <a:noFill/>
                <a:ln w="19050" algn="ctr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>
                      <a:latin typeface="Times New Roman" panose="02020603050405020304" pitchFamily="18" charset="0"/>
                    </a:rPr>
                    <a:t>In the phase, </a:t>
                  </a:r>
                  <a:r>
                    <a:rPr lang="en-US" altLang="en-US" sz="1600" i="1">
                      <a:latin typeface="Times New Roman" panose="02020603050405020304" pitchFamily="18" charset="0"/>
                    </a:rPr>
                    <a:t>r</a:t>
                  </a:r>
                  <a:r>
                    <a:rPr lang="en-US" altLang="en-US" sz="1600">
                      <a:latin typeface="Times New Roman" panose="02020603050405020304" pitchFamily="18" charset="0"/>
                    </a:rPr>
                    <a:t> is approximated by </a:t>
                  </a:r>
                  <a:r>
                    <a:rPr lang="en-US" altLang="en-US" sz="1600" i="1">
                      <a:latin typeface="Times New Roman" panose="02020603050405020304" pitchFamily="18" charset="0"/>
                    </a:rPr>
                    <a:t>R-y'</a:t>
                  </a:r>
                  <a:r>
                    <a:rPr lang="en-US" altLang="en-US" sz="800" i="1">
                      <a:latin typeface="Times New Roman" panose="02020603050405020304" pitchFamily="18" charset="0"/>
                    </a:rPr>
                    <a:t> </a:t>
                  </a:r>
                  <a:r>
                    <a:rPr lang="en-US" altLang="en-US" sz="1600">
                      <a:latin typeface="Times New Roman" panose="02020603050405020304" pitchFamily="18" charset="0"/>
                    </a:rPr>
                    <a:t>sin</a:t>
                  </a:r>
                  <a:r>
                    <a:rPr lang="en-US" altLang="en-US" sz="1600" i="1">
                      <a:latin typeface="Symbol" panose="05050102010706020507" pitchFamily="18" charset="2"/>
                    </a:rPr>
                    <a:t>q</a:t>
                  </a:r>
                  <a:r>
                    <a:rPr lang="en-US" altLang="en-US" sz="1600">
                      <a:latin typeface="Symbol" panose="05050102010706020507" pitchFamily="18" charset="2"/>
                    </a:rPr>
                    <a:t>, </a:t>
                  </a:r>
                  <a:r>
                    <a:rPr lang="en-US" altLang="en-US" sz="16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if </a:t>
                  </a:r>
                  <a:r>
                    <a:rPr lang="en-US" altLang="en-US" sz="16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</a:t>
                  </a:r>
                  <a:r>
                    <a:rPr lang="en-US" altLang="en-US" sz="1600" baseline="30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6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/</a:t>
                  </a:r>
                  <a:r>
                    <a:rPr lang="en-US" altLang="en-US" sz="16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</a:t>
                  </a:r>
                  <a:r>
                    <a:rPr lang="en-US" altLang="en-US" sz="1600" i="1">
                      <a:latin typeface="Symbol" panose="05050102010706020507" pitchFamily="18" charset="2"/>
                      <a:cs typeface="Times New Roman" panose="02020603050405020304" pitchFamily="18" charset="0"/>
                    </a:rPr>
                    <a:t>l </a:t>
                  </a:r>
                  <a:r>
                    <a:rPr lang="en-US" altLang="en-US" sz="16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&lt;&lt;1.</a:t>
                  </a:r>
                </a:p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u="sng">
                      <a:solidFill>
                        <a:srgbClr val="0000FF"/>
                      </a:solidFill>
                      <a:latin typeface="Times New Roman" panose="02020603050405020304" pitchFamily="18" charset="0"/>
                    </a:rPr>
                    <a:t>Fraunhofer diffraction condition</a:t>
                  </a:r>
                  <a:r>
                    <a:rPr lang="en-US" altLang="en-US" sz="1600">
                      <a:latin typeface="Symbol" panose="05050102010706020507" pitchFamily="18" charset="2"/>
                    </a:rPr>
                    <a:t>.</a:t>
                  </a:r>
                </a:p>
              </p:txBody>
            </p:sp>
            <p:sp>
              <p:nvSpPr>
                <p:cNvPr id="6160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1716" y="2068"/>
                  <a:ext cx="481" cy="212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161" name="Line 53"/>
                <p:cNvSpPr>
                  <a:spLocks noChangeShapeType="1"/>
                </p:cNvSpPr>
                <p:nvPr/>
              </p:nvSpPr>
              <p:spPr bwMode="auto">
                <a:xfrm>
                  <a:off x="1194" y="2427"/>
                  <a:ext cx="609" cy="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162" name="Line 54"/>
                <p:cNvSpPr>
                  <a:spLocks noChangeShapeType="1"/>
                </p:cNvSpPr>
                <p:nvPr/>
              </p:nvSpPr>
              <p:spPr bwMode="auto">
                <a:xfrm>
                  <a:off x="1266" y="2592"/>
                  <a:ext cx="150" cy="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163" name="Line 58"/>
                <p:cNvSpPr>
                  <a:spLocks noChangeShapeType="1"/>
                </p:cNvSpPr>
                <p:nvPr/>
              </p:nvSpPr>
              <p:spPr bwMode="auto">
                <a:xfrm>
                  <a:off x="1381" y="3265"/>
                  <a:ext cx="665" cy="183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164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2046" y="3342"/>
                  <a:ext cx="2555" cy="368"/>
                </a:xfrm>
                <a:prstGeom prst="rect">
                  <a:avLst/>
                </a:prstGeom>
                <a:noFill/>
                <a:ln w="19050" algn="ctr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>
                      <a:latin typeface="Times New Roman" panose="02020603050405020304" pitchFamily="18" charset="0"/>
                    </a:rPr>
                    <a:t>The overall phase is the same as a point source at the center of the slit.</a:t>
                  </a:r>
                </a:p>
              </p:txBody>
            </p:sp>
            <p:sp>
              <p:nvSpPr>
                <p:cNvPr id="6165" name="Line 60"/>
                <p:cNvSpPr>
                  <a:spLocks noChangeShapeType="1"/>
                </p:cNvSpPr>
                <p:nvPr/>
              </p:nvSpPr>
              <p:spPr bwMode="auto">
                <a:xfrm>
                  <a:off x="999" y="3264"/>
                  <a:ext cx="432" cy="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6153" name="Text Box 59"/>
            <p:cNvSpPr txBox="1">
              <a:spLocks noChangeArrowheads="1"/>
            </p:cNvSpPr>
            <p:nvPr/>
          </p:nvSpPr>
          <p:spPr bwMode="auto">
            <a:xfrm>
              <a:off x="3404393" y="5572126"/>
              <a:ext cx="3566321" cy="338554"/>
            </a:xfrm>
            <a:prstGeom prst="rect">
              <a:avLst/>
            </a:prstGeom>
            <a:noFill/>
            <a:ln w="19050" algn="ctr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Integrate over </a:t>
              </a:r>
              <a:r>
                <a:rPr lang="en-US" altLang="en-US" sz="1600" i="1">
                  <a:latin typeface="Times New Roman" panose="02020603050405020304" pitchFamily="18" charset="0"/>
                </a:rPr>
                <a:t>z</a:t>
              </a:r>
              <a:r>
                <a:rPr lang="en-US" altLang="en-US" sz="1600">
                  <a:latin typeface="Times New Roman" panose="02020603050405020304" pitchFamily="18" charset="0"/>
                </a:rPr>
                <a:t> gives the same function.</a:t>
              </a:r>
            </a:p>
          </p:txBody>
        </p:sp>
      </p:grpSp>
      <p:graphicFrame>
        <p:nvGraphicFramePr>
          <p:cNvPr id="6151" name="Object 3"/>
          <p:cNvGraphicFramePr>
            <a:graphicFrameLocks noChangeAspect="1"/>
          </p:cNvGraphicFramePr>
          <p:nvPr/>
        </p:nvGraphicFramePr>
        <p:xfrm>
          <a:off x="558800" y="1382713"/>
          <a:ext cx="301942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1" name="Equation" r:id="rId7" imgW="2146300" imgH="711200" progId="Equation.3">
                  <p:embed/>
                </p:oleObj>
              </mc:Choice>
              <mc:Fallback>
                <p:oleObj name="Equation" r:id="rId7" imgW="2146300" imgH="71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800" y="1382713"/>
                        <a:ext cx="301942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D85E2D-345A-485A-9ED1-60B27092C13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graphicFrame>
        <p:nvGraphicFramePr>
          <p:cNvPr id="7171" name="Object 5"/>
          <p:cNvGraphicFramePr>
            <a:graphicFrameLocks noChangeAspect="1"/>
          </p:cNvGraphicFramePr>
          <p:nvPr/>
        </p:nvGraphicFramePr>
        <p:xfrm>
          <a:off x="642938" y="1690688"/>
          <a:ext cx="4679950" cy="128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3" name="Equation" r:id="rId3" imgW="3327400" imgH="914400" progId="Equation.3">
                  <p:embed/>
                </p:oleObj>
              </mc:Choice>
              <mc:Fallback>
                <p:oleObj name="Equation" r:id="rId3" imgW="3327400" imgH="914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1690688"/>
                        <a:ext cx="4679950" cy="1284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2120253"/>
              </p:ext>
            </p:extLst>
          </p:nvPr>
        </p:nvGraphicFramePr>
        <p:xfrm>
          <a:off x="725488" y="527050"/>
          <a:ext cx="176847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4" name="Equation" r:id="rId5" imgW="1256755" imgH="495085" progId="Equation.3">
                  <p:embed/>
                </p:oleObj>
              </mc:Choice>
              <mc:Fallback>
                <p:oleObj name="Equation" r:id="rId5" imgW="1256755" imgH="495085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88" y="527050"/>
                        <a:ext cx="1768475" cy="6953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4"/>
          <p:cNvGraphicFramePr>
            <a:graphicFrameLocks noChangeAspect="1"/>
          </p:cNvGraphicFramePr>
          <p:nvPr/>
        </p:nvGraphicFramePr>
        <p:xfrm>
          <a:off x="2935288" y="568325"/>
          <a:ext cx="1243012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5" name="Equation" r:id="rId7" imgW="863225" imgH="393529" progId="Equation.3">
                  <p:embed/>
                </p:oleObj>
              </mc:Choice>
              <mc:Fallback>
                <p:oleObj name="Equation" r:id="rId7" imgW="863225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5288" y="568325"/>
                        <a:ext cx="1243012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4" name="Group 50"/>
          <p:cNvGrpSpPr>
            <a:grpSpLocks/>
          </p:cNvGrpSpPr>
          <p:nvPr/>
        </p:nvGrpSpPr>
        <p:grpSpPr bwMode="auto">
          <a:xfrm>
            <a:off x="5476875" y="325438"/>
            <a:ext cx="2901950" cy="1922462"/>
            <a:chOff x="3462" y="1591"/>
            <a:chExt cx="1828" cy="1211"/>
          </a:xfrm>
        </p:grpSpPr>
        <p:grpSp>
          <p:nvGrpSpPr>
            <p:cNvPr id="7184" name="Group 26"/>
            <p:cNvGrpSpPr>
              <a:grpSpLocks/>
            </p:cNvGrpSpPr>
            <p:nvPr/>
          </p:nvGrpSpPr>
          <p:grpSpPr bwMode="auto">
            <a:xfrm>
              <a:off x="3462" y="1591"/>
              <a:ext cx="1828" cy="1211"/>
              <a:chOff x="3443" y="210"/>
              <a:chExt cx="1828" cy="1211"/>
            </a:xfrm>
          </p:grpSpPr>
          <p:sp>
            <p:nvSpPr>
              <p:cNvPr id="7190" name="Rectangle 27"/>
              <p:cNvSpPr>
                <a:spLocks noChangeArrowheads="1"/>
              </p:cNvSpPr>
              <p:nvPr/>
            </p:nvSpPr>
            <p:spPr bwMode="auto">
              <a:xfrm>
                <a:off x="3657" y="644"/>
                <a:ext cx="70" cy="693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91" name="Line 28"/>
              <p:cNvSpPr>
                <a:spLocks noChangeShapeType="1"/>
              </p:cNvSpPr>
              <p:nvPr/>
            </p:nvSpPr>
            <p:spPr bwMode="auto">
              <a:xfrm>
                <a:off x="3484" y="994"/>
                <a:ext cx="1613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192" name="Line 29"/>
              <p:cNvSpPr>
                <a:spLocks noChangeShapeType="1"/>
              </p:cNvSpPr>
              <p:nvPr/>
            </p:nvSpPr>
            <p:spPr bwMode="auto">
              <a:xfrm flipV="1">
                <a:off x="3706" y="587"/>
                <a:ext cx="1184" cy="253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193" name="Text Box 30"/>
              <p:cNvSpPr txBox="1">
                <a:spLocks noChangeArrowheads="1"/>
              </p:cNvSpPr>
              <p:nvPr/>
            </p:nvSpPr>
            <p:spPr bwMode="auto">
              <a:xfrm>
                <a:off x="3605" y="210"/>
                <a:ext cx="20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7194" name="Text Box 31"/>
              <p:cNvSpPr txBox="1">
                <a:spLocks noChangeArrowheads="1"/>
              </p:cNvSpPr>
              <p:nvPr/>
            </p:nvSpPr>
            <p:spPr bwMode="auto">
              <a:xfrm>
                <a:off x="5068" y="877"/>
                <a:ext cx="19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7195" name="Text Box 32"/>
              <p:cNvSpPr txBox="1">
                <a:spLocks noChangeArrowheads="1"/>
              </p:cNvSpPr>
              <p:nvPr/>
            </p:nvSpPr>
            <p:spPr bwMode="auto">
              <a:xfrm>
                <a:off x="4587" y="339"/>
                <a:ext cx="684" cy="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P </a:t>
                </a:r>
                <a:r>
                  <a:rPr lang="en-US" altLang="en-US" sz="1600">
                    <a:latin typeface="Times New Roman" panose="02020603050405020304" pitchFamily="18" charset="0"/>
                  </a:rPr>
                  <a:t>(</a:t>
                </a:r>
                <a:r>
                  <a:rPr lang="en-US" altLang="en-US" sz="1600" i="1">
                    <a:latin typeface="Times New Roman" panose="02020603050405020304" pitchFamily="18" charset="0"/>
                  </a:rPr>
                  <a:t>x,y</a:t>
                </a:r>
                <a:r>
                  <a:rPr lang="en-US" altLang="en-US" sz="1600">
                    <a:latin typeface="Times New Roman" panose="02020603050405020304" pitchFamily="18" charset="0"/>
                  </a:rPr>
                  <a:t>)</a:t>
                </a:r>
              </a:p>
            </p:txBody>
          </p:sp>
          <p:sp>
            <p:nvSpPr>
              <p:cNvPr id="7196" name="Rectangle 33"/>
              <p:cNvSpPr>
                <a:spLocks noChangeArrowheads="1"/>
              </p:cNvSpPr>
              <p:nvPr/>
            </p:nvSpPr>
            <p:spPr bwMode="auto">
              <a:xfrm>
                <a:off x="3659" y="796"/>
                <a:ext cx="69" cy="82"/>
              </a:xfrm>
              <a:prstGeom prst="rect">
                <a:avLst/>
              </a:prstGeom>
              <a:solidFill>
                <a:srgbClr val="FF0000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97" name="Line 34"/>
              <p:cNvSpPr>
                <a:spLocks noChangeShapeType="1"/>
              </p:cNvSpPr>
              <p:nvPr/>
            </p:nvSpPr>
            <p:spPr bwMode="auto">
              <a:xfrm>
                <a:off x="3692" y="408"/>
                <a:ext cx="3" cy="1013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198" name="Text Box 35"/>
              <p:cNvSpPr txBox="1">
                <a:spLocks noChangeArrowheads="1"/>
              </p:cNvSpPr>
              <p:nvPr/>
            </p:nvSpPr>
            <p:spPr bwMode="auto">
              <a:xfrm>
                <a:off x="3443" y="707"/>
                <a:ext cx="283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y'</a:t>
                </a:r>
              </a:p>
            </p:txBody>
          </p:sp>
          <p:sp>
            <p:nvSpPr>
              <p:cNvPr id="7199" name="Oval 36"/>
              <p:cNvSpPr>
                <a:spLocks noChangeArrowheads="1"/>
              </p:cNvSpPr>
              <p:nvPr/>
            </p:nvSpPr>
            <p:spPr bwMode="auto">
              <a:xfrm>
                <a:off x="4876" y="563"/>
                <a:ext cx="37" cy="43"/>
              </a:xfrm>
              <a:prstGeom prst="ellipse">
                <a:avLst/>
              </a:prstGeom>
              <a:solidFill>
                <a:schemeClr val="tx2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00" name="Text Box 37"/>
              <p:cNvSpPr txBox="1">
                <a:spLocks noChangeArrowheads="1"/>
              </p:cNvSpPr>
              <p:nvPr/>
            </p:nvSpPr>
            <p:spPr bwMode="auto">
              <a:xfrm>
                <a:off x="4132" y="533"/>
                <a:ext cx="19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r</a:t>
                </a:r>
              </a:p>
            </p:txBody>
          </p:sp>
          <p:sp>
            <p:nvSpPr>
              <p:cNvPr id="7201" name="Text Box 38"/>
              <p:cNvSpPr txBox="1">
                <a:spLocks noChangeArrowheads="1"/>
              </p:cNvSpPr>
              <p:nvPr/>
            </p:nvSpPr>
            <p:spPr bwMode="auto">
              <a:xfrm>
                <a:off x="3667" y="1221"/>
                <a:ext cx="428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i="1">
                    <a:latin typeface="Times New Roman" panose="02020603050405020304" pitchFamily="18" charset="0"/>
                  </a:rPr>
                  <a:t>-D/</a:t>
                </a:r>
                <a:r>
                  <a:rPr lang="en-US" altLang="en-US" sz="14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7202" name="Text Box 39"/>
              <p:cNvSpPr txBox="1">
                <a:spLocks noChangeArrowheads="1"/>
              </p:cNvSpPr>
              <p:nvPr/>
            </p:nvSpPr>
            <p:spPr bwMode="auto">
              <a:xfrm>
                <a:off x="3638" y="506"/>
                <a:ext cx="42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i="1">
                    <a:latin typeface="Times New Roman" panose="02020603050405020304" pitchFamily="18" charset="0"/>
                  </a:rPr>
                  <a:t>D/</a:t>
                </a:r>
                <a:r>
                  <a:rPr lang="en-US" altLang="en-US" sz="14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  <p:sp>
          <p:nvSpPr>
            <p:cNvPr id="7185" name="Text Box 43"/>
            <p:cNvSpPr txBox="1">
              <a:spLocks noChangeArrowheads="1"/>
            </p:cNvSpPr>
            <p:nvPr/>
          </p:nvSpPr>
          <p:spPr bwMode="auto">
            <a:xfrm>
              <a:off x="4253" y="2116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7186" name="Line 44"/>
            <p:cNvSpPr>
              <a:spLocks noChangeShapeType="1"/>
            </p:cNvSpPr>
            <p:nvPr/>
          </p:nvSpPr>
          <p:spPr bwMode="auto">
            <a:xfrm flipV="1">
              <a:off x="3696" y="1974"/>
              <a:ext cx="1206" cy="396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7187" name="Freeform 45"/>
            <p:cNvSpPr>
              <a:spLocks/>
            </p:cNvSpPr>
            <p:nvPr/>
          </p:nvSpPr>
          <p:spPr bwMode="auto">
            <a:xfrm>
              <a:off x="3924" y="2292"/>
              <a:ext cx="28" cy="78"/>
            </a:xfrm>
            <a:custGeom>
              <a:avLst/>
              <a:gdLst>
                <a:gd name="T0" fmla="*/ 0 w 28"/>
                <a:gd name="T1" fmla="*/ 0 h 78"/>
                <a:gd name="T2" fmla="*/ 24 w 28"/>
                <a:gd name="T3" fmla="*/ 36 h 78"/>
                <a:gd name="T4" fmla="*/ 24 w 28"/>
                <a:gd name="T5" fmla="*/ 78 h 78"/>
                <a:gd name="T6" fmla="*/ 0 60000 65536"/>
                <a:gd name="T7" fmla="*/ 0 60000 65536"/>
                <a:gd name="T8" fmla="*/ 0 60000 65536"/>
                <a:gd name="T9" fmla="*/ 0 w 28"/>
                <a:gd name="T10" fmla="*/ 0 h 78"/>
                <a:gd name="T11" fmla="*/ 28 w 2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78">
                  <a:moveTo>
                    <a:pt x="0" y="0"/>
                  </a:moveTo>
                  <a:cubicBezTo>
                    <a:pt x="10" y="11"/>
                    <a:pt x="20" y="23"/>
                    <a:pt x="24" y="36"/>
                  </a:cubicBezTo>
                  <a:cubicBezTo>
                    <a:pt x="28" y="49"/>
                    <a:pt x="26" y="63"/>
                    <a:pt x="24" y="78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7188" name="Text Box 46"/>
            <p:cNvSpPr txBox="1">
              <a:spLocks noChangeArrowheads="1"/>
            </p:cNvSpPr>
            <p:nvPr/>
          </p:nvSpPr>
          <p:spPr bwMode="auto">
            <a:xfrm>
              <a:off x="3947" y="2206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Symbol" panose="05050102010706020507" pitchFamily="18" charset="2"/>
                </a:rPr>
                <a:t>q</a:t>
              </a:r>
            </a:p>
          </p:txBody>
        </p:sp>
        <p:sp>
          <p:nvSpPr>
            <p:cNvPr id="7189" name="Line 47"/>
            <p:cNvSpPr>
              <a:spLocks noChangeShapeType="1"/>
            </p:cNvSpPr>
            <p:nvPr/>
          </p:nvSpPr>
          <p:spPr bwMode="auto">
            <a:xfrm>
              <a:off x="3720" y="2214"/>
              <a:ext cx="51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175" name="Group 33"/>
          <p:cNvGrpSpPr>
            <a:grpSpLocks/>
          </p:cNvGrpSpPr>
          <p:nvPr/>
        </p:nvGrpSpPr>
        <p:grpSpPr bwMode="auto">
          <a:xfrm>
            <a:off x="819150" y="3200400"/>
            <a:ext cx="4371975" cy="2962275"/>
            <a:chOff x="819149" y="3343275"/>
            <a:chExt cx="4371975" cy="2962274"/>
          </a:xfrm>
        </p:grpSpPr>
        <p:grpSp>
          <p:nvGrpSpPr>
            <p:cNvPr id="7177" name="Group 10"/>
            <p:cNvGrpSpPr>
              <a:grpSpLocks/>
            </p:cNvGrpSpPr>
            <p:nvPr/>
          </p:nvGrpSpPr>
          <p:grpSpPr bwMode="auto">
            <a:xfrm>
              <a:off x="819149" y="3343275"/>
              <a:ext cx="4371975" cy="2533650"/>
              <a:chOff x="2868" y="120"/>
              <a:chExt cx="2691" cy="1644"/>
            </a:xfrm>
          </p:grpSpPr>
          <p:pic>
            <p:nvPicPr>
              <p:cNvPr id="7179" name="Picture 5" descr="1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68" y="120"/>
                <a:ext cx="2526" cy="16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7180" name="Object 6"/>
              <p:cNvGraphicFramePr>
                <a:graphicFrameLocks noChangeAspect="1"/>
              </p:cNvGraphicFramePr>
              <p:nvPr/>
            </p:nvGraphicFramePr>
            <p:xfrm>
              <a:off x="4311" y="237"/>
              <a:ext cx="1038" cy="4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246" name="Equation" r:id="rId10" imgW="1256755" imgH="495085" progId="Equation.3">
                      <p:embed/>
                    </p:oleObj>
                  </mc:Choice>
                  <mc:Fallback>
                    <p:oleObj name="Equation" r:id="rId10" imgW="1256755" imgH="495085" progId="Equation.3">
                      <p:embed/>
                      <p:pic>
                        <p:nvPicPr>
                          <p:cNvPr id="0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11" y="237"/>
                            <a:ext cx="1038" cy="40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99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9050">
                                <a:solidFill>
                                  <a:srgbClr val="0000FF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181" name="Text Box 7"/>
              <p:cNvSpPr txBox="1">
                <a:spLocks noChangeArrowheads="1"/>
              </p:cNvSpPr>
              <p:nvPr/>
            </p:nvSpPr>
            <p:spPr bwMode="auto">
              <a:xfrm>
                <a:off x="5373" y="1480"/>
                <a:ext cx="18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Symbol" panose="05050102010706020507" pitchFamily="18" charset="2"/>
                  </a:rPr>
                  <a:t>b</a:t>
                </a:r>
              </a:p>
            </p:txBody>
          </p:sp>
          <p:sp>
            <p:nvSpPr>
              <p:cNvPr id="7182" name="Text Box 8"/>
              <p:cNvSpPr txBox="1">
                <a:spLocks noChangeArrowheads="1"/>
              </p:cNvSpPr>
              <p:nvPr/>
            </p:nvSpPr>
            <p:spPr bwMode="auto">
              <a:xfrm>
                <a:off x="4361" y="1276"/>
                <a:ext cx="367" cy="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i="1">
                    <a:latin typeface="Times New Roman" panose="02020603050405020304" pitchFamily="18" charset="0"/>
                  </a:rPr>
                  <a:t>I</a:t>
                </a:r>
                <a:r>
                  <a:rPr lang="en-US" altLang="en-US" sz="1200">
                    <a:latin typeface="Times New Roman" panose="02020603050405020304" pitchFamily="18" charset="0"/>
                  </a:rPr>
                  <a:t>/</a:t>
                </a:r>
                <a:r>
                  <a:rPr lang="en-US" altLang="en-US" sz="1200" i="1">
                    <a:latin typeface="Times New Roman" panose="02020603050405020304" pitchFamily="18" charset="0"/>
                  </a:rPr>
                  <a:t>I</a:t>
                </a:r>
                <a:r>
                  <a:rPr lang="en-US" altLang="en-US" sz="1200">
                    <a:latin typeface="Times New Roman" panose="02020603050405020304" pitchFamily="18" charset="0"/>
                  </a:rPr>
                  <a:t>(0)=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0.047</a:t>
                </a:r>
              </a:p>
            </p:txBody>
          </p:sp>
          <p:sp>
            <p:nvSpPr>
              <p:cNvPr id="7183" name="Text Box 9"/>
              <p:cNvSpPr txBox="1">
                <a:spLocks noChangeArrowheads="1"/>
              </p:cNvSpPr>
              <p:nvPr/>
            </p:nvSpPr>
            <p:spPr bwMode="auto">
              <a:xfrm>
                <a:off x="4673" y="1424"/>
                <a:ext cx="381" cy="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0.016</a:t>
                </a:r>
              </a:p>
            </p:txBody>
          </p:sp>
        </p:grpSp>
        <p:pic>
          <p:nvPicPr>
            <p:cNvPr id="7178" name="Picture 7" descr="C:\Documents and Settings\pw103\Desktop\Area.BMP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926" y="5915024"/>
              <a:ext cx="3886199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176" name="Object 36"/>
          <p:cNvGraphicFramePr>
            <a:graphicFrameLocks noChangeAspect="1"/>
          </p:cNvGraphicFramePr>
          <p:nvPr/>
        </p:nvGraphicFramePr>
        <p:xfrm>
          <a:off x="5772150" y="3343275"/>
          <a:ext cx="2627313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7" name="Equation" r:id="rId13" imgW="1866900" imgH="1244600" progId="Equation.3">
                  <p:embed/>
                </p:oleObj>
              </mc:Choice>
              <mc:Fallback>
                <p:oleObj name="Equation" r:id="rId13" imgW="1866900" imgH="12446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2150" y="3343275"/>
                        <a:ext cx="2627313" cy="174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D5514E-858B-4BB6-8A91-FDD3866BBB8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8195" name="Rectangle 43"/>
          <p:cNvSpPr>
            <a:spLocks noChangeArrowheads="1"/>
          </p:cNvSpPr>
          <p:nvPr/>
        </p:nvSpPr>
        <p:spPr bwMode="auto">
          <a:xfrm>
            <a:off x="492125" y="609600"/>
            <a:ext cx="7110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latin typeface="Times New Roman" panose="02020603050405020304" pitchFamily="18" charset="0"/>
              </a:rPr>
              <a:t>Phasor model </a:t>
            </a:r>
            <a:r>
              <a:rPr lang="en-US" altLang="en-US" sz="1800">
                <a:latin typeface="Times New Roman" panose="02020603050405020304" pitchFamily="18" charset="0"/>
              </a:rPr>
              <a:t>of single slit Fraunhofer diffraction: rolling paper</a:t>
            </a:r>
          </a:p>
        </p:txBody>
      </p:sp>
      <p:pic>
        <p:nvPicPr>
          <p:cNvPr id="8196" name="Picture 2" descr="C:\Users\pw103\Desktop\depositphotos_12209309-Ancient-Paper-Scroll-with-Wax-on-whit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17600"/>
            <a:ext cx="3048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50F6C2-5B84-47D4-B483-5441536B542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538163" y="538163"/>
            <a:ext cx="2890837" cy="92392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Read: Ch10: 1-2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Homework: Ch10: 2,7,8,9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3300"/>
                </a:solidFill>
              </a:rPr>
              <a:t>Due: December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C5664E-3EEB-470A-9A02-D6F11943774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10243" name="Rectangle 41"/>
          <p:cNvSpPr>
            <a:spLocks noChangeArrowheads="1"/>
          </p:cNvSpPr>
          <p:nvPr/>
        </p:nvSpPr>
        <p:spPr bwMode="auto">
          <a:xfrm>
            <a:off x="536575" y="874713"/>
            <a:ext cx="2260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</a:rPr>
              <a:t>10.2.2 The double slit</a:t>
            </a:r>
          </a:p>
        </p:txBody>
      </p:sp>
      <p:grpSp>
        <p:nvGrpSpPr>
          <p:cNvPr id="10244" name="Group 50"/>
          <p:cNvGrpSpPr>
            <a:grpSpLocks/>
          </p:cNvGrpSpPr>
          <p:nvPr/>
        </p:nvGrpSpPr>
        <p:grpSpPr bwMode="auto">
          <a:xfrm>
            <a:off x="4930775" y="947738"/>
            <a:ext cx="3813175" cy="1768475"/>
            <a:chOff x="3140" y="2157"/>
            <a:chExt cx="2402" cy="1114"/>
          </a:xfrm>
        </p:grpSpPr>
        <p:sp>
          <p:nvSpPr>
            <p:cNvPr id="10250" name="Rectangle 31"/>
            <p:cNvSpPr>
              <a:spLocks noChangeArrowheads="1"/>
            </p:cNvSpPr>
            <p:nvPr/>
          </p:nvSpPr>
          <p:spPr bwMode="auto">
            <a:xfrm>
              <a:off x="3625" y="2981"/>
              <a:ext cx="80" cy="97"/>
            </a:xfrm>
            <a:prstGeom prst="rect">
              <a:avLst/>
            </a:prstGeom>
            <a:solidFill>
              <a:srgbClr val="FF0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0251" name="Line 14"/>
            <p:cNvSpPr>
              <a:spLocks noChangeShapeType="1"/>
            </p:cNvSpPr>
            <p:nvPr/>
          </p:nvSpPr>
          <p:spPr bwMode="auto">
            <a:xfrm>
              <a:off x="3435" y="3029"/>
              <a:ext cx="1853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0252" name="Text Box 16"/>
            <p:cNvSpPr txBox="1">
              <a:spLocks noChangeArrowheads="1"/>
            </p:cNvSpPr>
            <p:nvPr/>
          </p:nvSpPr>
          <p:spPr bwMode="auto">
            <a:xfrm>
              <a:off x="3554" y="2157"/>
              <a:ext cx="23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10253" name="Text Box 17"/>
            <p:cNvSpPr txBox="1">
              <a:spLocks noChangeArrowheads="1"/>
            </p:cNvSpPr>
            <p:nvPr/>
          </p:nvSpPr>
          <p:spPr bwMode="auto">
            <a:xfrm>
              <a:off x="5255" y="2892"/>
              <a:ext cx="22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10254" name="Text Box 18"/>
            <p:cNvSpPr txBox="1">
              <a:spLocks noChangeArrowheads="1"/>
            </p:cNvSpPr>
            <p:nvPr/>
          </p:nvSpPr>
          <p:spPr bwMode="auto">
            <a:xfrm>
              <a:off x="4756" y="2307"/>
              <a:ext cx="7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P </a:t>
              </a:r>
              <a:r>
                <a:rPr lang="en-US" altLang="en-US" sz="1600">
                  <a:latin typeface="Times New Roman" panose="02020603050405020304" pitchFamily="18" charset="0"/>
                </a:rPr>
                <a:t>(</a:t>
              </a:r>
              <a:r>
                <a:rPr lang="en-US" altLang="en-US" sz="1600" i="1">
                  <a:latin typeface="Times New Roman" panose="02020603050405020304" pitchFamily="18" charset="0"/>
                </a:rPr>
                <a:t>x,z</a:t>
              </a:r>
              <a:r>
                <a:rPr lang="en-US" altLang="en-US" sz="160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0255" name="Rectangle 19"/>
            <p:cNvSpPr>
              <a:spLocks noChangeArrowheads="1"/>
            </p:cNvSpPr>
            <p:nvPr/>
          </p:nvSpPr>
          <p:spPr bwMode="auto">
            <a:xfrm>
              <a:off x="3629" y="2678"/>
              <a:ext cx="80" cy="96"/>
            </a:xfrm>
            <a:prstGeom prst="rect">
              <a:avLst/>
            </a:prstGeom>
            <a:solidFill>
              <a:srgbClr val="FF0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0256" name="Line 20"/>
            <p:cNvSpPr>
              <a:spLocks noChangeShapeType="1"/>
            </p:cNvSpPr>
            <p:nvPr/>
          </p:nvSpPr>
          <p:spPr bwMode="auto">
            <a:xfrm flipH="1">
              <a:off x="3663" y="2342"/>
              <a:ext cx="7" cy="929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0257" name="Oval 22"/>
            <p:cNvSpPr>
              <a:spLocks noChangeArrowheads="1"/>
            </p:cNvSpPr>
            <p:nvPr/>
          </p:nvSpPr>
          <p:spPr bwMode="auto">
            <a:xfrm>
              <a:off x="5046" y="2530"/>
              <a:ext cx="31" cy="33"/>
            </a:xfrm>
            <a:prstGeom prst="ellipse">
              <a:avLst/>
            </a:prstGeom>
            <a:solidFill>
              <a:schemeClr val="tx2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0258" name="Text Box 23"/>
            <p:cNvSpPr txBox="1">
              <a:spLocks noChangeArrowheads="1"/>
            </p:cNvSpPr>
            <p:nvPr/>
          </p:nvSpPr>
          <p:spPr bwMode="auto">
            <a:xfrm rot="-284024">
              <a:off x="3829" y="2451"/>
              <a:ext cx="67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R-a</a:t>
              </a:r>
              <a:r>
                <a:rPr lang="en-US" altLang="en-US" sz="800" i="1">
                  <a:latin typeface="Times New Roman" panose="02020603050405020304" pitchFamily="18" charset="0"/>
                </a:rPr>
                <a:t> </a:t>
              </a:r>
              <a:r>
                <a:rPr lang="en-US" altLang="en-US" sz="1600">
                  <a:latin typeface="Times New Roman" panose="02020603050405020304" pitchFamily="18" charset="0"/>
                </a:rPr>
                <a:t>sin</a:t>
              </a:r>
              <a:r>
                <a:rPr lang="en-US" altLang="en-US" sz="1600" i="1">
                  <a:latin typeface="Symbol" panose="05050102010706020507" pitchFamily="18" charset="2"/>
                </a:rPr>
                <a:t>q</a:t>
              </a:r>
            </a:p>
          </p:txBody>
        </p:sp>
        <p:sp>
          <p:nvSpPr>
            <p:cNvPr id="10259" name="Text Box 26"/>
            <p:cNvSpPr txBox="1">
              <a:spLocks noChangeArrowheads="1"/>
            </p:cNvSpPr>
            <p:nvPr/>
          </p:nvSpPr>
          <p:spPr bwMode="auto">
            <a:xfrm rot="-1109562">
              <a:off x="4255" y="2754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0260" name="Line 27"/>
            <p:cNvSpPr>
              <a:spLocks noChangeShapeType="1"/>
            </p:cNvSpPr>
            <p:nvPr/>
          </p:nvSpPr>
          <p:spPr bwMode="auto">
            <a:xfrm flipV="1">
              <a:off x="3657" y="2559"/>
              <a:ext cx="1385" cy="465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0261" name="Freeform 28"/>
            <p:cNvSpPr>
              <a:spLocks/>
            </p:cNvSpPr>
            <p:nvPr/>
          </p:nvSpPr>
          <p:spPr bwMode="auto">
            <a:xfrm>
              <a:off x="3919" y="2932"/>
              <a:ext cx="32" cy="92"/>
            </a:xfrm>
            <a:custGeom>
              <a:avLst/>
              <a:gdLst>
                <a:gd name="T0" fmla="*/ 0 w 28"/>
                <a:gd name="T1" fmla="*/ 0 h 78"/>
                <a:gd name="T2" fmla="*/ 587 w 28"/>
                <a:gd name="T3" fmla="*/ 1921 h 78"/>
                <a:gd name="T4" fmla="*/ 587 w 28"/>
                <a:gd name="T5" fmla="*/ 4121 h 78"/>
                <a:gd name="T6" fmla="*/ 0 60000 65536"/>
                <a:gd name="T7" fmla="*/ 0 60000 65536"/>
                <a:gd name="T8" fmla="*/ 0 60000 65536"/>
                <a:gd name="T9" fmla="*/ 0 w 28"/>
                <a:gd name="T10" fmla="*/ 0 h 78"/>
                <a:gd name="T11" fmla="*/ 28 w 2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78">
                  <a:moveTo>
                    <a:pt x="0" y="0"/>
                  </a:moveTo>
                  <a:cubicBezTo>
                    <a:pt x="10" y="11"/>
                    <a:pt x="20" y="23"/>
                    <a:pt x="24" y="36"/>
                  </a:cubicBezTo>
                  <a:cubicBezTo>
                    <a:pt x="28" y="49"/>
                    <a:pt x="26" y="63"/>
                    <a:pt x="24" y="78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0262" name="Text Box 29"/>
            <p:cNvSpPr txBox="1">
              <a:spLocks noChangeArrowheads="1"/>
            </p:cNvSpPr>
            <p:nvPr/>
          </p:nvSpPr>
          <p:spPr bwMode="auto">
            <a:xfrm>
              <a:off x="3938" y="2860"/>
              <a:ext cx="18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Symbol" panose="05050102010706020507" pitchFamily="18" charset="2"/>
                </a:rPr>
                <a:t>q</a:t>
              </a:r>
            </a:p>
          </p:txBody>
        </p:sp>
        <p:sp>
          <p:nvSpPr>
            <p:cNvPr id="10263" name="Line 32"/>
            <p:cNvSpPr>
              <a:spLocks noChangeShapeType="1"/>
            </p:cNvSpPr>
            <p:nvPr/>
          </p:nvSpPr>
          <p:spPr bwMode="auto">
            <a:xfrm>
              <a:off x="3491" y="2721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0264" name="Line 33"/>
            <p:cNvSpPr>
              <a:spLocks noChangeShapeType="1"/>
            </p:cNvSpPr>
            <p:nvPr/>
          </p:nvSpPr>
          <p:spPr bwMode="auto">
            <a:xfrm>
              <a:off x="3526" y="2721"/>
              <a:ext cx="0" cy="3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0265" name="Text Box 34"/>
            <p:cNvSpPr txBox="1">
              <a:spLocks noChangeArrowheads="1"/>
            </p:cNvSpPr>
            <p:nvPr/>
          </p:nvSpPr>
          <p:spPr bwMode="auto">
            <a:xfrm>
              <a:off x="3373" y="2764"/>
              <a:ext cx="17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0266" name="Line 35"/>
            <p:cNvSpPr>
              <a:spLocks noChangeShapeType="1"/>
            </p:cNvSpPr>
            <p:nvPr/>
          </p:nvSpPr>
          <p:spPr bwMode="auto">
            <a:xfrm>
              <a:off x="3285" y="2775"/>
              <a:ext cx="38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0267" name="Line 37"/>
            <p:cNvSpPr>
              <a:spLocks noChangeShapeType="1"/>
            </p:cNvSpPr>
            <p:nvPr/>
          </p:nvSpPr>
          <p:spPr bwMode="auto">
            <a:xfrm>
              <a:off x="3286" y="2678"/>
              <a:ext cx="38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0268" name="Line 38"/>
            <p:cNvSpPr>
              <a:spLocks noChangeShapeType="1"/>
            </p:cNvSpPr>
            <p:nvPr/>
          </p:nvSpPr>
          <p:spPr bwMode="auto">
            <a:xfrm>
              <a:off x="3340" y="2573"/>
              <a:ext cx="0" cy="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0269" name="Line 39"/>
            <p:cNvSpPr>
              <a:spLocks noChangeShapeType="1"/>
            </p:cNvSpPr>
            <p:nvPr/>
          </p:nvSpPr>
          <p:spPr bwMode="auto">
            <a:xfrm flipV="1">
              <a:off x="3330" y="2775"/>
              <a:ext cx="0" cy="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0270" name="Text Box 40"/>
            <p:cNvSpPr txBox="1">
              <a:spLocks noChangeArrowheads="1"/>
            </p:cNvSpPr>
            <p:nvPr/>
          </p:nvSpPr>
          <p:spPr bwMode="auto">
            <a:xfrm>
              <a:off x="3140" y="2617"/>
              <a:ext cx="18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0271" name="Line 15"/>
            <p:cNvSpPr>
              <a:spLocks noChangeShapeType="1"/>
            </p:cNvSpPr>
            <p:nvPr/>
          </p:nvSpPr>
          <p:spPr bwMode="auto">
            <a:xfrm flipV="1">
              <a:off x="3649" y="2552"/>
              <a:ext cx="1401" cy="17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0272" name="Line 42"/>
            <p:cNvSpPr>
              <a:spLocks noChangeShapeType="1"/>
            </p:cNvSpPr>
            <p:nvPr/>
          </p:nvSpPr>
          <p:spPr bwMode="auto">
            <a:xfrm>
              <a:off x="3671" y="2721"/>
              <a:ext cx="84" cy="2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aphicFrame>
        <p:nvGraphicFramePr>
          <p:cNvPr id="10245" name="Object 43"/>
          <p:cNvGraphicFramePr>
            <a:graphicFrameLocks noChangeAspect="1"/>
          </p:cNvGraphicFramePr>
          <p:nvPr/>
        </p:nvGraphicFramePr>
        <p:xfrm>
          <a:off x="536575" y="1217613"/>
          <a:ext cx="4127500" cy="173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7" name="Equation" r:id="rId3" imgW="2933700" imgH="1231900" progId="Equation.3">
                  <p:embed/>
                </p:oleObj>
              </mc:Choice>
              <mc:Fallback>
                <p:oleObj name="Equation" r:id="rId3" imgW="2933700" imgH="1231900" progId="Equation.3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1217613"/>
                        <a:ext cx="4127500" cy="173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44"/>
          <p:cNvGraphicFramePr>
            <a:graphicFrameLocks noChangeAspect="1"/>
          </p:cNvGraphicFramePr>
          <p:nvPr/>
        </p:nvGraphicFramePr>
        <p:xfrm>
          <a:off x="722313" y="4481513"/>
          <a:ext cx="2287587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8" name="Equation" r:id="rId5" imgW="1624895" imgH="495085" progId="Equation.3">
                  <p:embed/>
                </p:oleObj>
              </mc:Choice>
              <mc:Fallback>
                <p:oleObj name="Equation" r:id="rId5" imgW="1624895" imgH="495085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4481513"/>
                        <a:ext cx="2287587" cy="6953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0745080"/>
              </p:ext>
            </p:extLst>
          </p:nvPr>
        </p:nvGraphicFramePr>
        <p:xfrm>
          <a:off x="581025" y="3062288"/>
          <a:ext cx="7506683" cy="1260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9" name="Equation" r:id="rId7" imgW="5486400" imgH="914400" progId="Equation.3">
                  <p:embed/>
                </p:oleObj>
              </mc:Choice>
              <mc:Fallback>
                <p:oleObj name="Equation" r:id="rId7" imgW="5486400" imgH="91440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3062288"/>
                        <a:ext cx="7506683" cy="12604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Text Box 48"/>
          <p:cNvSpPr txBox="1">
            <a:spLocks noChangeArrowheads="1"/>
          </p:cNvSpPr>
          <p:nvPr/>
        </p:nvSpPr>
        <p:spPr bwMode="auto">
          <a:xfrm>
            <a:off x="581025" y="5286375"/>
            <a:ext cx="7994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The result is a rapidly varying double-slit interference pattern (cos</a:t>
            </a:r>
            <a:r>
              <a:rPr lang="en-US" altLang="en-US" sz="1800" baseline="30000">
                <a:latin typeface="Times New Roman" panose="02020603050405020304" pitchFamily="18" charset="0"/>
              </a:rPr>
              <a:t>2</a:t>
            </a:r>
            <a:r>
              <a:rPr lang="en-US" altLang="en-US" sz="1800" i="1">
                <a:latin typeface="Symbol" panose="05050102010706020507" pitchFamily="18" charset="2"/>
              </a:rPr>
              <a:t>a</a:t>
            </a:r>
            <a:r>
              <a:rPr lang="en-US" altLang="en-US" sz="1800">
                <a:latin typeface="Times New Roman" panose="02020603050405020304" pitchFamily="18" charset="0"/>
              </a:rPr>
              <a:t>) </a:t>
            </a:r>
            <a:r>
              <a:rPr lang="en-US" altLang="en-US" sz="1800" i="1">
                <a:solidFill>
                  <a:srgbClr val="0000FF"/>
                </a:solidFill>
                <a:latin typeface="Times New Roman" panose="02020603050405020304" pitchFamily="18" charset="0"/>
              </a:rPr>
              <a:t>modulated</a:t>
            </a:r>
            <a:r>
              <a:rPr lang="en-US" altLang="en-US" sz="1800">
                <a:latin typeface="Times New Roman" panose="02020603050405020304" pitchFamily="18" charset="0"/>
              </a:rPr>
              <a:t> by a slowly varying single-slit diffraction pattern (sin</a:t>
            </a:r>
            <a:r>
              <a:rPr lang="en-US" altLang="en-US" sz="1800" baseline="30000">
                <a:latin typeface="Times New Roman" panose="02020603050405020304" pitchFamily="18" charset="0"/>
              </a:rPr>
              <a:t>2</a:t>
            </a:r>
            <a:r>
              <a:rPr lang="en-US" altLang="en-US" sz="1800" i="1">
                <a:latin typeface="Symbol" panose="05050102010706020507" pitchFamily="18" charset="2"/>
              </a:rPr>
              <a:t>b</a:t>
            </a:r>
            <a:r>
              <a:rPr lang="en-US" altLang="en-US" sz="1800">
                <a:latin typeface="Times New Roman" panose="02020603050405020304" pitchFamily="18" charset="0"/>
              </a:rPr>
              <a:t>/</a:t>
            </a:r>
            <a:r>
              <a:rPr lang="en-US" altLang="en-US" sz="1800" i="1">
                <a:latin typeface="Symbol" panose="05050102010706020507" pitchFamily="18" charset="2"/>
              </a:rPr>
              <a:t>b </a:t>
            </a:r>
            <a:r>
              <a:rPr lang="en-US" altLang="en-US" sz="1800" baseline="30000">
                <a:latin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</a:rPr>
              <a:t>).</a:t>
            </a:r>
          </a:p>
        </p:txBody>
      </p:sp>
      <p:sp>
        <p:nvSpPr>
          <p:cNvPr id="10249" name="Rectangle 31"/>
          <p:cNvSpPr>
            <a:spLocks noChangeArrowheads="1"/>
          </p:cNvSpPr>
          <p:nvPr/>
        </p:nvSpPr>
        <p:spPr bwMode="auto">
          <a:xfrm>
            <a:off x="504825" y="371475"/>
            <a:ext cx="6438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solidFill>
                  <a:srgbClr val="660066"/>
                </a:solidFill>
              </a:rPr>
              <a:t>December 4 Double slit and many slits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838093-E79C-4D22-A880-AFD61F797E6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grpSp>
        <p:nvGrpSpPr>
          <p:cNvPr id="11267" name="Group 23"/>
          <p:cNvGrpSpPr>
            <a:grpSpLocks/>
          </p:cNvGrpSpPr>
          <p:nvPr/>
        </p:nvGrpSpPr>
        <p:grpSpPr bwMode="auto">
          <a:xfrm>
            <a:off x="212725" y="1463675"/>
            <a:ext cx="4806950" cy="4294188"/>
            <a:chOff x="134" y="922"/>
            <a:chExt cx="3028" cy="2705"/>
          </a:xfrm>
        </p:grpSpPr>
        <p:grpSp>
          <p:nvGrpSpPr>
            <p:cNvPr id="11279" name="Group 4"/>
            <p:cNvGrpSpPr>
              <a:grpSpLocks/>
            </p:cNvGrpSpPr>
            <p:nvPr/>
          </p:nvGrpSpPr>
          <p:grpSpPr bwMode="auto">
            <a:xfrm>
              <a:off x="134" y="922"/>
              <a:ext cx="2978" cy="2705"/>
              <a:chOff x="182" y="1234"/>
              <a:chExt cx="2978" cy="2705"/>
            </a:xfrm>
          </p:grpSpPr>
          <p:pic>
            <p:nvPicPr>
              <p:cNvPr id="11281" name="Picture 5" descr="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" y="2019"/>
                <a:ext cx="2720" cy="1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282" name="Picture 6" descr="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520" y="3755"/>
                <a:ext cx="2103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11283" name="Object 8"/>
              <p:cNvGraphicFramePr>
                <a:graphicFrameLocks noChangeAspect="1"/>
              </p:cNvGraphicFramePr>
              <p:nvPr/>
            </p:nvGraphicFramePr>
            <p:xfrm>
              <a:off x="182" y="1234"/>
              <a:ext cx="2575" cy="4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314" name="Equation" r:id="rId5" imgW="2882900" imgH="469900" progId="Equation.3">
                      <p:embed/>
                    </p:oleObj>
                  </mc:Choice>
                  <mc:Fallback>
                    <p:oleObj name="Equation" r:id="rId5" imgW="2882900" imgH="469900" progId="Equation.3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2" y="1234"/>
                            <a:ext cx="2575" cy="42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284" name="Rectangle 9"/>
              <p:cNvSpPr>
                <a:spLocks noChangeArrowheads="1"/>
              </p:cNvSpPr>
              <p:nvPr/>
            </p:nvSpPr>
            <p:spPr bwMode="auto">
              <a:xfrm>
                <a:off x="680" y="1662"/>
                <a:ext cx="1229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Single-slit diffraction</a:t>
                </a:r>
              </a:p>
            </p:txBody>
          </p:sp>
          <p:sp>
            <p:nvSpPr>
              <p:cNvPr id="11285" name="Rectangle 10"/>
              <p:cNvSpPr>
                <a:spLocks noChangeArrowheads="1"/>
              </p:cNvSpPr>
              <p:nvPr/>
            </p:nvSpPr>
            <p:spPr bwMode="auto">
              <a:xfrm>
                <a:off x="1831" y="1648"/>
                <a:ext cx="1203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A50021"/>
                    </a:solidFill>
                    <a:latin typeface="Times New Roman" panose="02020603050405020304" pitchFamily="18" charset="0"/>
                  </a:rPr>
                  <a:t>Two-slit</a:t>
                </a:r>
                <a:r>
                  <a:rPr lang="en-US" altLang="en-US" sz="1800">
                    <a:solidFill>
                      <a:srgbClr val="A50021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1600">
                    <a:solidFill>
                      <a:srgbClr val="A50021"/>
                    </a:solidFill>
                    <a:latin typeface="Times New Roman" panose="02020603050405020304" pitchFamily="18" charset="0"/>
                  </a:rPr>
                  <a:t>interference</a:t>
                </a:r>
              </a:p>
            </p:txBody>
          </p:sp>
          <p:sp>
            <p:nvSpPr>
              <p:cNvPr id="11286" name="Line 11"/>
              <p:cNvSpPr>
                <a:spLocks noChangeShapeType="1"/>
              </p:cNvSpPr>
              <p:nvPr/>
            </p:nvSpPr>
            <p:spPr bwMode="auto">
              <a:xfrm>
                <a:off x="780" y="1690"/>
                <a:ext cx="102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1287" name="Line 12"/>
              <p:cNvSpPr>
                <a:spLocks noChangeShapeType="1"/>
              </p:cNvSpPr>
              <p:nvPr/>
            </p:nvSpPr>
            <p:spPr bwMode="auto">
              <a:xfrm>
                <a:off x="1909" y="1680"/>
                <a:ext cx="862" cy="0"/>
              </a:xfrm>
              <a:prstGeom prst="line">
                <a:avLst/>
              </a:prstGeom>
              <a:noFill/>
              <a:ln w="19050">
                <a:solidFill>
                  <a:srgbClr val="A5002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1288" name="Rectangle 13"/>
              <p:cNvSpPr>
                <a:spLocks noChangeArrowheads="1"/>
              </p:cNvSpPr>
              <p:nvPr/>
            </p:nvSpPr>
            <p:spPr bwMode="auto">
              <a:xfrm>
                <a:off x="959" y="1853"/>
                <a:ext cx="608" cy="220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Envelope</a:t>
                </a:r>
              </a:p>
            </p:txBody>
          </p:sp>
          <p:sp>
            <p:nvSpPr>
              <p:cNvPr id="11289" name="Rectangle 14"/>
              <p:cNvSpPr>
                <a:spLocks noChangeArrowheads="1"/>
              </p:cNvSpPr>
              <p:nvPr/>
            </p:nvSpPr>
            <p:spPr bwMode="auto">
              <a:xfrm>
                <a:off x="2192" y="1851"/>
                <a:ext cx="509" cy="220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A5002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A50021"/>
                    </a:solidFill>
                    <a:latin typeface="Times New Roman" panose="02020603050405020304" pitchFamily="18" charset="0"/>
                  </a:rPr>
                  <a:t>Fringes</a:t>
                </a:r>
              </a:p>
            </p:txBody>
          </p:sp>
        </p:grpSp>
        <p:sp>
          <p:nvSpPr>
            <p:cNvPr id="11280" name="Rectangle 22"/>
            <p:cNvSpPr>
              <a:spLocks noChangeArrowheads="1"/>
            </p:cNvSpPr>
            <p:nvPr/>
          </p:nvSpPr>
          <p:spPr bwMode="auto">
            <a:xfrm>
              <a:off x="3042" y="3336"/>
              <a:ext cx="120" cy="1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</p:grpSp>
      <p:sp>
        <p:nvSpPr>
          <p:cNvPr id="11268" name="Rectangle 15"/>
          <p:cNvSpPr>
            <a:spLocks noChangeArrowheads="1"/>
          </p:cNvSpPr>
          <p:nvPr/>
        </p:nvSpPr>
        <p:spPr bwMode="auto">
          <a:xfrm>
            <a:off x="4892675" y="436563"/>
            <a:ext cx="404177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Times New Roman" panose="02020603050405020304" pitchFamily="18" charset="0"/>
              </a:rPr>
              <a:t>Question</a:t>
            </a:r>
            <a:r>
              <a:rPr lang="en-US" altLang="en-US" sz="1800" dirty="0">
                <a:latin typeface="Times New Roman" panose="02020603050405020304" pitchFamily="18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Which interference maximum coincides with the first diffraction minimum?</a:t>
            </a:r>
          </a:p>
        </p:txBody>
      </p:sp>
      <p:graphicFrame>
        <p:nvGraphicFramePr>
          <p:cNvPr id="11269" name="Object 16"/>
          <p:cNvGraphicFramePr>
            <a:graphicFrameLocks noChangeAspect="1"/>
          </p:cNvGraphicFramePr>
          <p:nvPr/>
        </p:nvGraphicFramePr>
        <p:xfrm>
          <a:off x="4976813" y="1398588"/>
          <a:ext cx="2071687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5" name="Equation" r:id="rId7" imgW="1460500" imgH="457200" progId="Equation.3">
                  <p:embed/>
                </p:oleObj>
              </mc:Choice>
              <mc:Fallback>
                <p:oleObj name="Equation" r:id="rId7" imgW="1460500" imgH="457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813" y="1398588"/>
                        <a:ext cx="2071687" cy="64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Rectangle 17"/>
          <p:cNvSpPr>
            <a:spLocks noChangeArrowheads="1"/>
          </p:cNvSpPr>
          <p:nvPr/>
        </p:nvSpPr>
        <p:spPr bwMode="auto">
          <a:xfrm>
            <a:off x="4924425" y="2246313"/>
            <a:ext cx="40100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“</a:t>
            </a:r>
            <a:r>
              <a:rPr lang="en-US" altLang="en-US" sz="1800" i="1" dirty="0">
                <a:solidFill>
                  <a:srgbClr val="0000FF"/>
                </a:solidFill>
                <a:latin typeface="Times New Roman" panose="02020603050405020304" pitchFamily="18" charset="0"/>
              </a:rPr>
              <a:t>Half-fringe</a:t>
            </a:r>
            <a:r>
              <a:rPr lang="en-US" altLang="en-US" sz="1800" dirty="0">
                <a:latin typeface="Times New Roman" panose="02020603050405020304" pitchFamily="18" charset="0"/>
              </a:rPr>
              <a:t>” (split fringe) may occur there. Our author counts a half-fringe as 0.5 fringe. </a:t>
            </a:r>
          </a:p>
        </p:txBody>
      </p:sp>
      <p:graphicFrame>
        <p:nvGraphicFramePr>
          <p:cNvPr id="11271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8383695"/>
              </p:ext>
            </p:extLst>
          </p:nvPr>
        </p:nvGraphicFramePr>
        <p:xfrm>
          <a:off x="666750" y="546100"/>
          <a:ext cx="2287588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6" name="Equation" r:id="rId9" imgW="1624895" imgH="495085" progId="Equation.3">
                  <p:embed/>
                </p:oleObj>
              </mc:Choice>
              <mc:Fallback>
                <p:oleObj name="Equation" r:id="rId9" imgW="1624895" imgH="495085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0" y="546100"/>
                        <a:ext cx="2287588" cy="6953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2" name="Oval 21"/>
          <p:cNvSpPr>
            <a:spLocks noChangeArrowheads="1"/>
          </p:cNvSpPr>
          <p:nvPr/>
        </p:nvSpPr>
        <p:spPr bwMode="auto">
          <a:xfrm>
            <a:off x="2809875" y="5076825"/>
            <a:ext cx="466725" cy="476250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1273" name="Line 20"/>
          <p:cNvSpPr>
            <a:spLocks noChangeShapeType="1"/>
          </p:cNvSpPr>
          <p:nvPr/>
        </p:nvSpPr>
        <p:spPr bwMode="auto">
          <a:xfrm flipV="1">
            <a:off x="3238500" y="4486275"/>
            <a:ext cx="1885950" cy="704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1274" name="Group 2"/>
          <p:cNvGrpSpPr>
            <a:grpSpLocks/>
          </p:cNvGrpSpPr>
          <p:nvPr/>
        </p:nvGrpSpPr>
        <p:grpSpPr bwMode="auto">
          <a:xfrm>
            <a:off x="5232400" y="3638550"/>
            <a:ext cx="1714500" cy="1871663"/>
            <a:chOff x="5229225" y="3400426"/>
            <a:chExt cx="1714500" cy="1872389"/>
          </a:xfrm>
        </p:grpSpPr>
        <p:grpSp>
          <p:nvGrpSpPr>
            <p:cNvPr id="11275" name="Group 23"/>
            <p:cNvGrpSpPr>
              <a:grpSpLocks/>
            </p:cNvGrpSpPr>
            <p:nvPr/>
          </p:nvGrpSpPr>
          <p:grpSpPr bwMode="auto">
            <a:xfrm>
              <a:off x="5229225" y="3400426"/>
              <a:ext cx="1714500" cy="1557984"/>
              <a:chOff x="4962525" y="2659063"/>
              <a:chExt cx="1866900" cy="1718639"/>
            </a:xfrm>
          </p:grpSpPr>
          <p:pic>
            <p:nvPicPr>
              <p:cNvPr id="11277" name="Picture 19" descr="1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2525" y="2659063"/>
                <a:ext cx="1866900" cy="1460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278" name="Line 24"/>
              <p:cNvSpPr>
                <a:spLocks noChangeShapeType="1"/>
              </p:cNvSpPr>
              <p:nvPr/>
            </p:nvSpPr>
            <p:spPr bwMode="auto">
              <a:xfrm flipH="1" flipV="1">
                <a:off x="5695950" y="3884902"/>
                <a:ext cx="107830" cy="492800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1276" name="Rectangle 1"/>
            <p:cNvSpPr>
              <a:spLocks noChangeArrowheads="1"/>
            </p:cNvSpPr>
            <p:nvPr/>
          </p:nvSpPr>
          <p:spPr bwMode="auto">
            <a:xfrm>
              <a:off x="5526357" y="4965038"/>
              <a:ext cx="950901" cy="30777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half-fringe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8D044A-21BB-44D3-9D47-197B304968E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50838" y="227013"/>
            <a:ext cx="3232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</a:rPr>
              <a:t>10.2.3 Diffraction by many slits</a:t>
            </a:r>
          </a:p>
        </p:txBody>
      </p:sp>
      <p:grpSp>
        <p:nvGrpSpPr>
          <p:cNvPr id="12292" name="Group 36"/>
          <p:cNvGrpSpPr>
            <a:grpSpLocks/>
          </p:cNvGrpSpPr>
          <p:nvPr/>
        </p:nvGrpSpPr>
        <p:grpSpPr bwMode="auto">
          <a:xfrm>
            <a:off x="2660650" y="619125"/>
            <a:ext cx="4213225" cy="2025650"/>
            <a:chOff x="2990" y="99"/>
            <a:chExt cx="2654" cy="1276"/>
          </a:xfrm>
        </p:grpSpPr>
        <p:grpSp>
          <p:nvGrpSpPr>
            <p:cNvPr id="12297" name="Group 33"/>
            <p:cNvGrpSpPr>
              <a:grpSpLocks/>
            </p:cNvGrpSpPr>
            <p:nvPr/>
          </p:nvGrpSpPr>
          <p:grpSpPr bwMode="auto">
            <a:xfrm>
              <a:off x="2990" y="99"/>
              <a:ext cx="2654" cy="1276"/>
              <a:chOff x="2852" y="201"/>
              <a:chExt cx="2654" cy="1276"/>
            </a:xfrm>
          </p:grpSpPr>
          <p:sp>
            <p:nvSpPr>
              <p:cNvPr id="12300" name="Rectangle 29"/>
              <p:cNvSpPr>
                <a:spLocks noChangeArrowheads="1"/>
              </p:cNvSpPr>
              <p:nvPr/>
            </p:nvSpPr>
            <p:spPr bwMode="auto">
              <a:xfrm>
                <a:off x="3343" y="564"/>
                <a:ext cx="80" cy="97"/>
              </a:xfrm>
              <a:prstGeom prst="rect">
                <a:avLst/>
              </a:prstGeom>
              <a:solidFill>
                <a:srgbClr val="FF0000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01" name="Rectangle 6"/>
              <p:cNvSpPr>
                <a:spLocks noChangeArrowheads="1"/>
              </p:cNvSpPr>
              <p:nvPr/>
            </p:nvSpPr>
            <p:spPr bwMode="auto">
              <a:xfrm>
                <a:off x="3337" y="1187"/>
                <a:ext cx="80" cy="97"/>
              </a:xfrm>
              <a:prstGeom prst="rect">
                <a:avLst/>
              </a:prstGeom>
              <a:solidFill>
                <a:srgbClr val="FF0000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02" name="Line 7"/>
              <p:cNvSpPr>
                <a:spLocks noChangeShapeType="1"/>
              </p:cNvSpPr>
              <p:nvPr/>
            </p:nvSpPr>
            <p:spPr bwMode="auto">
              <a:xfrm flipV="1">
                <a:off x="3147" y="1233"/>
                <a:ext cx="1893" cy="2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303" name="Text Box 8"/>
              <p:cNvSpPr txBox="1">
                <a:spLocks noChangeArrowheads="1"/>
              </p:cNvSpPr>
              <p:nvPr/>
            </p:nvSpPr>
            <p:spPr bwMode="auto">
              <a:xfrm>
                <a:off x="3261" y="229"/>
                <a:ext cx="23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12304" name="Text Box 9"/>
              <p:cNvSpPr txBox="1">
                <a:spLocks noChangeArrowheads="1"/>
              </p:cNvSpPr>
              <p:nvPr/>
            </p:nvSpPr>
            <p:spPr bwMode="auto">
              <a:xfrm>
                <a:off x="4967" y="1098"/>
                <a:ext cx="228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12305" name="Text Box 10"/>
              <p:cNvSpPr txBox="1">
                <a:spLocks noChangeArrowheads="1"/>
              </p:cNvSpPr>
              <p:nvPr/>
            </p:nvSpPr>
            <p:spPr bwMode="auto">
              <a:xfrm>
                <a:off x="4720" y="201"/>
                <a:ext cx="78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P </a:t>
                </a:r>
                <a:r>
                  <a:rPr lang="en-US" altLang="en-US" sz="1600">
                    <a:latin typeface="Times New Roman" panose="02020603050405020304" pitchFamily="18" charset="0"/>
                  </a:rPr>
                  <a:t>(</a:t>
                </a:r>
                <a:r>
                  <a:rPr lang="en-US" altLang="en-US" sz="1600" i="1">
                    <a:latin typeface="Times New Roman" panose="02020603050405020304" pitchFamily="18" charset="0"/>
                  </a:rPr>
                  <a:t>x,z</a:t>
                </a:r>
                <a:r>
                  <a:rPr lang="en-US" altLang="en-US" sz="1600">
                    <a:latin typeface="Times New Roman" panose="02020603050405020304" pitchFamily="18" charset="0"/>
                  </a:rPr>
                  <a:t>)</a:t>
                </a:r>
              </a:p>
            </p:txBody>
          </p:sp>
          <p:sp>
            <p:nvSpPr>
              <p:cNvPr id="12306" name="Rectangle 11"/>
              <p:cNvSpPr>
                <a:spLocks noChangeArrowheads="1"/>
              </p:cNvSpPr>
              <p:nvPr/>
            </p:nvSpPr>
            <p:spPr bwMode="auto">
              <a:xfrm>
                <a:off x="3341" y="884"/>
                <a:ext cx="80" cy="96"/>
              </a:xfrm>
              <a:prstGeom prst="rect">
                <a:avLst/>
              </a:prstGeom>
              <a:solidFill>
                <a:srgbClr val="FF0000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07" name="Line 12"/>
              <p:cNvSpPr>
                <a:spLocks noChangeShapeType="1"/>
              </p:cNvSpPr>
              <p:nvPr/>
            </p:nvSpPr>
            <p:spPr bwMode="auto">
              <a:xfrm flipH="1">
                <a:off x="3375" y="434"/>
                <a:ext cx="7" cy="1043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308" name="Text Box 14"/>
              <p:cNvSpPr txBox="1">
                <a:spLocks noChangeArrowheads="1"/>
              </p:cNvSpPr>
              <p:nvPr/>
            </p:nvSpPr>
            <p:spPr bwMode="auto">
              <a:xfrm rot="-953347">
                <a:off x="3421" y="615"/>
                <a:ext cx="67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R-a</a:t>
                </a:r>
                <a:r>
                  <a:rPr lang="en-US" altLang="en-US" sz="800" i="1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1600">
                    <a:latin typeface="Times New Roman" panose="02020603050405020304" pitchFamily="18" charset="0"/>
                  </a:rPr>
                  <a:t>sin</a:t>
                </a:r>
                <a:r>
                  <a:rPr lang="en-US" altLang="en-US" sz="1600" i="1">
                    <a:latin typeface="Symbol" panose="05050102010706020507" pitchFamily="18" charset="2"/>
                  </a:rPr>
                  <a:t>q</a:t>
                </a:r>
              </a:p>
            </p:txBody>
          </p:sp>
          <p:sp>
            <p:nvSpPr>
              <p:cNvPr id="12309" name="Text Box 15"/>
              <p:cNvSpPr txBox="1">
                <a:spLocks noChangeArrowheads="1"/>
              </p:cNvSpPr>
              <p:nvPr/>
            </p:nvSpPr>
            <p:spPr bwMode="auto">
              <a:xfrm>
                <a:off x="3667" y="852"/>
                <a:ext cx="19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R</a:t>
                </a:r>
              </a:p>
            </p:txBody>
          </p:sp>
          <p:sp>
            <p:nvSpPr>
              <p:cNvPr id="12310" name="Line 16"/>
              <p:cNvSpPr>
                <a:spLocks noChangeShapeType="1"/>
              </p:cNvSpPr>
              <p:nvPr/>
            </p:nvSpPr>
            <p:spPr bwMode="auto">
              <a:xfrm flipV="1">
                <a:off x="3363" y="453"/>
                <a:ext cx="1649" cy="777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311" name="Freeform 17"/>
              <p:cNvSpPr>
                <a:spLocks/>
              </p:cNvSpPr>
              <p:nvPr/>
            </p:nvSpPr>
            <p:spPr bwMode="auto">
              <a:xfrm>
                <a:off x="3559" y="1138"/>
                <a:ext cx="32" cy="92"/>
              </a:xfrm>
              <a:custGeom>
                <a:avLst/>
                <a:gdLst>
                  <a:gd name="T0" fmla="*/ 0 w 28"/>
                  <a:gd name="T1" fmla="*/ 0 h 78"/>
                  <a:gd name="T2" fmla="*/ 587 w 28"/>
                  <a:gd name="T3" fmla="*/ 1921 h 78"/>
                  <a:gd name="T4" fmla="*/ 587 w 28"/>
                  <a:gd name="T5" fmla="*/ 4121 h 78"/>
                  <a:gd name="T6" fmla="*/ 0 60000 65536"/>
                  <a:gd name="T7" fmla="*/ 0 60000 65536"/>
                  <a:gd name="T8" fmla="*/ 0 60000 65536"/>
                  <a:gd name="T9" fmla="*/ 0 w 28"/>
                  <a:gd name="T10" fmla="*/ 0 h 78"/>
                  <a:gd name="T11" fmla="*/ 28 w 28"/>
                  <a:gd name="T12" fmla="*/ 78 h 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" h="78">
                    <a:moveTo>
                      <a:pt x="0" y="0"/>
                    </a:moveTo>
                    <a:cubicBezTo>
                      <a:pt x="10" y="11"/>
                      <a:pt x="20" y="23"/>
                      <a:pt x="24" y="36"/>
                    </a:cubicBezTo>
                    <a:cubicBezTo>
                      <a:pt x="28" y="49"/>
                      <a:pt x="26" y="63"/>
                      <a:pt x="24" y="78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312" name="Text Box 18"/>
              <p:cNvSpPr txBox="1">
                <a:spLocks noChangeArrowheads="1"/>
              </p:cNvSpPr>
              <p:nvPr/>
            </p:nvSpPr>
            <p:spPr bwMode="auto">
              <a:xfrm>
                <a:off x="3596" y="1060"/>
                <a:ext cx="183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Symbol" panose="05050102010706020507" pitchFamily="18" charset="2"/>
                  </a:rPr>
                  <a:t>q</a:t>
                </a:r>
              </a:p>
            </p:txBody>
          </p:sp>
          <p:sp>
            <p:nvSpPr>
              <p:cNvPr id="12313" name="Line 19"/>
              <p:cNvSpPr>
                <a:spLocks noChangeShapeType="1"/>
              </p:cNvSpPr>
              <p:nvPr/>
            </p:nvSpPr>
            <p:spPr bwMode="auto">
              <a:xfrm>
                <a:off x="3203" y="927"/>
                <a:ext cx="14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314" name="Line 20"/>
              <p:cNvSpPr>
                <a:spLocks noChangeShapeType="1"/>
              </p:cNvSpPr>
              <p:nvPr/>
            </p:nvSpPr>
            <p:spPr bwMode="auto">
              <a:xfrm>
                <a:off x="3238" y="927"/>
                <a:ext cx="0" cy="3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315" name="Text Box 21"/>
              <p:cNvSpPr txBox="1">
                <a:spLocks noChangeArrowheads="1"/>
              </p:cNvSpPr>
              <p:nvPr/>
            </p:nvSpPr>
            <p:spPr bwMode="auto">
              <a:xfrm>
                <a:off x="3085" y="970"/>
                <a:ext cx="17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12316" name="Line 22"/>
              <p:cNvSpPr>
                <a:spLocks noChangeShapeType="1"/>
              </p:cNvSpPr>
              <p:nvPr/>
            </p:nvSpPr>
            <p:spPr bwMode="auto">
              <a:xfrm>
                <a:off x="2997" y="976"/>
                <a:ext cx="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317" name="Line 23"/>
              <p:cNvSpPr>
                <a:spLocks noChangeShapeType="1"/>
              </p:cNvSpPr>
              <p:nvPr/>
            </p:nvSpPr>
            <p:spPr bwMode="auto">
              <a:xfrm>
                <a:off x="2998" y="879"/>
                <a:ext cx="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318" name="Line 24"/>
              <p:cNvSpPr>
                <a:spLocks noChangeShapeType="1"/>
              </p:cNvSpPr>
              <p:nvPr/>
            </p:nvSpPr>
            <p:spPr bwMode="auto">
              <a:xfrm>
                <a:off x="3052" y="779"/>
                <a:ext cx="0" cy="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319" name="Line 25"/>
              <p:cNvSpPr>
                <a:spLocks noChangeShapeType="1"/>
              </p:cNvSpPr>
              <p:nvPr/>
            </p:nvSpPr>
            <p:spPr bwMode="auto">
              <a:xfrm flipV="1">
                <a:off x="3042" y="971"/>
                <a:ext cx="0" cy="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320" name="Text Box 26"/>
              <p:cNvSpPr txBox="1">
                <a:spLocks noChangeArrowheads="1"/>
              </p:cNvSpPr>
              <p:nvPr/>
            </p:nvSpPr>
            <p:spPr bwMode="auto">
              <a:xfrm>
                <a:off x="2852" y="823"/>
                <a:ext cx="180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12321" name="Line 27"/>
              <p:cNvSpPr>
                <a:spLocks noChangeShapeType="1"/>
              </p:cNvSpPr>
              <p:nvPr/>
            </p:nvSpPr>
            <p:spPr bwMode="auto">
              <a:xfrm flipV="1">
                <a:off x="3361" y="434"/>
                <a:ext cx="1686" cy="494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322" name="Line 30"/>
              <p:cNvSpPr>
                <a:spLocks noChangeShapeType="1"/>
              </p:cNvSpPr>
              <p:nvPr/>
            </p:nvSpPr>
            <p:spPr bwMode="auto">
              <a:xfrm flipV="1">
                <a:off x="3392" y="441"/>
                <a:ext cx="1639" cy="188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323" name="Text Box 31"/>
              <p:cNvSpPr txBox="1">
                <a:spLocks noChangeArrowheads="1"/>
              </p:cNvSpPr>
              <p:nvPr/>
            </p:nvSpPr>
            <p:spPr bwMode="auto">
              <a:xfrm rot="-374965">
                <a:off x="3650" y="352"/>
                <a:ext cx="67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R-</a:t>
                </a:r>
                <a:r>
                  <a:rPr lang="en-US" altLang="en-US" sz="1600">
                    <a:latin typeface="Times New Roman" panose="02020603050405020304" pitchFamily="18" charset="0"/>
                  </a:rPr>
                  <a:t>2</a:t>
                </a:r>
                <a:r>
                  <a:rPr lang="en-US" altLang="en-US" sz="1600" i="1">
                    <a:latin typeface="Times New Roman" panose="02020603050405020304" pitchFamily="18" charset="0"/>
                  </a:rPr>
                  <a:t>a</a:t>
                </a:r>
                <a:r>
                  <a:rPr lang="en-US" altLang="en-US" sz="800" i="1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1600">
                    <a:latin typeface="Times New Roman" panose="02020603050405020304" pitchFamily="18" charset="0"/>
                  </a:rPr>
                  <a:t>sin</a:t>
                </a:r>
                <a:r>
                  <a:rPr lang="en-US" altLang="en-US" sz="1600" i="1">
                    <a:latin typeface="Symbol" panose="05050102010706020507" pitchFamily="18" charset="2"/>
                  </a:rPr>
                  <a:t>q</a:t>
                </a:r>
              </a:p>
            </p:txBody>
          </p:sp>
          <p:sp>
            <p:nvSpPr>
              <p:cNvPr id="12324" name="Oval 13"/>
              <p:cNvSpPr>
                <a:spLocks noChangeArrowheads="1"/>
              </p:cNvSpPr>
              <p:nvPr/>
            </p:nvSpPr>
            <p:spPr bwMode="auto">
              <a:xfrm>
                <a:off x="5016" y="418"/>
                <a:ext cx="31" cy="33"/>
              </a:xfrm>
              <a:prstGeom prst="ellipse">
                <a:avLst/>
              </a:prstGeom>
              <a:solidFill>
                <a:schemeClr val="tx2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2298" name="Line 34"/>
            <p:cNvSpPr>
              <a:spLocks noChangeShapeType="1"/>
            </p:cNvSpPr>
            <p:nvPr/>
          </p:nvSpPr>
          <p:spPr bwMode="auto">
            <a:xfrm>
              <a:off x="3516" y="819"/>
              <a:ext cx="102" cy="2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299" name="Line 35"/>
            <p:cNvSpPr>
              <a:spLocks noChangeShapeType="1"/>
            </p:cNvSpPr>
            <p:nvPr/>
          </p:nvSpPr>
          <p:spPr bwMode="auto">
            <a:xfrm>
              <a:off x="3517" y="517"/>
              <a:ext cx="108" cy="2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12293" name="Group 47"/>
          <p:cNvGrpSpPr>
            <a:grpSpLocks/>
          </p:cNvGrpSpPr>
          <p:nvPr/>
        </p:nvGrpSpPr>
        <p:grpSpPr bwMode="auto">
          <a:xfrm>
            <a:off x="698500" y="2909888"/>
            <a:ext cx="7291388" cy="2954337"/>
            <a:chOff x="-455084" y="962554"/>
            <a:chExt cx="7291388" cy="2954338"/>
          </a:xfrm>
        </p:grpSpPr>
        <p:graphicFrame>
          <p:nvGraphicFramePr>
            <p:cNvPr id="12295" name="Object 32"/>
            <p:cNvGraphicFramePr>
              <a:graphicFrameLocks noChangeAspect="1"/>
            </p:cNvGraphicFramePr>
            <p:nvPr/>
          </p:nvGraphicFramePr>
          <p:xfrm>
            <a:off x="-455084" y="962554"/>
            <a:ext cx="7291388" cy="2036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49" name="Equation" r:id="rId3" imgW="5181600" imgH="1447800" progId="Equation.3">
                    <p:embed/>
                  </p:oleObj>
                </mc:Choice>
                <mc:Fallback>
                  <p:oleObj name="Equation" r:id="rId3" imgW="5181600" imgH="1447800" progId="Equation.3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455084" y="962554"/>
                          <a:ext cx="7291388" cy="20367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6" name="Object 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55319679"/>
                </p:ext>
              </p:extLst>
            </p:nvPr>
          </p:nvGraphicFramePr>
          <p:xfrm>
            <a:off x="-323056" y="3221567"/>
            <a:ext cx="2519363" cy="695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50" name="Equation" r:id="rId5" imgW="1790700" imgH="495300" progId="Equation.3">
                    <p:embed/>
                  </p:oleObj>
                </mc:Choice>
                <mc:Fallback>
                  <p:oleObj name="Equation" r:id="rId5" imgW="1790700" imgH="495300" progId="Equation.3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323056" y="3221567"/>
                          <a:ext cx="2519363" cy="695325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9050">
                          <a:solidFill>
                            <a:srgbClr val="0000FF"/>
                          </a:solidFill>
                          <a:miter lim="800000"/>
                          <a:headEnd/>
                          <a:tailEnd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294" name="Object 45"/>
          <p:cNvGraphicFramePr>
            <a:graphicFrameLocks noChangeAspect="1"/>
          </p:cNvGraphicFramePr>
          <p:nvPr/>
        </p:nvGraphicFramePr>
        <p:xfrm>
          <a:off x="4868863" y="4375150"/>
          <a:ext cx="1381125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1" name="Equation" r:id="rId7" imgW="1028254" imgH="431613" progId="Equation.3">
                  <p:embed/>
                </p:oleObj>
              </mc:Choice>
              <mc:Fallback>
                <p:oleObj name="Equation" r:id="rId7" imgW="1028254" imgH="431613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8863" y="4375150"/>
                        <a:ext cx="1381125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4D9A2C-AEC0-4AA4-94DC-738E64C1C06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grpSp>
        <p:nvGrpSpPr>
          <p:cNvPr id="13315" name="Group 17"/>
          <p:cNvGrpSpPr>
            <a:grpSpLocks/>
          </p:cNvGrpSpPr>
          <p:nvPr/>
        </p:nvGrpSpPr>
        <p:grpSpPr bwMode="auto">
          <a:xfrm>
            <a:off x="3495675" y="2536825"/>
            <a:ext cx="5257800" cy="3316288"/>
            <a:chOff x="3790950" y="2927350"/>
            <a:chExt cx="5257800" cy="3316288"/>
          </a:xfrm>
        </p:grpSpPr>
        <p:grpSp>
          <p:nvGrpSpPr>
            <p:cNvPr id="13326" name="Group 49"/>
            <p:cNvGrpSpPr>
              <a:grpSpLocks/>
            </p:cNvGrpSpPr>
            <p:nvPr/>
          </p:nvGrpSpPr>
          <p:grpSpPr bwMode="auto">
            <a:xfrm>
              <a:off x="3790950" y="3113088"/>
              <a:ext cx="5257800" cy="3130550"/>
              <a:chOff x="2388" y="1961"/>
              <a:chExt cx="3312" cy="1972"/>
            </a:xfrm>
          </p:grpSpPr>
          <p:pic>
            <p:nvPicPr>
              <p:cNvPr id="13328" name="Picture 44" descr="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88" y="1961"/>
                <a:ext cx="3216" cy="19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29" name="Text Box 47"/>
              <p:cNvSpPr txBox="1">
                <a:spLocks noChangeArrowheads="1"/>
              </p:cNvSpPr>
              <p:nvPr/>
            </p:nvSpPr>
            <p:spPr bwMode="auto">
              <a:xfrm>
                <a:off x="5503" y="3676"/>
                <a:ext cx="19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Symbol" panose="05050102010706020507" pitchFamily="18" charset="2"/>
                  </a:rPr>
                  <a:t>a</a:t>
                </a:r>
              </a:p>
            </p:txBody>
          </p:sp>
        </p:grpSp>
        <p:graphicFrame>
          <p:nvGraphicFramePr>
            <p:cNvPr id="13327" name="Object 48"/>
            <p:cNvGraphicFramePr>
              <a:graphicFrameLocks noChangeAspect="1"/>
            </p:cNvGraphicFramePr>
            <p:nvPr/>
          </p:nvGraphicFramePr>
          <p:xfrm>
            <a:off x="7127875" y="2927350"/>
            <a:ext cx="1457325" cy="1096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78" name="Equation" r:id="rId4" imgW="1231900" imgH="927100" progId="Equation.3">
                    <p:embed/>
                  </p:oleObj>
                </mc:Choice>
                <mc:Fallback>
                  <p:oleObj name="Equation" r:id="rId4" imgW="1231900" imgH="927100" progId="Equation.3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7875" y="2927350"/>
                          <a:ext cx="1457325" cy="10969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316" name="Group 16"/>
          <p:cNvGrpSpPr>
            <a:grpSpLocks/>
          </p:cNvGrpSpPr>
          <p:nvPr/>
        </p:nvGrpSpPr>
        <p:grpSpPr bwMode="auto">
          <a:xfrm>
            <a:off x="434975" y="384175"/>
            <a:ext cx="4340225" cy="3114675"/>
            <a:chOff x="434975" y="203200"/>
            <a:chExt cx="4340225" cy="3114675"/>
          </a:xfrm>
        </p:grpSpPr>
        <p:graphicFrame>
          <p:nvGraphicFramePr>
            <p:cNvPr id="13317" name="Object 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1953739"/>
                </p:ext>
              </p:extLst>
            </p:nvPr>
          </p:nvGraphicFramePr>
          <p:xfrm>
            <a:off x="511175" y="203200"/>
            <a:ext cx="2519363" cy="695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79" name="Equation" r:id="rId6" imgW="1790700" imgH="495300" progId="Equation.3">
                    <p:embed/>
                  </p:oleObj>
                </mc:Choice>
                <mc:Fallback>
                  <p:oleObj name="Equation" r:id="rId6" imgW="1790700" imgH="495300" progId="Equation.3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175" y="203200"/>
                          <a:ext cx="2519363" cy="695325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9050">
                          <a:solidFill>
                            <a:srgbClr val="0000FF"/>
                          </a:solidFill>
                          <a:miter lim="800000"/>
                          <a:headEnd/>
                          <a:tailEnd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18" name="Line 41"/>
            <p:cNvSpPr>
              <a:spLocks noChangeShapeType="1"/>
            </p:cNvSpPr>
            <p:nvPr/>
          </p:nvSpPr>
          <p:spPr bwMode="auto">
            <a:xfrm>
              <a:off x="2095500" y="866775"/>
              <a:ext cx="71437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3319" name="Rectangle 38"/>
            <p:cNvSpPr>
              <a:spLocks noChangeArrowheads="1"/>
            </p:cNvSpPr>
            <p:nvPr/>
          </p:nvSpPr>
          <p:spPr bwMode="auto">
            <a:xfrm>
              <a:off x="434975" y="1150938"/>
              <a:ext cx="3651250" cy="160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u="sng">
                  <a:solidFill>
                    <a:srgbClr val="0000FF"/>
                  </a:solidFill>
                  <a:latin typeface="Times New Roman" panose="02020603050405020304" pitchFamily="18" charset="0"/>
                </a:rPr>
                <a:t>Principle maxima: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u="sng">
                  <a:solidFill>
                    <a:srgbClr val="0000FF"/>
                  </a:solidFill>
                  <a:latin typeface="Times New Roman" panose="02020603050405020304" pitchFamily="18" charset="0"/>
                </a:rPr>
                <a:t>Minima (totally </a:t>
              </a:r>
              <a:r>
                <a:rPr lang="en-US" altLang="en-US" sz="1800" i="1" u="sng">
                  <a:solidFill>
                    <a:srgbClr val="0000FF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en-US" sz="1800" u="sng">
                  <a:solidFill>
                    <a:srgbClr val="0000FF"/>
                  </a:solidFill>
                  <a:latin typeface="Times New Roman" panose="02020603050405020304" pitchFamily="18" charset="0"/>
                </a:rPr>
                <a:t>-1):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u="sng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u="sng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800" u="sng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u="sng">
                  <a:solidFill>
                    <a:srgbClr val="0000FF"/>
                  </a:solidFill>
                  <a:latin typeface="Times New Roman" panose="02020603050405020304" pitchFamily="18" charset="0"/>
                </a:rPr>
                <a:t>Subsidiary maxima (totally </a:t>
              </a:r>
              <a:r>
                <a:rPr lang="en-US" altLang="en-US" sz="1800" i="1" u="sng">
                  <a:solidFill>
                    <a:srgbClr val="0000FF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en-US" sz="1800" u="sng">
                  <a:solidFill>
                    <a:srgbClr val="0000FF"/>
                  </a:solidFill>
                  <a:latin typeface="Times New Roman" panose="02020603050405020304" pitchFamily="18" charset="0"/>
                </a:rPr>
                <a:t>-2):</a:t>
              </a:r>
            </a:p>
          </p:txBody>
        </p:sp>
        <p:graphicFrame>
          <p:nvGraphicFramePr>
            <p:cNvPr id="13320" name="Object 39"/>
            <p:cNvGraphicFramePr>
              <a:graphicFrameLocks noChangeAspect="1"/>
            </p:cNvGraphicFramePr>
            <p:nvPr/>
          </p:nvGraphicFramePr>
          <p:xfrm>
            <a:off x="2265363" y="1217613"/>
            <a:ext cx="1782762" cy="290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80" name="Equation" r:id="rId8" imgW="1244600" imgH="203200" progId="Equation.3">
                    <p:embed/>
                  </p:oleObj>
                </mc:Choice>
                <mc:Fallback>
                  <p:oleObj name="Equation" r:id="rId8" imgW="1244600" imgH="203200" progId="Equation.3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65363" y="1217613"/>
                          <a:ext cx="1782762" cy="290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1" name="Object 40"/>
            <p:cNvGraphicFramePr>
              <a:graphicFrameLocks noChangeAspect="1"/>
            </p:cNvGraphicFramePr>
            <p:nvPr/>
          </p:nvGraphicFramePr>
          <p:xfrm>
            <a:off x="481013" y="1785938"/>
            <a:ext cx="3165475" cy="549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81" name="Equation" r:id="rId10" imgW="2273300" imgH="393700" progId="Equation.3">
                    <p:embed/>
                  </p:oleObj>
                </mc:Choice>
                <mc:Fallback>
                  <p:oleObj name="Equation" r:id="rId10" imgW="2273300" imgH="393700" progId="Equation.3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013" y="1785938"/>
                          <a:ext cx="3165475" cy="549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2" name="Line 42"/>
            <p:cNvSpPr>
              <a:spLocks noChangeShapeType="1"/>
            </p:cNvSpPr>
            <p:nvPr/>
          </p:nvSpPr>
          <p:spPr bwMode="auto">
            <a:xfrm flipV="1">
              <a:off x="1952625" y="876300"/>
              <a:ext cx="504825" cy="39052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13323" name="Object 43"/>
            <p:cNvGraphicFramePr>
              <a:graphicFrameLocks noChangeAspect="1"/>
            </p:cNvGraphicFramePr>
            <p:nvPr/>
          </p:nvGraphicFramePr>
          <p:xfrm>
            <a:off x="474663" y="2790825"/>
            <a:ext cx="2905125" cy="527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82" name="Equation" r:id="rId12" imgW="2171700" imgH="393700" progId="Equation.3">
                    <p:embed/>
                  </p:oleObj>
                </mc:Choice>
                <mc:Fallback>
                  <p:oleObj name="Equation" r:id="rId12" imgW="2171700" imgH="393700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4663" y="2790825"/>
                          <a:ext cx="2905125" cy="527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4" name="Line 45"/>
            <p:cNvSpPr>
              <a:spLocks noChangeShapeType="1"/>
            </p:cNvSpPr>
            <p:nvPr/>
          </p:nvSpPr>
          <p:spPr bwMode="auto">
            <a:xfrm>
              <a:off x="1352550" y="876300"/>
              <a:ext cx="60960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13325" name="Object 45"/>
            <p:cNvGraphicFramePr>
              <a:graphicFrameLocks noChangeAspect="1"/>
            </p:cNvGraphicFramePr>
            <p:nvPr/>
          </p:nvGraphicFramePr>
          <p:xfrm>
            <a:off x="3429000" y="250825"/>
            <a:ext cx="1346200" cy="565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83" name="Equation" r:id="rId14" imgW="1028254" imgH="431613" progId="Equation.3">
                    <p:embed/>
                  </p:oleObj>
                </mc:Choice>
                <mc:Fallback>
                  <p:oleObj name="Equation" r:id="rId14" imgW="1028254" imgH="431613" progId="Equation.3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9000" y="250825"/>
                          <a:ext cx="1346200" cy="5651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A107F2-1FF1-4367-A8A1-9C15D4E0383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14339" name="Rectangle 43"/>
          <p:cNvSpPr>
            <a:spLocks noChangeArrowheads="1"/>
          </p:cNvSpPr>
          <p:nvPr/>
        </p:nvSpPr>
        <p:spPr bwMode="auto">
          <a:xfrm>
            <a:off x="492125" y="609600"/>
            <a:ext cx="7110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latin typeface="Times New Roman" panose="02020603050405020304" pitchFamily="18" charset="0"/>
              </a:rPr>
              <a:t>Phasor model </a:t>
            </a:r>
            <a:r>
              <a:rPr lang="en-US" altLang="en-US" sz="1800">
                <a:latin typeface="Times New Roman" panose="02020603050405020304" pitchFamily="18" charset="0"/>
              </a:rPr>
              <a:t>of three-slit interference: rotating sticks</a:t>
            </a:r>
          </a:p>
        </p:txBody>
      </p:sp>
      <p:pic>
        <p:nvPicPr>
          <p:cNvPr id="14340" name="Picture 2" descr="http://image.misterart.com/grouppix/528x352/4000/g44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1233488"/>
            <a:ext cx="2600325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9B16E5-E109-4484-A7A3-9758EFE6E08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538163" y="538163"/>
            <a:ext cx="3254375" cy="92392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Read: Ch10: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Homework: Ch10: 14,15,17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3300"/>
                </a:solidFill>
              </a:rPr>
              <a:t>Due: December 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51"/>
          <p:cNvSpPr>
            <a:spLocks noChangeArrowheads="1"/>
          </p:cNvSpPr>
          <p:nvPr/>
        </p:nvSpPr>
        <p:spPr bwMode="auto">
          <a:xfrm rot="5400000">
            <a:off x="4895850" y="2865438"/>
            <a:ext cx="777875" cy="368300"/>
          </a:xfrm>
          <a:custGeom>
            <a:avLst/>
            <a:gdLst>
              <a:gd name="T0" fmla="*/ 1913718 w 657224"/>
              <a:gd name="T1" fmla="*/ 0 h 777874"/>
              <a:gd name="T2" fmla="*/ 11099690 w 657224"/>
              <a:gd name="T3" fmla="*/ 0 h 777874"/>
              <a:gd name="T4" fmla="*/ 29930800 w 657224"/>
              <a:gd name="T5" fmla="*/ 0 h 777874"/>
              <a:gd name="T6" fmla="*/ 21663524 w 657224"/>
              <a:gd name="T7" fmla="*/ 0 h 777874"/>
              <a:gd name="T8" fmla="*/ 3291605 w 657224"/>
              <a:gd name="T9" fmla="*/ 0 h 777874"/>
              <a:gd name="T10" fmla="*/ 1913718 w 657224"/>
              <a:gd name="T11" fmla="*/ 0 h 7778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57224"/>
              <a:gd name="T19" fmla="*/ 0 h 777874"/>
              <a:gd name="T20" fmla="*/ 657224 w 657224"/>
              <a:gd name="T21" fmla="*/ 777874 h 7778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57224" h="777874">
                <a:moveTo>
                  <a:pt x="39687" y="274637"/>
                </a:moveTo>
                <a:cubicBezTo>
                  <a:pt x="66675" y="381000"/>
                  <a:pt x="133350" y="704850"/>
                  <a:pt x="230187" y="741362"/>
                </a:cubicBezTo>
                <a:cubicBezTo>
                  <a:pt x="327024" y="777874"/>
                  <a:pt x="584200" y="606424"/>
                  <a:pt x="620712" y="493712"/>
                </a:cubicBezTo>
                <a:cubicBezTo>
                  <a:pt x="657224" y="381000"/>
                  <a:pt x="541337" y="130174"/>
                  <a:pt x="449262" y="65087"/>
                </a:cubicBezTo>
                <a:cubicBezTo>
                  <a:pt x="357187" y="0"/>
                  <a:pt x="136524" y="66675"/>
                  <a:pt x="68262" y="103187"/>
                </a:cubicBezTo>
                <a:cubicBezTo>
                  <a:pt x="0" y="139699"/>
                  <a:pt x="12700" y="168275"/>
                  <a:pt x="39687" y="274637"/>
                </a:cubicBezTo>
                <a:close/>
              </a:path>
            </a:pathLst>
          </a:cu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6A878FC-C546-4D1A-8925-F09ABAC8A62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41325" y="882650"/>
            <a:ext cx="330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</a:rPr>
              <a:t>10.2.4 The rectangular aperture</a:t>
            </a:r>
          </a:p>
        </p:txBody>
      </p:sp>
      <p:sp>
        <p:nvSpPr>
          <p:cNvPr id="16389" name="Rectangle 7"/>
          <p:cNvSpPr>
            <a:spLocks noChangeArrowheads="1"/>
          </p:cNvSpPr>
          <p:nvPr/>
        </p:nvSpPr>
        <p:spPr bwMode="auto">
          <a:xfrm>
            <a:off x="533400" y="1417638"/>
            <a:ext cx="20732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Coherent aperture</a:t>
            </a:r>
            <a:r>
              <a:rPr lang="en-US" altLang="en-US" sz="1800" dirty="0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16390" name="Object 8"/>
          <p:cNvGraphicFramePr>
            <a:graphicFrameLocks noChangeAspect="1"/>
          </p:cNvGraphicFramePr>
          <p:nvPr/>
        </p:nvGraphicFramePr>
        <p:xfrm>
          <a:off x="517525" y="2019300"/>
          <a:ext cx="2125663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5" name="Equation" r:id="rId3" imgW="1511300" imgH="457200" progId="Equation.3">
                  <p:embed/>
                </p:oleObj>
              </mc:Choice>
              <mc:Fallback>
                <p:oleObj name="Equation" r:id="rId3" imgW="1511300" imgH="45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2019300"/>
                        <a:ext cx="2125663" cy="64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54"/>
          <p:cNvGraphicFramePr>
            <a:graphicFrameLocks noChangeAspect="1"/>
          </p:cNvGraphicFramePr>
          <p:nvPr/>
        </p:nvGraphicFramePr>
        <p:xfrm>
          <a:off x="512763" y="2609850"/>
          <a:ext cx="3425825" cy="193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6" name="Equation" r:id="rId5" imgW="2463800" imgH="1384300" progId="Equation.3">
                  <p:embed/>
                </p:oleObj>
              </mc:Choice>
              <mc:Fallback>
                <p:oleObj name="Equation" r:id="rId5" imgW="2463800" imgH="1384300" progId="Equation.3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2609850"/>
                        <a:ext cx="3425825" cy="1931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392" name="Group 58"/>
          <p:cNvGrpSpPr>
            <a:grpSpLocks/>
          </p:cNvGrpSpPr>
          <p:nvPr/>
        </p:nvGrpSpPr>
        <p:grpSpPr bwMode="auto">
          <a:xfrm>
            <a:off x="4391025" y="1581150"/>
            <a:ext cx="4035425" cy="2573338"/>
            <a:chOff x="2874" y="151"/>
            <a:chExt cx="2542" cy="1621"/>
          </a:xfrm>
        </p:grpSpPr>
        <p:sp>
          <p:nvSpPr>
            <p:cNvPr id="16400" name="Line 38"/>
            <p:cNvSpPr>
              <a:spLocks noChangeShapeType="1"/>
            </p:cNvSpPr>
            <p:nvPr/>
          </p:nvSpPr>
          <p:spPr bwMode="auto">
            <a:xfrm flipV="1">
              <a:off x="4966" y="356"/>
              <a:ext cx="0" cy="7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6401" name="AutoShape 21"/>
            <p:cNvSpPr>
              <a:spLocks noChangeArrowheads="1"/>
            </p:cNvSpPr>
            <p:nvPr/>
          </p:nvSpPr>
          <p:spPr bwMode="auto">
            <a:xfrm rot="16200000" flipV="1">
              <a:off x="2949" y="890"/>
              <a:ext cx="926" cy="344"/>
            </a:xfrm>
            <a:prstGeom prst="parallelogram">
              <a:avLst>
                <a:gd name="adj" fmla="val 67297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6402" name="Line 24"/>
            <p:cNvSpPr>
              <a:spLocks noChangeShapeType="1"/>
            </p:cNvSpPr>
            <p:nvPr/>
          </p:nvSpPr>
          <p:spPr bwMode="auto">
            <a:xfrm>
              <a:off x="3434" y="1090"/>
              <a:ext cx="153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6403" name="Line 25"/>
            <p:cNvSpPr>
              <a:spLocks noChangeShapeType="1"/>
            </p:cNvSpPr>
            <p:nvPr/>
          </p:nvSpPr>
          <p:spPr bwMode="auto">
            <a:xfrm flipH="1">
              <a:off x="3003" y="1084"/>
              <a:ext cx="433" cy="2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6404" name="Line 26"/>
            <p:cNvSpPr>
              <a:spLocks noChangeShapeType="1"/>
            </p:cNvSpPr>
            <p:nvPr/>
          </p:nvSpPr>
          <p:spPr bwMode="auto">
            <a:xfrm flipV="1">
              <a:off x="3429" y="361"/>
              <a:ext cx="0" cy="7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6405" name="Text Box 27"/>
            <p:cNvSpPr txBox="1">
              <a:spLocks noChangeArrowheads="1"/>
            </p:cNvSpPr>
            <p:nvPr/>
          </p:nvSpPr>
          <p:spPr bwMode="auto">
            <a:xfrm>
              <a:off x="2874" y="573"/>
              <a:ext cx="51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dS=dydz</a:t>
              </a:r>
            </a:p>
          </p:txBody>
        </p:sp>
        <p:sp>
          <p:nvSpPr>
            <p:cNvPr id="16406" name="Text Box 29"/>
            <p:cNvSpPr txBox="1">
              <a:spLocks noChangeArrowheads="1"/>
            </p:cNvSpPr>
            <p:nvPr/>
          </p:nvSpPr>
          <p:spPr bwMode="auto">
            <a:xfrm>
              <a:off x="4962" y="558"/>
              <a:ext cx="45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P</a:t>
              </a:r>
              <a:r>
                <a:rPr lang="en-US" altLang="en-US" sz="1600">
                  <a:latin typeface="Times New Roman" panose="02020603050405020304" pitchFamily="18" charset="0"/>
                </a:rPr>
                <a:t>(</a:t>
              </a:r>
              <a:r>
                <a:rPr lang="en-US" altLang="en-US" sz="1600" i="1">
                  <a:latin typeface="Times New Roman" panose="02020603050405020304" pitchFamily="18" charset="0"/>
                </a:rPr>
                <a:t>Y,Z</a:t>
              </a:r>
              <a:r>
                <a:rPr lang="en-US" altLang="en-US" sz="160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6407" name="Text Box 30"/>
            <p:cNvSpPr txBox="1">
              <a:spLocks noChangeArrowheads="1"/>
            </p:cNvSpPr>
            <p:nvPr/>
          </p:nvSpPr>
          <p:spPr bwMode="auto">
            <a:xfrm>
              <a:off x="4041" y="623"/>
              <a:ext cx="16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6408" name="Oval 31"/>
            <p:cNvSpPr>
              <a:spLocks noChangeArrowheads="1"/>
            </p:cNvSpPr>
            <p:nvPr/>
          </p:nvSpPr>
          <p:spPr bwMode="auto">
            <a:xfrm>
              <a:off x="5105" y="524"/>
              <a:ext cx="36" cy="43"/>
            </a:xfrm>
            <a:prstGeom prst="ellipse">
              <a:avLst/>
            </a:prstGeom>
            <a:solidFill>
              <a:srgbClr val="0099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6409" name="AutoShape 33"/>
            <p:cNvSpPr>
              <a:spLocks noChangeArrowheads="1"/>
            </p:cNvSpPr>
            <p:nvPr/>
          </p:nvSpPr>
          <p:spPr bwMode="auto">
            <a:xfrm rot="16200000" flipV="1">
              <a:off x="3346" y="1027"/>
              <a:ext cx="98" cy="34"/>
            </a:xfrm>
            <a:prstGeom prst="parallelogram">
              <a:avLst>
                <a:gd name="adj" fmla="val 72059"/>
              </a:avLst>
            </a:prstGeom>
            <a:solidFill>
              <a:srgbClr val="FF0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6410" name="Line 28"/>
            <p:cNvSpPr>
              <a:spLocks noChangeShapeType="1"/>
            </p:cNvSpPr>
            <p:nvPr/>
          </p:nvSpPr>
          <p:spPr bwMode="auto">
            <a:xfrm flipV="1">
              <a:off x="3396" y="534"/>
              <a:ext cx="1717" cy="50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6411" name="Line 35"/>
            <p:cNvSpPr>
              <a:spLocks noChangeShapeType="1"/>
            </p:cNvSpPr>
            <p:nvPr/>
          </p:nvSpPr>
          <p:spPr bwMode="auto">
            <a:xfrm flipV="1">
              <a:off x="3432" y="546"/>
              <a:ext cx="1686" cy="5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6412" name="Text Box 36"/>
            <p:cNvSpPr txBox="1">
              <a:spLocks noChangeArrowheads="1"/>
            </p:cNvSpPr>
            <p:nvPr/>
          </p:nvSpPr>
          <p:spPr bwMode="auto">
            <a:xfrm>
              <a:off x="4171" y="772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6413" name="Line 39"/>
            <p:cNvSpPr>
              <a:spLocks noChangeShapeType="1"/>
            </p:cNvSpPr>
            <p:nvPr/>
          </p:nvSpPr>
          <p:spPr bwMode="auto">
            <a:xfrm flipH="1">
              <a:off x="4594" y="1091"/>
              <a:ext cx="373" cy="3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6414" name="Text Box 40"/>
            <p:cNvSpPr txBox="1">
              <a:spLocks noChangeArrowheads="1"/>
            </p:cNvSpPr>
            <p:nvPr/>
          </p:nvSpPr>
          <p:spPr bwMode="auto">
            <a:xfrm>
              <a:off x="3671" y="1033"/>
              <a:ext cx="17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x</a:t>
              </a:r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16415" name="Text Box 41"/>
            <p:cNvSpPr txBox="1">
              <a:spLocks noChangeArrowheads="1"/>
            </p:cNvSpPr>
            <p:nvPr/>
          </p:nvSpPr>
          <p:spPr bwMode="auto">
            <a:xfrm>
              <a:off x="3343" y="163"/>
              <a:ext cx="17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6416" name="Text Box 42"/>
            <p:cNvSpPr txBox="1">
              <a:spLocks noChangeArrowheads="1"/>
            </p:cNvSpPr>
            <p:nvPr/>
          </p:nvSpPr>
          <p:spPr bwMode="auto">
            <a:xfrm>
              <a:off x="2880" y="1216"/>
              <a:ext cx="16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16417" name="Text Box 43"/>
            <p:cNvSpPr txBox="1">
              <a:spLocks noChangeArrowheads="1"/>
            </p:cNvSpPr>
            <p:nvPr/>
          </p:nvSpPr>
          <p:spPr bwMode="auto">
            <a:xfrm>
              <a:off x="4872" y="151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6418" name="Text Box 44"/>
            <p:cNvSpPr txBox="1">
              <a:spLocks noChangeArrowheads="1"/>
            </p:cNvSpPr>
            <p:nvPr/>
          </p:nvSpPr>
          <p:spPr bwMode="auto">
            <a:xfrm>
              <a:off x="4446" y="1327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16419" name="Line 53"/>
            <p:cNvSpPr>
              <a:spLocks noChangeShapeType="1"/>
            </p:cNvSpPr>
            <p:nvPr/>
          </p:nvSpPr>
          <p:spPr bwMode="auto">
            <a:xfrm>
              <a:off x="3252" y="732"/>
              <a:ext cx="144" cy="282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6420" name="AutoShape 56"/>
            <p:cNvSpPr>
              <a:spLocks noChangeArrowheads="1"/>
            </p:cNvSpPr>
            <p:nvPr/>
          </p:nvSpPr>
          <p:spPr bwMode="auto">
            <a:xfrm rot="16200000" flipV="1">
              <a:off x="4285" y="816"/>
              <a:ext cx="1394" cy="518"/>
            </a:xfrm>
            <a:prstGeom prst="parallelogram">
              <a:avLst>
                <a:gd name="adj" fmla="val 76635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16393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9317025"/>
              </p:ext>
            </p:extLst>
          </p:nvPr>
        </p:nvGraphicFramePr>
        <p:xfrm>
          <a:off x="549275" y="5011738"/>
          <a:ext cx="4319588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7" name="Equation" r:id="rId7" imgW="3073400" imgH="457200" progId="Equation.3">
                  <p:embed/>
                </p:oleObj>
              </mc:Choice>
              <mc:Fallback>
                <p:oleObj name="Equation" r:id="rId7" imgW="3073400" imgH="457200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5011738"/>
                        <a:ext cx="4319588" cy="6413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4" name="Rectangle 31"/>
          <p:cNvSpPr>
            <a:spLocks noChangeArrowheads="1"/>
          </p:cNvSpPr>
          <p:nvPr/>
        </p:nvSpPr>
        <p:spPr bwMode="auto">
          <a:xfrm>
            <a:off x="390525" y="371475"/>
            <a:ext cx="7758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solidFill>
                  <a:srgbClr val="660066"/>
                </a:solidFill>
              </a:rPr>
              <a:t>December 6 Rectangular aperture and circular aperture</a:t>
            </a:r>
          </a:p>
        </p:txBody>
      </p:sp>
      <p:sp>
        <p:nvSpPr>
          <p:cNvPr id="16395" name="Rectangle 44"/>
          <p:cNvSpPr>
            <a:spLocks noChangeArrowheads="1"/>
          </p:cNvSpPr>
          <p:nvPr/>
        </p:nvSpPr>
        <p:spPr bwMode="auto">
          <a:xfrm>
            <a:off x="2598738" y="4395788"/>
            <a:ext cx="2844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u="sng">
                <a:solidFill>
                  <a:srgbClr val="0000FF"/>
                </a:solidFill>
                <a:latin typeface="Times New Roman" panose="02020603050405020304" pitchFamily="18" charset="0"/>
              </a:rPr>
              <a:t>Fraunhofer diffraction condition</a:t>
            </a:r>
            <a:endParaRPr lang="en-US" altLang="en-US" sz="1600">
              <a:solidFill>
                <a:srgbClr val="000000"/>
              </a:solidFill>
              <a:latin typeface="Symbol" panose="05050102010706020507" pitchFamily="18" charset="2"/>
            </a:endParaRPr>
          </a:p>
        </p:txBody>
      </p:sp>
      <p:grpSp>
        <p:nvGrpSpPr>
          <p:cNvPr id="16396" name="Group 50"/>
          <p:cNvGrpSpPr>
            <a:grpSpLocks/>
          </p:cNvGrpSpPr>
          <p:nvPr/>
        </p:nvGrpSpPr>
        <p:grpSpPr bwMode="auto">
          <a:xfrm>
            <a:off x="1209675" y="4514850"/>
            <a:ext cx="1481138" cy="142875"/>
            <a:chOff x="1209675" y="4514852"/>
            <a:chExt cx="1480480" cy="143107"/>
          </a:xfrm>
        </p:grpSpPr>
        <p:cxnSp>
          <p:nvCxnSpPr>
            <p:cNvPr id="16398" name="Straight Arrow Connector 46"/>
            <p:cNvCxnSpPr>
              <a:cxnSpLocks noChangeShapeType="1"/>
            </p:cNvCxnSpPr>
            <p:nvPr/>
          </p:nvCxnSpPr>
          <p:spPr bwMode="auto">
            <a:xfrm>
              <a:off x="1209675" y="4524375"/>
              <a:ext cx="790575" cy="1588"/>
            </a:xfrm>
            <a:prstGeom prst="straightConnector1">
              <a:avLst/>
            </a:prstGeom>
            <a:noFill/>
            <a:ln w="9525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399" name="Straight Arrow Connector 48"/>
            <p:cNvCxnSpPr>
              <a:cxnSpLocks noChangeShapeType="1"/>
            </p:cNvCxnSpPr>
            <p:nvPr/>
          </p:nvCxnSpPr>
          <p:spPr bwMode="auto">
            <a:xfrm flipH="1" flipV="1">
              <a:off x="1981200" y="4514852"/>
              <a:ext cx="708955" cy="143107"/>
            </a:xfrm>
            <a:prstGeom prst="straightConnector1">
              <a:avLst/>
            </a:prstGeom>
            <a:noFill/>
            <a:ln w="9525" algn="ctr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6397" name="Text Box 44"/>
          <p:cNvSpPr txBox="1">
            <a:spLocks noChangeArrowheads="1"/>
          </p:cNvSpPr>
          <p:nvPr/>
        </p:nvSpPr>
        <p:spPr bwMode="auto">
          <a:xfrm>
            <a:off x="6254750" y="3040063"/>
            <a:ext cx="3095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</a:rPr>
              <a:t>X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375A48-BC75-4743-B6FD-BDB84B82275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graphicFrame>
        <p:nvGraphicFramePr>
          <p:cNvPr id="17411" name="Object 59"/>
          <p:cNvGraphicFramePr>
            <a:graphicFrameLocks noChangeAspect="1"/>
          </p:cNvGraphicFramePr>
          <p:nvPr/>
        </p:nvGraphicFramePr>
        <p:xfrm>
          <a:off x="522288" y="2752725"/>
          <a:ext cx="5794375" cy="238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1" name="Equation" r:id="rId3" imgW="4127500" imgH="1701800" progId="Equation.DSMT4">
                  <p:embed/>
                </p:oleObj>
              </mc:Choice>
              <mc:Fallback>
                <p:oleObj name="Equation" r:id="rId3" imgW="4127500" imgH="1701800" progId="Equation.DSMT4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752725"/>
                        <a:ext cx="5794375" cy="238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Rectangle 60"/>
          <p:cNvSpPr>
            <a:spLocks noChangeArrowheads="1"/>
          </p:cNvSpPr>
          <p:nvPr/>
        </p:nvSpPr>
        <p:spPr bwMode="auto">
          <a:xfrm>
            <a:off x="569913" y="447675"/>
            <a:ext cx="254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00FF"/>
                </a:solidFill>
                <a:latin typeface="Times New Roman" panose="02020603050405020304" pitchFamily="18" charset="0"/>
              </a:rPr>
              <a:t>Rectangular aperture</a:t>
            </a:r>
            <a:r>
              <a:rPr lang="en-US" altLang="en-US" sz="1800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1741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1712569"/>
              </p:ext>
            </p:extLst>
          </p:nvPr>
        </p:nvGraphicFramePr>
        <p:xfrm>
          <a:off x="735013" y="5376863"/>
          <a:ext cx="2819400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2" name="Equation" r:id="rId5" imgW="2005729" imgH="495085" progId="Equation.3">
                  <p:embed/>
                </p:oleObj>
              </mc:Choice>
              <mc:Fallback>
                <p:oleObj name="Equation" r:id="rId5" imgW="2005729" imgH="495085" progId="Equation.3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5376863"/>
                        <a:ext cx="2819400" cy="6953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14" name="Group 58"/>
          <p:cNvGrpSpPr>
            <a:grpSpLocks/>
          </p:cNvGrpSpPr>
          <p:nvPr/>
        </p:nvGrpSpPr>
        <p:grpSpPr bwMode="auto">
          <a:xfrm>
            <a:off x="4532313" y="390525"/>
            <a:ext cx="4154487" cy="2573338"/>
            <a:chOff x="2855" y="151"/>
            <a:chExt cx="2617" cy="1621"/>
          </a:xfrm>
        </p:grpSpPr>
        <p:sp>
          <p:nvSpPr>
            <p:cNvPr id="17415" name="Line 38"/>
            <p:cNvSpPr>
              <a:spLocks noChangeShapeType="1"/>
            </p:cNvSpPr>
            <p:nvPr/>
          </p:nvSpPr>
          <p:spPr bwMode="auto">
            <a:xfrm flipV="1">
              <a:off x="4966" y="356"/>
              <a:ext cx="0" cy="7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7416" name="AutoShape 32"/>
            <p:cNvSpPr>
              <a:spLocks noChangeArrowheads="1"/>
            </p:cNvSpPr>
            <p:nvPr/>
          </p:nvSpPr>
          <p:spPr bwMode="auto">
            <a:xfrm rot="16200000" flipV="1">
              <a:off x="3259" y="1000"/>
              <a:ext cx="336" cy="142"/>
            </a:xfrm>
            <a:prstGeom prst="parallelogram">
              <a:avLst>
                <a:gd name="adj" fmla="val 59155"/>
              </a:avLst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7417" name="AutoShape 21"/>
            <p:cNvSpPr>
              <a:spLocks noChangeArrowheads="1"/>
            </p:cNvSpPr>
            <p:nvPr/>
          </p:nvSpPr>
          <p:spPr bwMode="auto">
            <a:xfrm rot="16200000" flipV="1">
              <a:off x="2949" y="890"/>
              <a:ext cx="926" cy="344"/>
            </a:xfrm>
            <a:prstGeom prst="parallelogram">
              <a:avLst>
                <a:gd name="adj" fmla="val 67297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7418" name="Line 24"/>
            <p:cNvSpPr>
              <a:spLocks noChangeShapeType="1"/>
            </p:cNvSpPr>
            <p:nvPr/>
          </p:nvSpPr>
          <p:spPr bwMode="auto">
            <a:xfrm>
              <a:off x="3415" y="1090"/>
              <a:ext cx="1559" cy="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7419" name="Line 25"/>
            <p:cNvSpPr>
              <a:spLocks noChangeShapeType="1"/>
            </p:cNvSpPr>
            <p:nvPr/>
          </p:nvSpPr>
          <p:spPr bwMode="auto">
            <a:xfrm flipH="1">
              <a:off x="3003" y="1090"/>
              <a:ext cx="433" cy="2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7420" name="Line 26"/>
            <p:cNvSpPr>
              <a:spLocks noChangeShapeType="1"/>
            </p:cNvSpPr>
            <p:nvPr/>
          </p:nvSpPr>
          <p:spPr bwMode="auto">
            <a:xfrm flipV="1">
              <a:off x="3429" y="361"/>
              <a:ext cx="0" cy="7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7421" name="Text Box 27"/>
            <p:cNvSpPr txBox="1">
              <a:spLocks noChangeArrowheads="1"/>
            </p:cNvSpPr>
            <p:nvPr/>
          </p:nvSpPr>
          <p:spPr bwMode="auto">
            <a:xfrm>
              <a:off x="2874" y="573"/>
              <a:ext cx="51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dS=dydz</a:t>
              </a:r>
            </a:p>
          </p:txBody>
        </p:sp>
        <p:sp>
          <p:nvSpPr>
            <p:cNvPr id="17422" name="Text Box 29"/>
            <p:cNvSpPr txBox="1">
              <a:spLocks noChangeArrowheads="1"/>
            </p:cNvSpPr>
            <p:nvPr/>
          </p:nvSpPr>
          <p:spPr bwMode="auto">
            <a:xfrm>
              <a:off x="5018" y="563"/>
              <a:ext cx="45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P</a:t>
              </a:r>
              <a:r>
                <a:rPr lang="en-US" altLang="en-US" sz="1600">
                  <a:latin typeface="Times New Roman" panose="02020603050405020304" pitchFamily="18" charset="0"/>
                </a:rPr>
                <a:t>(</a:t>
              </a:r>
              <a:r>
                <a:rPr lang="en-US" altLang="en-US" sz="1600" i="1">
                  <a:latin typeface="Times New Roman" panose="02020603050405020304" pitchFamily="18" charset="0"/>
                </a:rPr>
                <a:t>Y,Z</a:t>
              </a:r>
              <a:r>
                <a:rPr lang="en-US" altLang="en-US" sz="160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7423" name="Text Box 30"/>
            <p:cNvSpPr txBox="1">
              <a:spLocks noChangeArrowheads="1"/>
            </p:cNvSpPr>
            <p:nvPr/>
          </p:nvSpPr>
          <p:spPr bwMode="auto">
            <a:xfrm>
              <a:off x="4041" y="623"/>
              <a:ext cx="16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7424" name="Oval 31"/>
            <p:cNvSpPr>
              <a:spLocks noChangeArrowheads="1"/>
            </p:cNvSpPr>
            <p:nvPr/>
          </p:nvSpPr>
          <p:spPr bwMode="auto">
            <a:xfrm>
              <a:off x="5105" y="524"/>
              <a:ext cx="36" cy="43"/>
            </a:xfrm>
            <a:prstGeom prst="ellipse">
              <a:avLst/>
            </a:prstGeom>
            <a:solidFill>
              <a:srgbClr val="0099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7425" name="AutoShape 33"/>
            <p:cNvSpPr>
              <a:spLocks noChangeArrowheads="1"/>
            </p:cNvSpPr>
            <p:nvPr/>
          </p:nvSpPr>
          <p:spPr bwMode="auto">
            <a:xfrm rot="16200000" flipV="1">
              <a:off x="3346" y="1027"/>
              <a:ext cx="98" cy="34"/>
            </a:xfrm>
            <a:prstGeom prst="parallelogram">
              <a:avLst>
                <a:gd name="adj" fmla="val 72059"/>
              </a:avLst>
            </a:prstGeom>
            <a:solidFill>
              <a:srgbClr val="FF0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7426" name="Line 28"/>
            <p:cNvSpPr>
              <a:spLocks noChangeShapeType="1"/>
            </p:cNvSpPr>
            <p:nvPr/>
          </p:nvSpPr>
          <p:spPr bwMode="auto">
            <a:xfrm flipV="1">
              <a:off x="3396" y="534"/>
              <a:ext cx="1717" cy="50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7427" name="Line 35"/>
            <p:cNvSpPr>
              <a:spLocks noChangeShapeType="1"/>
            </p:cNvSpPr>
            <p:nvPr/>
          </p:nvSpPr>
          <p:spPr bwMode="auto">
            <a:xfrm flipV="1">
              <a:off x="3432" y="546"/>
              <a:ext cx="1686" cy="5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7428" name="Text Box 36"/>
            <p:cNvSpPr txBox="1">
              <a:spLocks noChangeArrowheads="1"/>
            </p:cNvSpPr>
            <p:nvPr/>
          </p:nvSpPr>
          <p:spPr bwMode="auto">
            <a:xfrm>
              <a:off x="4116" y="792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7429" name="Line 39"/>
            <p:cNvSpPr>
              <a:spLocks noChangeShapeType="1"/>
            </p:cNvSpPr>
            <p:nvPr/>
          </p:nvSpPr>
          <p:spPr bwMode="auto">
            <a:xfrm flipH="1">
              <a:off x="4600" y="1085"/>
              <a:ext cx="373" cy="3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7430" name="Text Box 40"/>
            <p:cNvSpPr txBox="1">
              <a:spLocks noChangeArrowheads="1"/>
            </p:cNvSpPr>
            <p:nvPr/>
          </p:nvSpPr>
          <p:spPr bwMode="auto">
            <a:xfrm>
              <a:off x="3671" y="1033"/>
              <a:ext cx="17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x</a:t>
              </a:r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17431" name="Text Box 41"/>
            <p:cNvSpPr txBox="1">
              <a:spLocks noChangeArrowheads="1"/>
            </p:cNvSpPr>
            <p:nvPr/>
          </p:nvSpPr>
          <p:spPr bwMode="auto">
            <a:xfrm>
              <a:off x="3343" y="163"/>
              <a:ext cx="17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7432" name="Text Box 42"/>
            <p:cNvSpPr txBox="1">
              <a:spLocks noChangeArrowheads="1"/>
            </p:cNvSpPr>
            <p:nvPr/>
          </p:nvSpPr>
          <p:spPr bwMode="auto">
            <a:xfrm>
              <a:off x="2855" y="1261"/>
              <a:ext cx="16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17433" name="Text Box 43"/>
            <p:cNvSpPr txBox="1">
              <a:spLocks noChangeArrowheads="1"/>
            </p:cNvSpPr>
            <p:nvPr/>
          </p:nvSpPr>
          <p:spPr bwMode="auto">
            <a:xfrm>
              <a:off x="4872" y="151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7434" name="Text Box 44"/>
            <p:cNvSpPr txBox="1">
              <a:spLocks noChangeArrowheads="1"/>
            </p:cNvSpPr>
            <p:nvPr/>
          </p:nvSpPr>
          <p:spPr bwMode="auto">
            <a:xfrm>
              <a:off x="4446" y="1327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17435" name="Text Box 45"/>
            <p:cNvSpPr txBox="1">
              <a:spLocks noChangeArrowheads="1"/>
            </p:cNvSpPr>
            <p:nvPr/>
          </p:nvSpPr>
          <p:spPr bwMode="auto">
            <a:xfrm>
              <a:off x="3352" y="1201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7436" name="Line 46"/>
            <p:cNvSpPr>
              <a:spLocks noChangeShapeType="1"/>
            </p:cNvSpPr>
            <p:nvPr/>
          </p:nvSpPr>
          <p:spPr bwMode="auto">
            <a:xfrm>
              <a:off x="3354" y="1236"/>
              <a:ext cx="0" cy="1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7437" name="Line 47"/>
            <p:cNvSpPr>
              <a:spLocks noChangeShapeType="1"/>
            </p:cNvSpPr>
            <p:nvPr/>
          </p:nvSpPr>
          <p:spPr bwMode="auto">
            <a:xfrm>
              <a:off x="3499" y="1153"/>
              <a:ext cx="0" cy="1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7438" name="Line 48"/>
            <p:cNvSpPr>
              <a:spLocks noChangeShapeType="1"/>
            </p:cNvSpPr>
            <p:nvPr/>
          </p:nvSpPr>
          <p:spPr bwMode="auto">
            <a:xfrm flipV="1">
              <a:off x="3342" y="1230"/>
              <a:ext cx="162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7439" name="Line 49"/>
            <p:cNvSpPr>
              <a:spLocks noChangeShapeType="1"/>
            </p:cNvSpPr>
            <p:nvPr/>
          </p:nvSpPr>
          <p:spPr bwMode="auto">
            <a:xfrm flipV="1">
              <a:off x="3282" y="978"/>
              <a:ext cx="84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7440" name="Line 50"/>
            <p:cNvSpPr>
              <a:spLocks noChangeShapeType="1"/>
            </p:cNvSpPr>
            <p:nvPr/>
          </p:nvSpPr>
          <p:spPr bwMode="auto">
            <a:xfrm flipV="1">
              <a:off x="3271" y="1237"/>
              <a:ext cx="84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7441" name="Line 51"/>
            <p:cNvSpPr>
              <a:spLocks noChangeShapeType="1"/>
            </p:cNvSpPr>
            <p:nvPr/>
          </p:nvSpPr>
          <p:spPr bwMode="auto">
            <a:xfrm>
              <a:off x="3324" y="1002"/>
              <a:ext cx="0" cy="2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7442" name="Text Box 52"/>
            <p:cNvSpPr txBox="1">
              <a:spLocks noChangeArrowheads="1"/>
            </p:cNvSpPr>
            <p:nvPr/>
          </p:nvSpPr>
          <p:spPr bwMode="auto">
            <a:xfrm>
              <a:off x="3191" y="992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7443" name="Line 53"/>
            <p:cNvSpPr>
              <a:spLocks noChangeShapeType="1"/>
            </p:cNvSpPr>
            <p:nvPr/>
          </p:nvSpPr>
          <p:spPr bwMode="auto">
            <a:xfrm>
              <a:off x="3252" y="732"/>
              <a:ext cx="144" cy="282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7444" name="AutoShape 56"/>
            <p:cNvSpPr>
              <a:spLocks noChangeArrowheads="1"/>
            </p:cNvSpPr>
            <p:nvPr/>
          </p:nvSpPr>
          <p:spPr bwMode="auto">
            <a:xfrm rot="16200000" flipV="1">
              <a:off x="4285" y="816"/>
              <a:ext cx="1394" cy="518"/>
            </a:xfrm>
            <a:prstGeom prst="parallelogram">
              <a:avLst>
                <a:gd name="adj" fmla="val 76635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CDFEF5-AE43-478B-8838-F834626DD7B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graphicFrame>
        <p:nvGraphicFramePr>
          <p:cNvPr id="1843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489212"/>
              </p:ext>
            </p:extLst>
          </p:nvPr>
        </p:nvGraphicFramePr>
        <p:xfrm>
          <a:off x="482600" y="463550"/>
          <a:ext cx="2819400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6" name="Equation" r:id="rId3" imgW="2005729" imgH="495085" progId="Equation.3">
                  <p:embed/>
                </p:oleObj>
              </mc:Choice>
              <mc:Fallback>
                <p:oleObj name="Equation" r:id="rId3" imgW="2005729" imgH="49508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00" y="463550"/>
                        <a:ext cx="2819400" cy="6953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36" name="Picture 6" descr="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3186113"/>
            <a:ext cx="3586162" cy="279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7" descr="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3048000"/>
            <a:ext cx="271462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8" name="Group 10"/>
          <p:cNvGrpSpPr>
            <a:grpSpLocks/>
          </p:cNvGrpSpPr>
          <p:nvPr/>
        </p:nvGrpSpPr>
        <p:grpSpPr bwMode="auto">
          <a:xfrm>
            <a:off x="377825" y="1458913"/>
            <a:ext cx="5086350" cy="1135062"/>
            <a:chOff x="3502025" y="230188"/>
            <a:chExt cx="5086350" cy="1135062"/>
          </a:xfrm>
        </p:grpSpPr>
        <p:graphicFrame>
          <p:nvGraphicFramePr>
            <p:cNvPr id="18440" name="Object 11"/>
            <p:cNvGraphicFramePr>
              <a:graphicFrameLocks noChangeAspect="1"/>
            </p:cNvGraphicFramePr>
            <p:nvPr/>
          </p:nvGraphicFramePr>
          <p:xfrm>
            <a:off x="4949825" y="230188"/>
            <a:ext cx="3638550" cy="552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77" name="Equation" r:id="rId7" imgW="2590800" imgH="393700" progId="Equation.3">
                    <p:embed/>
                  </p:oleObj>
                </mc:Choice>
                <mc:Fallback>
                  <p:oleObj name="Equation" r:id="rId7" imgW="2590800" imgH="39370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49825" y="230188"/>
                          <a:ext cx="3638550" cy="5524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41" name="Rectangle 12"/>
            <p:cNvSpPr>
              <a:spLocks noChangeArrowheads="1"/>
            </p:cNvSpPr>
            <p:nvPr/>
          </p:nvSpPr>
          <p:spPr bwMode="auto">
            <a:xfrm>
              <a:off x="3502025" y="341313"/>
              <a:ext cx="1377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Y</a:t>
              </a:r>
              <a:r>
                <a:rPr lang="en-US" altLang="en-US" sz="1800">
                  <a:latin typeface="Times New Roman" panose="02020603050405020304" pitchFamily="18" charset="0"/>
                </a:rPr>
                <a:t> minimum: </a:t>
              </a:r>
            </a:p>
          </p:txBody>
        </p:sp>
        <p:graphicFrame>
          <p:nvGraphicFramePr>
            <p:cNvPr id="18442" name="Object 13"/>
            <p:cNvGraphicFramePr>
              <a:graphicFrameLocks noChangeAspect="1"/>
            </p:cNvGraphicFramePr>
            <p:nvPr/>
          </p:nvGraphicFramePr>
          <p:xfrm>
            <a:off x="4949825" y="812800"/>
            <a:ext cx="3621088" cy="552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78" name="Equation" r:id="rId9" imgW="2578100" imgH="393700" progId="Equation.3">
                    <p:embed/>
                  </p:oleObj>
                </mc:Choice>
                <mc:Fallback>
                  <p:oleObj name="Equation" r:id="rId9" imgW="2578100" imgH="393700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49825" y="812800"/>
                          <a:ext cx="3621088" cy="5524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43" name="Rectangle 14"/>
            <p:cNvSpPr>
              <a:spLocks noChangeArrowheads="1"/>
            </p:cNvSpPr>
            <p:nvPr/>
          </p:nvSpPr>
          <p:spPr bwMode="auto">
            <a:xfrm>
              <a:off x="3503613" y="895350"/>
              <a:ext cx="1377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Z</a:t>
              </a:r>
              <a:r>
                <a:rPr lang="en-US" altLang="en-US" sz="1800">
                  <a:latin typeface="Times New Roman" panose="02020603050405020304" pitchFamily="18" charset="0"/>
                </a:rPr>
                <a:t> minimum: </a:t>
              </a:r>
            </a:p>
          </p:txBody>
        </p:sp>
      </p:grpSp>
      <p:graphicFrame>
        <p:nvGraphicFramePr>
          <p:cNvPr id="18439" name="Object 10"/>
          <p:cNvGraphicFramePr>
            <a:graphicFrameLocks noChangeAspect="1"/>
          </p:cNvGraphicFramePr>
          <p:nvPr/>
        </p:nvGraphicFramePr>
        <p:xfrm>
          <a:off x="3749675" y="485775"/>
          <a:ext cx="13700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9" name="Equation" r:id="rId11" imgW="939800" imgH="457200" progId="Equation.3">
                  <p:embed/>
                </p:oleObj>
              </mc:Choice>
              <mc:Fallback>
                <p:oleObj name="Equation" r:id="rId11" imgW="93980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9675" y="485775"/>
                        <a:ext cx="13700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941D4C-D71A-47F0-BC46-D4E925107AC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361950" y="365125"/>
            <a:ext cx="2933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</a:rPr>
              <a:t>10.2.5 The circular aperture</a:t>
            </a:r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358775" y="688975"/>
            <a:ext cx="5080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00FF"/>
                </a:solidFill>
                <a:latin typeface="Times New Roman" panose="02020603050405020304" pitchFamily="18" charset="0"/>
              </a:rPr>
              <a:t>Importance in optical instrumentation</a:t>
            </a:r>
            <a:r>
              <a:rPr lang="en-US" altLang="en-US" sz="1800">
                <a:latin typeface="Times New Roman" panose="02020603050405020304" pitchFamily="18" charset="0"/>
              </a:rPr>
              <a:t>: The image of a distant point source is not a point, but a diffraction pattern because of the limited size of the lenses.</a:t>
            </a:r>
          </a:p>
        </p:txBody>
      </p:sp>
      <p:graphicFrame>
        <p:nvGraphicFramePr>
          <p:cNvPr id="19461" name="Object 86"/>
          <p:cNvGraphicFramePr>
            <a:graphicFrameLocks noChangeAspect="1"/>
          </p:cNvGraphicFramePr>
          <p:nvPr/>
        </p:nvGraphicFramePr>
        <p:xfrm>
          <a:off x="368300" y="1770063"/>
          <a:ext cx="4659313" cy="431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2" name="Equation" r:id="rId3" imgW="3314700" imgH="3073400" progId="Equation.3">
                  <p:embed/>
                </p:oleObj>
              </mc:Choice>
              <mc:Fallback>
                <p:oleObj name="Equation" r:id="rId3" imgW="3314700" imgH="3073400" progId="Equation.3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" y="1770063"/>
                        <a:ext cx="4659313" cy="431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87"/>
          <p:cNvGraphicFramePr>
            <a:graphicFrameLocks noChangeAspect="1"/>
          </p:cNvGraphicFramePr>
          <p:nvPr/>
        </p:nvGraphicFramePr>
        <p:xfrm>
          <a:off x="5526088" y="2987675"/>
          <a:ext cx="3246437" cy="231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3" name="Equation" r:id="rId5" imgW="2311400" imgH="1651000" progId="Equation.3">
                  <p:embed/>
                </p:oleObj>
              </mc:Choice>
              <mc:Fallback>
                <p:oleObj name="Equation" r:id="rId5" imgW="2311400" imgH="1651000" progId="Equation.3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6088" y="2987675"/>
                        <a:ext cx="3246437" cy="2316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Rectangle 88"/>
          <p:cNvSpPr>
            <a:spLocks noChangeArrowheads="1"/>
          </p:cNvSpPr>
          <p:nvPr/>
        </p:nvSpPr>
        <p:spPr bwMode="auto">
          <a:xfrm>
            <a:off x="5475288" y="2609850"/>
            <a:ext cx="1882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>
                <a:latin typeface="Times New Roman" panose="02020603050405020304" pitchFamily="18" charset="0"/>
              </a:rPr>
              <a:t>Bessel functions:</a:t>
            </a:r>
            <a:r>
              <a:rPr lang="en-US" altLang="en-US" sz="1800">
                <a:latin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9464" name="Object 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3366742"/>
              </p:ext>
            </p:extLst>
          </p:nvPr>
        </p:nvGraphicFramePr>
        <p:xfrm>
          <a:off x="4440238" y="5470525"/>
          <a:ext cx="4319587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4" name="Equation" r:id="rId7" imgW="3073400" imgH="495300" progId="Equation.3">
                  <p:embed/>
                </p:oleObj>
              </mc:Choice>
              <mc:Fallback>
                <p:oleObj name="Equation" r:id="rId7" imgW="3073400" imgH="495300" progId="Equation.3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8" y="5470525"/>
                        <a:ext cx="4319587" cy="6969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65" name="Group 2"/>
          <p:cNvGrpSpPr>
            <a:grpSpLocks/>
          </p:cNvGrpSpPr>
          <p:nvPr/>
        </p:nvGrpSpPr>
        <p:grpSpPr bwMode="auto">
          <a:xfrm>
            <a:off x="5027613" y="160338"/>
            <a:ext cx="3759200" cy="2563812"/>
            <a:chOff x="5027613" y="152400"/>
            <a:chExt cx="3759200" cy="2563813"/>
          </a:xfrm>
        </p:grpSpPr>
        <p:sp>
          <p:nvSpPr>
            <p:cNvPr id="19466" name="Text Box 73"/>
            <p:cNvSpPr txBox="1">
              <a:spLocks noChangeArrowheads="1"/>
            </p:cNvSpPr>
            <p:nvPr/>
          </p:nvSpPr>
          <p:spPr bwMode="auto">
            <a:xfrm>
              <a:off x="7912101" y="1373188"/>
              <a:ext cx="33972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Symbol" panose="05050102010706020507" pitchFamily="18" charset="2"/>
                </a:rPr>
                <a:t>F</a:t>
              </a:r>
              <a:endParaRPr lang="en-US" altLang="en-US" sz="1600">
                <a:latin typeface="Symbol" panose="05050102010706020507" pitchFamily="18" charset="2"/>
              </a:endParaRPr>
            </a:p>
          </p:txBody>
        </p:sp>
        <p:sp>
          <p:nvSpPr>
            <p:cNvPr id="19467" name="Oval 74"/>
            <p:cNvSpPr>
              <a:spLocks noChangeArrowheads="1"/>
            </p:cNvSpPr>
            <p:nvPr/>
          </p:nvSpPr>
          <p:spPr bwMode="auto">
            <a:xfrm>
              <a:off x="5695951" y="1304925"/>
              <a:ext cx="485775" cy="685800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9468" name="Line 7"/>
            <p:cNvSpPr>
              <a:spLocks noChangeShapeType="1"/>
            </p:cNvSpPr>
            <p:nvPr/>
          </p:nvSpPr>
          <p:spPr bwMode="auto">
            <a:xfrm flipV="1">
              <a:off x="8378826" y="477838"/>
              <a:ext cx="0" cy="11715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9469" name="AutoShape 9"/>
            <p:cNvSpPr>
              <a:spLocks noChangeArrowheads="1"/>
            </p:cNvSpPr>
            <p:nvPr/>
          </p:nvSpPr>
          <p:spPr bwMode="auto">
            <a:xfrm rot="16200000" flipV="1">
              <a:off x="5195888" y="1344613"/>
              <a:ext cx="1470025" cy="546100"/>
            </a:xfrm>
            <a:prstGeom prst="parallelogram">
              <a:avLst>
                <a:gd name="adj" fmla="val 67297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9470" name="Line 10"/>
            <p:cNvSpPr>
              <a:spLocks noChangeShapeType="1"/>
            </p:cNvSpPr>
            <p:nvPr/>
          </p:nvSpPr>
          <p:spPr bwMode="auto">
            <a:xfrm>
              <a:off x="5916613" y="1643063"/>
              <a:ext cx="2474913" cy="95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9471" name="Line 11"/>
            <p:cNvSpPr>
              <a:spLocks noChangeShapeType="1"/>
            </p:cNvSpPr>
            <p:nvPr/>
          </p:nvSpPr>
          <p:spPr bwMode="auto">
            <a:xfrm flipH="1">
              <a:off x="5262563" y="1643063"/>
              <a:ext cx="687388" cy="3905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9472" name="Line 12"/>
            <p:cNvSpPr>
              <a:spLocks noChangeShapeType="1"/>
            </p:cNvSpPr>
            <p:nvPr/>
          </p:nvSpPr>
          <p:spPr bwMode="auto">
            <a:xfrm flipV="1">
              <a:off x="5938838" y="485775"/>
              <a:ext cx="0" cy="11715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9473" name="Text Box 14"/>
            <p:cNvSpPr txBox="1">
              <a:spLocks noChangeArrowheads="1"/>
            </p:cNvSpPr>
            <p:nvPr/>
          </p:nvSpPr>
          <p:spPr bwMode="auto">
            <a:xfrm>
              <a:off x="7718426" y="758825"/>
              <a:ext cx="72072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P</a:t>
              </a:r>
              <a:r>
                <a:rPr lang="en-US" altLang="en-US" sz="1600">
                  <a:latin typeface="Times New Roman" panose="02020603050405020304" pitchFamily="18" charset="0"/>
                </a:rPr>
                <a:t>(</a:t>
              </a:r>
              <a:r>
                <a:rPr lang="en-US" altLang="en-US" sz="1600" i="1">
                  <a:latin typeface="Times New Roman" panose="02020603050405020304" pitchFamily="18" charset="0"/>
                </a:rPr>
                <a:t>Y,Z</a:t>
              </a:r>
              <a:r>
                <a:rPr lang="en-US" altLang="en-US" sz="160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9474" name="Oval 16"/>
            <p:cNvSpPr>
              <a:spLocks noChangeArrowheads="1"/>
            </p:cNvSpPr>
            <p:nvPr/>
          </p:nvSpPr>
          <p:spPr bwMode="auto">
            <a:xfrm>
              <a:off x="8208963" y="1077913"/>
              <a:ext cx="57150" cy="68263"/>
            </a:xfrm>
            <a:prstGeom prst="ellipse">
              <a:avLst/>
            </a:prstGeom>
            <a:solidFill>
              <a:srgbClr val="0099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9475" name="AutoShape 17"/>
            <p:cNvSpPr>
              <a:spLocks noChangeArrowheads="1"/>
            </p:cNvSpPr>
            <p:nvPr/>
          </p:nvSpPr>
          <p:spPr bwMode="auto">
            <a:xfrm rot="16200000" flipV="1">
              <a:off x="5707063" y="1471613"/>
              <a:ext cx="136525" cy="42863"/>
            </a:xfrm>
            <a:prstGeom prst="parallelogram">
              <a:avLst>
                <a:gd name="adj" fmla="val 79629"/>
              </a:avLst>
            </a:prstGeom>
            <a:solidFill>
              <a:srgbClr val="FF0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9476" name="Line 19"/>
            <p:cNvSpPr>
              <a:spLocks noChangeShapeType="1"/>
            </p:cNvSpPr>
            <p:nvPr/>
          </p:nvSpPr>
          <p:spPr bwMode="auto">
            <a:xfrm flipV="1">
              <a:off x="5943601" y="1122363"/>
              <a:ext cx="2295525" cy="514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9477" name="Text Box 20"/>
            <p:cNvSpPr txBox="1">
              <a:spLocks noChangeArrowheads="1"/>
            </p:cNvSpPr>
            <p:nvPr/>
          </p:nvSpPr>
          <p:spPr bwMode="auto">
            <a:xfrm>
              <a:off x="7156451" y="1255713"/>
              <a:ext cx="3079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9478" name="Line 21"/>
            <p:cNvSpPr>
              <a:spLocks noChangeShapeType="1"/>
            </p:cNvSpPr>
            <p:nvPr/>
          </p:nvSpPr>
          <p:spPr bwMode="auto">
            <a:xfrm flipH="1">
              <a:off x="7797801" y="1635125"/>
              <a:ext cx="592138" cy="485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9479" name="Text Box 22"/>
            <p:cNvSpPr txBox="1">
              <a:spLocks noChangeArrowheads="1"/>
            </p:cNvSpPr>
            <p:nvPr/>
          </p:nvSpPr>
          <p:spPr bwMode="auto">
            <a:xfrm>
              <a:off x="6570663" y="1600200"/>
              <a:ext cx="274638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x</a:t>
              </a:r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19480" name="Text Box 23"/>
            <p:cNvSpPr txBox="1">
              <a:spLocks noChangeArrowheads="1"/>
            </p:cNvSpPr>
            <p:nvPr/>
          </p:nvSpPr>
          <p:spPr bwMode="auto">
            <a:xfrm>
              <a:off x="5802313" y="171450"/>
              <a:ext cx="274638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9481" name="Text Box 24"/>
            <p:cNvSpPr txBox="1">
              <a:spLocks noChangeArrowheads="1"/>
            </p:cNvSpPr>
            <p:nvPr/>
          </p:nvSpPr>
          <p:spPr bwMode="auto">
            <a:xfrm>
              <a:off x="5027613" y="1914525"/>
              <a:ext cx="26352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19482" name="Text Box 25"/>
            <p:cNvSpPr txBox="1">
              <a:spLocks noChangeArrowheads="1"/>
            </p:cNvSpPr>
            <p:nvPr/>
          </p:nvSpPr>
          <p:spPr bwMode="auto">
            <a:xfrm>
              <a:off x="8229601" y="152400"/>
              <a:ext cx="29686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9483" name="Text Box 26"/>
            <p:cNvSpPr txBox="1">
              <a:spLocks noChangeArrowheads="1"/>
            </p:cNvSpPr>
            <p:nvPr/>
          </p:nvSpPr>
          <p:spPr bwMode="auto">
            <a:xfrm>
              <a:off x="7553326" y="2019300"/>
              <a:ext cx="29686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19484" name="AutoShape 36"/>
            <p:cNvSpPr>
              <a:spLocks noChangeArrowheads="1"/>
            </p:cNvSpPr>
            <p:nvPr/>
          </p:nvSpPr>
          <p:spPr bwMode="auto">
            <a:xfrm rot="16200000" flipV="1">
              <a:off x="7269163" y="1198563"/>
              <a:ext cx="2212975" cy="822325"/>
            </a:xfrm>
            <a:prstGeom prst="parallelogram">
              <a:avLst>
                <a:gd name="adj" fmla="val 76635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9485" name="Freeform 37"/>
            <p:cNvSpPr>
              <a:spLocks/>
            </p:cNvSpPr>
            <p:nvPr/>
          </p:nvSpPr>
          <p:spPr bwMode="auto">
            <a:xfrm>
              <a:off x="6448426" y="1524001"/>
              <a:ext cx="45720" cy="112714"/>
            </a:xfrm>
            <a:custGeom>
              <a:avLst/>
              <a:gdLst>
                <a:gd name="T0" fmla="*/ 0 w 32"/>
                <a:gd name="T1" fmla="*/ 0 h 78"/>
                <a:gd name="T2" fmla="*/ 2147483646 w 32"/>
                <a:gd name="T3" fmla="*/ 2147483646 h 78"/>
                <a:gd name="T4" fmla="*/ 2147483646 w 32"/>
                <a:gd name="T5" fmla="*/ 2147483646 h 78"/>
                <a:gd name="T6" fmla="*/ 0 60000 65536"/>
                <a:gd name="T7" fmla="*/ 0 60000 65536"/>
                <a:gd name="T8" fmla="*/ 0 60000 65536"/>
                <a:gd name="T9" fmla="*/ 0 w 32"/>
                <a:gd name="T10" fmla="*/ 0 h 78"/>
                <a:gd name="T11" fmla="*/ 32 w 32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" h="78">
                  <a:moveTo>
                    <a:pt x="0" y="0"/>
                  </a:moveTo>
                  <a:cubicBezTo>
                    <a:pt x="14" y="8"/>
                    <a:pt x="28" y="17"/>
                    <a:pt x="30" y="30"/>
                  </a:cubicBezTo>
                  <a:cubicBezTo>
                    <a:pt x="32" y="43"/>
                    <a:pt x="22" y="60"/>
                    <a:pt x="12" y="78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9486" name="Text Box 38"/>
            <p:cNvSpPr txBox="1">
              <a:spLocks noChangeArrowheads="1"/>
            </p:cNvSpPr>
            <p:nvPr/>
          </p:nvSpPr>
          <p:spPr bwMode="auto">
            <a:xfrm>
              <a:off x="6503988" y="1387475"/>
              <a:ext cx="2905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Symbol" panose="05050102010706020507" pitchFamily="18" charset="2"/>
                </a:rPr>
                <a:t>q</a:t>
              </a:r>
            </a:p>
          </p:txBody>
        </p:sp>
        <p:sp>
          <p:nvSpPr>
            <p:cNvPr id="19487" name="Line 39"/>
            <p:cNvSpPr>
              <a:spLocks noChangeShapeType="1"/>
            </p:cNvSpPr>
            <p:nvPr/>
          </p:nvSpPr>
          <p:spPr bwMode="auto">
            <a:xfrm flipH="1" flipV="1">
              <a:off x="8239126" y="1114425"/>
              <a:ext cx="133350" cy="5143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9488" name="Text Box 71"/>
            <p:cNvSpPr txBox="1">
              <a:spLocks noChangeArrowheads="1"/>
            </p:cNvSpPr>
            <p:nvPr/>
          </p:nvSpPr>
          <p:spPr bwMode="auto">
            <a:xfrm>
              <a:off x="8053388" y="1135063"/>
              <a:ext cx="2857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solidFill>
                    <a:srgbClr val="0000FF"/>
                  </a:solidFill>
                  <a:latin typeface="Times New Roman" panose="02020603050405020304" pitchFamily="18" charset="0"/>
                </a:rPr>
                <a:t>q</a:t>
              </a:r>
              <a:endParaRPr lang="en-US" altLang="en-US" sz="16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489" name="Freeform 72"/>
            <p:cNvSpPr>
              <a:spLocks/>
            </p:cNvSpPr>
            <p:nvPr/>
          </p:nvSpPr>
          <p:spPr bwMode="auto">
            <a:xfrm>
              <a:off x="8199438" y="1400175"/>
              <a:ext cx="96838" cy="361950"/>
            </a:xfrm>
            <a:custGeom>
              <a:avLst/>
              <a:gdLst>
                <a:gd name="T0" fmla="*/ 2147483646 w 61"/>
                <a:gd name="T1" fmla="*/ 0 h 228"/>
                <a:gd name="T2" fmla="*/ 2147483646 w 61"/>
                <a:gd name="T3" fmla="*/ 2147483646 h 228"/>
                <a:gd name="T4" fmla="*/ 2147483646 w 61"/>
                <a:gd name="T5" fmla="*/ 2147483646 h 228"/>
                <a:gd name="T6" fmla="*/ 0 60000 65536"/>
                <a:gd name="T7" fmla="*/ 0 60000 65536"/>
                <a:gd name="T8" fmla="*/ 0 60000 65536"/>
                <a:gd name="T9" fmla="*/ 0 w 61"/>
                <a:gd name="T10" fmla="*/ 0 h 228"/>
                <a:gd name="T11" fmla="*/ 61 w 61"/>
                <a:gd name="T12" fmla="*/ 228 h 2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1" h="228">
                  <a:moveTo>
                    <a:pt x="61" y="0"/>
                  </a:moveTo>
                  <a:cubicBezTo>
                    <a:pt x="37" y="35"/>
                    <a:pt x="14" y="70"/>
                    <a:pt x="7" y="108"/>
                  </a:cubicBezTo>
                  <a:cubicBezTo>
                    <a:pt x="0" y="146"/>
                    <a:pt x="9" y="187"/>
                    <a:pt x="19" y="228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9490" name="Line 75"/>
            <p:cNvSpPr>
              <a:spLocks noChangeShapeType="1"/>
            </p:cNvSpPr>
            <p:nvPr/>
          </p:nvSpPr>
          <p:spPr bwMode="auto">
            <a:xfrm flipH="1" flipV="1">
              <a:off x="5772151" y="1485900"/>
              <a:ext cx="190500" cy="161925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9491" name="Freeform 82"/>
            <p:cNvSpPr>
              <a:spLocks/>
            </p:cNvSpPr>
            <p:nvPr/>
          </p:nvSpPr>
          <p:spPr bwMode="auto">
            <a:xfrm>
              <a:off x="5811838" y="1562100"/>
              <a:ext cx="55563" cy="161925"/>
            </a:xfrm>
            <a:custGeom>
              <a:avLst/>
              <a:gdLst>
                <a:gd name="T0" fmla="*/ 2147483646 w 35"/>
                <a:gd name="T1" fmla="*/ 2147483646 h 102"/>
                <a:gd name="T2" fmla="*/ 2147483646 w 35"/>
                <a:gd name="T3" fmla="*/ 2147483646 h 102"/>
                <a:gd name="T4" fmla="*/ 2147483646 w 35"/>
                <a:gd name="T5" fmla="*/ 0 h 102"/>
                <a:gd name="T6" fmla="*/ 0 60000 65536"/>
                <a:gd name="T7" fmla="*/ 0 60000 65536"/>
                <a:gd name="T8" fmla="*/ 0 60000 65536"/>
                <a:gd name="T9" fmla="*/ 0 w 35"/>
                <a:gd name="T10" fmla="*/ 0 h 102"/>
                <a:gd name="T11" fmla="*/ 35 w 35"/>
                <a:gd name="T12" fmla="*/ 102 h 10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" h="102">
                  <a:moveTo>
                    <a:pt x="5" y="102"/>
                  </a:moveTo>
                  <a:cubicBezTo>
                    <a:pt x="2" y="80"/>
                    <a:pt x="0" y="59"/>
                    <a:pt x="5" y="42"/>
                  </a:cubicBezTo>
                  <a:cubicBezTo>
                    <a:pt x="10" y="25"/>
                    <a:pt x="22" y="12"/>
                    <a:pt x="35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9492" name="Text Box 83"/>
            <p:cNvSpPr txBox="1">
              <a:spLocks noChangeArrowheads="1"/>
            </p:cNvSpPr>
            <p:nvPr/>
          </p:nvSpPr>
          <p:spPr bwMode="auto">
            <a:xfrm>
              <a:off x="5592763" y="1439863"/>
              <a:ext cx="2905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Symbol" panose="05050102010706020507" pitchFamily="18" charset="2"/>
                </a:rPr>
                <a:t>f</a:t>
              </a:r>
              <a:endParaRPr lang="en-US" altLang="en-US" sz="1600">
                <a:latin typeface="Symbol" panose="05050102010706020507" pitchFamily="18" charset="2"/>
              </a:endParaRPr>
            </a:p>
          </p:txBody>
        </p:sp>
        <p:sp>
          <p:nvSpPr>
            <p:cNvPr id="19493" name="Text Box 84"/>
            <p:cNvSpPr txBox="1">
              <a:spLocks noChangeArrowheads="1"/>
            </p:cNvSpPr>
            <p:nvPr/>
          </p:nvSpPr>
          <p:spPr bwMode="auto">
            <a:xfrm>
              <a:off x="5719763" y="1236663"/>
              <a:ext cx="280988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solidFill>
                    <a:srgbClr val="0000FF"/>
                  </a:solidFill>
                  <a:latin typeface="Symbol" panose="05050102010706020507" pitchFamily="18" charset="2"/>
                </a:rPr>
                <a:t>r</a:t>
              </a:r>
              <a:endParaRPr lang="en-US" altLang="en-US" sz="1400">
                <a:solidFill>
                  <a:srgbClr val="0000FF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19494" name="Line 91"/>
            <p:cNvSpPr>
              <a:spLocks noChangeShapeType="1"/>
            </p:cNvSpPr>
            <p:nvPr/>
          </p:nvSpPr>
          <p:spPr bwMode="auto">
            <a:xfrm flipH="1">
              <a:off x="5857876" y="1647825"/>
              <a:ext cx="85725" cy="342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9495" name="Text Box 92"/>
            <p:cNvSpPr txBox="1">
              <a:spLocks noChangeArrowheads="1"/>
            </p:cNvSpPr>
            <p:nvPr/>
          </p:nvSpPr>
          <p:spPr bwMode="auto">
            <a:xfrm>
              <a:off x="5867401" y="1644650"/>
              <a:ext cx="2857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9496" name="Freeform 72"/>
            <p:cNvSpPr>
              <a:spLocks/>
            </p:cNvSpPr>
            <p:nvPr/>
          </p:nvSpPr>
          <p:spPr bwMode="auto">
            <a:xfrm>
              <a:off x="8224833" y="1408636"/>
              <a:ext cx="96838" cy="361950"/>
            </a:xfrm>
            <a:custGeom>
              <a:avLst/>
              <a:gdLst>
                <a:gd name="T0" fmla="*/ 2147483646 w 61"/>
                <a:gd name="T1" fmla="*/ 0 h 228"/>
                <a:gd name="T2" fmla="*/ 2147483646 w 61"/>
                <a:gd name="T3" fmla="*/ 2147483646 h 228"/>
                <a:gd name="T4" fmla="*/ 2147483646 w 61"/>
                <a:gd name="T5" fmla="*/ 2147483646 h 228"/>
                <a:gd name="T6" fmla="*/ 0 60000 65536"/>
                <a:gd name="T7" fmla="*/ 0 60000 65536"/>
                <a:gd name="T8" fmla="*/ 0 60000 65536"/>
                <a:gd name="T9" fmla="*/ 0 w 61"/>
                <a:gd name="T10" fmla="*/ 0 h 228"/>
                <a:gd name="T11" fmla="*/ 61 w 61"/>
                <a:gd name="T12" fmla="*/ 228 h 2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1" h="228">
                  <a:moveTo>
                    <a:pt x="61" y="0"/>
                  </a:moveTo>
                  <a:cubicBezTo>
                    <a:pt x="37" y="35"/>
                    <a:pt x="14" y="70"/>
                    <a:pt x="7" y="108"/>
                  </a:cubicBezTo>
                  <a:cubicBezTo>
                    <a:pt x="0" y="146"/>
                    <a:pt x="9" y="187"/>
                    <a:pt x="19" y="228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9497" name="Line 28"/>
            <p:cNvSpPr>
              <a:spLocks noChangeShapeType="1"/>
            </p:cNvSpPr>
            <p:nvPr/>
          </p:nvSpPr>
          <p:spPr bwMode="auto">
            <a:xfrm flipV="1">
              <a:off x="5762625" y="1104900"/>
              <a:ext cx="2495550" cy="3937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9" name="Picture 25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462" y="3883025"/>
            <a:ext cx="3238500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74EB5C-7498-43E3-8DFD-4E57AB748A9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graphicFrame>
        <p:nvGraphicFramePr>
          <p:cNvPr id="2048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5815365"/>
              </p:ext>
            </p:extLst>
          </p:nvPr>
        </p:nvGraphicFramePr>
        <p:xfrm>
          <a:off x="536575" y="288925"/>
          <a:ext cx="2392363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7" name="Equation" r:id="rId4" imgW="1701800" imgH="469900" progId="Equation.3">
                  <p:embed/>
                </p:oleObj>
              </mc:Choice>
              <mc:Fallback>
                <p:oleObj name="Equation" r:id="rId4" imgW="1701800" imgH="469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288925"/>
                        <a:ext cx="2392363" cy="66198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84" name="Group 9"/>
          <p:cNvGrpSpPr>
            <a:grpSpLocks/>
          </p:cNvGrpSpPr>
          <p:nvPr/>
        </p:nvGrpSpPr>
        <p:grpSpPr bwMode="auto">
          <a:xfrm>
            <a:off x="4048125" y="133350"/>
            <a:ext cx="4483100" cy="1357313"/>
            <a:chOff x="2550" y="84"/>
            <a:chExt cx="2824" cy="855"/>
          </a:xfrm>
        </p:grpSpPr>
        <p:pic>
          <p:nvPicPr>
            <p:cNvPr id="20517" name="Picture 5" descr="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0" y="142"/>
              <a:ext cx="2652" cy="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18" name="Text Box 6"/>
            <p:cNvSpPr txBox="1">
              <a:spLocks noChangeArrowheads="1"/>
            </p:cNvSpPr>
            <p:nvPr/>
          </p:nvSpPr>
          <p:spPr bwMode="auto">
            <a:xfrm>
              <a:off x="2916" y="84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solidFill>
                    <a:srgbClr val="FF3300"/>
                  </a:solidFill>
                  <a:latin typeface="Times New Roman" panose="02020603050405020304" pitchFamily="18" charset="0"/>
                </a:rPr>
                <a:t>J</a:t>
              </a:r>
              <a:r>
                <a:rPr lang="en-US" altLang="en-US" sz="1800" baseline="-25000">
                  <a:solidFill>
                    <a:srgbClr val="FF3300"/>
                  </a:solidFill>
                  <a:latin typeface="Times New Roman" panose="02020603050405020304" pitchFamily="18" charset="0"/>
                </a:rPr>
                <a:t>0</a:t>
              </a:r>
              <a:r>
                <a:rPr lang="en-US" altLang="en-US" sz="1800">
                  <a:solidFill>
                    <a:srgbClr val="FF3300"/>
                  </a:solidFill>
                  <a:latin typeface="Times New Roman" panose="02020603050405020304" pitchFamily="18" charset="0"/>
                </a:rPr>
                <a:t>(</a:t>
              </a:r>
              <a:r>
                <a:rPr lang="en-US" altLang="en-US" sz="1800" i="1">
                  <a:solidFill>
                    <a:srgbClr val="FF3300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20519" name="Text Box 7"/>
            <p:cNvSpPr txBox="1">
              <a:spLocks noChangeArrowheads="1"/>
            </p:cNvSpPr>
            <p:nvPr/>
          </p:nvSpPr>
          <p:spPr bwMode="auto">
            <a:xfrm>
              <a:off x="3265" y="320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solidFill>
                    <a:srgbClr val="0000FF"/>
                  </a:solidFill>
                  <a:latin typeface="Times New Roman" panose="02020603050405020304" pitchFamily="18" charset="0"/>
                </a:rPr>
                <a:t>J</a:t>
              </a:r>
              <a:r>
                <a:rPr lang="en-US" altLang="en-US" sz="1800" baseline="-25000">
                  <a:solidFill>
                    <a:srgbClr val="0000FF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en-US" sz="1800">
                  <a:solidFill>
                    <a:srgbClr val="0000FF"/>
                  </a:solidFill>
                  <a:latin typeface="Times New Roman" panose="02020603050405020304" pitchFamily="18" charset="0"/>
                </a:rPr>
                <a:t>(</a:t>
              </a:r>
              <a:r>
                <a:rPr lang="en-US" altLang="en-US" sz="1800" i="1">
                  <a:solidFill>
                    <a:srgbClr val="0000FF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en-US" sz="1800">
                  <a:solidFill>
                    <a:srgbClr val="0000FF"/>
                  </a:solidFill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20520" name="Rectangle 8"/>
            <p:cNvSpPr>
              <a:spLocks noChangeArrowheads="1"/>
            </p:cNvSpPr>
            <p:nvPr/>
          </p:nvSpPr>
          <p:spPr bwMode="auto">
            <a:xfrm>
              <a:off x="5186" y="56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u</a:t>
              </a:r>
            </a:p>
          </p:txBody>
        </p:sp>
      </p:grpSp>
      <p:grpSp>
        <p:nvGrpSpPr>
          <p:cNvPr id="20485" name="Group 22"/>
          <p:cNvGrpSpPr>
            <a:grpSpLocks/>
          </p:cNvGrpSpPr>
          <p:nvPr/>
        </p:nvGrpSpPr>
        <p:grpSpPr bwMode="auto">
          <a:xfrm>
            <a:off x="4295775" y="1641475"/>
            <a:ext cx="4605338" cy="1911350"/>
            <a:chOff x="2574" y="1034"/>
            <a:chExt cx="2901" cy="1204"/>
          </a:xfrm>
        </p:grpSpPr>
        <p:pic>
          <p:nvPicPr>
            <p:cNvPr id="20511" name="Picture 10" descr="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4" y="1034"/>
              <a:ext cx="2892" cy="1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12" name="Line 14"/>
            <p:cNvSpPr>
              <a:spLocks noChangeShapeType="1"/>
            </p:cNvSpPr>
            <p:nvPr/>
          </p:nvSpPr>
          <p:spPr bwMode="auto">
            <a:xfrm>
              <a:off x="4500" y="1962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20513" name="Object 11"/>
            <p:cNvGraphicFramePr>
              <a:graphicFrameLocks noChangeAspect="1"/>
            </p:cNvGraphicFramePr>
            <p:nvPr/>
          </p:nvGraphicFramePr>
          <p:xfrm>
            <a:off x="4136" y="1069"/>
            <a:ext cx="566" cy="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8" name="Equation" r:id="rId8" imgW="660113" imgH="203112" progId="Equation.3">
                    <p:embed/>
                  </p:oleObj>
                </mc:Choice>
                <mc:Fallback>
                  <p:oleObj name="Equation" r:id="rId8" imgW="660113" imgH="203112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36" y="1069"/>
                          <a:ext cx="566" cy="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4" name="Object 12"/>
            <p:cNvGraphicFramePr>
              <a:graphicFrameLocks noChangeAspect="1"/>
            </p:cNvGraphicFramePr>
            <p:nvPr/>
          </p:nvGraphicFramePr>
          <p:xfrm>
            <a:off x="5037" y="1795"/>
            <a:ext cx="438" cy="1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9" name="Equation" r:id="rId10" imgW="494870" imgH="177646" progId="Equation.3">
                    <p:embed/>
                  </p:oleObj>
                </mc:Choice>
                <mc:Fallback>
                  <p:oleObj name="Equation" r:id="rId10" imgW="494870" imgH="177646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37" y="1795"/>
                          <a:ext cx="438" cy="1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15" name="Text Box 13"/>
            <p:cNvSpPr txBox="1">
              <a:spLocks noChangeArrowheads="1"/>
            </p:cNvSpPr>
            <p:nvPr/>
          </p:nvSpPr>
          <p:spPr bwMode="auto">
            <a:xfrm>
              <a:off x="4300" y="2026"/>
              <a:ext cx="34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3.83</a:t>
              </a:r>
            </a:p>
          </p:txBody>
        </p:sp>
        <p:sp>
          <p:nvSpPr>
            <p:cNvPr id="20516" name="Text Box 15"/>
            <p:cNvSpPr txBox="1">
              <a:spLocks noChangeArrowheads="1"/>
            </p:cNvSpPr>
            <p:nvPr/>
          </p:nvSpPr>
          <p:spPr bwMode="auto">
            <a:xfrm>
              <a:off x="4509" y="1749"/>
              <a:ext cx="36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0.018</a:t>
              </a:r>
            </a:p>
          </p:txBody>
        </p:sp>
      </p:grpSp>
      <p:grpSp>
        <p:nvGrpSpPr>
          <p:cNvPr id="20486" name="Group 53"/>
          <p:cNvGrpSpPr>
            <a:grpSpLocks/>
          </p:cNvGrpSpPr>
          <p:nvPr/>
        </p:nvGrpSpPr>
        <p:grpSpPr bwMode="auto">
          <a:xfrm>
            <a:off x="3422650" y="4622006"/>
            <a:ext cx="1701800" cy="1709738"/>
            <a:chOff x="546" y="754"/>
            <a:chExt cx="1072" cy="1077"/>
          </a:xfrm>
        </p:grpSpPr>
        <p:pic>
          <p:nvPicPr>
            <p:cNvPr id="20508" name="Picture 17" descr="1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" y="754"/>
              <a:ext cx="1072" cy="1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9" name="Line 18"/>
            <p:cNvSpPr>
              <a:spLocks noChangeShapeType="1"/>
            </p:cNvSpPr>
            <p:nvPr/>
          </p:nvSpPr>
          <p:spPr bwMode="auto">
            <a:xfrm>
              <a:off x="1086" y="1290"/>
              <a:ext cx="102" cy="1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0510" name="Text Box 19"/>
            <p:cNvSpPr txBox="1">
              <a:spLocks noChangeArrowheads="1"/>
            </p:cNvSpPr>
            <p:nvPr/>
          </p:nvSpPr>
          <p:spPr bwMode="auto">
            <a:xfrm>
              <a:off x="1046" y="1098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q</a:t>
              </a:r>
              <a:r>
                <a:rPr lang="en-US" altLang="en-US" sz="1800" baseline="-25000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</p:grpSp>
      <p:graphicFrame>
        <p:nvGraphicFramePr>
          <p:cNvPr id="20487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494030"/>
              </p:ext>
            </p:extLst>
          </p:nvPr>
        </p:nvGraphicFramePr>
        <p:xfrm>
          <a:off x="527843" y="2817020"/>
          <a:ext cx="2492375" cy="152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0" name="Equation" r:id="rId13" imgW="1739880" imgH="1066680" progId="Equation.DSMT4">
                  <p:embed/>
                </p:oleObj>
              </mc:Choice>
              <mc:Fallback>
                <p:oleObj name="Equation" r:id="rId13" imgW="1739880" imgH="106668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843" y="2817020"/>
                        <a:ext cx="2492375" cy="15271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 algn="ctr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Rectangle 24"/>
          <p:cNvSpPr>
            <a:spLocks noChangeArrowheads="1"/>
          </p:cNvSpPr>
          <p:nvPr/>
        </p:nvSpPr>
        <p:spPr bwMode="auto">
          <a:xfrm>
            <a:off x="411163" y="1131888"/>
            <a:ext cx="2114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Radius of </a:t>
            </a:r>
            <a:r>
              <a:rPr lang="en-US" altLang="en-US" sz="1800" b="1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Airy disk</a:t>
            </a:r>
            <a:r>
              <a:rPr lang="en-US" altLang="en-US" sz="1800" dirty="0">
                <a:latin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20490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163174"/>
              </p:ext>
            </p:extLst>
          </p:nvPr>
        </p:nvGraphicFramePr>
        <p:xfrm>
          <a:off x="434181" y="1553337"/>
          <a:ext cx="2836862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1" name="Equation" r:id="rId15" imgW="2082800" imgH="215900" progId="Equation.3">
                  <p:embed/>
                </p:oleObj>
              </mc:Choice>
              <mc:Fallback>
                <p:oleObj name="Equation" r:id="rId15" imgW="2082800" imgH="2159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181" y="1553337"/>
                        <a:ext cx="2836862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91" name="Group 29"/>
          <p:cNvGrpSpPr>
            <a:grpSpLocks/>
          </p:cNvGrpSpPr>
          <p:nvPr/>
        </p:nvGrpSpPr>
        <p:grpSpPr bwMode="auto">
          <a:xfrm>
            <a:off x="1236663" y="4954588"/>
            <a:ext cx="90487" cy="1316037"/>
            <a:chOff x="2092" y="2814"/>
            <a:chExt cx="57" cy="877"/>
          </a:xfrm>
        </p:grpSpPr>
        <p:sp>
          <p:nvSpPr>
            <p:cNvPr id="20506" name="Rectangle 30"/>
            <p:cNvSpPr>
              <a:spLocks noChangeArrowheads="1"/>
            </p:cNvSpPr>
            <p:nvPr/>
          </p:nvSpPr>
          <p:spPr bwMode="auto">
            <a:xfrm>
              <a:off x="2092" y="2814"/>
              <a:ext cx="56" cy="39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0507" name="Rectangle 31"/>
            <p:cNvSpPr>
              <a:spLocks noChangeArrowheads="1"/>
            </p:cNvSpPr>
            <p:nvPr/>
          </p:nvSpPr>
          <p:spPr bwMode="auto">
            <a:xfrm>
              <a:off x="2093" y="3301"/>
              <a:ext cx="56" cy="39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</p:grpSp>
      <p:sp>
        <p:nvSpPr>
          <p:cNvPr id="20492" name="Line 33"/>
          <p:cNvSpPr>
            <a:spLocks noChangeShapeType="1"/>
          </p:cNvSpPr>
          <p:nvPr/>
        </p:nvSpPr>
        <p:spPr bwMode="auto">
          <a:xfrm flipV="1">
            <a:off x="1335088" y="5507038"/>
            <a:ext cx="133350" cy="28575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493" name="Line 34"/>
          <p:cNvSpPr>
            <a:spLocks noChangeShapeType="1"/>
          </p:cNvSpPr>
          <p:nvPr/>
        </p:nvSpPr>
        <p:spPr bwMode="auto">
          <a:xfrm flipV="1">
            <a:off x="1298575" y="5649913"/>
            <a:ext cx="179388" cy="3810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494" name="Text Box 37"/>
          <p:cNvSpPr txBox="1">
            <a:spLocks noChangeArrowheads="1"/>
          </p:cNvSpPr>
          <p:nvPr/>
        </p:nvSpPr>
        <p:spPr bwMode="auto">
          <a:xfrm>
            <a:off x="882650" y="5253038"/>
            <a:ext cx="32226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500" i="1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20495" name="Line 39"/>
          <p:cNvSpPr>
            <a:spLocks noChangeShapeType="1"/>
          </p:cNvSpPr>
          <p:nvPr/>
        </p:nvSpPr>
        <p:spPr bwMode="auto">
          <a:xfrm>
            <a:off x="800100" y="5543550"/>
            <a:ext cx="428625" cy="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496" name="Line 40"/>
          <p:cNvSpPr>
            <a:spLocks noChangeShapeType="1"/>
          </p:cNvSpPr>
          <p:nvPr/>
        </p:nvSpPr>
        <p:spPr bwMode="auto">
          <a:xfrm>
            <a:off x="801688" y="5688013"/>
            <a:ext cx="428625" cy="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497" name="Oval 41"/>
          <p:cNvSpPr>
            <a:spLocks noChangeArrowheads="1"/>
          </p:cNvSpPr>
          <p:nvPr/>
        </p:nvSpPr>
        <p:spPr bwMode="auto">
          <a:xfrm>
            <a:off x="1458913" y="5326063"/>
            <a:ext cx="88900" cy="552450"/>
          </a:xfrm>
          <a:prstGeom prst="ellipse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20498" name="Line 42"/>
          <p:cNvSpPr>
            <a:spLocks noChangeShapeType="1"/>
          </p:cNvSpPr>
          <p:nvPr/>
        </p:nvSpPr>
        <p:spPr bwMode="auto">
          <a:xfrm flipV="1">
            <a:off x="1552575" y="5467350"/>
            <a:ext cx="600075" cy="28575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499" name="Line 43"/>
          <p:cNvSpPr>
            <a:spLocks noChangeShapeType="1"/>
          </p:cNvSpPr>
          <p:nvPr/>
        </p:nvSpPr>
        <p:spPr bwMode="auto">
          <a:xfrm flipV="1">
            <a:off x="1562100" y="5476875"/>
            <a:ext cx="598488" cy="17145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500" name="Text Box 44"/>
          <p:cNvSpPr txBox="1">
            <a:spLocks noChangeArrowheads="1"/>
          </p:cNvSpPr>
          <p:nvPr/>
        </p:nvSpPr>
        <p:spPr bwMode="auto">
          <a:xfrm>
            <a:off x="1935163" y="5133975"/>
            <a:ext cx="307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</a:rPr>
              <a:t>P</a:t>
            </a:r>
          </a:p>
        </p:txBody>
      </p:sp>
      <p:sp>
        <p:nvSpPr>
          <p:cNvPr id="20501" name="Line 49"/>
          <p:cNvSpPr>
            <a:spLocks noChangeShapeType="1"/>
          </p:cNvSpPr>
          <p:nvPr/>
        </p:nvSpPr>
        <p:spPr bwMode="auto">
          <a:xfrm>
            <a:off x="2152650" y="5495925"/>
            <a:ext cx="0" cy="571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502" name="Line 50"/>
          <p:cNvSpPr>
            <a:spLocks noChangeShapeType="1"/>
          </p:cNvSpPr>
          <p:nvPr/>
        </p:nvSpPr>
        <p:spPr bwMode="auto">
          <a:xfrm>
            <a:off x="1504950" y="5867400"/>
            <a:ext cx="0" cy="190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0503" name="Line 51"/>
          <p:cNvSpPr>
            <a:spLocks noChangeShapeType="1"/>
          </p:cNvSpPr>
          <p:nvPr/>
        </p:nvSpPr>
        <p:spPr bwMode="auto">
          <a:xfrm>
            <a:off x="1495425" y="5953125"/>
            <a:ext cx="666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0504" name="Text Box 48"/>
          <p:cNvSpPr txBox="1">
            <a:spLocks noChangeArrowheads="1"/>
          </p:cNvSpPr>
          <p:nvPr/>
        </p:nvSpPr>
        <p:spPr bwMode="auto">
          <a:xfrm>
            <a:off x="1708150" y="5788025"/>
            <a:ext cx="2413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</a:rPr>
              <a:t>f</a:t>
            </a:r>
          </a:p>
        </p:txBody>
      </p:sp>
      <p:graphicFrame>
        <p:nvGraphicFramePr>
          <p:cNvPr id="4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088454"/>
              </p:ext>
            </p:extLst>
          </p:nvPr>
        </p:nvGraphicFramePr>
        <p:xfrm>
          <a:off x="536575" y="1974851"/>
          <a:ext cx="260191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2" name="Equation" r:id="rId17" imgW="1815840" imgH="419040" progId="Equation.DSMT4">
                  <p:embed/>
                </p:oleObj>
              </mc:Choice>
              <mc:Fallback>
                <p:oleObj name="Equation" r:id="rId17" imgW="1815840" imgH="419040" progId="Equation.DSMT4">
                  <p:embed/>
                  <p:pic>
                    <p:nvPicPr>
                      <p:cNvPr id="20487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1974851"/>
                        <a:ext cx="2601913" cy="6000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 algn="ctr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ACE6CE-BE42-4EDB-AB13-4181C784297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21507" name="Rectangle 51"/>
          <p:cNvSpPr>
            <a:spLocks noChangeArrowheads="1"/>
          </p:cNvSpPr>
          <p:nvPr/>
        </p:nvSpPr>
        <p:spPr bwMode="auto">
          <a:xfrm>
            <a:off x="481013" y="404813"/>
            <a:ext cx="4159250" cy="92392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Read: Ch10: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Homework: Ch10: 25(Optional),28,40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3300"/>
                </a:solidFill>
              </a:rPr>
              <a:t>Due: December 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CBB2EC-0611-4CBE-8CC4-4D8AFDFFF4E4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3" name="TextBox 2"/>
          <p:cNvSpPr txBox="1"/>
          <p:nvPr/>
        </p:nvSpPr>
        <p:spPr>
          <a:xfrm>
            <a:off x="850392" y="2331720"/>
            <a:ext cx="76001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600" b="1" dirty="0"/>
              <a:t>未知の世界へ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209158764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44277</TotalTime>
  <Words>763</Words>
  <Application>Microsoft Office PowerPoint</Application>
  <PresentationFormat>On-screen Show (4:3)</PresentationFormat>
  <Paragraphs>187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 Unicode MS</vt:lpstr>
      <vt:lpstr>Arial</vt:lpstr>
      <vt:lpstr>Symbol</vt:lpstr>
      <vt:lpstr>Times New Roman</vt:lpstr>
      <vt:lpstr>Default Design</vt:lpstr>
      <vt:lpstr>Equation</vt:lpstr>
      <vt:lpstr>MathType 6.0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1214</cp:revision>
  <cp:lastPrinted>2024-11-24T23:53:50Z</cp:lastPrinted>
  <dcterms:created xsi:type="dcterms:W3CDTF">2006-08-19T06:56:17Z</dcterms:created>
  <dcterms:modified xsi:type="dcterms:W3CDTF">2024-11-24T23:54:17Z</dcterms:modified>
</cp:coreProperties>
</file>