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554" r:id="rId2"/>
    <p:sldId id="510" r:id="rId3"/>
    <p:sldId id="511" r:id="rId4"/>
    <p:sldId id="289" r:id="rId5"/>
    <p:sldId id="558" r:id="rId6"/>
    <p:sldId id="531" r:id="rId7"/>
    <p:sldId id="555" r:id="rId8"/>
    <p:sldId id="556" r:id="rId9"/>
    <p:sldId id="559" r:id="rId10"/>
    <p:sldId id="537" r:id="rId11"/>
    <p:sldId id="538" r:id="rId12"/>
    <p:sldId id="539" r:id="rId13"/>
    <p:sldId id="540" r:id="rId14"/>
    <p:sldId id="541" r:id="rId15"/>
    <p:sldId id="560" r:id="rId16"/>
    <p:sldId id="542" r:id="rId17"/>
    <p:sldId id="543" r:id="rId18"/>
    <p:sldId id="544" r:id="rId19"/>
    <p:sldId id="545" r:id="rId20"/>
    <p:sldId id="546" r:id="rId21"/>
    <p:sldId id="561" r:id="rId22"/>
    <p:sldId id="547" r:id="rId23"/>
    <p:sldId id="548" r:id="rId24"/>
    <p:sldId id="549" r:id="rId25"/>
    <p:sldId id="562" r:id="rId26"/>
    <p:sldId id="550" r:id="rId27"/>
    <p:sldId id="551" r:id="rId28"/>
    <p:sldId id="553" r:id="rId29"/>
    <p:sldId id="563" r:id="rId30"/>
  </p:sldIdLst>
  <p:sldSz cx="9144000" cy="6858000" type="screen4x3"/>
  <p:notesSz cx="70104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FF00FF"/>
    <a:srgbClr val="800080"/>
    <a:srgbClr val="336600"/>
    <a:srgbClr val="00CC00"/>
    <a:srgbClr val="990033"/>
    <a:srgbClr val="9900FF"/>
    <a:srgbClr val="0000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56" autoAdjust="0"/>
    <p:restoredTop sz="98544" autoAdjust="0"/>
  </p:normalViewPr>
  <p:slideViewPr>
    <p:cSldViewPr snapToGrid="0">
      <p:cViewPr varScale="1">
        <p:scale>
          <a:sx n="82" d="100"/>
          <a:sy n="82" d="100"/>
        </p:scale>
        <p:origin x="15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37840" cy="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2"/>
            <a:ext cx="3037840" cy="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506"/>
            <a:ext cx="5608320" cy="418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391"/>
            <a:ext cx="3037840" cy="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391"/>
            <a:ext cx="3037840" cy="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fld id="{4235ECDD-4B40-4B40-8FAA-D1A4A8E49B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6960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8124A-F936-4FDF-B470-7110258EA8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C6CDB-F77B-4E07-8CD8-6A77D70708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DFA8D-FF0B-4107-B6B4-4ABCAE222A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6FFBB-01EB-4F95-900D-02AEEFD431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AC595-7421-40CA-B8A4-7B1E136CD7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451D8-3864-4A1E-9E35-4BF447377C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B721F-2C59-4FF6-9858-7BC68F4656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A5738-A3FE-44AB-AEEE-F0D69F272C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35D80-A2B7-487F-AEC8-BE2A58865C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FF01D-50F7-4613-B797-EF0F8409DC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24249-244E-48EA-AAE6-1E9C236C27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A8ED020-467A-4025-AFDB-90B0DAC104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.wmf"/><Relationship Id="rId7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10" Type="http://schemas.openxmlformats.org/officeDocument/2006/relationships/image" Target="../media/image6.jpeg"/><Relationship Id="rId4" Type="http://schemas.openxmlformats.org/officeDocument/2006/relationships/image" Target="../media/image2.jpeg"/><Relationship Id="rId9" Type="http://schemas.openxmlformats.org/officeDocument/2006/relationships/image" Target="../media/image5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2.w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4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6.wmf"/><Relationship Id="rId7" Type="http://schemas.openxmlformats.org/officeDocument/2006/relationships/oleObject" Target="../embeddings/oleObject13.bin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wmf"/><Relationship Id="rId7" Type="http://schemas.openxmlformats.org/officeDocument/2006/relationships/image" Target="../media/image22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5.wmf"/><Relationship Id="rId5" Type="http://schemas.openxmlformats.org/officeDocument/2006/relationships/image" Target="../media/image21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26.wmf"/><Relationship Id="rId7" Type="http://schemas.openxmlformats.org/officeDocument/2006/relationships/oleObject" Target="../embeddings/oleObject20.bin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oleObject" Target="../embeddings/oleObject26.bin"/><Relationship Id="rId3" Type="http://schemas.openxmlformats.org/officeDocument/2006/relationships/image" Target="../media/image31.wmf"/><Relationship Id="rId7" Type="http://schemas.openxmlformats.org/officeDocument/2006/relationships/image" Target="../media/image33.wmf"/><Relationship Id="rId12" Type="http://schemas.openxmlformats.org/officeDocument/2006/relationships/image" Target="../media/image36.wmf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3.bin"/><Relationship Id="rId11" Type="http://schemas.openxmlformats.org/officeDocument/2006/relationships/oleObject" Target="../embeddings/oleObject25.bin"/><Relationship Id="rId5" Type="http://schemas.openxmlformats.org/officeDocument/2006/relationships/image" Target="../media/image32.wmf"/><Relationship Id="rId15" Type="http://schemas.openxmlformats.org/officeDocument/2006/relationships/image" Target="../media/image38.png"/><Relationship Id="rId10" Type="http://schemas.openxmlformats.org/officeDocument/2006/relationships/image" Target="../media/image35.png"/><Relationship Id="rId4" Type="http://schemas.openxmlformats.org/officeDocument/2006/relationships/oleObject" Target="../embeddings/oleObject22.bin"/><Relationship Id="rId9" Type="http://schemas.openxmlformats.org/officeDocument/2006/relationships/image" Target="../media/image34.wmf"/><Relationship Id="rId14" Type="http://schemas.openxmlformats.org/officeDocument/2006/relationships/image" Target="../media/image37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13" Type="http://schemas.openxmlformats.org/officeDocument/2006/relationships/image" Target="../media/image44.wmf"/><Relationship Id="rId3" Type="http://schemas.openxmlformats.org/officeDocument/2006/relationships/image" Target="../media/image39.wmf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32.bin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43.wmf"/><Relationship Id="rId5" Type="http://schemas.openxmlformats.org/officeDocument/2006/relationships/image" Target="../media/image40.wmf"/><Relationship Id="rId10" Type="http://schemas.openxmlformats.org/officeDocument/2006/relationships/oleObject" Target="../embeddings/oleObject31.bin"/><Relationship Id="rId4" Type="http://schemas.openxmlformats.org/officeDocument/2006/relationships/oleObject" Target="../embeddings/oleObject28.bin"/><Relationship Id="rId9" Type="http://schemas.openxmlformats.org/officeDocument/2006/relationships/image" Target="../media/image42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image" Target="../media/image45.wmf"/><Relationship Id="rId7" Type="http://schemas.openxmlformats.org/officeDocument/2006/relationships/image" Target="../media/image47.wmf"/><Relationship Id="rId2" Type="http://schemas.openxmlformats.org/officeDocument/2006/relationships/oleObject" Target="../embeddings/oleObject3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46.wmf"/><Relationship Id="rId4" Type="http://schemas.openxmlformats.org/officeDocument/2006/relationships/oleObject" Target="../embeddings/oleObject34.bin"/><Relationship Id="rId9" Type="http://schemas.openxmlformats.org/officeDocument/2006/relationships/image" Target="../media/image48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13" Type="http://schemas.openxmlformats.org/officeDocument/2006/relationships/image" Target="../media/image55.png"/><Relationship Id="rId18" Type="http://schemas.openxmlformats.org/officeDocument/2006/relationships/oleObject" Target="../embeddings/oleObject44.bin"/><Relationship Id="rId3" Type="http://schemas.openxmlformats.org/officeDocument/2006/relationships/image" Target="../media/image49.wmf"/><Relationship Id="rId21" Type="http://schemas.openxmlformats.org/officeDocument/2006/relationships/image" Target="../media/image59.wmf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54.wmf"/><Relationship Id="rId17" Type="http://schemas.openxmlformats.org/officeDocument/2006/relationships/image" Target="../media/image57.wmf"/><Relationship Id="rId25" Type="http://schemas.openxmlformats.org/officeDocument/2006/relationships/image" Target="../media/image61.wmf"/><Relationship Id="rId2" Type="http://schemas.openxmlformats.org/officeDocument/2006/relationships/oleObject" Target="../embeddings/oleObject37.bin"/><Relationship Id="rId16" Type="http://schemas.openxmlformats.org/officeDocument/2006/relationships/oleObject" Target="../embeddings/oleObject43.bin"/><Relationship Id="rId20" Type="http://schemas.openxmlformats.org/officeDocument/2006/relationships/oleObject" Target="../embeddings/oleObject45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wmf"/><Relationship Id="rId11" Type="http://schemas.openxmlformats.org/officeDocument/2006/relationships/oleObject" Target="../embeddings/oleObject41.bin"/><Relationship Id="rId24" Type="http://schemas.openxmlformats.org/officeDocument/2006/relationships/oleObject" Target="../embeddings/oleObject47.bin"/><Relationship Id="rId5" Type="http://schemas.openxmlformats.org/officeDocument/2006/relationships/oleObject" Target="../embeddings/oleObject38.bin"/><Relationship Id="rId15" Type="http://schemas.openxmlformats.org/officeDocument/2006/relationships/image" Target="../media/image56.wmf"/><Relationship Id="rId23" Type="http://schemas.openxmlformats.org/officeDocument/2006/relationships/image" Target="../media/image60.wmf"/><Relationship Id="rId10" Type="http://schemas.openxmlformats.org/officeDocument/2006/relationships/image" Target="../media/image53.wmf"/><Relationship Id="rId19" Type="http://schemas.openxmlformats.org/officeDocument/2006/relationships/image" Target="../media/image58.wmf"/><Relationship Id="rId4" Type="http://schemas.openxmlformats.org/officeDocument/2006/relationships/image" Target="../media/image50.png"/><Relationship Id="rId9" Type="http://schemas.openxmlformats.org/officeDocument/2006/relationships/oleObject" Target="../embeddings/oleObject40.bin"/><Relationship Id="rId14" Type="http://schemas.openxmlformats.org/officeDocument/2006/relationships/oleObject" Target="../embeddings/oleObject42.bin"/><Relationship Id="rId22" Type="http://schemas.openxmlformats.org/officeDocument/2006/relationships/oleObject" Target="../embeddings/oleObject46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oleObject" Target="../embeddings/oleObject48.bin"/><Relationship Id="rId7" Type="http://schemas.openxmlformats.org/officeDocument/2006/relationships/image" Target="../media/image65.wm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64.png"/><Relationship Id="rId10" Type="http://schemas.openxmlformats.org/officeDocument/2006/relationships/image" Target="../media/image67.wmf"/><Relationship Id="rId4" Type="http://schemas.openxmlformats.org/officeDocument/2006/relationships/image" Target="../media/image63.wmf"/><Relationship Id="rId9" Type="http://schemas.openxmlformats.org/officeDocument/2006/relationships/oleObject" Target="../embeddings/oleObject50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image" Target="../media/image68.wmf"/><Relationship Id="rId7" Type="http://schemas.openxmlformats.org/officeDocument/2006/relationships/oleObject" Target="../embeddings/oleObject53.bin"/><Relationship Id="rId2" Type="http://schemas.openxmlformats.org/officeDocument/2006/relationships/oleObject" Target="../embeddings/oleObject5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6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7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oleObject" Target="../embeddings/oleObject56.bin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7" Type="http://schemas.openxmlformats.org/officeDocument/2006/relationships/image" Target="../media/image79.png"/><Relationship Id="rId2" Type="http://schemas.openxmlformats.org/officeDocument/2006/relationships/oleObject" Target="../embeddings/oleObject57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wmf"/><Relationship Id="rId4" Type="http://schemas.openxmlformats.org/officeDocument/2006/relationships/oleObject" Target="../embeddings/oleObject5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81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7" Type="http://schemas.openxmlformats.org/officeDocument/2006/relationships/image" Target="../media/image85.png"/><Relationship Id="rId2" Type="http://schemas.openxmlformats.org/officeDocument/2006/relationships/oleObject" Target="../embeddings/oleObject60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wmf"/><Relationship Id="rId4" Type="http://schemas.openxmlformats.org/officeDocument/2006/relationships/oleObject" Target="../embeddings/oleObject61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wmf"/><Relationship Id="rId5" Type="http://schemas.openxmlformats.org/officeDocument/2006/relationships/oleObject" Target="../embeddings/oleObject63.bin"/><Relationship Id="rId4" Type="http://schemas.openxmlformats.org/officeDocument/2006/relationships/image" Target="../media/image87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3" Type="http://schemas.openxmlformats.org/officeDocument/2006/relationships/image" Target="../media/image89.wmf"/><Relationship Id="rId7" Type="http://schemas.openxmlformats.org/officeDocument/2006/relationships/oleObject" Target="../embeddings/oleObject66.bin"/><Relationship Id="rId2" Type="http://schemas.openxmlformats.org/officeDocument/2006/relationships/oleObject" Target="../embeddings/oleObject64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wmf"/><Relationship Id="rId11" Type="http://schemas.openxmlformats.org/officeDocument/2006/relationships/image" Target="../media/image94.wmf"/><Relationship Id="rId5" Type="http://schemas.openxmlformats.org/officeDocument/2006/relationships/oleObject" Target="../embeddings/oleObject65.bin"/><Relationship Id="rId10" Type="http://schemas.openxmlformats.org/officeDocument/2006/relationships/oleObject" Target="../embeddings/oleObject67.bin"/><Relationship Id="rId4" Type="http://schemas.openxmlformats.org/officeDocument/2006/relationships/image" Target="../media/image90.png"/><Relationship Id="rId9" Type="http://schemas.openxmlformats.org/officeDocument/2006/relationships/image" Target="../media/image9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wmf"/><Relationship Id="rId5" Type="http://schemas.openxmlformats.org/officeDocument/2006/relationships/oleObject" Target="../embeddings/oleObject69.bin"/><Relationship Id="rId4" Type="http://schemas.openxmlformats.org/officeDocument/2006/relationships/image" Target="../media/image96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13" Type="http://schemas.openxmlformats.org/officeDocument/2006/relationships/oleObject" Target="../embeddings/oleObject75.bin"/><Relationship Id="rId3" Type="http://schemas.openxmlformats.org/officeDocument/2006/relationships/oleObject" Target="../embeddings/oleObject70.bin"/><Relationship Id="rId7" Type="http://schemas.openxmlformats.org/officeDocument/2006/relationships/oleObject" Target="../embeddings/oleObject72.bin"/><Relationship Id="rId12" Type="http://schemas.openxmlformats.org/officeDocument/2006/relationships/image" Target="../media/image103.wmf"/><Relationship Id="rId2" Type="http://schemas.openxmlformats.org/officeDocument/2006/relationships/image" Target="../media/image98.png"/><Relationship Id="rId16" Type="http://schemas.openxmlformats.org/officeDocument/2006/relationships/image" Target="../media/image10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wmf"/><Relationship Id="rId11" Type="http://schemas.openxmlformats.org/officeDocument/2006/relationships/oleObject" Target="../embeddings/oleObject74.bin"/><Relationship Id="rId5" Type="http://schemas.openxmlformats.org/officeDocument/2006/relationships/oleObject" Target="../embeddings/oleObject71.bin"/><Relationship Id="rId15" Type="http://schemas.openxmlformats.org/officeDocument/2006/relationships/oleObject" Target="../embeddings/oleObject76.bin"/><Relationship Id="rId10" Type="http://schemas.openxmlformats.org/officeDocument/2006/relationships/image" Target="../media/image102.wmf"/><Relationship Id="rId4" Type="http://schemas.openxmlformats.org/officeDocument/2006/relationships/image" Target="../media/image99.wmf"/><Relationship Id="rId9" Type="http://schemas.openxmlformats.org/officeDocument/2006/relationships/oleObject" Target="../embeddings/oleObject73.bin"/><Relationship Id="rId14" Type="http://schemas.openxmlformats.org/officeDocument/2006/relationships/image" Target="../media/image104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0.bin"/><Relationship Id="rId13" Type="http://schemas.openxmlformats.org/officeDocument/2006/relationships/image" Target="../media/image111.wmf"/><Relationship Id="rId18" Type="http://schemas.openxmlformats.org/officeDocument/2006/relationships/oleObject" Target="../embeddings/oleObject85.bin"/><Relationship Id="rId3" Type="http://schemas.openxmlformats.org/officeDocument/2006/relationships/image" Target="../media/image106.wmf"/><Relationship Id="rId21" Type="http://schemas.openxmlformats.org/officeDocument/2006/relationships/image" Target="../media/image115.wmf"/><Relationship Id="rId7" Type="http://schemas.openxmlformats.org/officeDocument/2006/relationships/image" Target="../media/image108.wmf"/><Relationship Id="rId12" Type="http://schemas.openxmlformats.org/officeDocument/2006/relationships/oleObject" Target="../embeddings/oleObject82.bin"/><Relationship Id="rId17" Type="http://schemas.openxmlformats.org/officeDocument/2006/relationships/image" Target="../media/image113.wmf"/><Relationship Id="rId25" Type="http://schemas.openxmlformats.org/officeDocument/2006/relationships/image" Target="../media/image117.wmf"/><Relationship Id="rId2" Type="http://schemas.openxmlformats.org/officeDocument/2006/relationships/oleObject" Target="../embeddings/oleObject77.bin"/><Relationship Id="rId16" Type="http://schemas.openxmlformats.org/officeDocument/2006/relationships/oleObject" Target="../embeddings/oleObject84.bin"/><Relationship Id="rId20" Type="http://schemas.openxmlformats.org/officeDocument/2006/relationships/oleObject" Target="../embeddings/oleObject8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9.bin"/><Relationship Id="rId11" Type="http://schemas.openxmlformats.org/officeDocument/2006/relationships/image" Target="../media/image110.wmf"/><Relationship Id="rId24" Type="http://schemas.openxmlformats.org/officeDocument/2006/relationships/oleObject" Target="../embeddings/oleObject88.bin"/><Relationship Id="rId5" Type="http://schemas.openxmlformats.org/officeDocument/2006/relationships/image" Target="../media/image107.wmf"/><Relationship Id="rId15" Type="http://schemas.openxmlformats.org/officeDocument/2006/relationships/image" Target="../media/image112.wmf"/><Relationship Id="rId23" Type="http://schemas.openxmlformats.org/officeDocument/2006/relationships/image" Target="../media/image116.wmf"/><Relationship Id="rId10" Type="http://schemas.openxmlformats.org/officeDocument/2006/relationships/oleObject" Target="../embeddings/oleObject81.bin"/><Relationship Id="rId19" Type="http://schemas.openxmlformats.org/officeDocument/2006/relationships/image" Target="../media/image114.wmf"/><Relationship Id="rId4" Type="http://schemas.openxmlformats.org/officeDocument/2006/relationships/oleObject" Target="../embeddings/oleObject78.bin"/><Relationship Id="rId9" Type="http://schemas.openxmlformats.org/officeDocument/2006/relationships/image" Target="../media/image109.wmf"/><Relationship Id="rId14" Type="http://schemas.openxmlformats.org/officeDocument/2006/relationships/oleObject" Target="../embeddings/oleObject83.bin"/><Relationship Id="rId22" Type="http://schemas.openxmlformats.org/officeDocument/2006/relationships/oleObject" Target="../embeddings/oleObject87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8.wmf"/><Relationship Id="rId7" Type="http://schemas.openxmlformats.org/officeDocument/2006/relationships/image" Target="../media/image120.wmf"/><Relationship Id="rId2" Type="http://schemas.openxmlformats.org/officeDocument/2006/relationships/oleObject" Target="../embeddings/oleObject8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1.bin"/><Relationship Id="rId5" Type="http://schemas.openxmlformats.org/officeDocument/2006/relationships/image" Target="../media/image119.wmf"/><Relationship Id="rId4" Type="http://schemas.openxmlformats.org/officeDocument/2006/relationships/oleObject" Target="../embeddings/oleObject90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9041-1CCA-4C78-A9CF-A6C1E80A420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797" y="291565"/>
            <a:ext cx="8628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Arial" charset="0"/>
                <a:ea typeface="Arial Unicode MS" pitchFamily="34" charset="-128"/>
                <a:cs typeface="+mn-cs"/>
              </a:rPr>
              <a:t>Lecture 4: Capacitors and inductors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856CEA-CD3D-4316-B702-745672F58CB3}"/>
              </a:ext>
            </a:extLst>
          </p:cNvPr>
          <p:cNvSpPr/>
          <p:nvPr/>
        </p:nvSpPr>
        <p:spPr>
          <a:xfrm>
            <a:off x="304797" y="806167"/>
            <a:ext cx="7241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1. Capacitors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49B145BF-5A44-4D80-836A-BB08F3BC7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087" y="1137388"/>
            <a:ext cx="5430983" cy="155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Capacitor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Any two conductors separated by an insulator.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Usually a capacitor is charged so that one conductor has + 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Q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they other has – 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Q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 potential difference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between the conductors is proportional to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87AA0E-4BA3-44D5-B126-D128F0FFA131}"/>
              </a:ext>
            </a:extLst>
          </p:cNvPr>
          <p:cNvSpPr/>
          <p:nvPr/>
        </p:nvSpPr>
        <p:spPr>
          <a:xfrm>
            <a:off x="350980" y="2727521"/>
            <a:ext cx="4976800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Capacitance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of a capacitor is: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Capacitance measures the ability of a capacitor to store charge.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 unit of capacitance is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farad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 F = 1 C/V.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More convenient units are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pF.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DD4F04CD-BEE2-485D-BFF5-666161F88A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8023948"/>
              </p:ext>
            </p:extLst>
          </p:nvPr>
        </p:nvGraphicFramePr>
        <p:xfrm>
          <a:off x="3280941" y="2626341"/>
          <a:ext cx="1557338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90360" imgH="393480" progId="Equation.DSMT4">
                  <p:embed/>
                </p:oleObj>
              </mc:Choice>
              <mc:Fallback>
                <p:oleObj name="Equation" r:id="rId2" imgW="990360" imgH="393480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DD4F04CD-BEE2-485D-BFF5-666161F88A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80941" y="2626341"/>
                        <a:ext cx="1557338" cy="61753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24_07_Figure.jpg">
            <a:extLst>
              <a:ext uri="{FF2B5EF4-FFF2-40B4-BE49-F238E27FC236}">
                <a16:creationId xmlns:a16="http://schemas.microsoft.com/office/drawing/2014/main" id="{D67A55F8-0E94-425B-90E1-B863EF5918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907" y="1175499"/>
            <a:ext cx="2576401" cy="19203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42C846-764D-42EB-9680-D2E87AD381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851" y="3664477"/>
            <a:ext cx="3336835" cy="201212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4CF071B-FC7D-47B7-9FC2-C5F88469015A}"/>
              </a:ext>
            </a:extLst>
          </p:cNvPr>
          <p:cNvSpPr/>
          <p:nvPr/>
        </p:nvSpPr>
        <p:spPr>
          <a:xfrm>
            <a:off x="387281" y="4214512"/>
            <a:ext cx="3645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 a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parallel-plate capacitor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with an area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and separation distance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</a:t>
            </a:r>
          </a:p>
        </p:txBody>
      </p: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060BBD04-4A90-4ABE-A17A-2B9FC94F0C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923971"/>
              </p:ext>
            </p:extLst>
          </p:nvPr>
        </p:nvGraphicFramePr>
        <p:xfrm>
          <a:off x="4211029" y="4273007"/>
          <a:ext cx="900112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71320" imgH="393480" progId="Equation.DSMT4">
                  <p:embed/>
                </p:oleObj>
              </mc:Choice>
              <mc:Fallback>
                <p:oleObj name="Equation" r:id="rId6" imgW="571320" imgH="393480" progId="Equation.DSMT4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060BBD04-4A90-4ABE-A17A-2B9FC94F0C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211029" y="4273007"/>
                        <a:ext cx="900112" cy="6223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A2B0EA6-7E14-4980-9057-F1A43129EDAD}"/>
              </a:ext>
            </a:extLst>
          </p:cNvPr>
          <p:cNvSpPr/>
          <p:nvPr/>
        </p:nvSpPr>
        <p:spPr>
          <a:xfrm>
            <a:off x="392548" y="4895307"/>
            <a:ext cx="35044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the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dielectric constant.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e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the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permissively of free space.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6FF67B34-2C7E-44BE-8284-5FD31246D5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633691"/>
              </p:ext>
            </p:extLst>
          </p:nvPr>
        </p:nvGraphicFramePr>
        <p:xfrm>
          <a:off x="4250716" y="5144803"/>
          <a:ext cx="82073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20560" imgH="228600" progId="Equation.DSMT4">
                  <p:embed/>
                </p:oleObj>
              </mc:Choice>
              <mc:Fallback>
                <p:oleObj name="Equation" r:id="rId8" imgW="520560" imgH="228600" progId="Equation.DSMT4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6FF67B34-2C7E-44BE-8284-5FD31246D5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50716" y="5144803"/>
                        <a:ext cx="820738" cy="3619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Picture 21" descr="24_Pg786_UnFigure.jpg">
            <a:extLst>
              <a:ext uri="{FF2B5EF4-FFF2-40B4-BE49-F238E27FC236}">
                <a16:creationId xmlns:a16="http://schemas.microsoft.com/office/drawing/2014/main" id="{B6CFE8A7-5DCF-4117-8B36-6ECE131D953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398" y="3349321"/>
            <a:ext cx="1531203" cy="25884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BF57AAA-8B50-3327-AE1F-E348E1EDCF24}"/>
              </a:ext>
            </a:extLst>
          </p:cNvPr>
          <p:cNvSpPr/>
          <p:nvPr/>
        </p:nvSpPr>
        <p:spPr>
          <a:xfrm>
            <a:off x="392548" y="5620288"/>
            <a:ext cx="8294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When using a capacitor, in addition to its capacitance, it is important to know its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voltage rating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to avoid electrical breakdown.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24_08_Figu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010" y="537271"/>
            <a:ext cx="2915037" cy="5372216"/>
          </a:xfrm>
          <a:prstGeom prst="rect">
            <a:avLst/>
          </a:prstGeom>
        </p:spPr>
      </p:pic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9041-1CCA-4C78-A9CF-A6C1E80A420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89953" y="711088"/>
            <a:ext cx="5253465" cy="340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Capacitors in series: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 a series connection, the charge on all capacitors is the same.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equivalent capacitance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</a:t>
            </a:r>
            <a:r>
              <a:rPr kumimoji="0" lang="en-US" sz="1800" b="0" i="1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eq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is 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 a number of capacitors in series,</a:t>
            </a: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470122" y="1635298"/>
          <a:ext cx="4910138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124080" imgH="457200" progId="Equation.DSMT4">
                  <p:embed/>
                </p:oleObj>
              </mc:Choice>
              <mc:Fallback>
                <p:oleObj name="Equation" r:id="rId3" imgW="3124080" imgH="457200" progId="Equation.DSMT4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0122" y="1635298"/>
                        <a:ext cx="4910138" cy="72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518391" y="2907867"/>
          <a:ext cx="2795588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77680" imgH="444240" progId="Equation.DSMT4">
                  <p:embed/>
                </p:oleObj>
              </mc:Choice>
              <mc:Fallback>
                <p:oleObj name="Equation" r:id="rId5" imgW="1777680" imgH="444240" progId="Equation.DSMT4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8391" y="2907867"/>
                        <a:ext cx="2795588" cy="700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541135" y="4188950"/>
          <a:ext cx="2355850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98320" imgH="444240" progId="Equation.DSMT4">
                  <p:embed/>
                </p:oleObj>
              </mc:Choice>
              <mc:Fallback>
                <p:oleObj name="Equation" r:id="rId7" imgW="1498320" imgH="444240" progId="Equation.DSMT4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1135" y="4188950"/>
                        <a:ext cx="2355850" cy="70008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B6B7AA5C-200E-4781-8083-B23ADF079F78}"/>
              </a:ext>
            </a:extLst>
          </p:cNvPr>
          <p:cNvSpPr/>
          <p:nvPr/>
        </p:nvSpPr>
        <p:spPr>
          <a:xfrm>
            <a:off x="369451" y="390531"/>
            <a:ext cx="7241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2. Capacitor combinations 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0E36E38-6314-41E0-B6E1-0DAF1BC53F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14274" y="5028912"/>
          <a:ext cx="1416050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901440" imgH="431640" progId="Equation.DSMT4">
                  <p:embed/>
                </p:oleObj>
              </mc:Choice>
              <mc:Fallback>
                <p:oleObj name="Equation" r:id="rId9" imgW="901440" imgH="43164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70E36E38-6314-41E0-B6E1-0DAF1BC53F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14274" y="5028912"/>
                        <a:ext cx="1416050" cy="6794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200490C7-8564-4850-8772-B6EEF362BB9D}"/>
              </a:ext>
            </a:extLst>
          </p:cNvPr>
          <p:cNvSpPr/>
          <p:nvPr/>
        </p:nvSpPr>
        <p:spPr>
          <a:xfrm>
            <a:off x="445262" y="5156216"/>
            <a:ext cx="1729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 2 capacitors,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12DB80-DA47-4123-8BE6-74212E3A40FA}"/>
              </a:ext>
            </a:extLst>
          </p:cNvPr>
          <p:cNvSpPr/>
          <p:nvPr/>
        </p:nvSpPr>
        <p:spPr>
          <a:xfrm>
            <a:off x="470122" y="5951397"/>
            <a:ext cx="83975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It follows that                                         ,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 smaller capacitor has more voltage. 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704CB6D7-54D5-4990-A2F1-E33DFB0922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74116" y="5844021"/>
          <a:ext cx="2295525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460160" imgH="431640" progId="Equation.DSMT4">
                  <p:embed/>
                </p:oleObj>
              </mc:Choice>
              <mc:Fallback>
                <p:oleObj name="Equation" r:id="rId11" imgW="1460160" imgH="431640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704CB6D7-54D5-4990-A2F1-E33DFB0922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874116" y="5844021"/>
                        <a:ext cx="2295525" cy="681038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1084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4_09_Figur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182" y="655761"/>
            <a:ext cx="2985691" cy="420946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0B721F-2C59-4FF6-9858-7BC68F46563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65021" y="418340"/>
            <a:ext cx="5269162" cy="2416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Capacitors in parallel: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 a parallel connection, the potential difference on each capacitor is the same.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 a number of capacitors in parallel,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52079" y="1382857"/>
          <a:ext cx="4791075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047760" imgH="660240" progId="Equation.DSMT4">
                  <p:embed/>
                </p:oleObj>
              </mc:Choice>
              <mc:Fallback>
                <p:oleObj name="Equation" r:id="rId3" imgW="3047760" imgH="66024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2079" y="1382857"/>
                        <a:ext cx="4791075" cy="1041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83893" y="2834385"/>
          <a:ext cx="22161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09400" imgH="241200" progId="Equation.DSMT4">
                  <p:embed/>
                </p:oleObj>
              </mc:Choice>
              <mc:Fallback>
                <p:oleObj name="Equation" r:id="rId5" imgW="1409400" imgH="24120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3893" y="2834385"/>
                        <a:ext cx="2216150" cy="3810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5316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D92EAB-0FBE-4120-BAE7-957501163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0B721F-2C59-4FF6-9858-7BC68F46563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13E52A-15E1-4EA4-87E5-042C6CD03AF5}"/>
              </a:ext>
            </a:extLst>
          </p:cNvPr>
          <p:cNvSpPr/>
          <p:nvPr/>
        </p:nvSpPr>
        <p:spPr>
          <a:xfrm>
            <a:off x="369451" y="390531"/>
            <a:ext cx="7241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3. Inductors 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3CE2109-8354-48BF-AC0D-A2D6FCF0C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42" y="721752"/>
            <a:ext cx="52351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Inductor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 inductor is a coil that stores magnetic energy. Due to electromagnetic induction, the voltage on an inductor is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D254CC0-E501-466E-9DB9-69356721A8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210" y="1739636"/>
          <a:ext cx="1493838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27000" imgH="393480" progId="Equation.DSMT4">
                  <p:embed/>
                </p:oleObj>
              </mc:Choice>
              <mc:Fallback>
                <p:oleObj name="Equation" r:id="rId2" imgW="927000" imgH="39348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4D254CC0-E501-466E-9DB9-69356721A8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71210" y="1739636"/>
                        <a:ext cx="1493838" cy="6318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474F449E-3B65-443A-AC38-AE36191274F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9"/>
          <a:stretch/>
        </p:blipFill>
        <p:spPr>
          <a:xfrm>
            <a:off x="5915014" y="734174"/>
            <a:ext cx="2616664" cy="2378215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482FECEB-D724-4729-A63F-D44309EFC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39" y="3797146"/>
            <a:ext cx="8104939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Inductors are seldomly combined. When they are 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well separated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using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</a:t>
            </a:r>
            <a:r>
              <a:rPr kumimoji="0" lang="en-US" sz="1800" b="0" i="1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=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/(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/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), we can prove that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 series connection: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 parallel connection: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Therefore, the combination laws for inductors are similar to that for resistors.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CC231F-B9AF-4D55-9088-ED5F4F115BFC}"/>
              </a:ext>
            </a:extLst>
          </p:cNvPr>
          <p:cNvSpPr/>
          <p:nvPr/>
        </p:nvSpPr>
        <p:spPr>
          <a:xfrm>
            <a:off x="435976" y="2631288"/>
            <a:ext cx="6375371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called the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inductance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 The SI unit of inductance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is the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henry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(H), 1 H = 1Wb/A.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Inductors cause voltage spikes when a circuit is switched on or off.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FD77A840-D85E-42FE-9A0A-A5344DC1E1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229295"/>
              </p:ext>
            </p:extLst>
          </p:nvPr>
        </p:nvGraphicFramePr>
        <p:xfrm>
          <a:off x="2642606" y="4505829"/>
          <a:ext cx="20970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33440" imgH="241200" progId="Equation.DSMT4">
                  <p:embed/>
                </p:oleObj>
              </mc:Choice>
              <mc:Fallback>
                <p:oleObj name="Equation" r:id="rId5" imgW="1333440" imgH="24120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FD77A840-D85E-42FE-9A0A-A5344DC1E1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42606" y="4505829"/>
                        <a:ext cx="2097087" cy="3810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D3F7FC0E-29EB-4D8F-83DE-D33FEA902C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0323845"/>
              </p:ext>
            </p:extLst>
          </p:nvPr>
        </p:nvGraphicFramePr>
        <p:xfrm>
          <a:off x="2788531" y="5044895"/>
          <a:ext cx="2235200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22360" imgH="444240" progId="Equation.DSMT4">
                  <p:embed/>
                </p:oleObj>
              </mc:Choice>
              <mc:Fallback>
                <p:oleObj name="Equation" r:id="rId7" imgW="1422360" imgH="44424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D3F7FC0E-29EB-4D8F-83DE-D33FEA902C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88531" y="5044895"/>
                        <a:ext cx="2235200" cy="70008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4278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CA17F2-F02A-9269-1CCC-351F594CA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0B721F-2C59-4FF6-9858-7BC68F46563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35A888D-045A-5A88-302A-4639EC3FE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34" y="495688"/>
            <a:ext cx="1589799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Homework: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Ch2: 1</a:t>
            </a:r>
          </a:p>
        </p:txBody>
      </p:sp>
    </p:spTree>
    <p:extLst>
      <p:ext uri="{BB962C8B-B14F-4D97-AF65-F5344CB8AC3E}">
        <p14:creationId xmlns:p14="http://schemas.microsoft.com/office/powerpoint/2010/main" val="1443478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9041-1CCA-4C78-A9CF-A6C1E80A420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1558" y="711050"/>
            <a:ext cx="86288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1. RC circuit: charging a capacitor</a:t>
            </a: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377825" y="1990741"/>
          <a:ext cx="4194175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66880" imgH="393480" progId="Equation.DSMT4">
                  <p:embed/>
                </p:oleObj>
              </mc:Choice>
              <mc:Fallback>
                <p:oleObj name="Equation" r:id="rId2" imgW="2666880" imgH="393480" progId="Equation.DSMT4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77825" y="1990741"/>
                        <a:ext cx="4194175" cy="617537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450663" y="2713075"/>
          <a:ext cx="2716212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26920" imgH="977760" progId="Equation.DSMT4">
                  <p:embed/>
                </p:oleObj>
              </mc:Choice>
              <mc:Fallback>
                <p:oleObj name="Equation" r:id="rId4" imgW="1726920" imgH="97776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0663" y="2713075"/>
                        <a:ext cx="2716212" cy="153670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2230438" y="3486150"/>
          <a:ext cx="1898650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06360" imgH="787320" progId="Equation.DSMT4">
                  <p:embed/>
                </p:oleObj>
              </mc:Choice>
              <mc:Fallback>
                <p:oleObj name="Equation" r:id="rId6" imgW="1206360" imgH="787320" progId="Equation.DSMT4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30438" y="3486150"/>
                        <a:ext cx="1898650" cy="12382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F171E263-4211-49C1-8458-DA4C23D8D892}"/>
              </a:ext>
            </a:extLst>
          </p:cNvPr>
          <p:cNvSpPr/>
          <p:nvPr/>
        </p:nvSpPr>
        <p:spPr>
          <a:xfrm>
            <a:off x="304798" y="228005"/>
            <a:ext cx="8628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Arial" charset="0"/>
                <a:ea typeface="Arial Unicode MS" pitchFamily="34" charset="-128"/>
                <a:cs typeface="+mn-cs"/>
              </a:rPr>
              <a:t>Lecture 5: RC and RL circuits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5924D3-C192-4E93-920A-AD713AFD4FA7}"/>
              </a:ext>
            </a:extLst>
          </p:cNvPr>
          <p:cNvSpPr/>
          <p:nvPr/>
        </p:nvSpPr>
        <p:spPr>
          <a:xfrm>
            <a:off x="408239" y="1023067"/>
            <a:ext cx="5660962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At 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= 0 the switch is closed. Let 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q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and 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v</a:t>
            </a:r>
            <a:r>
              <a:rPr kumimoji="0" lang="en-US" altLang="en-US" sz="1800" b="0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be the instantaneous charge, current and voltage on the capacitor.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Kirchhoff's loop rule: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FAE4A9C-951A-4048-8B67-0DD771AD38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602" y="980813"/>
            <a:ext cx="2255649" cy="2226506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9D4FF3C0-3B0E-40EC-9140-1DDFE8A89765}"/>
              </a:ext>
            </a:extLst>
          </p:cNvPr>
          <p:cNvGrpSpPr/>
          <p:nvPr/>
        </p:nvGrpSpPr>
        <p:grpSpPr>
          <a:xfrm>
            <a:off x="5121112" y="3427737"/>
            <a:ext cx="3662482" cy="2950382"/>
            <a:chOff x="5044912" y="3475362"/>
            <a:chExt cx="3662482" cy="2950382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9F04BD86-A729-4C97-8C69-9B388E83C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4912" y="3475362"/>
              <a:ext cx="3435063" cy="2676486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2BC4B56-04E1-414B-9CD8-506DB0EE8DD3}"/>
                </a:ext>
              </a:extLst>
            </p:cNvPr>
            <p:cNvSpPr/>
            <p:nvPr/>
          </p:nvSpPr>
          <p:spPr>
            <a:xfrm>
              <a:off x="8452195" y="5783244"/>
              <a:ext cx="2551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t</a:t>
              </a:r>
              <a:endPara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3B2EC0C-0226-4055-806D-FFBE221C8B27}"/>
                </a:ext>
              </a:extLst>
            </p:cNvPr>
            <p:cNvSpPr/>
            <p:nvPr/>
          </p:nvSpPr>
          <p:spPr>
            <a:xfrm>
              <a:off x="6920861" y="6025634"/>
              <a:ext cx="84350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ymbol" panose="05050102010706020507" pitchFamily="18" charset="2"/>
                  <a:ea typeface="+mn-ea"/>
                  <a:cs typeface="+mn-cs"/>
                </a:rPr>
                <a:t>t 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= </a:t>
              </a:r>
              <a:r>
                <a:rPr kumimoji="0" lang="en-US" alt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RC</a:t>
              </a:r>
              <a:endPara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0F30B29-4650-4999-A200-46FF8266F78F}"/>
                </a:ext>
              </a:extLst>
            </p:cNvPr>
            <p:cNvSpPr/>
            <p:nvPr/>
          </p:nvSpPr>
          <p:spPr>
            <a:xfrm>
              <a:off x="6069402" y="4117945"/>
              <a:ext cx="25519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i</a:t>
              </a:r>
              <a:endPara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35634FF-C042-4DF9-8D26-DFDFEE637E28}"/>
                </a:ext>
              </a:extLst>
            </p:cNvPr>
            <p:cNvSpPr/>
            <p:nvPr/>
          </p:nvSpPr>
          <p:spPr>
            <a:xfrm>
              <a:off x="5337403" y="5267361"/>
              <a:ext cx="4122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v</a:t>
              </a:r>
              <a:r>
                <a:rPr kumimoji="0" lang="en-US" altLang="en-US" sz="2000" b="0" i="1" u="none" strike="noStrike" kern="120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C</a:t>
              </a:r>
              <a:endPara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AFC2169-057E-4261-9933-E392EB0DDE55}"/>
              </a:ext>
            </a:extLst>
          </p:cNvPr>
          <p:cNvGrpSpPr/>
          <p:nvPr/>
        </p:nvGrpSpPr>
        <p:grpSpPr>
          <a:xfrm>
            <a:off x="451867" y="4962547"/>
            <a:ext cx="4548758" cy="1277273"/>
            <a:chOff x="461392" y="4962547"/>
            <a:chExt cx="4548758" cy="127727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3CDBE1B-B928-448C-BEA9-4BEBC7129062}"/>
                </a:ext>
              </a:extLst>
            </p:cNvPr>
            <p:cNvSpPr/>
            <p:nvPr/>
          </p:nvSpPr>
          <p:spPr>
            <a:xfrm>
              <a:off x="461392" y="4962547"/>
              <a:ext cx="4548758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Time constant:</a:t>
              </a: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At </a:t>
              </a:r>
              <a:r>
                <a:rPr kumimoji="0" lang="en-US" alt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t 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= </a:t>
              </a:r>
              <a:r>
                <a:rPr kumimoji="0" lang="en-US" alt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ymbol" panose="05050102010706020507" pitchFamily="18" charset="2"/>
                  <a:ea typeface="+mn-ea"/>
                  <a:cs typeface="+mn-cs"/>
                </a:rPr>
                <a:t>t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, the current decreases to 1/</a:t>
              </a:r>
              <a:r>
                <a:rPr kumimoji="0" lang="en-US" alt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e 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= 0.368 ≈ 1/3 of its initial value, and the voltage has reached 1−1/</a:t>
              </a:r>
              <a:r>
                <a:rPr kumimoji="0" lang="en-US" alt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e 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= 0.632 ≈ 2/3 of its final value.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aphicFrame>
          <p:nvGraphicFramePr>
            <p:cNvPr id="31" name="Object 30">
              <a:extLst>
                <a:ext uri="{FF2B5EF4-FFF2-40B4-BE49-F238E27FC236}">
                  <a16:creationId xmlns:a16="http://schemas.microsoft.com/office/drawing/2014/main" id="{6B297A7C-C82D-4DA7-8702-2E1172C86A0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15046" y="5032375"/>
            <a:ext cx="758825" cy="279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482400" imgH="177480" progId="Equation.DSMT4">
                    <p:embed/>
                  </p:oleObj>
                </mc:Choice>
                <mc:Fallback>
                  <p:oleObj name="Equation" r:id="rId10" imgW="482400" imgH="177480" progId="Equation.DSMT4">
                    <p:embed/>
                    <p:pic>
                      <p:nvPicPr>
                        <p:cNvPr id="31" name="Object 30">
                          <a:extLst>
                            <a:ext uri="{FF2B5EF4-FFF2-40B4-BE49-F238E27FC236}">
                              <a16:creationId xmlns:a16="http://schemas.microsoft.com/office/drawing/2014/main" id="{6B297A7C-C82D-4DA7-8702-2E1172C86A0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2015046" y="5032375"/>
                          <a:ext cx="758825" cy="279400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5875">
                          <a:solidFill>
                            <a:srgbClr val="0000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263634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0B721F-2C59-4FF6-9858-7BC68F46563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9390" y="373982"/>
            <a:ext cx="54010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2. RC circuit: discharging a capacitor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At 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= 0 the switch is closed.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Kirchhoff’s loop rule: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356821" y="3005168"/>
          <a:ext cx="1238250" cy="1239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87320" imgH="787320" progId="Equation.DSMT4">
                  <p:embed/>
                </p:oleObj>
              </mc:Choice>
              <mc:Fallback>
                <p:oleObj name="Equation" r:id="rId2" imgW="787320" imgH="78732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56821" y="3005168"/>
                        <a:ext cx="1238250" cy="123983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652096" y="976221"/>
          <a:ext cx="1277938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12520" imgH="393480" progId="Equation.DSMT4">
                  <p:embed/>
                </p:oleObj>
              </mc:Choice>
              <mc:Fallback>
                <p:oleObj name="Equation" r:id="rId4" imgW="812520" imgH="393480" progId="Equation.DSMT4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52096" y="976221"/>
                        <a:ext cx="1277938" cy="61912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9ABF3A79-2761-41DB-A264-06B6907737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586" y="504949"/>
            <a:ext cx="2133089" cy="2180793"/>
          </a:xfrm>
          <a:prstGeom prst="rect">
            <a:avLst/>
          </a:prstGeom>
        </p:spPr>
      </p:pic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A26AB64E-D453-4DAB-B8C0-28B345697C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6100" y="1573213"/>
          <a:ext cx="3494088" cy="219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222280" imgH="1396800" progId="Equation.DSMT4">
                  <p:embed/>
                </p:oleObj>
              </mc:Choice>
              <mc:Fallback>
                <p:oleObj name="Equation" r:id="rId7" imgW="2222280" imgH="1396800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A26AB64E-D453-4DAB-B8C0-28B345697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6100" y="1573213"/>
                        <a:ext cx="3494088" cy="2195512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24">
            <a:extLst>
              <a:ext uri="{FF2B5EF4-FFF2-40B4-BE49-F238E27FC236}">
                <a16:creationId xmlns:a16="http://schemas.microsoft.com/office/drawing/2014/main" id="{53824C54-3E28-4A3B-A0F1-C0CF75FD3708}"/>
              </a:ext>
            </a:extLst>
          </p:cNvPr>
          <p:cNvGrpSpPr/>
          <p:nvPr/>
        </p:nvGrpSpPr>
        <p:grpSpPr>
          <a:xfrm>
            <a:off x="4811854" y="3159044"/>
            <a:ext cx="3971740" cy="3181364"/>
            <a:chOff x="4811854" y="3216194"/>
            <a:chExt cx="3971740" cy="3181364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CD51984-B5C7-4628-9FEB-FB3BE495A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1854" y="3216194"/>
              <a:ext cx="3722546" cy="2900484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F774DF0-92D8-4379-B5C2-4DF3453083FD}"/>
                </a:ext>
              </a:extLst>
            </p:cNvPr>
            <p:cNvSpPr/>
            <p:nvPr/>
          </p:nvSpPr>
          <p:spPr>
            <a:xfrm>
              <a:off x="8528395" y="5735619"/>
              <a:ext cx="2551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t</a:t>
              </a:r>
              <a:endPara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89FFA6A-F5C4-4972-989F-C4CD229393E2}"/>
                </a:ext>
              </a:extLst>
            </p:cNvPr>
            <p:cNvSpPr/>
            <p:nvPr/>
          </p:nvSpPr>
          <p:spPr>
            <a:xfrm>
              <a:off x="6883927" y="5997448"/>
              <a:ext cx="84350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ymbol" panose="05050102010706020507" pitchFamily="18" charset="2"/>
                  <a:ea typeface="+mn-ea"/>
                  <a:cs typeface="+mn-cs"/>
                </a:rPr>
                <a:t>t 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= </a:t>
              </a:r>
              <a:r>
                <a:rPr kumimoji="0" lang="en-US" alt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RC</a:t>
              </a:r>
              <a:endPara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01F4D8F-9EB2-4BFD-8B50-64E33124814F}"/>
                </a:ext>
              </a:extLst>
            </p:cNvPr>
            <p:cNvSpPr/>
            <p:nvPr/>
          </p:nvSpPr>
          <p:spPr>
            <a:xfrm>
              <a:off x="6036447" y="4041745"/>
              <a:ext cx="34015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-i</a:t>
              </a:r>
              <a:endPara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2DF7D08-565A-44A9-85F6-0CE79D75047B}"/>
                </a:ext>
              </a:extLst>
            </p:cNvPr>
            <p:cNvSpPr/>
            <p:nvPr/>
          </p:nvSpPr>
          <p:spPr>
            <a:xfrm>
              <a:off x="5404078" y="4343436"/>
              <a:ext cx="4122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v</a:t>
              </a:r>
              <a:r>
                <a:rPr kumimoji="0" lang="en-US" altLang="en-US" sz="2000" b="0" i="1" u="none" strike="noStrike" kern="120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C</a:t>
              </a:r>
              <a:endPara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6309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9041-1CCA-4C78-A9CF-A6C1E80A420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79794" y="424222"/>
            <a:ext cx="5474210" cy="158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3. RL circuit: current growth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Kirchhoff’s rule: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Solving for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),</a:t>
            </a: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2091690" y="915136"/>
          <a:ext cx="17589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91880" imgH="393480" progId="Equation.DSMT4">
                  <p:embed/>
                </p:oleObj>
              </mc:Choice>
              <mc:Fallback>
                <p:oleObj name="Equation" r:id="rId2" imgW="1091880" imgH="393480" progId="Equation.DSMT4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091690" y="915136"/>
                        <a:ext cx="1758950" cy="63182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451417" y="2063019"/>
            <a:ext cx="4610486" cy="1465263"/>
            <a:chOff x="348357" y="2670660"/>
            <a:chExt cx="4610486" cy="1465263"/>
          </a:xfrm>
        </p:grpSpPr>
        <p:graphicFrame>
          <p:nvGraphicFramePr>
            <p:cNvPr id="13" name="Object 12"/>
            <p:cNvGraphicFramePr>
              <a:graphicFrameLocks noChangeAspect="1"/>
            </p:cNvGraphicFramePr>
            <p:nvPr/>
          </p:nvGraphicFramePr>
          <p:xfrm>
            <a:off x="348357" y="2670660"/>
            <a:ext cx="4397375" cy="1465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730240" imgH="914400" progId="Equation.DSMT4">
                    <p:embed/>
                  </p:oleObj>
                </mc:Choice>
                <mc:Fallback>
                  <p:oleObj name="Equation" r:id="rId4" imgW="2730240" imgH="914400" progId="Equation.DSMT4">
                    <p:embed/>
                    <p:pic>
                      <p:nvPicPr>
                        <p:cNvPr id="13" name="Object 12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48357" y="2670660"/>
                          <a:ext cx="4397375" cy="1465263"/>
                        </a:xfrm>
                        <a:prstGeom prst="rect">
                          <a:avLst/>
                        </a:prstGeom>
                        <a:noFill/>
                        <a:ln w="1587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ct 14"/>
            <p:cNvGraphicFramePr>
              <a:graphicFrameLocks noChangeAspect="1"/>
            </p:cNvGraphicFramePr>
            <p:nvPr/>
          </p:nvGraphicFramePr>
          <p:xfrm>
            <a:off x="2974468" y="3430280"/>
            <a:ext cx="1984375" cy="631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231560" imgH="393480" progId="Equation.DSMT4">
                    <p:embed/>
                  </p:oleObj>
                </mc:Choice>
                <mc:Fallback>
                  <p:oleObj name="Equation" r:id="rId6" imgW="1231560" imgH="393480" progId="Equation.DSMT4">
                    <p:embed/>
                    <p:pic>
                      <p:nvPicPr>
                        <p:cNvPr id="15" name="Object 14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974468" y="3430280"/>
                          <a:ext cx="1984375" cy="631825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5875">
                          <a:solidFill>
                            <a:srgbClr val="0000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7488174" y="2723770"/>
          <a:ext cx="6540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06080" imgH="393480" progId="Equation.DSMT4">
                  <p:embed/>
                </p:oleObj>
              </mc:Choice>
              <mc:Fallback>
                <p:oleObj name="Equation" r:id="rId8" imgW="406080" imgH="393480" progId="Equation.DSMT4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488174" y="2723770"/>
                        <a:ext cx="654050" cy="6318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AAFF9D0F-E378-4B56-B04B-3FCFA7E099F1}"/>
              </a:ext>
            </a:extLst>
          </p:cNvPr>
          <p:cNvSpPr/>
          <p:nvPr/>
        </p:nvSpPr>
        <p:spPr>
          <a:xfrm>
            <a:off x="5852092" y="2796659"/>
            <a:ext cx="1612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Time constant: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A1AB9E-3AC7-4765-A291-D61CB047D3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53" y="433366"/>
            <a:ext cx="2609514" cy="22271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AEEA799-14ED-4FAB-B39B-12B3C82D9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794" y="3979359"/>
            <a:ext cx="5761296" cy="158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4. RL circuit: current decay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Kirchhoff’s rule: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Solving for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),</a:t>
            </a:r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0A1FDF82-99E4-4C0C-A7A2-443401B685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36069" y="5180147"/>
          <a:ext cx="1514475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939600" imgH="241200" progId="Equation.DSMT4">
                  <p:embed/>
                </p:oleObj>
              </mc:Choice>
              <mc:Fallback>
                <p:oleObj name="Equation" r:id="rId11" imgW="939600" imgH="241200" progId="Equation.DSMT4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0A1FDF82-99E4-4C0C-A7A2-443401B685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036069" y="5180147"/>
                        <a:ext cx="1514475" cy="3873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5C3678AF-A4E5-49EF-ABD3-63C5048679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42707" y="4467793"/>
          <a:ext cx="137001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850680" imgH="393480" progId="Equation.DSMT4">
                  <p:embed/>
                </p:oleObj>
              </mc:Choice>
              <mc:Fallback>
                <p:oleObj name="Equation" r:id="rId13" imgW="850680" imgH="393480" progId="Equation.DSMT4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5C3678AF-A4E5-49EF-ABD3-63C5048679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142707" y="4467793"/>
                        <a:ext cx="1370013" cy="63182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673CF653-FA1B-4599-9B7E-F5736784345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218" y="4343279"/>
            <a:ext cx="2483442" cy="1411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661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CA17F2-F02A-9269-1CCC-351F594CA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0B721F-2C59-4FF6-9858-7BC68F46563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35A888D-045A-5A88-302A-4639EC3FE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34" y="495688"/>
            <a:ext cx="1589799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Homework: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Ch2: 2,3,4</a:t>
            </a:r>
          </a:p>
        </p:txBody>
      </p:sp>
    </p:spTree>
    <p:extLst>
      <p:ext uri="{BB962C8B-B14F-4D97-AF65-F5344CB8AC3E}">
        <p14:creationId xmlns:p14="http://schemas.microsoft.com/office/powerpoint/2010/main" val="3465143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8CCE59-5702-47FA-B7DB-44E4E254F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8CDF45-E34C-4E1B-A126-9E7339A800FA}"/>
              </a:ext>
            </a:extLst>
          </p:cNvPr>
          <p:cNvSpPr/>
          <p:nvPr/>
        </p:nvSpPr>
        <p:spPr>
          <a:xfrm>
            <a:off x="276223" y="228005"/>
            <a:ext cx="8628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Lecture 6: Reactance and impedance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255099-9940-487F-A463-802CBBDF17CC}"/>
              </a:ext>
            </a:extLst>
          </p:cNvPr>
          <p:cNvSpPr/>
          <p:nvPr/>
        </p:nvSpPr>
        <p:spPr>
          <a:xfrm>
            <a:off x="341742" y="689670"/>
            <a:ext cx="7241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1. AC current through R, C and L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14D3D1-2709-4151-887A-8E1307AEC1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033" y="1020891"/>
            <a:ext cx="8218494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altLang="en-US" dirty="0"/>
              <a:t>We now find the AC current through R, C, and L, for a given sinusoidal voltage across the element,</a:t>
            </a:r>
          </a:p>
          <a:p>
            <a:pPr algn="l"/>
            <a:endParaRPr lang="en-US" altLang="en-US" dirty="0"/>
          </a:p>
          <a:p>
            <a:pPr algn="l"/>
            <a:r>
              <a:rPr lang="en-US" altLang="en-US" dirty="0"/>
              <a:t>For a resistor,</a:t>
            </a:r>
          </a:p>
          <a:p>
            <a:pPr algn="l"/>
            <a:endParaRPr lang="en-US" altLang="en-US" dirty="0"/>
          </a:p>
          <a:p>
            <a:pPr algn="l"/>
            <a:endParaRPr lang="en-US" altLang="en-US" dirty="0"/>
          </a:p>
          <a:p>
            <a:pPr algn="l"/>
            <a:r>
              <a:rPr lang="en-US" altLang="en-US" dirty="0"/>
              <a:t>For a capacitor,</a:t>
            </a:r>
          </a:p>
          <a:p>
            <a:pPr algn="l"/>
            <a:endParaRPr lang="en-US" altLang="en-US" dirty="0"/>
          </a:p>
          <a:p>
            <a:pPr algn="l"/>
            <a:endParaRPr lang="en-US" altLang="en-US" dirty="0"/>
          </a:p>
          <a:p>
            <a:pPr algn="l"/>
            <a:r>
              <a:rPr lang="en-US" altLang="en-US" dirty="0"/>
              <a:t>For an inductor,  </a:t>
            </a:r>
          </a:p>
          <a:p>
            <a:pPr algn="l"/>
            <a:endParaRPr lang="en-US" altLang="en-US" dirty="0"/>
          </a:p>
          <a:p>
            <a:pPr algn="l"/>
            <a:r>
              <a:rPr lang="en-US" altLang="en-US" dirty="0"/>
              <a:t>  </a:t>
            </a:r>
            <a:endParaRPr lang="en-US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BF243699-28DA-465C-B00D-AA39A03E92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8201216"/>
              </p:ext>
            </p:extLst>
          </p:nvPr>
        </p:nvGraphicFramePr>
        <p:xfrm>
          <a:off x="1633680" y="1340911"/>
          <a:ext cx="1336675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50680" imgH="228600" progId="Equation.DSMT4">
                  <p:embed/>
                </p:oleObj>
              </mc:Choice>
              <mc:Fallback>
                <p:oleObj name="Equation" r:id="rId2" imgW="850680" imgH="228600" progId="Equation.DSMT4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33680" y="1340911"/>
                        <a:ext cx="1336675" cy="360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A33E961-98FD-4745-9DD8-0A2B79DB3D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4343986"/>
              </p:ext>
            </p:extLst>
          </p:nvPr>
        </p:nvGraphicFramePr>
        <p:xfrm>
          <a:off x="1810472" y="1881188"/>
          <a:ext cx="1835150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68200" imgH="393480" progId="Equation.DSMT4">
                  <p:embed/>
                </p:oleObj>
              </mc:Choice>
              <mc:Fallback>
                <p:oleObj name="Equation" r:id="rId4" imgW="1168200" imgH="39348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BF243699-28DA-465C-B00D-AA39A03E92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0472" y="1881188"/>
                        <a:ext cx="1835150" cy="620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58FB1C61-A287-47B2-A5B1-994107D4F2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7471287"/>
              </p:ext>
            </p:extLst>
          </p:nvPr>
        </p:nvGraphicFramePr>
        <p:xfrm>
          <a:off x="1946996" y="2694708"/>
          <a:ext cx="6083300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873240" imgH="431640" progId="Equation.DSMT4">
                  <p:embed/>
                </p:oleObj>
              </mc:Choice>
              <mc:Fallback>
                <p:oleObj name="Equation" r:id="rId6" imgW="3873240" imgH="43164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A33E961-98FD-4745-9DD8-0A2B79DB3D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46996" y="2694708"/>
                        <a:ext cx="6083300" cy="681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AFDBEBDB-7C45-4B27-B6D0-606D7C5B1B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2563105"/>
              </p:ext>
            </p:extLst>
          </p:nvPr>
        </p:nvGraphicFramePr>
        <p:xfrm>
          <a:off x="1960563" y="3500438"/>
          <a:ext cx="5365750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416040" imgH="431640" progId="Equation.DSMT4">
                  <p:embed/>
                </p:oleObj>
              </mc:Choice>
              <mc:Fallback>
                <p:oleObj name="Equation" r:id="rId8" imgW="3416040" imgH="43164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58FB1C61-A287-47B2-A5B1-994107D4F2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960563" y="3500438"/>
                        <a:ext cx="5365750" cy="681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A4D9F969-42C3-4FE5-BD53-F69087CCF277}"/>
              </a:ext>
            </a:extLst>
          </p:cNvPr>
          <p:cNvSpPr/>
          <p:nvPr/>
        </p:nvSpPr>
        <p:spPr>
          <a:xfrm>
            <a:off x="350979" y="4279778"/>
            <a:ext cx="7241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2. Complex reactance of R, C and L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16FFD2-6119-4038-9182-EB1177B83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088" y="4665036"/>
            <a:ext cx="82184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altLang="en-US" dirty="0"/>
              <a:t>The complex representation of a real sinusoidal signal is</a:t>
            </a:r>
            <a:endParaRPr lang="en-US" dirty="0"/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BF8ED728-B766-4AD1-BFDA-8F8BFA7E4A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250489"/>
              </p:ext>
            </p:extLst>
          </p:nvPr>
        </p:nvGraphicFramePr>
        <p:xfrm>
          <a:off x="499052" y="5095731"/>
          <a:ext cx="3251200" cy="1182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070000" imgH="749160" progId="Equation.DSMT4">
                  <p:embed/>
                </p:oleObj>
              </mc:Choice>
              <mc:Fallback>
                <p:oleObj name="Equation" r:id="rId10" imgW="2070000" imgH="74916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A33E961-98FD-4745-9DD8-0A2B79DB3D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99052" y="5095731"/>
                        <a:ext cx="3251200" cy="11826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F6355A3-7CC7-48B4-BFBC-CF60CF1B5C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1435853"/>
              </p:ext>
            </p:extLst>
          </p:nvPr>
        </p:nvGraphicFramePr>
        <p:xfrm>
          <a:off x="6326188" y="5033963"/>
          <a:ext cx="1655762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54080" imgH="736560" progId="Equation.DSMT4">
                  <p:embed/>
                </p:oleObj>
              </mc:Choice>
              <mc:Fallback>
                <p:oleObj name="Equation" r:id="rId12" imgW="1054080" imgH="73656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BF243699-28DA-465C-B00D-AA39A03E92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326188" y="5033963"/>
                        <a:ext cx="1655762" cy="11620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411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2ADA85-DC49-46F9-8A09-E16E530E1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A6659B-2C2E-4F93-9766-7FEEEDBB8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753" y="333181"/>
            <a:ext cx="82184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altLang="en-US" dirty="0"/>
              <a:t>The relation between the </a:t>
            </a:r>
            <a:r>
              <a:rPr lang="en-US" altLang="en-US" dirty="0">
                <a:solidFill>
                  <a:srgbClr val="0000FF"/>
                </a:solidFill>
              </a:rPr>
              <a:t>complex current </a:t>
            </a:r>
            <a:r>
              <a:rPr lang="en-US" altLang="en-US" dirty="0"/>
              <a:t>and the </a:t>
            </a:r>
            <a:r>
              <a:rPr lang="en-US" altLang="en-US" dirty="0">
                <a:solidFill>
                  <a:srgbClr val="0000FF"/>
                </a:solidFill>
              </a:rPr>
              <a:t>complex voltage </a:t>
            </a:r>
            <a:r>
              <a:rPr lang="en-US" altLang="en-US" dirty="0"/>
              <a:t>of R, C, L is now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AEABA6F-856E-438A-AAE0-131C8B52B8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8486299"/>
              </p:ext>
            </p:extLst>
          </p:nvPr>
        </p:nvGraphicFramePr>
        <p:xfrm>
          <a:off x="553316" y="702513"/>
          <a:ext cx="5407025" cy="204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41600" imgH="1295280" progId="Equation.DSMT4">
                  <p:embed/>
                </p:oleObj>
              </mc:Choice>
              <mc:Fallback>
                <p:oleObj name="Equation" r:id="rId2" imgW="3441600" imgH="129528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A33E961-98FD-4745-9DD8-0A2B79DB3D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53316" y="702513"/>
                        <a:ext cx="5407025" cy="204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194AB05-8D88-4BD1-B9BB-A4A7F98D5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214" y="2623966"/>
            <a:ext cx="8254505" cy="1115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200000"/>
              </a:lnSpc>
              <a:spcAft>
                <a:spcPts val="600"/>
              </a:spcAft>
            </a:pPr>
            <a:r>
              <a:rPr lang="en-US" altLang="en-US" dirty="0"/>
              <a:t>The </a:t>
            </a:r>
            <a:r>
              <a:rPr lang="en-US" altLang="en-US" b="1" u="sng" dirty="0">
                <a:solidFill>
                  <a:srgbClr val="0000FF"/>
                </a:solidFill>
              </a:rPr>
              <a:t>complex reactance</a:t>
            </a:r>
            <a:r>
              <a:rPr lang="en-US" altLang="en-US" b="1" dirty="0">
                <a:solidFill>
                  <a:srgbClr val="0000FF"/>
                </a:solidFill>
              </a:rPr>
              <a:t> </a:t>
            </a:r>
            <a:r>
              <a:rPr lang="en-US" altLang="en-US" dirty="0"/>
              <a:t>of an electronic component is the ratio between its complex voltage and complex current:                                 .</a:t>
            </a:r>
            <a:endParaRPr lang="en-US" dirty="0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A1FD40FC-B7C0-4BC4-A8BE-FD7488EFAE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998692"/>
              </p:ext>
            </p:extLst>
          </p:nvPr>
        </p:nvGraphicFramePr>
        <p:xfrm>
          <a:off x="3278232" y="3248938"/>
          <a:ext cx="1735137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04840" imgH="419040" progId="Equation.DSMT4">
                  <p:embed/>
                </p:oleObj>
              </mc:Choice>
              <mc:Fallback>
                <p:oleObj name="Equation" r:id="rId4" imgW="1104840" imgH="419040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FF6355A3-7CC7-48B4-BFBC-CF60CF1B5C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78232" y="3248938"/>
                        <a:ext cx="1735137" cy="66198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4816F1E1-7274-4F0E-A25E-FCEE47DBE0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378951"/>
              </p:ext>
            </p:extLst>
          </p:nvPr>
        </p:nvGraphicFramePr>
        <p:xfrm>
          <a:off x="630076" y="4063078"/>
          <a:ext cx="2692400" cy="148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14320" imgH="939600" progId="Equation.DSMT4">
                  <p:embed/>
                </p:oleObj>
              </mc:Choice>
              <mc:Fallback>
                <p:oleObj name="Equation" r:id="rId6" imgW="1714320" imgH="93960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A1FD40FC-B7C0-4BC4-A8BE-FD7488EFAE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0076" y="4063078"/>
                        <a:ext cx="2692400" cy="14827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60EE69B5-C36C-4E24-A01A-EDA5C50F6E41}"/>
              </a:ext>
            </a:extLst>
          </p:cNvPr>
          <p:cNvSpPr/>
          <p:nvPr/>
        </p:nvSpPr>
        <p:spPr>
          <a:xfrm>
            <a:off x="519112" y="5769907"/>
            <a:ext cx="756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dirty="0"/>
              <a:t>When we are dealing solely with AC currents, we can then </a:t>
            </a:r>
            <a:r>
              <a:rPr lang="en-US" altLang="en-US" dirty="0">
                <a:solidFill>
                  <a:srgbClr val="0000FF"/>
                </a:solidFill>
              </a:rPr>
              <a:t>drop off </a:t>
            </a:r>
            <a:r>
              <a:rPr lang="en-US" altLang="en-US" dirty="0"/>
              <a:t>the tildes on </a:t>
            </a:r>
          </a:p>
          <a:p>
            <a:pPr algn="l"/>
            <a:endParaRPr lang="en-US" dirty="0"/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F7792A66-96D3-46F0-9FC4-8426AB738F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2950802"/>
              </p:ext>
            </p:extLst>
          </p:nvPr>
        </p:nvGraphicFramePr>
        <p:xfrm>
          <a:off x="630076" y="6093072"/>
          <a:ext cx="1196975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61760" imgH="228600" progId="Equation.DSMT4">
                  <p:embed/>
                </p:oleObj>
              </mc:Choice>
              <mc:Fallback>
                <p:oleObj name="Equation" r:id="rId8" imgW="761760" imgH="2286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AEABA6F-856E-438A-AAE0-131C8B52B8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30076" y="6093072"/>
                        <a:ext cx="1196975" cy="360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4577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73AE0F-9A76-4552-AD7C-E9F7F2DB5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2852" y="6199043"/>
            <a:ext cx="2133600" cy="476250"/>
          </a:xfrm>
        </p:spPr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9D3A83-AC39-4798-A648-DDA0EAC6790F}"/>
              </a:ext>
            </a:extLst>
          </p:cNvPr>
          <p:cNvSpPr/>
          <p:nvPr/>
        </p:nvSpPr>
        <p:spPr>
          <a:xfrm>
            <a:off x="314033" y="271196"/>
            <a:ext cx="7241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3. Complex impedance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A878B1-3C34-4E28-9AD8-9E63752888B8}"/>
              </a:ext>
            </a:extLst>
          </p:cNvPr>
          <p:cNvSpPr/>
          <p:nvPr/>
        </p:nvSpPr>
        <p:spPr>
          <a:xfrm>
            <a:off x="332505" y="622061"/>
            <a:ext cx="55615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dirty="0"/>
              <a:t>The </a:t>
            </a:r>
            <a:r>
              <a:rPr lang="en-US" altLang="en-US" dirty="0">
                <a:solidFill>
                  <a:srgbClr val="0000FF"/>
                </a:solidFill>
              </a:rPr>
              <a:t>complex impedance </a:t>
            </a:r>
            <a:r>
              <a:rPr lang="en-US" altLang="en-US" dirty="0"/>
              <a:t>of a two-terminal linear passive network is defined as</a:t>
            </a:r>
          </a:p>
          <a:p>
            <a:pPr algn="l"/>
            <a:endParaRPr lang="en-US" altLang="en-US" dirty="0"/>
          </a:p>
          <a:p>
            <a:pPr algn="l">
              <a:spcAft>
                <a:spcPts val="1200"/>
              </a:spcAft>
            </a:pPr>
            <a:r>
              <a:rPr lang="en-US" altLang="en-US" dirty="0"/>
              <a:t>		(We then drop off the tildes.)</a:t>
            </a:r>
            <a:endParaRPr lang="en-US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25CD3A6-48BE-4D7B-9077-A675238ABC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1505138"/>
              </p:ext>
            </p:extLst>
          </p:nvPr>
        </p:nvGraphicFramePr>
        <p:xfrm>
          <a:off x="446088" y="1282700"/>
          <a:ext cx="1655762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54080" imgH="419040" progId="Equation.DSMT4">
                  <p:embed/>
                </p:oleObj>
              </mc:Choice>
              <mc:Fallback>
                <p:oleObj name="Equation" r:id="rId2" imgW="1054080" imgH="41904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A1FD40FC-B7C0-4BC4-A8BE-FD7488EFAE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46088" y="1282700"/>
                        <a:ext cx="1655762" cy="66198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48B623A6-2ABD-434E-A3D7-4EEB02053B68}"/>
              </a:ext>
            </a:extLst>
          </p:cNvPr>
          <p:cNvSpPr/>
          <p:nvPr/>
        </p:nvSpPr>
        <p:spPr>
          <a:xfrm>
            <a:off x="369452" y="1994889"/>
            <a:ext cx="844204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dirty="0"/>
              <a:t>We observe that </a:t>
            </a:r>
            <a:r>
              <a:rPr lang="en-US" u="sng" dirty="0">
                <a:solidFill>
                  <a:srgbClr val="0000FF"/>
                </a:solidFill>
              </a:rPr>
              <a:t>Kirchhoff’s law (and consequently Thevenin’s theorem) still works for an AC circuit, if we use complex voltage, complex current, and complex reactances.</a:t>
            </a:r>
            <a:br>
              <a:rPr lang="en-US" u="sng" dirty="0">
                <a:solidFill>
                  <a:srgbClr val="0000FF"/>
                </a:solidFill>
              </a:rPr>
            </a:br>
            <a:r>
              <a:rPr lang="en-US" dirty="0"/>
              <a:t>For example, in a series connection, </a:t>
            </a:r>
            <a:r>
              <a:rPr lang="en-US" i="1" dirty="0"/>
              <a:t>I</a:t>
            </a:r>
            <a:r>
              <a:rPr lang="en-US" dirty="0"/>
              <a:t> is common, </a:t>
            </a:r>
            <a:r>
              <a:rPr lang="en-US" i="1" dirty="0"/>
              <a:t>V</a:t>
            </a:r>
            <a:r>
              <a:rPr lang="en-US" dirty="0"/>
              <a:t>=</a:t>
            </a:r>
            <a:r>
              <a:rPr lang="en-US" i="1" dirty="0"/>
              <a:t>V</a:t>
            </a:r>
            <a:r>
              <a:rPr lang="en-US" baseline="-25000" dirty="0"/>
              <a:t>1</a:t>
            </a:r>
            <a:r>
              <a:rPr lang="en-US" dirty="0"/>
              <a:t>+</a:t>
            </a:r>
            <a:r>
              <a:rPr lang="en-US" i="1" dirty="0"/>
              <a:t>V</a:t>
            </a:r>
            <a:r>
              <a:rPr lang="en-US" baseline="-25000" dirty="0"/>
              <a:t>2</a:t>
            </a:r>
            <a:r>
              <a:rPr lang="en-US" dirty="0"/>
              <a:t>, which gives </a:t>
            </a:r>
            <a:r>
              <a:rPr lang="en-US" i="1" dirty="0"/>
              <a:t>Z</a:t>
            </a:r>
            <a:r>
              <a:rPr lang="en-US" dirty="0"/>
              <a:t>=</a:t>
            </a:r>
            <a:r>
              <a:rPr lang="en-US" i="1" dirty="0"/>
              <a:t>V</a:t>
            </a:r>
            <a:r>
              <a:rPr lang="en-US" dirty="0"/>
              <a:t>/</a:t>
            </a:r>
            <a:r>
              <a:rPr lang="en-US" i="1" dirty="0"/>
              <a:t>I</a:t>
            </a:r>
            <a:r>
              <a:rPr lang="en-US" dirty="0"/>
              <a:t>=</a:t>
            </a:r>
            <a:r>
              <a:rPr lang="en-US" i="1" dirty="0"/>
              <a:t>Z</a:t>
            </a:r>
            <a:r>
              <a:rPr lang="en-US" baseline="-25000" dirty="0"/>
              <a:t>1</a:t>
            </a:r>
            <a:r>
              <a:rPr lang="en-US" dirty="0"/>
              <a:t>+</a:t>
            </a:r>
            <a:r>
              <a:rPr lang="en-US" i="1" dirty="0"/>
              <a:t>Z</a:t>
            </a:r>
            <a:r>
              <a:rPr lang="en-US" baseline="-25000" dirty="0"/>
              <a:t>2.</a:t>
            </a:r>
          </a:p>
          <a:p>
            <a:pPr algn="l"/>
            <a:r>
              <a:rPr lang="en-US" b="1" u="sng" dirty="0">
                <a:solidFill>
                  <a:srgbClr val="0000FF"/>
                </a:solidFill>
              </a:rPr>
              <a:t>Impedance combinations: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B13FA29-50A6-4BD0-93A1-592ADAE69846}"/>
              </a:ext>
            </a:extLst>
          </p:cNvPr>
          <p:cNvGrpSpPr/>
          <p:nvPr/>
        </p:nvGrpSpPr>
        <p:grpSpPr>
          <a:xfrm>
            <a:off x="6326910" y="723656"/>
            <a:ext cx="1640030" cy="1143000"/>
            <a:chOff x="6391564" y="877898"/>
            <a:chExt cx="1640030" cy="11430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B124AE2-7D46-4E7C-938B-F445869767E1}"/>
                </a:ext>
              </a:extLst>
            </p:cNvPr>
            <p:cNvGrpSpPr/>
            <p:nvPr/>
          </p:nvGrpSpPr>
          <p:grpSpPr>
            <a:xfrm>
              <a:off x="6391564" y="877898"/>
              <a:ext cx="1640030" cy="1143000"/>
              <a:chOff x="6391564" y="877898"/>
              <a:chExt cx="1640030" cy="1143000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5178233D-A9E1-46FD-BE73-12A7EF6499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79094" y="877898"/>
                <a:ext cx="952500" cy="1143000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7C8119A-88DF-4F3C-8F4A-114213F9C46D}"/>
                  </a:ext>
                </a:extLst>
              </p:cNvPr>
              <p:cNvSpPr/>
              <p:nvPr/>
            </p:nvSpPr>
            <p:spPr>
              <a:xfrm>
                <a:off x="6391564" y="1099127"/>
                <a:ext cx="868218" cy="794328"/>
              </a:xfrm>
              <a:prstGeom prst="rect">
                <a:avLst/>
              </a:prstGeom>
              <a:ln w="25400">
                <a:solidFill>
                  <a:schemeClr val="tx1"/>
                </a:solidFill>
              </a:ln>
            </p:spPr>
            <p:txBody>
              <a:bodyPr rtlCol="0" anchor="ctr">
                <a:spAutoFit/>
              </a:bodyPr>
              <a:lstStyle/>
              <a:p>
                <a:pPr algn="l"/>
                <a:endParaRPr lang="en-US" dirty="0"/>
              </a:p>
            </p:txBody>
          </p:sp>
        </p:grpSp>
        <p:graphicFrame>
          <p:nvGraphicFramePr>
            <p:cNvPr id="11" name="Object 10">
              <a:extLst>
                <a:ext uri="{FF2B5EF4-FFF2-40B4-BE49-F238E27FC236}">
                  <a16:creationId xmlns:a16="http://schemas.microsoft.com/office/drawing/2014/main" id="{735D731A-0218-4A6E-8185-94C12F9E9F4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5862788"/>
                </p:ext>
              </p:extLst>
            </p:nvPr>
          </p:nvGraphicFramePr>
          <p:xfrm>
            <a:off x="7664306" y="1353128"/>
            <a:ext cx="239712" cy="3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52280" imgH="203040" progId="Equation.DSMT4">
                    <p:embed/>
                  </p:oleObj>
                </mc:Choice>
                <mc:Fallback>
                  <p:oleObj name="Equation" r:id="rId5" imgW="152280" imgH="203040" progId="Equation.DSMT4">
                    <p:embed/>
                    <p:pic>
                      <p:nvPicPr>
                        <p:cNvPr id="6" name="Object 5">
                          <a:extLst>
                            <a:ext uri="{FF2B5EF4-FFF2-40B4-BE49-F238E27FC236}">
                              <a16:creationId xmlns:a16="http://schemas.microsoft.com/office/drawing/2014/main" id="{BF243699-28DA-465C-B00D-AA39A03E92B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664306" y="1353128"/>
                          <a:ext cx="239712" cy="3206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11">
              <a:extLst>
                <a:ext uri="{FF2B5EF4-FFF2-40B4-BE49-F238E27FC236}">
                  <a16:creationId xmlns:a16="http://schemas.microsoft.com/office/drawing/2014/main" id="{3FBB4FB6-6B55-44A6-B799-58C30B392F4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60582659"/>
                </p:ext>
              </p:extLst>
            </p:nvPr>
          </p:nvGraphicFramePr>
          <p:xfrm>
            <a:off x="7400347" y="935904"/>
            <a:ext cx="198438" cy="301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26720" imgH="190440" progId="Equation.DSMT4">
                    <p:embed/>
                  </p:oleObj>
                </mc:Choice>
                <mc:Fallback>
                  <p:oleObj name="Equation" r:id="rId7" imgW="126720" imgH="190440" progId="Equation.DSMT4">
                    <p:embed/>
                    <p:pic>
                      <p:nvPicPr>
                        <p:cNvPr id="11" name="Object 10">
                          <a:extLst>
                            <a:ext uri="{FF2B5EF4-FFF2-40B4-BE49-F238E27FC236}">
                              <a16:creationId xmlns:a16="http://schemas.microsoft.com/office/drawing/2014/main" id="{735D731A-0218-4A6E-8185-94C12F9E9F4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7400347" y="935904"/>
                          <a:ext cx="198438" cy="3016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12">
              <a:extLst>
                <a:ext uri="{FF2B5EF4-FFF2-40B4-BE49-F238E27FC236}">
                  <a16:creationId xmlns:a16="http://schemas.microsoft.com/office/drawing/2014/main" id="{7698E6F3-B154-4EB8-ABC4-16B5DF8C06C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37569216"/>
                </p:ext>
              </p:extLst>
            </p:nvPr>
          </p:nvGraphicFramePr>
          <p:xfrm>
            <a:off x="6705311" y="1329316"/>
            <a:ext cx="239713" cy="301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52280" imgH="190440" progId="Equation.DSMT4">
                    <p:embed/>
                  </p:oleObj>
                </mc:Choice>
                <mc:Fallback>
                  <p:oleObj name="Equation" r:id="rId9" imgW="152280" imgH="190440" progId="Equation.DSMT4">
                    <p:embed/>
                    <p:pic>
                      <p:nvPicPr>
                        <p:cNvPr id="11" name="Object 10">
                          <a:extLst>
                            <a:ext uri="{FF2B5EF4-FFF2-40B4-BE49-F238E27FC236}">
                              <a16:creationId xmlns:a16="http://schemas.microsoft.com/office/drawing/2014/main" id="{735D731A-0218-4A6E-8185-94C12F9E9F4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6705311" y="1329316"/>
                          <a:ext cx="239713" cy="3016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93E107ED-FED7-434A-8B7F-C320C7817E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721159"/>
              </p:ext>
            </p:extLst>
          </p:nvPr>
        </p:nvGraphicFramePr>
        <p:xfrm>
          <a:off x="446736" y="3371647"/>
          <a:ext cx="467360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971800" imgH="711000" progId="Equation.DSMT4">
                  <p:embed/>
                </p:oleObj>
              </mc:Choice>
              <mc:Fallback>
                <p:oleObj name="Equation" r:id="rId11" imgW="2971800" imgH="71100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FD77A840-D85E-42FE-9A0A-A5344DC1E1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6736" y="3371647"/>
                        <a:ext cx="4673600" cy="11239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54B55B79-77DC-4997-80A6-673E4860A6AF}"/>
              </a:ext>
            </a:extLst>
          </p:cNvPr>
          <p:cNvSpPr/>
          <p:nvPr/>
        </p:nvSpPr>
        <p:spPr>
          <a:xfrm>
            <a:off x="324569" y="4778764"/>
            <a:ext cx="2595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Example: voltage divider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8CE1C3C-9557-4B1F-A165-BD2D5C091092}"/>
              </a:ext>
            </a:extLst>
          </p:cNvPr>
          <p:cNvGrpSpPr/>
          <p:nvPr/>
        </p:nvGrpSpPr>
        <p:grpSpPr>
          <a:xfrm>
            <a:off x="6061940" y="4271242"/>
            <a:ext cx="1905000" cy="1714500"/>
            <a:chOff x="6011718" y="3827896"/>
            <a:chExt cx="1905000" cy="171450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54D8077-80E6-411F-BBF9-C8DFD34BA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1718" y="3827896"/>
              <a:ext cx="1905000" cy="1714500"/>
            </a:xfrm>
            <a:prstGeom prst="rect">
              <a:avLst/>
            </a:prstGeom>
          </p:spPr>
        </p:pic>
        <p:graphicFrame>
          <p:nvGraphicFramePr>
            <p:cNvPr id="21" name="Object 20">
              <a:extLst>
                <a:ext uri="{FF2B5EF4-FFF2-40B4-BE49-F238E27FC236}">
                  <a16:creationId xmlns:a16="http://schemas.microsoft.com/office/drawing/2014/main" id="{E2B92581-D4C1-43BF-A0B5-35A8831A4CB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48693102"/>
                </p:ext>
              </p:extLst>
            </p:nvPr>
          </p:nvGraphicFramePr>
          <p:xfrm>
            <a:off x="6964218" y="4231513"/>
            <a:ext cx="2794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77480" imgH="241200" progId="Equation.DSMT4">
                    <p:embed/>
                  </p:oleObj>
                </mc:Choice>
                <mc:Fallback>
                  <p:oleObj name="Equation" r:id="rId14" imgW="177480" imgH="241200" progId="Equation.DSMT4">
                    <p:embed/>
                    <p:pic>
                      <p:nvPicPr>
                        <p:cNvPr id="13" name="Object 12">
                          <a:extLst>
                            <a:ext uri="{FF2B5EF4-FFF2-40B4-BE49-F238E27FC236}">
                              <a16:creationId xmlns:a16="http://schemas.microsoft.com/office/drawing/2014/main" id="{7698E6F3-B154-4EB8-ABC4-16B5DF8C06C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6964218" y="4231513"/>
                          <a:ext cx="279400" cy="381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21">
              <a:extLst>
                <a:ext uri="{FF2B5EF4-FFF2-40B4-BE49-F238E27FC236}">
                  <a16:creationId xmlns:a16="http://schemas.microsoft.com/office/drawing/2014/main" id="{58B0844A-BE93-4128-9016-F813C285BE8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45352155"/>
                </p:ext>
              </p:extLst>
            </p:nvPr>
          </p:nvGraphicFramePr>
          <p:xfrm>
            <a:off x="6969125" y="4809442"/>
            <a:ext cx="300038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90440" imgH="241200" progId="Equation.DSMT4">
                    <p:embed/>
                  </p:oleObj>
                </mc:Choice>
                <mc:Fallback>
                  <p:oleObj name="Equation" r:id="rId16" imgW="190440" imgH="241200" progId="Equation.DSMT4">
                    <p:embed/>
                    <p:pic>
                      <p:nvPicPr>
                        <p:cNvPr id="21" name="Object 20">
                          <a:extLst>
                            <a:ext uri="{FF2B5EF4-FFF2-40B4-BE49-F238E27FC236}">
                              <a16:creationId xmlns:a16="http://schemas.microsoft.com/office/drawing/2014/main" id="{E2B92581-D4C1-43BF-A0B5-35A8831A4CB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6969125" y="4809442"/>
                          <a:ext cx="300038" cy="381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22">
              <a:extLst>
                <a:ext uri="{FF2B5EF4-FFF2-40B4-BE49-F238E27FC236}">
                  <a16:creationId xmlns:a16="http://schemas.microsoft.com/office/drawing/2014/main" id="{1ECF48DC-4881-49A2-A298-2F6F6975E4E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1971805"/>
                </p:ext>
              </p:extLst>
            </p:nvPr>
          </p:nvGraphicFramePr>
          <p:xfrm>
            <a:off x="7594600" y="4200727"/>
            <a:ext cx="239713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52280" imgH="241200" progId="Equation.DSMT4">
                    <p:embed/>
                  </p:oleObj>
                </mc:Choice>
                <mc:Fallback>
                  <p:oleObj name="Equation" r:id="rId18" imgW="152280" imgH="241200" progId="Equation.DSMT4">
                    <p:embed/>
                    <p:pic>
                      <p:nvPicPr>
                        <p:cNvPr id="11" name="Object 10">
                          <a:extLst>
                            <a:ext uri="{FF2B5EF4-FFF2-40B4-BE49-F238E27FC236}">
                              <a16:creationId xmlns:a16="http://schemas.microsoft.com/office/drawing/2014/main" id="{735D731A-0218-4A6E-8185-94C12F9E9F4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7594600" y="4200727"/>
                          <a:ext cx="239713" cy="381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Object 23">
              <a:extLst>
                <a:ext uri="{FF2B5EF4-FFF2-40B4-BE49-F238E27FC236}">
                  <a16:creationId xmlns:a16="http://schemas.microsoft.com/office/drawing/2014/main" id="{A08C042D-05F7-45A7-9BF5-3FF38AFDCC1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3620377"/>
                </p:ext>
              </p:extLst>
            </p:nvPr>
          </p:nvGraphicFramePr>
          <p:xfrm>
            <a:off x="7604125" y="4795838"/>
            <a:ext cx="258763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64880" imgH="241200" progId="Equation.DSMT4">
                    <p:embed/>
                  </p:oleObj>
                </mc:Choice>
                <mc:Fallback>
                  <p:oleObj name="Equation" r:id="rId20" imgW="164880" imgH="241200" progId="Equation.DSMT4">
                    <p:embed/>
                    <p:pic>
                      <p:nvPicPr>
                        <p:cNvPr id="23" name="Object 22">
                          <a:extLst>
                            <a:ext uri="{FF2B5EF4-FFF2-40B4-BE49-F238E27FC236}">
                              <a16:creationId xmlns:a16="http://schemas.microsoft.com/office/drawing/2014/main" id="{1ECF48DC-4881-49A2-A298-2F6F6975E4E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7604125" y="4795838"/>
                          <a:ext cx="258763" cy="381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24">
              <a:extLst>
                <a:ext uri="{FF2B5EF4-FFF2-40B4-BE49-F238E27FC236}">
                  <a16:creationId xmlns:a16="http://schemas.microsoft.com/office/drawing/2014/main" id="{FD1278B5-0C01-409E-B77F-35532419B33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99464221"/>
                </p:ext>
              </p:extLst>
            </p:nvPr>
          </p:nvGraphicFramePr>
          <p:xfrm>
            <a:off x="6013595" y="4520084"/>
            <a:ext cx="239712" cy="3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52280" imgH="203040" progId="Equation.DSMT4">
                    <p:embed/>
                  </p:oleObj>
                </mc:Choice>
                <mc:Fallback>
                  <p:oleObj name="Equation" r:id="rId22" imgW="152280" imgH="203040" progId="Equation.DSMT4">
                    <p:embed/>
                    <p:pic>
                      <p:nvPicPr>
                        <p:cNvPr id="23" name="Object 22">
                          <a:extLst>
                            <a:ext uri="{FF2B5EF4-FFF2-40B4-BE49-F238E27FC236}">
                              <a16:creationId xmlns:a16="http://schemas.microsoft.com/office/drawing/2014/main" id="{1ECF48DC-4881-49A2-A298-2F6F6975E4E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6013595" y="4520084"/>
                          <a:ext cx="239712" cy="3206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81CA184A-BCCF-4DC1-B62B-BE0774E17F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3986315"/>
              </p:ext>
            </p:extLst>
          </p:nvPr>
        </p:nvGraphicFramePr>
        <p:xfrm>
          <a:off x="404044" y="5113050"/>
          <a:ext cx="2892425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841400" imgH="431640" progId="Equation.DSMT4">
                  <p:embed/>
                </p:oleObj>
              </mc:Choice>
              <mc:Fallback>
                <p:oleObj name="Equation" r:id="rId24" imgW="1841400" imgH="4316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D25CD3A6-48BE-4D7B-9077-A675238ABC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404044" y="5113050"/>
                        <a:ext cx="2892425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5642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96C123-AEC1-45F2-B8A3-162A96DAE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A00FF1-B6C7-48CC-8097-7B7C8523828C}"/>
              </a:ext>
            </a:extLst>
          </p:cNvPr>
          <p:cNvSpPr/>
          <p:nvPr/>
        </p:nvSpPr>
        <p:spPr>
          <a:xfrm>
            <a:off x="514380" y="362390"/>
            <a:ext cx="3409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0000FF"/>
                </a:solidFill>
              </a:rPr>
              <a:t>Examples of complex impedances: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28D83AC-E6A0-4187-AB72-A9539C1390EA}"/>
              </a:ext>
            </a:extLst>
          </p:cNvPr>
          <p:cNvGrpSpPr/>
          <p:nvPr/>
        </p:nvGrpSpPr>
        <p:grpSpPr>
          <a:xfrm>
            <a:off x="657276" y="871288"/>
            <a:ext cx="2387602" cy="941143"/>
            <a:chOff x="657276" y="871288"/>
            <a:chExt cx="2387602" cy="94114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D668F4B-AFB2-4F92-A632-D5BC1FE99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276" y="944212"/>
              <a:ext cx="2387602" cy="86821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45AE291-B420-4B5F-A514-D5D782EF1635}"/>
                </a:ext>
              </a:extLst>
            </p:cNvPr>
            <p:cNvSpPr/>
            <p:nvPr/>
          </p:nvSpPr>
          <p:spPr>
            <a:xfrm>
              <a:off x="1439470" y="944212"/>
              <a:ext cx="34176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R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03D1458-938D-48A6-877C-6F83A93BB069}"/>
                </a:ext>
              </a:extLst>
            </p:cNvPr>
            <p:cNvSpPr/>
            <p:nvPr/>
          </p:nvSpPr>
          <p:spPr>
            <a:xfrm>
              <a:off x="2041400" y="871288"/>
              <a:ext cx="3561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C</a:t>
              </a:r>
            </a:p>
          </p:txBody>
        </p:sp>
      </p:grp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59645D6F-EA38-4CDF-9D2C-56B2F7D6DF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4478773"/>
              </p:ext>
            </p:extLst>
          </p:nvPr>
        </p:nvGraphicFramePr>
        <p:xfrm>
          <a:off x="855522" y="2297113"/>
          <a:ext cx="141605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01440" imgH="393480" progId="Equation.DSMT4">
                  <p:embed/>
                </p:oleObj>
              </mc:Choice>
              <mc:Fallback>
                <p:oleObj name="Equation" r:id="rId3" imgW="901440" imgH="393480" progId="Equation.DSMT4">
                  <p:embed/>
                  <p:pic>
                    <p:nvPicPr>
                      <p:cNvPr id="27" name="Object 26">
                        <a:extLst>
                          <a:ext uri="{FF2B5EF4-FFF2-40B4-BE49-F238E27FC236}">
                            <a16:creationId xmlns:a16="http://schemas.microsoft.com/office/drawing/2014/main" id="{81CA184A-BCCF-4DC1-B62B-BE0774E17F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5522" y="2297113"/>
                        <a:ext cx="141605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5E3A830E-6D62-4064-80BE-085148EAFC01}"/>
              </a:ext>
            </a:extLst>
          </p:cNvPr>
          <p:cNvGrpSpPr/>
          <p:nvPr/>
        </p:nvGrpSpPr>
        <p:grpSpPr>
          <a:xfrm>
            <a:off x="3579839" y="781323"/>
            <a:ext cx="1905000" cy="1193997"/>
            <a:chOff x="657276" y="1932448"/>
            <a:chExt cx="1905000" cy="119399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679828C-8965-480E-92FC-9EC12AEBB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276" y="1983445"/>
              <a:ext cx="1905000" cy="1143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EE4D0CF-6CE6-4BA9-8CD0-30D73C977F47}"/>
                </a:ext>
              </a:extLst>
            </p:cNvPr>
            <p:cNvSpPr/>
            <p:nvPr/>
          </p:nvSpPr>
          <p:spPr>
            <a:xfrm>
              <a:off x="1519376" y="1932448"/>
              <a:ext cx="34176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R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711B2A3-44C8-402A-881C-68935B5D1B23}"/>
                </a:ext>
              </a:extLst>
            </p:cNvPr>
            <p:cNvSpPr/>
            <p:nvPr/>
          </p:nvSpPr>
          <p:spPr>
            <a:xfrm>
              <a:off x="1526589" y="2719591"/>
              <a:ext cx="32733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L</a:t>
              </a:r>
            </a:p>
          </p:txBody>
        </p:sp>
      </p:grp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D8C98EF9-DE04-4BD6-B7B9-A3EC39DDE1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9392649"/>
              </p:ext>
            </p:extLst>
          </p:nvPr>
        </p:nvGraphicFramePr>
        <p:xfrm>
          <a:off x="3285805" y="2277269"/>
          <a:ext cx="3070225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55520" imgH="419040" progId="Equation.DSMT4">
                  <p:embed/>
                </p:oleObj>
              </mc:Choice>
              <mc:Fallback>
                <p:oleObj name="Equation" r:id="rId6" imgW="1955520" imgH="41904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59645D6F-EA38-4CDF-9D2C-56B2F7D6DF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85805" y="2277269"/>
                        <a:ext cx="3070225" cy="661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80EDDF17-9A46-403C-8EC6-72FA60E24D88}"/>
              </a:ext>
            </a:extLst>
          </p:cNvPr>
          <p:cNvGrpSpPr/>
          <p:nvPr/>
        </p:nvGrpSpPr>
        <p:grpSpPr>
          <a:xfrm>
            <a:off x="6019800" y="731845"/>
            <a:ext cx="2667000" cy="1292953"/>
            <a:chOff x="596900" y="3327657"/>
            <a:chExt cx="2667000" cy="1292953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FDBAB95-973B-4920-ACFA-5CF23CA9A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900" y="3467100"/>
              <a:ext cx="2667000" cy="114300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BE90448-54E9-49A8-A076-6AC74803B899}"/>
                </a:ext>
              </a:extLst>
            </p:cNvPr>
            <p:cNvSpPr/>
            <p:nvPr/>
          </p:nvSpPr>
          <p:spPr>
            <a:xfrm>
              <a:off x="1789252" y="3327657"/>
              <a:ext cx="3561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C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74F394A-9652-4E07-AD4D-84CC32F205D5}"/>
                </a:ext>
              </a:extLst>
            </p:cNvPr>
            <p:cNvSpPr/>
            <p:nvPr/>
          </p:nvSpPr>
          <p:spPr>
            <a:xfrm>
              <a:off x="1468576" y="4218450"/>
              <a:ext cx="34176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R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00114AA-079F-490C-A9AF-D3A1A977C768}"/>
                </a:ext>
              </a:extLst>
            </p:cNvPr>
            <p:cNvSpPr/>
            <p:nvPr/>
          </p:nvSpPr>
          <p:spPr>
            <a:xfrm>
              <a:off x="2122334" y="4220500"/>
              <a:ext cx="32733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L</a:t>
              </a:r>
            </a:p>
          </p:txBody>
        </p:sp>
      </p:grpSp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F2583078-E8EA-4E3D-9962-AA1C696D26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953967"/>
              </p:ext>
            </p:extLst>
          </p:nvPr>
        </p:nvGraphicFramePr>
        <p:xfrm>
          <a:off x="820738" y="3317875"/>
          <a:ext cx="6734175" cy="292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292280" imgH="1854000" progId="Equation.DSMT4">
                  <p:embed/>
                </p:oleObj>
              </mc:Choice>
              <mc:Fallback>
                <p:oleObj name="Equation" r:id="rId9" imgW="4292280" imgH="1854000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D8C98EF9-DE04-4BD6-B7B9-A3EC39DDE1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0738" y="3317875"/>
                        <a:ext cx="6734175" cy="292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4637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F7FB2A-17A3-4A66-81B6-B2D8BA6EE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12E5E89-E849-48CC-B745-FBFB98FCFF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111544"/>
              </p:ext>
            </p:extLst>
          </p:nvPr>
        </p:nvGraphicFramePr>
        <p:xfrm>
          <a:off x="946967" y="4015576"/>
          <a:ext cx="3871913" cy="237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63480" imgH="1498320" progId="Equation.DSMT4">
                  <p:embed/>
                </p:oleObj>
              </mc:Choice>
              <mc:Fallback>
                <p:oleObj name="Equation" r:id="rId2" imgW="2463480" imgH="1498320" progId="Equation.DSMT4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098E13B7-7A6A-4673-9443-0B4138E852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46967" y="4015576"/>
                        <a:ext cx="3871913" cy="237013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9E03BF56-FBAF-4F67-B0F7-4CF067821C29}"/>
              </a:ext>
            </a:extLst>
          </p:cNvPr>
          <p:cNvGrpSpPr/>
          <p:nvPr/>
        </p:nvGrpSpPr>
        <p:grpSpPr>
          <a:xfrm>
            <a:off x="975591" y="483505"/>
            <a:ext cx="2667000" cy="1309647"/>
            <a:chOff x="1381991" y="731776"/>
            <a:chExt cx="2667000" cy="130964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E02F3A4-73D0-4558-8B39-98B49373C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1991" y="816264"/>
              <a:ext cx="2667000" cy="1143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39CA8C1-02D9-442C-BB91-882DA7951950}"/>
                </a:ext>
              </a:extLst>
            </p:cNvPr>
            <p:cNvSpPr/>
            <p:nvPr/>
          </p:nvSpPr>
          <p:spPr>
            <a:xfrm>
              <a:off x="2200554" y="731776"/>
              <a:ext cx="42672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R</a:t>
              </a:r>
              <a:r>
                <a:rPr lang="en-US" sz="2000" baseline="-25000" dirty="0"/>
                <a:t>1</a:t>
              </a:r>
              <a:endParaRPr lang="en-US" sz="2000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0D27BB1-8B85-4F53-B0B2-3732826A3270}"/>
                </a:ext>
              </a:extLst>
            </p:cNvPr>
            <p:cNvSpPr/>
            <p:nvPr/>
          </p:nvSpPr>
          <p:spPr>
            <a:xfrm>
              <a:off x="2223645" y="1604612"/>
              <a:ext cx="42672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R</a:t>
              </a:r>
              <a:r>
                <a:rPr lang="en-US" sz="2000" baseline="-25000" dirty="0"/>
                <a:t>2</a:t>
              </a:r>
              <a:endParaRPr lang="en-US" sz="2000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7762E0C-9FF8-4E29-B9D6-E7C656004E93}"/>
                </a:ext>
              </a:extLst>
            </p:cNvPr>
            <p:cNvSpPr/>
            <p:nvPr/>
          </p:nvSpPr>
          <p:spPr>
            <a:xfrm>
              <a:off x="2903297" y="745630"/>
              <a:ext cx="3273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L</a:t>
              </a:r>
              <a:endParaRPr lang="en-US" sz="2000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2991D95-B41A-4066-8D20-3EB9E04E3F08}"/>
                </a:ext>
              </a:extLst>
            </p:cNvPr>
            <p:cNvSpPr/>
            <p:nvPr/>
          </p:nvSpPr>
          <p:spPr>
            <a:xfrm>
              <a:off x="2868040" y="1641313"/>
              <a:ext cx="3561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C</a:t>
              </a:r>
              <a:endParaRPr lang="en-US" sz="2000" dirty="0"/>
            </a:p>
          </p:txBody>
        </p:sp>
      </p:grp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8B6C8412-4E8B-4682-942A-DF53FA106B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3006428"/>
              </p:ext>
            </p:extLst>
          </p:nvPr>
        </p:nvGraphicFramePr>
        <p:xfrm>
          <a:off x="871732" y="1874848"/>
          <a:ext cx="6634162" cy="1322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228920" imgH="838080" progId="Equation.DSMT4">
                  <p:embed/>
                </p:oleObj>
              </mc:Choice>
              <mc:Fallback>
                <p:oleObj name="Equation" r:id="rId5" imgW="4228920" imgH="838080" progId="Equation.DSMT4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F2583078-E8EA-4E3D-9962-AA1C696D26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71732" y="1874848"/>
                        <a:ext cx="6634162" cy="1322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9EA2E944-B870-768A-D02E-D2525FB6D633}"/>
              </a:ext>
            </a:extLst>
          </p:cNvPr>
          <p:cNvSpPr/>
          <p:nvPr/>
        </p:nvSpPr>
        <p:spPr>
          <a:xfrm>
            <a:off x="768152" y="3421740"/>
            <a:ext cx="7789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dirty="0"/>
              <a:t>It is often useful to simplify the complex impedance into the form of                      .</a:t>
            </a: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8F7F2519-2A1C-915D-A66F-DD6CB61917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2653445"/>
              </p:ext>
            </p:extLst>
          </p:nvPr>
        </p:nvGraphicFramePr>
        <p:xfrm>
          <a:off x="7270426" y="3429000"/>
          <a:ext cx="1016000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47640" imgH="253800" progId="Equation.DSMT4">
                  <p:embed/>
                </p:oleObj>
              </mc:Choice>
              <mc:Fallback>
                <p:oleObj name="Equation" r:id="rId7" imgW="647640" imgH="25380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BF8ED728-B766-4AD1-BFDA-8F8BFA7E4A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70426" y="3429000"/>
                        <a:ext cx="1016000" cy="40163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5009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CA17F2-F02A-9269-1CCC-351F594CA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0B721F-2C59-4FF6-9858-7BC68F46563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35A888D-045A-5A88-302A-4639EC3FE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34" y="495688"/>
            <a:ext cx="1589799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Homework: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Ch2: 5,6</a:t>
            </a:r>
          </a:p>
        </p:txBody>
      </p:sp>
    </p:spTree>
    <p:extLst>
      <p:ext uri="{BB962C8B-B14F-4D97-AF65-F5344CB8AC3E}">
        <p14:creationId xmlns:p14="http://schemas.microsoft.com/office/powerpoint/2010/main" val="3247890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30B5ED-4E3F-49CD-9BE6-CC28C38C1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8D383D-3494-46E5-87E6-DFFAF1A6DF5B}"/>
              </a:ext>
            </a:extLst>
          </p:cNvPr>
          <p:cNvSpPr/>
          <p:nvPr/>
        </p:nvSpPr>
        <p:spPr>
          <a:xfrm>
            <a:off x="257555" y="228005"/>
            <a:ext cx="8628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Lecture 7: RC filters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808EF6-DB0C-44C8-9291-0990C8984CCF}"/>
              </a:ext>
            </a:extLst>
          </p:cNvPr>
          <p:cNvSpPr/>
          <p:nvPr/>
        </p:nvSpPr>
        <p:spPr>
          <a:xfrm>
            <a:off x="377822" y="689670"/>
            <a:ext cx="81196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A </a:t>
            </a:r>
            <a:r>
              <a:rPr lang="en-US" dirty="0">
                <a:solidFill>
                  <a:srgbClr val="0000FF"/>
                </a:solidFill>
              </a:rPr>
              <a:t>filter</a:t>
            </a:r>
            <a:r>
              <a:rPr lang="en-US" dirty="0"/>
              <a:t> passes certain frequencies of signals while rejecting others.</a:t>
            </a:r>
          </a:p>
          <a:p>
            <a:pPr algn="l"/>
            <a:r>
              <a:rPr lang="en-US" dirty="0"/>
              <a:t>There are four basic kinds of filters: </a:t>
            </a:r>
            <a:r>
              <a:rPr lang="en-US" dirty="0">
                <a:solidFill>
                  <a:srgbClr val="0000FF"/>
                </a:solidFill>
              </a:rPr>
              <a:t>low-pass, high-pass, bandpass,</a:t>
            </a:r>
            <a:r>
              <a:rPr lang="en-US" dirty="0"/>
              <a:t> and </a:t>
            </a:r>
            <a:r>
              <a:rPr lang="en-US" dirty="0">
                <a:solidFill>
                  <a:srgbClr val="0000FF"/>
                </a:solidFill>
              </a:rPr>
              <a:t>notch</a:t>
            </a:r>
            <a:r>
              <a:rPr lang="en-US" dirty="0"/>
              <a:t> filters. They can be realized by combining R, C, and L in special ways.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140476-99E3-405B-B8CC-560D56812323}"/>
              </a:ext>
            </a:extLst>
          </p:cNvPr>
          <p:cNvSpPr/>
          <p:nvPr/>
        </p:nvSpPr>
        <p:spPr>
          <a:xfrm>
            <a:off x="377822" y="1613000"/>
            <a:ext cx="7241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1. RC low-pass filter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464134-BA67-4A18-95B6-C7B35F670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22" y="1988082"/>
            <a:ext cx="53302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altLang="en-US" dirty="0"/>
              <a:t>Assuming a load resistance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L</a:t>
            </a:r>
            <a:r>
              <a:rPr lang="en-US" altLang="en-US" dirty="0"/>
              <a:t> = </a:t>
            </a:r>
            <a:r>
              <a:rPr lang="en-US" b="1" dirty="0"/>
              <a:t>∞</a:t>
            </a:r>
            <a:r>
              <a:rPr lang="en-US" altLang="en-US" dirty="0"/>
              <a:t>. The </a:t>
            </a:r>
            <a:r>
              <a:rPr lang="en-US" altLang="en-US" u="sng" dirty="0">
                <a:solidFill>
                  <a:srgbClr val="0000FF"/>
                </a:solidFill>
              </a:rPr>
              <a:t>complex transfer function</a:t>
            </a:r>
            <a:r>
              <a:rPr lang="en-US" altLang="en-US" dirty="0">
                <a:solidFill>
                  <a:srgbClr val="0000FF"/>
                </a:solidFill>
              </a:rPr>
              <a:t> </a:t>
            </a:r>
            <a:r>
              <a:rPr lang="en-US" altLang="en-US" dirty="0"/>
              <a:t>(amplification, attenuation) is</a:t>
            </a:r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96E590-DDD5-4FBA-832E-6BF927F64927}"/>
              </a:ext>
            </a:extLst>
          </p:cNvPr>
          <p:cNvGrpSpPr/>
          <p:nvPr/>
        </p:nvGrpSpPr>
        <p:grpSpPr>
          <a:xfrm>
            <a:off x="5979698" y="1930846"/>
            <a:ext cx="2340838" cy="1684789"/>
            <a:chOff x="5369641" y="2744873"/>
            <a:chExt cx="2340838" cy="168478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551D571-DC0F-4A10-8067-A8FF47D21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3633" y="2905662"/>
              <a:ext cx="2095500" cy="1524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FFF467F-AA85-4D69-B010-DC33B4270AFA}"/>
                </a:ext>
              </a:extLst>
            </p:cNvPr>
            <p:cNvSpPr/>
            <p:nvPr/>
          </p:nvSpPr>
          <p:spPr>
            <a:xfrm>
              <a:off x="5369641" y="3409891"/>
              <a:ext cx="45576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V</a:t>
              </a:r>
              <a:r>
                <a:rPr lang="en-US" sz="2000" i="1" baseline="-25000" dirty="0"/>
                <a:t>in</a:t>
              </a:r>
              <a:endParaRPr lang="en-US" sz="2000" i="1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F9CF603-0B7C-4466-816A-C14AE1C3F411}"/>
                </a:ext>
              </a:extLst>
            </p:cNvPr>
            <p:cNvSpPr/>
            <p:nvPr/>
          </p:nvSpPr>
          <p:spPr>
            <a:xfrm>
              <a:off x="7179115" y="3400655"/>
              <a:ext cx="53136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V</a:t>
              </a:r>
              <a:r>
                <a:rPr lang="en-US" sz="2000" i="1" baseline="-25000" dirty="0"/>
                <a:t>out</a:t>
              </a:r>
              <a:endParaRPr lang="en-US" sz="2000" i="1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1DDAB9C-FB06-47BF-A073-097973F7858A}"/>
                </a:ext>
              </a:extLst>
            </p:cNvPr>
            <p:cNvSpPr/>
            <p:nvPr/>
          </p:nvSpPr>
          <p:spPr>
            <a:xfrm>
              <a:off x="6110135" y="2744873"/>
              <a:ext cx="34176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R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EE9CD24-91FC-4743-8E8D-08DF5F02C5E4}"/>
                </a:ext>
              </a:extLst>
            </p:cNvPr>
            <p:cNvSpPr/>
            <p:nvPr/>
          </p:nvSpPr>
          <p:spPr>
            <a:xfrm>
              <a:off x="6758703" y="3419128"/>
              <a:ext cx="3561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C</a:t>
              </a:r>
            </a:p>
          </p:txBody>
        </p:sp>
      </p:grp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4607E12E-5149-41BE-8FAE-F880687E81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6883622"/>
              </p:ext>
            </p:extLst>
          </p:nvPr>
        </p:nvGraphicFramePr>
        <p:xfrm>
          <a:off x="508519" y="2853635"/>
          <a:ext cx="4643438" cy="226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958840" imgH="1434960" progId="Equation.DSMT4">
                  <p:embed/>
                </p:oleObj>
              </mc:Choice>
              <mc:Fallback>
                <p:oleObj name="Equation" r:id="rId3" imgW="2958840" imgH="143496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59645D6F-EA38-4CDF-9D2C-56B2F7D6DF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8519" y="2853635"/>
                        <a:ext cx="4643438" cy="2268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8458678A-6489-4E6D-8461-576D7CB23F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8104558"/>
              </p:ext>
            </p:extLst>
          </p:nvPr>
        </p:nvGraphicFramePr>
        <p:xfrm>
          <a:off x="4679950" y="3941224"/>
          <a:ext cx="3746500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87520" imgH="660240" progId="Equation.DSMT4">
                  <p:embed/>
                </p:oleObj>
              </mc:Choice>
              <mc:Fallback>
                <p:oleObj name="Equation" r:id="rId5" imgW="2387520" imgH="660240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4607E12E-5149-41BE-8FAE-F880687E816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79950" y="3941224"/>
                        <a:ext cx="3746500" cy="10445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4839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55A75F-055F-4BAC-B42C-A1F3FCFB2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D7809A-4CEA-495F-BA83-A37EA22CF737}"/>
              </a:ext>
            </a:extLst>
          </p:cNvPr>
          <p:cNvSpPr/>
          <p:nvPr/>
        </p:nvSpPr>
        <p:spPr>
          <a:xfrm>
            <a:off x="387058" y="394107"/>
            <a:ext cx="8646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u="sng" dirty="0">
                <a:solidFill>
                  <a:srgbClr val="0000FF"/>
                </a:solidFill>
              </a:rPr>
              <a:t>Decibel: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/>
              <a:t>Decibel (</a:t>
            </a:r>
            <a:r>
              <a:rPr lang="en-US" dirty="0">
                <a:latin typeface="Symbol" panose="05050102010706020507" pitchFamily="18" charset="2"/>
              </a:rPr>
              <a:t>D, </a:t>
            </a:r>
            <a:r>
              <a:rPr lang="en-US" dirty="0">
                <a:cs typeface="Times New Roman" panose="02020603050405020304" pitchFamily="18" charset="0"/>
              </a:rPr>
              <a:t>in dB</a:t>
            </a:r>
            <a:r>
              <a:rPr lang="en-US" dirty="0"/>
              <a:t>) measures the levels of a signal.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3255D06-68D0-4EB7-8A6C-7155266A33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6197845"/>
              </p:ext>
            </p:extLst>
          </p:nvPr>
        </p:nvGraphicFramePr>
        <p:xfrm>
          <a:off x="492125" y="820738"/>
          <a:ext cx="7412038" cy="152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724280" imgH="965160" progId="Equation.DSMT4">
                  <p:embed/>
                </p:oleObj>
              </mc:Choice>
              <mc:Fallback>
                <p:oleObj name="Equation" r:id="rId2" imgW="4724280" imgH="96516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8458678A-6489-4E6D-8461-576D7CB23F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92125" y="820738"/>
                        <a:ext cx="7412038" cy="15271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B4679907-67B1-4507-AD4C-6AAF9D637EB5}"/>
              </a:ext>
            </a:extLst>
          </p:cNvPr>
          <p:cNvSpPr/>
          <p:nvPr/>
        </p:nvSpPr>
        <p:spPr>
          <a:xfrm>
            <a:off x="387058" y="2449861"/>
            <a:ext cx="7981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Power: Each 3 dB increase (or decrease) makes the power doubled (or halved).</a:t>
            </a:r>
          </a:p>
          <a:p>
            <a:pPr algn="l"/>
            <a:r>
              <a:rPr lang="en-US" dirty="0"/>
              <a:t>Voltage: Each 6 dB increase (or decrease) makes the voltage doubled (or halved).</a:t>
            </a:r>
          </a:p>
        </p:txBody>
      </p:sp>
    </p:spTree>
    <p:extLst>
      <p:ext uri="{BB962C8B-B14F-4D97-AF65-F5344CB8AC3E}">
        <p14:creationId xmlns:p14="http://schemas.microsoft.com/office/powerpoint/2010/main" val="3748844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760325-B8D0-4D1A-B928-576B45775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CF39E7C-84D9-409E-9B04-2B70C6C180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0243160"/>
              </p:ext>
            </p:extLst>
          </p:nvPr>
        </p:nvGraphicFramePr>
        <p:xfrm>
          <a:off x="716975" y="4414450"/>
          <a:ext cx="2312988" cy="188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73120" imgH="1193760" progId="Equation.DSMT4">
                  <p:embed/>
                </p:oleObj>
              </mc:Choice>
              <mc:Fallback>
                <p:oleObj name="Equation" r:id="rId2" imgW="1473120" imgH="1193760" progId="Equation.DSMT4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7A10A223-612F-43C7-833C-1FAD4248B7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16975" y="4414450"/>
                        <a:ext cx="2312988" cy="1884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94B558A-39DF-4027-B66C-07A87C8FB2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7282526"/>
              </p:ext>
            </p:extLst>
          </p:nvPr>
        </p:nvGraphicFramePr>
        <p:xfrm>
          <a:off x="716975" y="245839"/>
          <a:ext cx="3230563" cy="389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57400" imgH="2463480" progId="Equation.DSMT4">
                  <p:embed/>
                </p:oleObj>
              </mc:Choice>
              <mc:Fallback>
                <p:oleObj name="Equation" r:id="rId4" imgW="2057400" imgH="246348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977F29C5-ACF1-483E-902D-1ABA22943A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6975" y="245839"/>
                        <a:ext cx="3230563" cy="389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28">
            <a:extLst>
              <a:ext uri="{FF2B5EF4-FFF2-40B4-BE49-F238E27FC236}">
                <a16:creationId xmlns:a16="http://schemas.microsoft.com/office/drawing/2014/main" id="{6E17E211-2604-4EA9-A632-EFA8F3FBD338}"/>
              </a:ext>
            </a:extLst>
          </p:cNvPr>
          <p:cNvGrpSpPr/>
          <p:nvPr/>
        </p:nvGrpSpPr>
        <p:grpSpPr>
          <a:xfrm>
            <a:off x="4037723" y="402851"/>
            <a:ext cx="4686023" cy="2833049"/>
            <a:chOff x="4037723" y="255075"/>
            <a:chExt cx="4686023" cy="2833049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51D5D4F7-B054-435D-9A6E-C470D7C80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5765" y="533607"/>
              <a:ext cx="4297319" cy="255451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F79586C-A060-44BE-817E-BC5DE2344003}"/>
                </a:ext>
              </a:extLst>
            </p:cNvPr>
            <p:cNvSpPr/>
            <p:nvPr/>
          </p:nvSpPr>
          <p:spPr>
            <a:xfrm>
              <a:off x="8474960" y="280945"/>
              <a:ext cx="2487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f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F2E1B51-E6BD-4431-BF6A-02A5BA30A293}"/>
                </a:ext>
              </a:extLst>
            </p:cNvPr>
            <p:cNvSpPr/>
            <p:nvPr/>
          </p:nvSpPr>
          <p:spPr>
            <a:xfrm rot="16200000">
              <a:off x="3344584" y="1568486"/>
              <a:ext cx="17556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Attenuation (dB)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271935A-BCB6-45D8-B062-F3EC947D08BE}"/>
                </a:ext>
              </a:extLst>
            </p:cNvPr>
            <p:cNvSpPr/>
            <p:nvPr/>
          </p:nvSpPr>
          <p:spPr>
            <a:xfrm>
              <a:off x="6475264" y="255075"/>
              <a:ext cx="3513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f</a:t>
              </a:r>
              <a:r>
                <a:rPr lang="en-US" i="1" baseline="-25000" dirty="0"/>
                <a:t>C</a:t>
              </a:r>
              <a:endParaRPr lang="en-US" i="1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9461C52-4464-467A-A67D-0CCB3E0B6ECB}"/>
                </a:ext>
              </a:extLst>
            </p:cNvPr>
            <p:cNvSpPr/>
            <p:nvPr/>
          </p:nvSpPr>
          <p:spPr>
            <a:xfrm>
              <a:off x="4668296" y="1013238"/>
              <a:ext cx="7040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-3 dB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FCF096E-4505-4A7C-9071-4C234FD85702}"/>
              </a:ext>
            </a:extLst>
          </p:cNvPr>
          <p:cNvGrpSpPr/>
          <p:nvPr/>
        </p:nvGrpSpPr>
        <p:grpSpPr>
          <a:xfrm>
            <a:off x="4033113" y="3175456"/>
            <a:ext cx="4710175" cy="2843246"/>
            <a:chOff x="4033113" y="3175456"/>
            <a:chExt cx="4710175" cy="2843246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2896FFB-56E8-4BC5-B68A-432585770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4541" y="3464185"/>
              <a:ext cx="4297318" cy="2554517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84E2307-4E2E-4BF6-A349-03F24B4173A2}"/>
                </a:ext>
              </a:extLst>
            </p:cNvPr>
            <p:cNvSpPr/>
            <p:nvPr/>
          </p:nvSpPr>
          <p:spPr>
            <a:xfrm>
              <a:off x="8494502" y="3175456"/>
              <a:ext cx="2487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f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466F39A-0B4A-4FE8-B20A-C5A6575513CF}"/>
                </a:ext>
              </a:extLst>
            </p:cNvPr>
            <p:cNvSpPr/>
            <p:nvPr/>
          </p:nvSpPr>
          <p:spPr>
            <a:xfrm rot="16200000">
              <a:off x="3703856" y="4501025"/>
              <a:ext cx="10278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Phase (°)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EE9DEFC-4E18-4A60-9AFA-D79BD0B2DF53}"/>
                </a:ext>
              </a:extLst>
            </p:cNvPr>
            <p:cNvSpPr/>
            <p:nvPr/>
          </p:nvSpPr>
          <p:spPr>
            <a:xfrm>
              <a:off x="6489119" y="3178378"/>
              <a:ext cx="3513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f</a:t>
              </a:r>
              <a:r>
                <a:rPr lang="en-US" i="1" baseline="-25000" dirty="0"/>
                <a:t>C</a:t>
              </a:r>
              <a:endParaRPr lang="en-US" i="1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1CE9B35-A316-425A-85DF-F1FEAED9455C}"/>
                </a:ext>
              </a:extLst>
            </p:cNvPr>
            <p:cNvSpPr/>
            <p:nvPr/>
          </p:nvSpPr>
          <p:spPr>
            <a:xfrm>
              <a:off x="4718370" y="4377506"/>
              <a:ext cx="5854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-45°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98142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489AFF-1F8B-4B79-958D-2FD5FF567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F7C8C6-39A3-4EC5-BA8E-9A69840C4CB5}"/>
              </a:ext>
            </a:extLst>
          </p:cNvPr>
          <p:cNvSpPr/>
          <p:nvPr/>
        </p:nvSpPr>
        <p:spPr>
          <a:xfrm>
            <a:off x="433240" y="319909"/>
            <a:ext cx="7241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2. RC High-pass filter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47CF14-3DC3-4374-BE6F-0D1611E79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240" y="694991"/>
            <a:ext cx="53302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altLang="en-US" dirty="0"/>
              <a:t>Assuming a load resistance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L</a:t>
            </a:r>
            <a:r>
              <a:rPr lang="en-US" altLang="en-US" dirty="0"/>
              <a:t> = </a:t>
            </a:r>
            <a:r>
              <a:rPr lang="en-US" b="1" dirty="0"/>
              <a:t>∞</a:t>
            </a:r>
            <a:r>
              <a:rPr lang="en-US" altLang="en-US" dirty="0"/>
              <a:t>. The complex transfer function</a:t>
            </a:r>
            <a:r>
              <a:rPr lang="en-US" altLang="en-US" dirty="0">
                <a:solidFill>
                  <a:srgbClr val="0000FF"/>
                </a:solidFill>
              </a:rPr>
              <a:t> </a:t>
            </a:r>
            <a:r>
              <a:rPr lang="en-US" altLang="en-US" dirty="0"/>
              <a:t>is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3E66636-81DD-437C-B2EF-88835995BB7B}"/>
              </a:ext>
            </a:extLst>
          </p:cNvPr>
          <p:cNvGrpSpPr/>
          <p:nvPr/>
        </p:nvGrpSpPr>
        <p:grpSpPr>
          <a:xfrm>
            <a:off x="5912284" y="591651"/>
            <a:ext cx="2322365" cy="1754963"/>
            <a:chOff x="5228793" y="1201251"/>
            <a:chExt cx="2322365" cy="175496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9EACAD3-CEB2-4E0F-A90D-024BB9738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8468" y="1241714"/>
              <a:ext cx="2095500" cy="171450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B84164F-4DF4-49AF-BAC5-C46EAA30E8B8}"/>
                </a:ext>
              </a:extLst>
            </p:cNvPr>
            <p:cNvSpPr/>
            <p:nvPr/>
          </p:nvSpPr>
          <p:spPr>
            <a:xfrm>
              <a:off x="5228793" y="1884742"/>
              <a:ext cx="45576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V</a:t>
              </a:r>
              <a:r>
                <a:rPr lang="en-US" sz="2000" i="1" baseline="-25000" dirty="0"/>
                <a:t>in</a:t>
              </a:r>
              <a:endParaRPr lang="en-US" sz="2000" i="1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A8C1D6B-DDAB-43E3-8620-2B694FB971C9}"/>
                </a:ext>
              </a:extLst>
            </p:cNvPr>
            <p:cNvSpPr/>
            <p:nvPr/>
          </p:nvSpPr>
          <p:spPr>
            <a:xfrm>
              <a:off x="7019794" y="1921688"/>
              <a:ext cx="53136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V</a:t>
              </a:r>
              <a:r>
                <a:rPr lang="en-US" sz="2000" i="1" baseline="-25000" dirty="0"/>
                <a:t>out</a:t>
              </a:r>
              <a:endParaRPr lang="en-US" sz="2000" i="1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8715D51-F4CB-4115-81B8-8D9165E83705}"/>
                </a:ext>
              </a:extLst>
            </p:cNvPr>
            <p:cNvSpPr/>
            <p:nvPr/>
          </p:nvSpPr>
          <p:spPr>
            <a:xfrm>
              <a:off x="6597360" y="1940160"/>
              <a:ext cx="34176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R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B60CCF3-2966-4AA2-A1A5-3C52EE1C09E0}"/>
                </a:ext>
              </a:extLst>
            </p:cNvPr>
            <p:cNvSpPr/>
            <p:nvPr/>
          </p:nvSpPr>
          <p:spPr>
            <a:xfrm>
              <a:off x="5934364" y="1201251"/>
              <a:ext cx="3561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C</a:t>
              </a:r>
            </a:p>
          </p:txBody>
        </p:sp>
      </p:grp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414C1751-928E-4424-AAD6-5D4F54B80B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3079112"/>
              </p:ext>
            </p:extLst>
          </p:nvPr>
        </p:nvGraphicFramePr>
        <p:xfrm>
          <a:off x="551656" y="1675252"/>
          <a:ext cx="5062537" cy="218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225600" imgH="1384200" progId="Equation.DSMT4">
                  <p:embed/>
                </p:oleObj>
              </mc:Choice>
              <mc:Fallback>
                <p:oleObj name="Equation" r:id="rId3" imgW="3225600" imgH="1384200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4607E12E-5149-41BE-8FAE-F880687E816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1656" y="1675252"/>
                        <a:ext cx="5062537" cy="218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39B4037-6981-E14D-5896-198BF368E2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5888965"/>
              </p:ext>
            </p:extLst>
          </p:nvPr>
        </p:nvGraphicFramePr>
        <p:xfrm>
          <a:off x="621134" y="4138173"/>
          <a:ext cx="3746500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87520" imgH="660240" progId="Equation.DSMT4">
                  <p:embed/>
                </p:oleObj>
              </mc:Choice>
              <mc:Fallback>
                <p:oleObj name="Equation" r:id="rId5" imgW="2387520" imgH="66024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8458678A-6489-4E6D-8461-576D7CB23F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1134" y="4138173"/>
                        <a:ext cx="3746500" cy="10445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9744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760325-B8D0-4D1A-B928-576B45775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CF39E7C-84D9-409E-9B04-2B70C6C180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3470676"/>
              </p:ext>
            </p:extLst>
          </p:nvPr>
        </p:nvGraphicFramePr>
        <p:xfrm>
          <a:off x="796925" y="4454525"/>
          <a:ext cx="2154238" cy="180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71600" imgH="1143000" progId="Equation.DSMT4">
                  <p:embed/>
                </p:oleObj>
              </mc:Choice>
              <mc:Fallback>
                <p:oleObj name="Equation" r:id="rId2" imgW="1371600" imgH="11430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8CF39E7C-84D9-409E-9B04-2B70C6C180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96925" y="4454525"/>
                        <a:ext cx="2154238" cy="180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94B558A-39DF-4027-B66C-07A87C8FB2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9896509"/>
              </p:ext>
            </p:extLst>
          </p:nvPr>
        </p:nvGraphicFramePr>
        <p:xfrm>
          <a:off x="662611" y="236603"/>
          <a:ext cx="3349625" cy="389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33360" imgH="2463480" progId="Equation.DSMT4">
                  <p:embed/>
                </p:oleObj>
              </mc:Choice>
              <mc:Fallback>
                <p:oleObj name="Equation" r:id="rId4" imgW="2133360" imgH="246348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394B558A-39DF-4027-B66C-07A87C8FB2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2611" y="236603"/>
                        <a:ext cx="3349625" cy="3897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1CF3675C-75E5-473E-84BD-706C58B0C622}"/>
              </a:ext>
            </a:extLst>
          </p:cNvPr>
          <p:cNvGrpSpPr/>
          <p:nvPr/>
        </p:nvGrpSpPr>
        <p:grpSpPr>
          <a:xfrm>
            <a:off x="4037723" y="347430"/>
            <a:ext cx="4613536" cy="2802718"/>
            <a:chOff x="4037723" y="236603"/>
            <a:chExt cx="4613536" cy="280271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DD42AC1-E11B-4366-A896-D1F3C43B1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2444" y="513637"/>
              <a:ext cx="4248815" cy="2525684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F79586C-A060-44BE-817E-BC5DE2344003}"/>
                </a:ext>
              </a:extLst>
            </p:cNvPr>
            <p:cNvSpPr/>
            <p:nvPr/>
          </p:nvSpPr>
          <p:spPr>
            <a:xfrm>
              <a:off x="8397520" y="279863"/>
              <a:ext cx="2487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f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F2E1B51-E6BD-4431-BF6A-02A5BA30A293}"/>
                </a:ext>
              </a:extLst>
            </p:cNvPr>
            <p:cNvSpPr/>
            <p:nvPr/>
          </p:nvSpPr>
          <p:spPr>
            <a:xfrm rot="16200000">
              <a:off x="3344584" y="1568486"/>
              <a:ext cx="17556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Attenuation (dB)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271935A-BCB6-45D8-B062-F3EC947D08BE}"/>
                </a:ext>
              </a:extLst>
            </p:cNvPr>
            <p:cNvSpPr/>
            <p:nvPr/>
          </p:nvSpPr>
          <p:spPr>
            <a:xfrm>
              <a:off x="6447555" y="236603"/>
              <a:ext cx="3513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f</a:t>
              </a:r>
              <a:r>
                <a:rPr lang="en-US" i="1" baseline="-25000" dirty="0"/>
                <a:t>C</a:t>
              </a:r>
              <a:endParaRPr lang="en-US" i="1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9461C52-4464-467A-A67D-0CCB3E0B6ECB}"/>
                </a:ext>
              </a:extLst>
            </p:cNvPr>
            <p:cNvSpPr/>
            <p:nvPr/>
          </p:nvSpPr>
          <p:spPr>
            <a:xfrm>
              <a:off x="4760983" y="976292"/>
              <a:ext cx="7040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-3 dB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3DF9696-2418-4450-BE7B-D4CC271C9C38}"/>
              </a:ext>
            </a:extLst>
          </p:cNvPr>
          <p:cNvGrpSpPr/>
          <p:nvPr/>
        </p:nvGrpSpPr>
        <p:grpSpPr>
          <a:xfrm>
            <a:off x="4033112" y="3398385"/>
            <a:ext cx="4728649" cy="2609307"/>
            <a:chOff x="4033112" y="3583110"/>
            <a:chExt cx="4728649" cy="260930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B55D4AA-9F61-4181-8CD6-99E76040B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3889" y="3583110"/>
              <a:ext cx="4202911" cy="2609307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84E2307-4E2E-4BF6-A349-03F24B4173A2}"/>
                </a:ext>
              </a:extLst>
            </p:cNvPr>
            <p:cNvSpPr/>
            <p:nvPr/>
          </p:nvSpPr>
          <p:spPr>
            <a:xfrm>
              <a:off x="8512975" y="5521493"/>
              <a:ext cx="2487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f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466F39A-0B4A-4FE8-B20A-C5A6575513CF}"/>
                </a:ext>
              </a:extLst>
            </p:cNvPr>
            <p:cNvSpPr/>
            <p:nvPr/>
          </p:nvSpPr>
          <p:spPr>
            <a:xfrm rot="16200000">
              <a:off x="3703855" y="4658043"/>
              <a:ext cx="10278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Phase (°)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EE9DEFC-4E18-4A60-9AFA-D79BD0B2DF53}"/>
                </a:ext>
              </a:extLst>
            </p:cNvPr>
            <p:cNvSpPr/>
            <p:nvPr/>
          </p:nvSpPr>
          <p:spPr>
            <a:xfrm>
              <a:off x="6285919" y="5570596"/>
              <a:ext cx="3513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f</a:t>
              </a:r>
              <a:r>
                <a:rPr lang="en-US" i="1" baseline="-25000" dirty="0"/>
                <a:t>C</a:t>
              </a:r>
              <a:endParaRPr lang="en-US" i="1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1CE9B35-A316-425A-85DF-F1FEAED9455C}"/>
                </a:ext>
              </a:extLst>
            </p:cNvPr>
            <p:cNvSpPr/>
            <p:nvPr/>
          </p:nvSpPr>
          <p:spPr>
            <a:xfrm>
              <a:off x="4724516" y="4473377"/>
              <a:ext cx="5084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45°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8364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CA17F2-F02A-9269-1CCC-351F594CA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0B721F-2C59-4FF6-9858-7BC68F46563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35A888D-045A-5A88-302A-4639EC3FE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34" y="495688"/>
            <a:ext cx="1589799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Homework: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Ch2: 7</a:t>
            </a:r>
          </a:p>
        </p:txBody>
      </p:sp>
    </p:spTree>
    <p:extLst>
      <p:ext uri="{BB962C8B-B14F-4D97-AF65-F5344CB8AC3E}">
        <p14:creationId xmlns:p14="http://schemas.microsoft.com/office/powerpoint/2010/main" val="1939426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011B2B-DE77-4858-B6C0-2038BC540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84B062-B993-438D-A849-9C6839B26BCF}"/>
              </a:ext>
            </a:extLst>
          </p:cNvPr>
          <p:cNvSpPr/>
          <p:nvPr/>
        </p:nvSpPr>
        <p:spPr>
          <a:xfrm>
            <a:off x="257555" y="228005"/>
            <a:ext cx="8628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Lecture 8: RLC circuits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5D0430-513C-40D2-BB97-8F26BB5B2860}"/>
              </a:ext>
            </a:extLst>
          </p:cNvPr>
          <p:cNvSpPr/>
          <p:nvPr/>
        </p:nvSpPr>
        <p:spPr>
          <a:xfrm>
            <a:off x="405531" y="689364"/>
            <a:ext cx="7241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1. RLC series resonant circuit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9772D7-8A90-46CF-862A-32E4C9567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531" y="1064446"/>
            <a:ext cx="28549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altLang="en-US" dirty="0"/>
              <a:t>The current in the circuit is: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3684F59-F6B5-48E1-A101-A0A86E69CAC0}"/>
              </a:ext>
            </a:extLst>
          </p:cNvPr>
          <p:cNvGrpSpPr/>
          <p:nvPr/>
        </p:nvGrpSpPr>
        <p:grpSpPr>
          <a:xfrm>
            <a:off x="6139543" y="1151029"/>
            <a:ext cx="1964944" cy="2408430"/>
            <a:chOff x="5661292" y="951946"/>
            <a:chExt cx="2017474" cy="247705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AE4A25F-D6FC-4A88-BC54-A13361021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9051" y="951946"/>
              <a:ext cx="1857791" cy="2477054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640AA54-FF77-4188-9876-5F4619AAFBB3}"/>
                </a:ext>
              </a:extLst>
            </p:cNvPr>
            <p:cNvSpPr/>
            <p:nvPr/>
          </p:nvSpPr>
          <p:spPr>
            <a:xfrm>
              <a:off x="5661292" y="2062265"/>
              <a:ext cx="40908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V</a:t>
              </a:r>
              <a:r>
                <a:rPr lang="en-US" sz="2000" i="1" baseline="-25000" dirty="0"/>
                <a:t>s</a:t>
              </a:r>
              <a:endParaRPr lang="en-US" sz="2000" i="1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4B7DA9-E561-4C36-A4E2-C9DA08C9954E}"/>
                </a:ext>
              </a:extLst>
            </p:cNvPr>
            <p:cNvSpPr/>
            <p:nvPr/>
          </p:nvSpPr>
          <p:spPr>
            <a:xfrm>
              <a:off x="7322578" y="2752884"/>
              <a:ext cx="3561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C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78770F2-CF5E-4D4C-AC21-364892D369F1}"/>
                </a:ext>
              </a:extLst>
            </p:cNvPr>
            <p:cNvSpPr/>
            <p:nvPr/>
          </p:nvSpPr>
          <p:spPr>
            <a:xfrm>
              <a:off x="7332387" y="2157137"/>
              <a:ext cx="32733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L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46AA685-6D32-44D7-8BA8-5FCAB5F84C46}"/>
                </a:ext>
              </a:extLst>
            </p:cNvPr>
            <p:cNvSpPr/>
            <p:nvPr/>
          </p:nvSpPr>
          <p:spPr>
            <a:xfrm>
              <a:off x="7302083" y="1505973"/>
              <a:ext cx="34176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R</a:t>
              </a:r>
            </a:p>
          </p:txBody>
        </p:sp>
      </p:grp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3DA2818E-F821-426A-BD1C-614745E90F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98412"/>
              </p:ext>
            </p:extLst>
          </p:nvPr>
        </p:nvGraphicFramePr>
        <p:xfrm>
          <a:off x="555625" y="1462088"/>
          <a:ext cx="4845050" cy="212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085920" imgH="1346040" progId="Equation.DSMT4">
                  <p:embed/>
                </p:oleObj>
              </mc:Choice>
              <mc:Fallback>
                <p:oleObj name="Equation" r:id="rId3" imgW="3085920" imgH="1346040" progId="Equation.DSMT4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7A10A223-612F-43C7-833C-1FAD4248B7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5625" y="1462088"/>
                        <a:ext cx="4845050" cy="212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C2F92FF5-8294-4F85-9026-5B1189875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4" y="3986380"/>
            <a:ext cx="3941135" cy="183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altLang="en-US" u="sng" dirty="0">
                <a:solidFill>
                  <a:srgbClr val="0000FF"/>
                </a:solidFill>
              </a:rPr>
              <a:t>Resonance frequency</a:t>
            </a:r>
            <a:r>
              <a:rPr lang="en-US" altLang="en-US" dirty="0">
                <a:solidFill>
                  <a:srgbClr val="0000FF"/>
                </a:solidFill>
              </a:rPr>
              <a:t> </a:t>
            </a:r>
            <a:r>
              <a:rPr lang="en-US" altLang="en-US" dirty="0"/>
              <a:t>is the natural frequency at which a system vibrates at its highest amplitude.</a:t>
            </a:r>
          </a:p>
          <a:p>
            <a:pPr algn="l">
              <a:spcAft>
                <a:spcPts val="1200"/>
              </a:spcAft>
            </a:pPr>
            <a:r>
              <a:rPr lang="en-US" altLang="en-US" dirty="0"/>
              <a:t>At the resonance frequency, the reactances of the capacitor and the inductor cancels each other.</a:t>
            </a:r>
          </a:p>
        </p:txBody>
      </p:sp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91523043-2144-4614-8C7D-DDC7C71273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5288074"/>
              </p:ext>
            </p:extLst>
          </p:nvPr>
        </p:nvGraphicFramePr>
        <p:xfrm>
          <a:off x="4600575" y="4267672"/>
          <a:ext cx="4086225" cy="135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603160" imgH="863280" progId="Equation.DSMT4">
                  <p:embed/>
                </p:oleObj>
              </mc:Choice>
              <mc:Fallback>
                <p:oleObj name="Equation" r:id="rId5" imgW="2603160" imgH="863280" progId="Equation.DSMT4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F31D2341-7C95-429B-91CE-2C89DF39E8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00575" y="4267672"/>
                        <a:ext cx="4086225" cy="13573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64490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0D817D-2ED2-4C3F-9668-0B03C24DE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37C4533-41A5-4B47-B16B-439186740B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4597971"/>
              </p:ext>
            </p:extLst>
          </p:nvPr>
        </p:nvGraphicFramePr>
        <p:xfrm>
          <a:off x="685205" y="988539"/>
          <a:ext cx="2692400" cy="1100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14320" imgH="698400" progId="Equation.DSMT4">
                  <p:embed/>
                </p:oleObj>
              </mc:Choice>
              <mc:Fallback>
                <p:oleObj name="Equation" r:id="rId2" imgW="1714320" imgH="698400" progId="Equation.DSMT4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3DA2818E-F821-426A-BD1C-614745E90F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85205" y="988539"/>
                        <a:ext cx="2692400" cy="1100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9">
            <a:extLst>
              <a:ext uri="{FF2B5EF4-FFF2-40B4-BE49-F238E27FC236}">
                <a16:creationId xmlns:a16="http://schemas.microsoft.com/office/drawing/2014/main" id="{31F17BC6-6878-4F94-8D9F-10A09360A4DF}"/>
              </a:ext>
            </a:extLst>
          </p:cNvPr>
          <p:cNvGrpSpPr/>
          <p:nvPr/>
        </p:nvGrpSpPr>
        <p:grpSpPr>
          <a:xfrm>
            <a:off x="3981812" y="332881"/>
            <a:ext cx="5001369" cy="3127967"/>
            <a:chOff x="3939227" y="565789"/>
            <a:chExt cx="5001369" cy="312796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773A7C5-01EF-4F4F-ADA0-A925A0E1B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3153" y="565789"/>
              <a:ext cx="4423647" cy="2856939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31740A8-8AF1-481B-BAB2-66DB38C55671}"/>
                </a:ext>
              </a:extLst>
            </p:cNvPr>
            <p:cNvSpPr/>
            <p:nvPr/>
          </p:nvSpPr>
          <p:spPr>
            <a:xfrm>
              <a:off x="4559766" y="565789"/>
              <a:ext cx="1173719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en-US" altLang="en-US" dirty="0"/>
                <a:t>|</a:t>
              </a:r>
              <a:r>
                <a:rPr lang="en-US" altLang="en-US" i="1" dirty="0"/>
                <a:t>V</a:t>
              </a:r>
              <a:r>
                <a:rPr lang="en-US" altLang="en-US" i="1" baseline="-25000" dirty="0"/>
                <a:t>s</a:t>
              </a:r>
              <a:r>
                <a:rPr lang="en-US" altLang="en-US" dirty="0"/>
                <a:t>|=10 V</a:t>
              </a:r>
            </a:p>
            <a:p>
              <a:pPr algn="l"/>
              <a:r>
                <a:rPr lang="en-US" i="1" dirty="0">
                  <a:cs typeface="Times New Roman" panose="02020603050405020304" pitchFamily="18" charset="0"/>
                </a:rPr>
                <a:t>L</a:t>
              </a:r>
              <a:r>
                <a:rPr lang="en-US" dirty="0">
                  <a:cs typeface="Times New Roman" panose="02020603050405020304" pitchFamily="18" charset="0"/>
                </a:rPr>
                <a:t>=100 </a:t>
              </a:r>
              <a:r>
                <a:rPr lang="en-US" dirty="0">
                  <a:latin typeface="Symbol" panose="05050102010706020507" pitchFamily="18" charset="2"/>
                  <a:cs typeface="Times New Roman" panose="02020603050405020304" pitchFamily="18" charset="0"/>
                </a:rPr>
                <a:t>m</a:t>
              </a:r>
              <a:r>
                <a:rPr lang="en-US" dirty="0">
                  <a:cs typeface="Times New Roman" panose="02020603050405020304" pitchFamily="18" charset="0"/>
                </a:rPr>
                <a:t>H</a:t>
              </a:r>
            </a:p>
            <a:p>
              <a:pPr algn="l"/>
              <a:r>
                <a:rPr lang="en-US" i="1" dirty="0">
                  <a:cs typeface="Times New Roman" panose="02020603050405020304" pitchFamily="18" charset="0"/>
                </a:rPr>
                <a:t>C</a:t>
              </a:r>
              <a:r>
                <a:rPr lang="en-US" dirty="0">
                  <a:cs typeface="Times New Roman" panose="02020603050405020304" pitchFamily="18" charset="0"/>
                </a:rPr>
                <a:t>=62.5 nF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C91AC6E-A578-4011-BB44-CCBFF96A46D4}"/>
                </a:ext>
              </a:extLst>
            </p:cNvPr>
            <p:cNvSpPr/>
            <p:nvPr/>
          </p:nvSpPr>
          <p:spPr>
            <a:xfrm>
              <a:off x="7106440" y="1532593"/>
              <a:ext cx="1834156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en-US" i="1" dirty="0">
                  <a:cs typeface="Times New Roman" panose="02020603050405020304" pitchFamily="18" charset="0"/>
                </a:rPr>
                <a:t>R </a:t>
              </a:r>
              <a:r>
                <a:rPr lang="en-US" dirty="0">
                  <a:cs typeface="Times New Roman" panose="02020603050405020304" pitchFamily="18" charset="0"/>
                </a:rPr>
                <a:t>= 2 </a:t>
              </a:r>
              <a:r>
                <a:rPr lang="en-US" dirty="0">
                  <a:latin typeface="Symbol" panose="05050102010706020507" pitchFamily="18" charset="2"/>
                  <a:cs typeface="Times New Roman" panose="02020603050405020304" pitchFamily="18" charset="0"/>
                </a:rPr>
                <a:t>W</a:t>
              </a:r>
              <a:r>
                <a:rPr lang="en-US" dirty="0">
                  <a:cs typeface="Times New Roman" panose="02020603050405020304" pitchFamily="18" charset="0"/>
                </a:rPr>
                <a:t>  (Q = 20)</a:t>
              </a:r>
            </a:p>
            <a:p>
              <a:pPr algn="l"/>
              <a:r>
                <a:rPr lang="en-US" i="1" dirty="0">
                  <a:solidFill>
                    <a:srgbClr val="0000FF"/>
                  </a:solidFill>
                  <a:cs typeface="Times New Roman" panose="02020603050405020304" pitchFamily="18" charset="0"/>
                </a:rPr>
                <a:t>R </a:t>
              </a:r>
              <a:r>
                <a:rPr lang="en-US" dirty="0">
                  <a:solidFill>
                    <a:srgbClr val="0000FF"/>
                  </a:solidFill>
                  <a:cs typeface="Times New Roman" panose="02020603050405020304" pitchFamily="18" charset="0"/>
                </a:rPr>
                <a:t>= 5 </a:t>
              </a:r>
              <a:r>
                <a:rPr lang="en-US" dirty="0">
                  <a:solidFill>
                    <a:srgbClr val="0000FF"/>
                  </a:solidFill>
                  <a:latin typeface="Symbol" panose="05050102010706020507" pitchFamily="18" charset="2"/>
                  <a:cs typeface="Times New Roman" panose="02020603050405020304" pitchFamily="18" charset="0"/>
                </a:rPr>
                <a:t>W</a:t>
              </a:r>
              <a:r>
                <a:rPr lang="en-US" dirty="0">
                  <a:solidFill>
                    <a:srgbClr val="0000FF"/>
                  </a:solidFill>
                  <a:cs typeface="Times New Roman" panose="02020603050405020304" pitchFamily="18" charset="0"/>
                </a:rPr>
                <a:t>  (Q = 8)</a:t>
              </a:r>
            </a:p>
            <a:p>
              <a:pPr algn="l"/>
              <a:r>
                <a:rPr lang="en-US" i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R </a:t>
              </a:r>
              <a:r>
                <a:rPr lang="en-US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= 10 </a:t>
              </a:r>
              <a:r>
                <a:rPr lang="en-US" dirty="0">
                  <a:solidFill>
                    <a:srgbClr val="FF0000"/>
                  </a:solidFill>
                  <a:latin typeface="Symbol" panose="05050102010706020507" pitchFamily="18" charset="2"/>
                  <a:cs typeface="Times New Roman" panose="02020603050405020304" pitchFamily="18" charset="0"/>
                </a:rPr>
                <a:t>W</a:t>
              </a:r>
              <a:r>
                <a:rPr lang="en-US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  (Q = 4)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29FD25C-3B2E-4935-8917-1EF3005564B9}"/>
                </a:ext>
              </a:extLst>
            </p:cNvPr>
            <p:cNvSpPr/>
            <p:nvPr/>
          </p:nvSpPr>
          <p:spPr>
            <a:xfrm>
              <a:off x="6877838" y="852115"/>
              <a:ext cx="50526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FF00FF"/>
                  </a:solidFill>
                  <a:latin typeface="Symbol" panose="05050102010706020507" pitchFamily="18" charset="2"/>
                  <a:cs typeface="Times New Roman" panose="02020603050405020304" pitchFamily="18" charset="0"/>
                </a:rPr>
                <a:t>D </a:t>
              </a:r>
              <a:r>
                <a:rPr lang="en-US" i="1" dirty="0">
                  <a:solidFill>
                    <a:srgbClr val="FF00FF"/>
                  </a:solidFill>
                  <a:cs typeface="Times New Roman" panose="02020603050405020304" pitchFamily="18" charset="0"/>
                </a:rPr>
                <a:t>f</a:t>
              </a:r>
              <a:r>
                <a:rPr lang="en-US" dirty="0">
                  <a:solidFill>
                    <a:srgbClr val="FF00FF"/>
                  </a:solidFill>
                  <a:cs typeface="Times New Roman" panose="02020603050405020304" pitchFamily="18" charset="0"/>
                </a:rPr>
                <a:t> </a:t>
              </a:r>
              <a:endParaRPr lang="en-US" dirty="0">
                <a:solidFill>
                  <a:srgbClr val="FF00FF"/>
                </a:solidFill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9CAED0F-98D5-4A56-B698-58893F718B55}"/>
                </a:ext>
              </a:extLst>
            </p:cNvPr>
            <p:cNvCxnSpPr/>
            <p:nvPr/>
          </p:nvCxnSpPr>
          <p:spPr bwMode="auto">
            <a:xfrm flipH="1">
              <a:off x="6819167" y="1221447"/>
              <a:ext cx="212436" cy="18472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stealth"/>
            </a:ln>
            <a:effectLst/>
          </p:spPr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2715927-D19C-4174-84F0-2BB9244C3F4A}"/>
                </a:ext>
              </a:extLst>
            </p:cNvPr>
            <p:cNvSpPr/>
            <p:nvPr/>
          </p:nvSpPr>
          <p:spPr>
            <a:xfrm rot="16200000">
              <a:off x="3329444" y="1728067"/>
              <a:ext cx="15888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cs typeface="Times New Roman" panose="02020603050405020304" pitchFamily="18" charset="0"/>
                </a:rPr>
                <a:t>Current </a:t>
              </a:r>
              <a:r>
                <a:rPr lang="en-US" i="1" dirty="0">
                  <a:cs typeface="Times New Roman" panose="02020603050405020304" pitchFamily="18" charset="0"/>
                </a:rPr>
                <a:t>|I| </a:t>
              </a:r>
              <a:r>
                <a:rPr lang="en-US" dirty="0">
                  <a:cs typeface="Times New Roman" panose="02020603050405020304" pitchFamily="18" charset="0"/>
                </a:rPr>
                <a:t>(A) </a:t>
              </a:r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A275780-990D-4C83-B725-7E3FD0CB3243}"/>
                </a:ext>
              </a:extLst>
            </p:cNvPr>
            <p:cNvSpPr/>
            <p:nvPr/>
          </p:nvSpPr>
          <p:spPr>
            <a:xfrm>
              <a:off x="5933594" y="3324424"/>
              <a:ext cx="16979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cs typeface="Times New Roman" panose="02020603050405020304" pitchFamily="18" charset="0"/>
                </a:rPr>
                <a:t>Frequency (Hz) </a:t>
              </a:r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9EE8495-79FE-46A1-BA3A-9910456BC7D9}"/>
                </a:ext>
              </a:extLst>
            </p:cNvPr>
            <p:cNvSpPr/>
            <p:nvPr/>
          </p:nvSpPr>
          <p:spPr>
            <a:xfrm>
              <a:off x="5839582" y="2850140"/>
              <a:ext cx="139007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i="1" dirty="0">
                  <a:cs typeface="Times New Roman" panose="02020603050405020304" pitchFamily="18" charset="0"/>
                </a:rPr>
                <a:t>f</a:t>
              </a:r>
              <a:r>
                <a:rPr lang="en-US" baseline="-25000" dirty="0">
                  <a:cs typeface="Times New Roman" panose="02020603050405020304" pitchFamily="18" charset="0"/>
                </a:rPr>
                <a:t>0</a:t>
              </a:r>
              <a:r>
                <a:rPr lang="en-US" dirty="0">
                  <a:cs typeface="Times New Roman" panose="02020603050405020304" pitchFamily="18" charset="0"/>
                </a:rPr>
                <a:t>=63.7 kHz</a:t>
              </a:r>
              <a:endParaRPr lang="en-US" dirty="0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14585F54-17AC-4F04-89EC-84871A7C4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096" y="3682653"/>
            <a:ext cx="763255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altLang="en-US" u="sng" dirty="0">
                <a:solidFill>
                  <a:srgbClr val="0000FF"/>
                </a:solidFill>
              </a:rPr>
              <a:t>Quality factor (</a:t>
            </a:r>
            <a:r>
              <a:rPr lang="en-US" altLang="en-US" i="1" u="sng" dirty="0">
                <a:solidFill>
                  <a:srgbClr val="0000FF"/>
                </a:solidFill>
              </a:rPr>
              <a:t>Q</a:t>
            </a:r>
            <a:r>
              <a:rPr lang="en-US" altLang="en-US" u="sng" dirty="0">
                <a:solidFill>
                  <a:srgbClr val="0000FF"/>
                </a:solidFill>
              </a:rPr>
              <a:t>)</a:t>
            </a:r>
            <a:r>
              <a:rPr lang="en-US" altLang="en-US" dirty="0"/>
              <a:t> measures the ratio between the stored energy and dissipated energy in a system.</a:t>
            </a:r>
          </a:p>
        </p:txBody>
      </p:sp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1F7C4824-3CFA-4500-A53F-79AD90E89C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704008"/>
              </p:ext>
            </p:extLst>
          </p:nvPr>
        </p:nvGraphicFramePr>
        <p:xfrm>
          <a:off x="685205" y="2460270"/>
          <a:ext cx="3094038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68480" imgH="419040" progId="Equation.DSMT4">
                  <p:embed/>
                </p:oleObj>
              </mc:Choice>
              <mc:Fallback>
                <p:oleObj name="Equation" r:id="rId5" imgW="1968480" imgH="41904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737C4533-41A5-4B47-B16B-439186740B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5205" y="2460270"/>
                        <a:ext cx="3094038" cy="6604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3B38082F-11B0-414E-9F7F-9477EC4722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2612488"/>
              </p:ext>
            </p:extLst>
          </p:nvPr>
        </p:nvGraphicFramePr>
        <p:xfrm>
          <a:off x="720531" y="4264829"/>
          <a:ext cx="7261225" cy="74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622760" imgH="469800" progId="Equation.DSMT4">
                  <p:embed/>
                </p:oleObj>
              </mc:Choice>
              <mc:Fallback>
                <p:oleObj name="Equation" r:id="rId7" imgW="4622760" imgH="469800" progId="Equation.DSMT4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1F7C4824-3CFA-4500-A53F-79AD90E89C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0531" y="4264829"/>
                        <a:ext cx="7261225" cy="741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>
            <a:extLst>
              <a:ext uri="{FF2B5EF4-FFF2-40B4-BE49-F238E27FC236}">
                <a16:creationId xmlns:a16="http://schemas.microsoft.com/office/drawing/2014/main" id="{5D825A33-5813-4557-8346-D4F2A702FE48}"/>
              </a:ext>
            </a:extLst>
          </p:cNvPr>
          <p:cNvSpPr/>
          <p:nvPr/>
        </p:nvSpPr>
        <p:spPr>
          <a:xfrm>
            <a:off x="519503" y="425244"/>
            <a:ext cx="35075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altLang="en-US" u="sng" dirty="0"/>
              <a:t>Current as a function of frequency: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B8DE75-6722-F4C1-F633-DEA9B65C8797}"/>
                  </a:ext>
                </a:extLst>
              </p:cNvPr>
              <p:cNvSpPr txBox="1"/>
              <p:nvPr/>
            </p:nvSpPr>
            <p:spPr>
              <a:xfrm>
                <a:off x="626096" y="5103093"/>
                <a:ext cx="792652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>
                  <a:spcAft>
                    <a:spcPts val="1200"/>
                  </a:spcAft>
                </a:pPr>
                <a:r>
                  <a:rPr lang="en-US" altLang="en-US" u="sng" dirty="0">
                    <a:solidFill>
                      <a:srgbClr val="0000FF"/>
                    </a:solidFill>
                  </a:rPr>
                  <a:t>Bandwidth (</a:t>
                </a:r>
                <a:r>
                  <a:rPr lang="en-US" altLang="en-US" u="sng" dirty="0">
                    <a:solidFill>
                      <a:srgbClr val="0000FF"/>
                    </a:solidFill>
                    <a:latin typeface="Symbol" panose="05050102010706020507" pitchFamily="18" charset="2"/>
                  </a:rPr>
                  <a:t>D</a:t>
                </a:r>
                <a:r>
                  <a:rPr lang="en-US" altLang="en-US" i="1" u="sng" dirty="0">
                    <a:solidFill>
                      <a:srgbClr val="0000FF"/>
                    </a:solidFill>
                    <a:latin typeface="Symbol" panose="05050102010706020507" pitchFamily="18" charset="2"/>
                  </a:rPr>
                  <a:t>w</a:t>
                </a:r>
                <a:r>
                  <a:rPr lang="en-US" altLang="en-US" u="sng" dirty="0">
                    <a:solidFill>
                      <a:srgbClr val="0000FF"/>
                    </a:solidFill>
                  </a:rPr>
                  <a:t>, </a:t>
                </a:r>
                <a:r>
                  <a:rPr lang="en-US" altLang="en-US" u="sng" dirty="0">
                    <a:solidFill>
                      <a:srgbClr val="0000FF"/>
                    </a:solidFill>
                    <a:latin typeface="Symbol" panose="05050102010706020507" pitchFamily="18" charset="2"/>
                  </a:rPr>
                  <a:t>D</a:t>
                </a:r>
                <a:r>
                  <a:rPr lang="en-US" altLang="en-US" i="1" u="sng" dirty="0">
                    <a:solidFill>
                      <a:srgbClr val="0000FF"/>
                    </a:solidFill>
                  </a:rPr>
                  <a:t>f</a:t>
                </a:r>
                <a:r>
                  <a:rPr lang="en-US" altLang="en-US" u="sng" dirty="0">
                    <a:solidFill>
                      <a:srgbClr val="0000FF"/>
                    </a:solidFill>
                  </a:rPr>
                  <a:t>)</a:t>
                </a:r>
                <a:r>
                  <a:rPr lang="en-US" altLang="en-US" dirty="0"/>
                  <a:t> is the width of the resonance peak. It is measured down to 1/2 for power, but 1/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en-US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en-US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en-US" dirty="0"/>
                  <a:t> for voltage and current. 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B8DE75-6722-F4C1-F633-DEA9B65C87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96" y="5103093"/>
                <a:ext cx="7926521" cy="646331"/>
              </a:xfrm>
              <a:prstGeom prst="rect">
                <a:avLst/>
              </a:prstGeom>
              <a:blipFill>
                <a:blip r:embed="rId9"/>
                <a:stretch>
                  <a:fillRect l="-692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91B440AF-F4FB-5125-0A36-5BE8139DA0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7114133"/>
              </p:ext>
            </p:extLst>
          </p:nvPr>
        </p:nvGraphicFramePr>
        <p:xfrm>
          <a:off x="720531" y="5749424"/>
          <a:ext cx="1695450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79280" imgH="431640" progId="Equation.DSMT4">
                  <p:embed/>
                </p:oleObj>
              </mc:Choice>
              <mc:Fallback>
                <p:oleObj name="Equation" r:id="rId10" imgW="1079280" imgH="431640" progId="Equation.DSMT4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3B38082F-11B0-414E-9F7F-9477EC4722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20531" y="5749424"/>
                        <a:ext cx="1695450" cy="681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48867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C8B4AD-F8B6-4036-85F9-FC727CA09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2CF431-F9FA-425C-B57A-DB7DADCD64BC}"/>
              </a:ext>
            </a:extLst>
          </p:cNvPr>
          <p:cNvSpPr/>
          <p:nvPr/>
        </p:nvSpPr>
        <p:spPr>
          <a:xfrm>
            <a:off x="396294" y="375328"/>
            <a:ext cx="28549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2. RLC band pass filter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4133F6-D7E6-45DA-BEB2-D6C64DCB2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94" y="750410"/>
            <a:ext cx="4970033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altLang="en-US" dirty="0"/>
              <a:t>A </a:t>
            </a:r>
            <a:r>
              <a:rPr lang="en-US" altLang="en-US" dirty="0">
                <a:solidFill>
                  <a:srgbClr val="0000FF"/>
                </a:solidFill>
              </a:rPr>
              <a:t>bandpass filter </a:t>
            </a:r>
            <a:r>
              <a:rPr lang="en-US" altLang="en-US" dirty="0"/>
              <a:t>passes a narrow range of frequencies while attenuating others.</a:t>
            </a:r>
            <a:br>
              <a:rPr lang="en-US" altLang="en-US" dirty="0"/>
            </a:br>
            <a:r>
              <a:rPr lang="en-US" altLang="en-US" dirty="0"/>
              <a:t>Assuming a load resistance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L</a:t>
            </a:r>
            <a:r>
              <a:rPr lang="en-US" altLang="en-US" dirty="0"/>
              <a:t> = </a:t>
            </a:r>
            <a:r>
              <a:rPr lang="en-US" b="1" dirty="0"/>
              <a:t>∞</a:t>
            </a:r>
            <a:r>
              <a:rPr lang="en-US" altLang="en-US" dirty="0"/>
              <a:t>. The complex transfer function</a:t>
            </a:r>
            <a:r>
              <a:rPr lang="en-US" altLang="en-US" dirty="0">
                <a:solidFill>
                  <a:srgbClr val="0000FF"/>
                </a:solidFill>
              </a:rPr>
              <a:t> </a:t>
            </a:r>
            <a:r>
              <a:rPr lang="en-US" altLang="en-US" dirty="0"/>
              <a:t>is</a:t>
            </a:r>
            <a:endParaRPr lang="en-US" dirty="0"/>
          </a:p>
          <a:p>
            <a:pPr algn="l">
              <a:spcAft>
                <a:spcPts val="1200"/>
              </a:spcAft>
            </a:pPr>
            <a:r>
              <a:rPr lang="en-US" altLang="en-US" dirty="0"/>
              <a:t>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8B2ABD8-0C81-412C-A0AA-A776BD593568}"/>
              </a:ext>
            </a:extLst>
          </p:cNvPr>
          <p:cNvGrpSpPr/>
          <p:nvPr/>
        </p:nvGrpSpPr>
        <p:grpSpPr>
          <a:xfrm>
            <a:off x="5309317" y="674777"/>
            <a:ext cx="2867310" cy="2065278"/>
            <a:chOff x="5041462" y="342268"/>
            <a:chExt cx="2867310" cy="206527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3F4DF82-B686-4031-8CCF-915174F38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9153" y="385936"/>
              <a:ext cx="2628093" cy="202161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1157212-585C-4A52-87F2-4EF3E6D95FF6}"/>
                </a:ext>
              </a:extLst>
            </p:cNvPr>
            <p:cNvSpPr/>
            <p:nvPr/>
          </p:nvSpPr>
          <p:spPr>
            <a:xfrm>
              <a:off x="5041462" y="1219724"/>
              <a:ext cx="45576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V</a:t>
              </a:r>
              <a:r>
                <a:rPr lang="en-US" sz="2000" i="1" baseline="-25000" dirty="0"/>
                <a:t>in</a:t>
              </a:r>
              <a:endParaRPr lang="en-US" sz="2000" i="1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18A90C-C8D1-494D-B3F9-49F48236F408}"/>
                </a:ext>
              </a:extLst>
            </p:cNvPr>
            <p:cNvSpPr/>
            <p:nvPr/>
          </p:nvSpPr>
          <p:spPr>
            <a:xfrm>
              <a:off x="7377408" y="1228960"/>
              <a:ext cx="53136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V</a:t>
              </a:r>
              <a:r>
                <a:rPr lang="en-US" sz="2000" i="1" baseline="-25000" dirty="0"/>
                <a:t>out</a:t>
              </a:r>
              <a:endParaRPr lang="en-US" sz="2000" i="1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14319F6-BFC1-472A-A4CB-F12FD34710AB}"/>
                </a:ext>
              </a:extLst>
            </p:cNvPr>
            <p:cNvSpPr/>
            <p:nvPr/>
          </p:nvSpPr>
          <p:spPr>
            <a:xfrm>
              <a:off x="7010393" y="1228960"/>
              <a:ext cx="34176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R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114513C-C520-4E2A-96D7-4DBB5500A0FA}"/>
                </a:ext>
              </a:extLst>
            </p:cNvPr>
            <p:cNvSpPr/>
            <p:nvPr/>
          </p:nvSpPr>
          <p:spPr>
            <a:xfrm>
              <a:off x="6467469" y="342268"/>
              <a:ext cx="3561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C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5B06F5B-D5DE-4BA1-82C6-9DCF215754EC}"/>
                </a:ext>
              </a:extLst>
            </p:cNvPr>
            <p:cNvSpPr/>
            <p:nvPr/>
          </p:nvSpPr>
          <p:spPr>
            <a:xfrm>
              <a:off x="5867677" y="411541"/>
              <a:ext cx="3273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L</a:t>
              </a:r>
            </a:p>
          </p:txBody>
        </p:sp>
      </p:grp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B560D6F6-8103-4757-9445-BC2D33D40C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3786111"/>
              </p:ext>
            </p:extLst>
          </p:nvPr>
        </p:nvGraphicFramePr>
        <p:xfrm>
          <a:off x="455613" y="1925638"/>
          <a:ext cx="3846512" cy="212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50880" imgH="1346040" progId="Equation.DSMT4">
                  <p:embed/>
                </p:oleObj>
              </mc:Choice>
              <mc:Fallback>
                <p:oleObj name="Equation" r:id="rId3" imgW="2450880" imgH="134604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414C1751-928E-4424-AAD6-5D4F54B80B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5613" y="1925638"/>
                        <a:ext cx="3846512" cy="212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322FEE4E-D9ED-4F9C-8915-8AF8D14F4FD8}"/>
              </a:ext>
            </a:extLst>
          </p:cNvPr>
          <p:cNvSpPr/>
          <p:nvPr/>
        </p:nvSpPr>
        <p:spPr>
          <a:xfrm>
            <a:off x="396294" y="4200283"/>
            <a:ext cx="42403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Since |</a:t>
            </a:r>
            <a:r>
              <a:rPr lang="en-US" i="1" dirty="0"/>
              <a:t>H</a:t>
            </a:r>
            <a:r>
              <a:rPr lang="en-US" dirty="0"/>
              <a:t>| ∝|</a:t>
            </a:r>
            <a:r>
              <a:rPr lang="en-US" i="1" dirty="0"/>
              <a:t>I</a:t>
            </a:r>
            <a:r>
              <a:rPr lang="en-US" dirty="0"/>
              <a:t>|, the frequency dependence of |</a:t>
            </a:r>
            <a:r>
              <a:rPr lang="en-US" i="1" dirty="0"/>
              <a:t>H</a:t>
            </a:r>
            <a:r>
              <a:rPr lang="en-US" dirty="0"/>
              <a:t>| follows the current in an RLC series resonant circuit. Especially  </a:t>
            </a: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10BD33C2-976E-4073-81C6-82FEB03051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4533134"/>
              </p:ext>
            </p:extLst>
          </p:nvPr>
        </p:nvGraphicFramePr>
        <p:xfrm>
          <a:off x="4972050" y="4084638"/>
          <a:ext cx="3527425" cy="207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47840" imgH="1320480" progId="Equation.DSMT4">
                  <p:embed/>
                </p:oleObj>
              </mc:Choice>
              <mc:Fallback>
                <p:oleObj name="Equation" r:id="rId5" imgW="2247840" imgH="1320480" progId="Equation.DSMT4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91523043-2144-4614-8C7D-DDC7C71273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72050" y="4084638"/>
                        <a:ext cx="3527425" cy="20764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58722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CA17F2-F02A-9269-1CCC-351F594CA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0B721F-2C59-4FF6-9858-7BC68F46563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35A888D-045A-5A88-302A-4639EC3FE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34" y="495688"/>
            <a:ext cx="1589799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Homework: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Ch2: 8,9,10</a:t>
            </a:r>
          </a:p>
        </p:txBody>
      </p:sp>
    </p:spTree>
    <p:extLst>
      <p:ext uri="{BB962C8B-B14F-4D97-AF65-F5344CB8AC3E}">
        <p14:creationId xmlns:p14="http://schemas.microsoft.com/office/powerpoint/2010/main" val="24454127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5B552BA7-F5A4-4490-AB52-2DDB922351A7}"/>
              </a:ext>
            </a:extLst>
          </p:cNvPr>
          <p:cNvGrpSpPr/>
          <p:nvPr/>
        </p:nvGrpSpPr>
        <p:grpSpPr>
          <a:xfrm>
            <a:off x="5805447" y="945206"/>
            <a:ext cx="2732533" cy="1782094"/>
            <a:chOff x="5864528" y="739432"/>
            <a:chExt cx="2732533" cy="178209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2DA9776-8B70-4A77-BF96-82FD4E302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4528" y="837578"/>
              <a:ext cx="2646204" cy="1683948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9E5E04-CDE1-40A3-88AA-827237E7EA13}"/>
                </a:ext>
              </a:extLst>
            </p:cNvPr>
            <p:cNvSpPr/>
            <p:nvPr/>
          </p:nvSpPr>
          <p:spPr>
            <a:xfrm>
              <a:off x="7472212" y="739432"/>
              <a:ext cx="34176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R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9942C21-035E-4640-A24A-0C021DD12EE7}"/>
                </a:ext>
              </a:extLst>
            </p:cNvPr>
            <p:cNvSpPr/>
            <p:nvPr/>
          </p:nvSpPr>
          <p:spPr>
            <a:xfrm>
              <a:off x="6522887" y="1469104"/>
              <a:ext cx="3561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C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811AE6C-0467-49D9-8DBC-813BEDB610B7}"/>
                </a:ext>
              </a:extLst>
            </p:cNvPr>
            <p:cNvSpPr/>
            <p:nvPr/>
          </p:nvSpPr>
          <p:spPr>
            <a:xfrm>
              <a:off x="7798078" y="1455250"/>
              <a:ext cx="3273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L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5660B22-B446-447D-92DC-9A7D14B6127E}"/>
                </a:ext>
              </a:extLst>
            </p:cNvPr>
            <p:cNvSpPr/>
            <p:nvPr/>
          </p:nvSpPr>
          <p:spPr>
            <a:xfrm>
              <a:off x="6018943" y="1295925"/>
              <a:ext cx="3561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+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809AA0B-4A17-47E3-853C-78BEE10516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54285" y="1533729"/>
              <a:ext cx="0" cy="34902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/>
            </a:ln>
            <a:effectLst/>
          </p:spPr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5ED2895-EFEB-4CB2-9A78-6C281B1ED3D3}"/>
                </a:ext>
              </a:extLst>
            </p:cNvPr>
            <p:cNvSpPr/>
            <p:nvPr/>
          </p:nvSpPr>
          <p:spPr>
            <a:xfrm>
              <a:off x="8327435" y="1469446"/>
              <a:ext cx="26962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i="1" dirty="0"/>
                <a:t>I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D7C931-5DF0-4EA4-A214-5D6F84CC4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9AD1B8-FD8A-427D-B297-B37375EA85EB}"/>
              </a:ext>
            </a:extLst>
          </p:cNvPr>
          <p:cNvSpPr/>
          <p:nvPr/>
        </p:nvSpPr>
        <p:spPr>
          <a:xfrm>
            <a:off x="257555" y="228005"/>
            <a:ext cx="8628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Lecture 9: Damped oscillator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61D00-D98C-4FAE-A652-2F1B37578192}"/>
              </a:ext>
            </a:extLst>
          </p:cNvPr>
          <p:cNvSpPr/>
          <p:nvPr/>
        </p:nvSpPr>
        <p:spPr>
          <a:xfrm>
            <a:off x="394704" y="723229"/>
            <a:ext cx="3769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1. RLC damped harmonic oscillator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B3DCB5-DB4F-4929-ADFB-93518CE80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703" y="1098311"/>
            <a:ext cx="5376991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altLang="en-US" dirty="0"/>
              <a:t>The RLC series circuit without a source acts as a </a:t>
            </a:r>
            <a:r>
              <a:rPr lang="en-US" altLang="en-US" u="sng" dirty="0">
                <a:solidFill>
                  <a:srgbClr val="0000FF"/>
                </a:solidFill>
              </a:rPr>
              <a:t>damped harmonic oscillator</a:t>
            </a:r>
            <a:r>
              <a:rPr lang="en-US" altLang="en-US" dirty="0">
                <a:solidFill>
                  <a:srgbClr val="0000FF"/>
                </a:solidFill>
              </a:rPr>
              <a:t>.</a:t>
            </a:r>
            <a:r>
              <a:rPr lang="en-US" altLang="en-US" dirty="0"/>
              <a:t>  It’s an analog of many other phenomena in physics.</a:t>
            </a:r>
          </a:p>
          <a:p>
            <a:pPr algn="l">
              <a:spcAft>
                <a:spcPts val="600"/>
              </a:spcAft>
            </a:pPr>
            <a:r>
              <a:rPr lang="en-US" altLang="en-US" dirty="0"/>
              <a:t>Assume at </a:t>
            </a:r>
            <a:r>
              <a:rPr lang="en-US" altLang="en-US" i="1" dirty="0"/>
              <a:t>t </a:t>
            </a:r>
            <a:r>
              <a:rPr lang="en-US" altLang="en-US" dirty="0"/>
              <a:t>= 0 the capacitor is charged to a voltage of </a:t>
            </a:r>
            <a:r>
              <a:rPr lang="en-US" altLang="en-US" i="1" dirty="0"/>
              <a:t>V</a:t>
            </a:r>
            <a:r>
              <a:rPr lang="en-US" altLang="en-US" baseline="-25000" dirty="0"/>
              <a:t>0</a:t>
            </a:r>
            <a:r>
              <a:rPr lang="en-US" altLang="en-US" dirty="0"/>
              <a:t>, and the switch is closed. We now find the current </a:t>
            </a:r>
            <a:r>
              <a:rPr lang="en-US" altLang="en-US" i="1" dirty="0"/>
              <a:t>I</a:t>
            </a:r>
            <a:r>
              <a:rPr lang="en-US" altLang="en-US" dirty="0"/>
              <a:t>.</a:t>
            </a:r>
          </a:p>
          <a:p>
            <a:pPr algn="l">
              <a:spcAft>
                <a:spcPts val="1200"/>
              </a:spcAft>
            </a:pPr>
            <a:r>
              <a:rPr lang="en-US" altLang="en-US" dirty="0"/>
              <a:t>Kirchhoff’s law gives</a:t>
            </a: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90E7F7E5-94D9-4DB8-AF28-96453320B3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222210"/>
              </p:ext>
            </p:extLst>
          </p:nvPr>
        </p:nvGraphicFramePr>
        <p:xfrm>
          <a:off x="438537" y="2979408"/>
          <a:ext cx="55213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517560" imgH="444240" progId="Equation.DSMT4">
                  <p:embed/>
                </p:oleObj>
              </mc:Choice>
              <mc:Fallback>
                <p:oleObj name="Equation" r:id="rId3" imgW="3517560" imgH="444240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B560D6F6-8103-4757-9445-BC2D33D40C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8537" y="2979408"/>
                        <a:ext cx="5521325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799748FD-0559-433F-A849-1336E96758FA}"/>
              </a:ext>
            </a:extLst>
          </p:cNvPr>
          <p:cNvSpPr/>
          <p:nvPr/>
        </p:nvSpPr>
        <p:spPr>
          <a:xfrm>
            <a:off x="394702" y="3794000"/>
            <a:ext cx="82905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altLang="en-US" dirty="0"/>
              <a:t>This is a </a:t>
            </a:r>
            <a:r>
              <a:rPr lang="en-US" altLang="en-US" u="sng" dirty="0"/>
              <a:t>linear second order homogeneous differential equation</a:t>
            </a:r>
            <a:r>
              <a:rPr lang="en-US" altLang="en-US" dirty="0"/>
              <a:t>. Guess                , then  </a:t>
            </a:r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58EC8D4F-37B5-44F4-A52C-8FF3718BA9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8533598"/>
              </p:ext>
            </p:extLst>
          </p:nvPr>
        </p:nvGraphicFramePr>
        <p:xfrm>
          <a:off x="7024295" y="3809351"/>
          <a:ext cx="8572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45760" imgH="241200" progId="Equation.DSMT4">
                  <p:embed/>
                </p:oleObj>
              </mc:Choice>
              <mc:Fallback>
                <p:oleObj name="Equation" r:id="rId5" imgW="545760" imgH="24120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90E7F7E5-94D9-4DB8-AF28-96453320B3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24295" y="3809351"/>
                        <a:ext cx="8572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D572CCE2-9029-44EB-A919-4D363357573E}"/>
              </a:ext>
            </a:extLst>
          </p:cNvPr>
          <p:cNvSpPr/>
          <p:nvPr/>
        </p:nvSpPr>
        <p:spPr>
          <a:xfrm>
            <a:off x="426746" y="5062719"/>
            <a:ext cx="82905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altLang="en-US" dirty="0"/>
              <a:t>The general solution is</a:t>
            </a:r>
          </a:p>
          <a:p>
            <a:pPr algn="l">
              <a:spcAft>
                <a:spcPts val="600"/>
              </a:spcAft>
            </a:pPr>
            <a:r>
              <a:rPr lang="en-US" altLang="en-US" dirty="0"/>
              <a:t>At </a:t>
            </a:r>
            <a:r>
              <a:rPr lang="en-US" altLang="en-US" i="1" dirty="0"/>
              <a:t>t </a:t>
            </a:r>
            <a:r>
              <a:rPr lang="en-US" altLang="en-US" dirty="0"/>
              <a:t>=0, </a:t>
            </a:r>
            <a:r>
              <a:rPr lang="en-US" altLang="en-US" i="1" dirty="0"/>
              <a:t>I</a:t>
            </a:r>
            <a:r>
              <a:rPr lang="en-US" altLang="en-US" dirty="0"/>
              <a:t>=0, and                               .</a:t>
            </a:r>
          </a:p>
          <a:p>
            <a:pPr algn="l">
              <a:spcAft>
                <a:spcPts val="600"/>
              </a:spcAft>
            </a:pPr>
            <a:r>
              <a:rPr lang="en-US" altLang="en-US" dirty="0"/>
              <a:t>These initial conditions give us  </a:t>
            </a:r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1AE544ED-0966-4D77-AE3A-A461C85324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059125"/>
              </p:ext>
            </p:extLst>
          </p:nvPr>
        </p:nvGraphicFramePr>
        <p:xfrm>
          <a:off x="2665560" y="5075741"/>
          <a:ext cx="16541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54080" imgH="241200" progId="Equation.DSMT4">
                  <p:embed/>
                </p:oleObj>
              </mc:Choice>
              <mc:Fallback>
                <p:oleObj name="Equation" r:id="rId7" imgW="1054080" imgH="241200" progId="Equation.DSMT4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58EC8D4F-37B5-44F4-A52C-8FF3718BA9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65560" y="5075741"/>
                        <a:ext cx="165417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03DADAFC-B2DF-4938-8211-FDFCD2030837}"/>
              </a:ext>
            </a:extLst>
          </p:cNvPr>
          <p:cNvGrpSpPr/>
          <p:nvPr/>
        </p:nvGrpSpPr>
        <p:grpSpPr>
          <a:xfrm>
            <a:off x="426746" y="4190351"/>
            <a:ext cx="4522012" cy="707021"/>
            <a:chOff x="428336" y="4073360"/>
            <a:chExt cx="4522012" cy="707021"/>
          </a:xfrm>
        </p:grpSpPr>
        <p:graphicFrame>
          <p:nvGraphicFramePr>
            <p:cNvPr id="19" name="Object 18">
              <a:extLst>
                <a:ext uri="{FF2B5EF4-FFF2-40B4-BE49-F238E27FC236}">
                  <a16:creationId xmlns:a16="http://schemas.microsoft.com/office/drawing/2014/main" id="{E0A26658-7818-4E0A-A078-77CF41675F0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63061257"/>
                </p:ext>
              </p:extLst>
            </p:nvPr>
          </p:nvGraphicFramePr>
          <p:xfrm>
            <a:off x="428336" y="4077119"/>
            <a:ext cx="4484688" cy="703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2857320" imgH="444240" progId="Equation.DSMT4">
                    <p:embed/>
                  </p:oleObj>
                </mc:Choice>
                <mc:Fallback>
                  <p:oleObj name="Equation" r:id="rId9" imgW="2857320" imgH="444240" progId="Equation.DSMT4">
                    <p:embed/>
                    <p:pic>
                      <p:nvPicPr>
                        <p:cNvPr id="16" name="Object 15">
                          <a:extLst>
                            <a:ext uri="{FF2B5EF4-FFF2-40B4-BE49-F238E27FC236}">
                              <a16:creationId xmlns:a16="http://schemas.microsoft.com/office/drawing/2014/main" id="{90E7F7E5-94D9-4DB8-AF28-96453320B39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28336" y="4077119"/>
                          <a:ext cx="4484688" cy="703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21">
              <a:extLst>
                <a:ext uri="{FF2B5EF4-FFF2-40B4-BE49-F238E27FC236}">
                  <a16:creationId xmlns:a16="http://schemas.microsoft.com/office/drawing/2014/main" id="{5339E99D-3322-42DE-949F-11E9E8A54E4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73749629"/>
                </p:ext>
              </p:extLst>
            </p:nvPr>
          </p:nvGraphicFramePr>
          <p:xfrm>
            <a:off x="2499248" y="4073360"/>
            <a:ext cx="2451100" cy="703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562040" imgH="444240" progId="Equation.DSMT4">
                    <p:embed/>
                  </p:oleObj>
                </mc:Choice>
                <mc:Fallback>
                  <p:oleObj name="Equation" r:id="rId11" imgW="1562040" imgH="444240" progId="Equation.DSMT4">
                    <p:embed/>
                    <p:pic>
                      <p:nvPicPr>
                        <p:cNvPr id="19" name="Object 18">
                          <a:extLst>
                            <a:ext uri="{FF2B5EF4-FFF2-40B4-BE49-F238E27FC236}">
                              <a16:creationId xmlns:a16="http://schemas.microsoft.com/office/drawing/2014/main" id="{E0A26658-7818-4E0A-A078-77CF41675F0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499248" y="4073360"/>
                          <a:ext cx="2451100" cy="703263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5875">
                          <a:solidFill>
                            <a:srgbClr val="0000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18F961C2-2B12-4AFF-9114-43B3546005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5631368"/>
              </p:ext>
            </p:extLst>
          </p:nvPr>
        </p:nvGraphicFramePr>
        <p:xfrm>
          <a:off x="2133892" y="5431051"/>
          <a:ext cx="1693862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079280" imgH="228600" progId="Equation.DSMT4">
                  <p:embed/>
                </p:oleObj>
              </mc:Choice>
              <mc:Fallback>
                <p:oleObj name="Equation" r:id="rId13" imgW="1079280" imgH="228600" progId="Equation.DSMT4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1AE544ED-0966-4D77-AE3A-A461C85324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133892" y="5431051"/>
                        <a:ext cx="1693862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5CC9ED91-F1EC-4D2F-A149-B219503C87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1688906"/>
              </p:ext>
            </p:extLst>
          </p:nvPr>
        </p:nvGraphicFramePr>
        <p:xfrm>
          <a:off x="4885114" y="5296264"/>
          <a:ext cx="2490788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587240" imgH="431640" progId="Equation.DSMT4">
                  <p:embed/>
                </p:oleObj>
              </mc:Choice>
              <mc:Fallback>
                <p:oleObj name="Equation" r:id="rId15" imgW="1587240" imgH="431640" progId="Equation.DSMT4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5339E99D-3322-42DE-949F-11E9E8A54E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885114" y="5296264"/>
                        <a:ext cx="2490788" cy="684212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69467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8B5D8C-6703-44D7-B75D-149843434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AAACB84-4A20-4F6E-B355-B39BB42F4F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645825"/>
              </p:ext>
            </p:extLst>
          </p:nvPr>
        </p:nvGraphicFramePr>
        <p:xfrm>
          <a:off x="787111" y="308264"/>
          <a:ext cx="5081588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38200" imgH="482400" progId="Equation.DSMT4">
                  <p:embed/>
                </p:oleObj>
              </mc:Choice>
              <mc:Fallback>
                <p:oleObj name="Equation" r:id="rId2" imgW="3238200" imgH="482400" progId="Equation.DSMT4">
                  <p:embed/>
                  <p:pic>
                    <p:nvPicPr>
                      <p:cNvPr id="25" name="Object 24">
                        <a:extLst>
                          <a:ext uri="{FF2B5EF4-FFF2-40B4-BE49-F238E27FC236}">
                            <a16:creationId xmlns:a16="http://schemas.microsoft.com/office/drawing/2014/main" id="{5CC9ED91-F1EC-4D2F-A149-B219503C87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87111" y="308264"/>
                        <a:ext cx="5081588" cy="7651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EB0AF2D5-B3A3-4EEE-AB98-5A8BE6FA9C7C}"/>
              </a:ext>
            </a:extLst>
          </p:cNvPr>
          <p:cNvGrpSpPr/>
          <p:nvPr/>
        </p:nvGrpSpPr>
        <p:grpSpPr>
          <a:xfrm>
            <a:off x="630173" y="1258411"/>
            <a:ext cx="8125900" cy="646331"/>
            <a:chOff x="630173" y="1258411"/>
            <a:chExt cx="8125900" cy="64633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F349429-EFBC-4262-9E25-9ADF1ECF2B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173" y="1258411"/>
              <a:ext cx="81259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US" altLang="en-US" dirty="0"/>
                <a:t>Depending on whether                     is positive, 0, or negative, the current may have quite different characters.</a:t>
              </a:r>
            </a:p>
          </p:txBody>
        </p:sp>
        <p:graphicFrame>
          <p:nvGraphicFramePr>
            <p:cNvPr id="6" name="Object 5">
              <a:extLst>
                <a:ext uri="{FF2B5EF4-FFF2-40B4-BE49-F238E27FC236}">
                  <a16:creationId xmlns:a16="http://schemas.microsoft.com/office/drawing/2014/main" id="{F39EB75E-A0A6-43B0-A0B4-37968173C60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11933059"/>
                </p:ext>
              </p:extLst>
            </p:nvPr>
          </p:nvGraphicFramePr>
          <p:xfrm>
            <a:off x="2839172" y="1275918"/>
            <a:ext cx="1135062" cy="322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723600" imgH="203040" progId="Equation.DSMT4">
                    <p:embed/>
                  </p:oleObj>
                </mc:Choice>
                <mc:Fallback>
                  <p:oleObj name="Equation" r:id="rId4" imgW="723600" imgH="203040" progId="Equation.DSMT4">
                    <p:embed/>
                    <p:pic>
                      <p:nvPicPr>
                        <p:cNvPr id="3" name="Object 2">
                          <a:extLst>
                            <a:ext uri="{FF2B5EF4-FFF2-40B4-BE49-F238E27FC236}">
                              <a16:creationId xmlns:a16="http://schemas.microsoft.com/office/drawing/2014/main" id="{CAAACB84-4A20-4F6E-B355-B39BB42F4FD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839172" y="1275918"/>
                          <a:ext cx="1135062" cy="322262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6A1D55A-64B8-4115-9CC3-D2CDC9E9678F}"/>
              </a:ext>
            </a:extLst>
          </p:cNvPr>
          <p:cNvGrpSpPr/>
          <p:nvPr/>
        </p:nvGrpSpPr>
        <p:grpSpPr>
          <a:xfrm>
            <a:off x="573172" y="1915063"/>
            <a:ext cx="8256792" cy="1431161"/>
            <a:chOff x="573172" y="1915063"/>
            <a:chExt cx="8256792" cy="143116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26CC4DC-252E-479F-8441-F2F2898812B3}"/>
                </a:ext>
              </a:extLst>
            </p:cNvPr>
            <p:cNvSpPr/>
            <p:nvPr/>
          </p:nvSpPr>
          <p:spPr>
            <a:xfrm>
              <a:off x="573172" y="1915063"/>
              <a:ext cx="8256792" cy="14311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US" altLang="en-US" u="sng" dirty="0">
                  <a:solidFill>
                    <a:srgbClr val="0000FF"/>
                  </a:solidFill>
                </a:rPr>
                <a:t>1) Overdamped oscillator:</a:t>
              </a:r>
            </a:p>
            <a:p>
              <a:pPr algn="l">
                <a:spcAft>
                  <a:spcPts val="1200"/>
                </a:spcAft>
              </a:pPr>
              <a:r>
                <a:rPr lang="en-US" dirty="0"/>
                <a:t>In this case                     . The current is the difference between a slowly decaying term</a:t>
              </a:r>
              <a:br>
                <a:rPr lang="en-US" dirty="0"/>
              </a:br>
              <a:r>
                <a:rPr lang="en-US" dirty="0"/>
                <a:t>      and a rapidly decaying term       .</a:t>
              </a:r>
            </a:p>
            <a:p>
              <a:pPr algn="l">
                <a:spcAft>
                  <a:spcPts val="600"/>
                </a:spcAft>
              </a:pPr>
              <a:r>
                <a:rPr lang="en-US" dirty="0"/>
                <a:t>In the limit of                        , we have  </a:t>
              </a:r>
            </a:p>
          </p:txBody>
        </p:sp>
        <p:graphicFrame>
          <p:nvGraphicFramePr>
            <p:cNvPr id="9" name="Object 8">
              <a:extLst>
                <a:ext uri="{FF2B5EF4-FFF2-40B4-BE49-F238E27FC236}">
                  <a16:creationId xmlns:a16="http://schemas.microsoft.com/office/drawing/2014/main" id="{639C6871-340B-4E14-8875-961EB77D01A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57575099"/>
                </p:ext>
              </p:extLst>
            </p:nvPr>
          </p:nvGraphicFramePr>
          <p:xfrm>
            <a:off x="3146178" y="1938598"/>
            <a:ext cx="1214438" cy="322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774360" imgH="203040" progId="Equation.DSMT4">
                    <p:embed/>
                  </p:oleObj>
                </mc:Choice>
                <mc:Fallback>
                  <p:oleObj name="Equation" r:id="rId6" imgW="774360" imgH="203040" progId="Equation.DSMT4">
                    <p:embed/>
                    <p:pic>
                      <p:nvPicPr>
                        <p:cNvPr id="6" name="Object 5">
                          <a:extLst>
                            <a:ext uri="{FF2B5EF4-FFF2-40B4-BE49-F238E27FC236}">
                              <a16:creationId xmlns:a16="http://schemas.microsoft.com/office/drawing/2014/main" id="{F39EB75E-A0A6-43B0-A0B4-37968173C60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3146178" y="1938598"/>
                          <a:ext cx="1214438" cy="322263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10">
              <a:extLst>
                <a:ext uri="{FF2B5EF4-FFF2-40B4-BE49-F238E27FC236}">
                  <a16:creationId xmlns:a16="http://schemas.microsoft.com/office/drawing/2014/main" id="{224DF140-DF40-4D02-BC51-2A184169315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44794631"/>
                </p:ext>
              </p:extLst>
            </p:nvPr>
          </p:nvGraphicFramePr>
          <p:xfrm>
            <a:off x="1742354" y="2288021"/>
            <a:ext cx="1116012" cy="361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711000" imgH="228600" progId="Equation.DSMT4">
                    <p:embed/>
                  </p:oleObj>
                </mc:Choice>
                <mc:Fallback>
                  <p:oleObj name="Equation" r:id="rId8" imgW="711000" imgH="228600" progId="Equation.DSMT4">
                    <p:embed/>
                    <p:pic>
                      <p:nvPicPr>
                        <p:cNvPr id="9" name="Object 8">
                          <a:extLst>
                            <a:ext uri="{FF2B5EF4-FFF2-40B4-BE49-F238E27FC236}">
                              <a16:creationId xmlns:a16="http://schemas.microsoft.com/office/drawing/2014/main" id="{639C6871-340B-4E14-8875-961EB77D01A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742354" y="2288021"/>
                          <a:ext cx="1116012" cy="361950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11">
              <a:extLst>
                <a:ext uri="{FF2B5EF4-FFF2-40B4-BE49-F238E27FC236}">
                  <a16:creationId xmlns:a16="http://schemas.microsoft.com/office/drawing/2014/main" id="{EEF03E8B-DA86-4F4F-952F-8EBC1DDEEE2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26395888"/>
                </p:ext>
              </p:extLst>
            </p:nvPr>
          </p:nvGraphicFramePr>
          <p:xfrm>
            <a:off x="685585" y="2551763"/>
            <a:ext cx="358775" cy="322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28600" imgH="203040" progId="Equation.DSMT4">
                    <p:embed/>
                  </p:oleObj>
                </mc:Choice>
                <mc:Fallback>
                  <p:oleObj name="Equation" r:id="rId10" imgW="228600" imgH="203040" progId="Equation.DSMT4">
                    <p:embed/>
                    <p:pic>
                      <p:nvPicPr>
                        <p:cNvPr id="3" name="Object 2">
                          <a:extLst>
                            <a:ext uri="{FF2B5EF4-FFF2-40B4-BE49-F238E27FC236}">
                              <a16:creationId xmlns:a16="http://schemas.microsoft.com/office/drawing/2014/main" id="{CAAACB84-4A20-4F6E-B355-B39BB42F4FD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685585" y="2551763"/>
                          <a:ext cx="358775" cy="322263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12">
              <a:extLst>
                <a:ext uri="{FF2B5EF4-FFF2-40B4-BE49-F238E27FC236}">
                  <a16:creationId xmlns:a16="http://schemas.microsoft.com/office/drawing/2014/main" id="{0668634D-3979-4B98-879B-A08188540FF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43758957"/>
                </p:ext>
              </p:extLst>
            </p:nvPr>
          </p:nvGraphicFramePr>
          <p:xfrm>
            <a:off x="3608896" y="2551763"/>
            <a:ext cx="358775" cy="322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28600" imgH="203040" progId="Equation.DSMT4">
                    <p:embed/>
                  </p:oleObj>
                </mc:Choice>
                <mc:Fallback>
                  <p:oleObj name="Equation" r:id="rId12" imgW="228600" imgH="203040" progId="Equation.DSMT4">
                    <p:embed/>
                    <p:pic>
                      <p:nvPicPr>
                        <p:cNvPr id="12" name="Object 11">
                          <a:extLst>
                            <a:ext uri="{FF2B5EF4-FFF2-40B4-BE49-F238E27FC236}">
                              <a16:creationId xmlns:a16="http://schemas.microsoft.com/office/drawing/2014/main" id="{EEF03E8B-DA86-4F4F-952F-8EBC1DDEEE2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3608896" y="2551763"/>
                          <a:ext cx="358775" cy="322263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13">
              <a:extLst>
                <a:ext uri="{FF2B5EF4-FFF2-40B4-BE49-F238E27FC236}">
                  <a16:creationId xmlns:a16="http://schemas.microsoft.com/office/drawing/2014/main" id="{BD55B010-50D5-494B-8A26-2F47450F88A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17343912"/>
                </p:ext>
              </p:extLst>
            </p:nvPr>
          </p:nvGraphicFramePr>
          <p:xfrm>
            <a:off x="1985531" y="2986084"/>
            <a:ext cx="1293813" cy="322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825480" imgH="203040" progId="Equation.DSMT4">
                    <p:embed/>
                  </p:oleObj>
                </mc:Choice>
                <mc:Fallback>
                  <p:oleObj name="Equation" r:id="rId14" imgW="825480" imgH="203040" progId="Equation.DSMT4">
                    <p:embed/>
                    <p:pic>
                      <p:nvPicPr>
                        <p:cNvPr id="9" name="Object 8">
                          <a:extLst>
                            <a:ext uri="{FF2B5EF4-FFF2-40B4-BE49-F238E27FC236}">
                              <a16:creationId xmlns:a16="http://schemas.microsoft.com/office/drawing/2014/main" id="{639C6871-340B-4E14-8875-961EB77D01A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1985531" y="2986084"/>
                          <a:ext cx="1293813" cy="322262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A4F0F5CA-4F82-4127-90A8-D196D466AE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5951429"/>
              </p:ext>
            </p:extLst>
          </p:nvPr>
        </p:nvGraphicFramePr>
        <p:xfrm>
          <a:off x="683994" y="3392055"/>
          <a:ext cx="4421188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819160" imgH="393480" progId="Equation.DSMT4">
                  <p:embed/>
                </p:oleObj>
              </mc:Choice>
              <mc:Fallback>
                <p:oleObj name="Equation" r:id="rId16" imgW="2819160" imgH="393480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BD55B010-50D5-494B-8A26-2F47450F88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83994" y="3392055"/>
                        <a:ext cx="4421188" cy="625475"/>
                      </a:xfrm>
                      <a:prstGeom prst="rect">
                        <a:avLst/>
                      </a:prstGeom>
                      <a:noFill/>
                      <a:ln w="127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" name="Group 31">
            <a:extLst>
              <a:ext uri="{FF2B5EF4-FFF2-40B4-BE49-F238E27FC236}">
                <a16:creationId xmlns:a16="http://schemas.microsoft.com/office/drawing/2014/main" id="{209E919A-0C7C-40EC-A001-74B60517A191}"/>
              </a:ext>
            </a:extLst>
          </p:cNvPr>
          <p:cNvGrpSpPr/>
          <p:nvPr/>
        </p:nvGrpSpPr>
        <p:grpSpPr>
          <a:xfrm>
            <a:off x="554440" y="4177970"/>
            <a:ext cx="8256792" cy="2065089"/>
            <a:chOff x="554440" y="4131790"/>
            <a:chExt cx="8256792" cy="2065089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3F3C35E-B6C4-4A1D-9CFC-0079F9989443}"/>
                </a:ext>
              </a:extLst>
            </p:cNvPr>
            <p:cNvSpPr/>
            <p:nvPr/>
          </p:nvSpPr>
          <p:spPr>
            <a:xfrm>
              <a:off x="554440" y="4131790"/>
              <a:ext cx="8256792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lang="en-US" altLang="en-US" u="sng" dirty="0">
                  <a:solidFill>
                    <a:srgbClr val="0000FF"/>
                  </a:solidFill>
                </a:rPr>
                <a:t>2) Critically damped oscillator:</a:t>
              </a:r>
            </a:p>
            <a:p>
              <a:pPr algn="l">
                <a:spcAft>
                  <a:spcPts val="1200"/>
                </a:spcAft>
              </a:pPr>
              <a:endParaRPr lang="en-US" dirty="0"/>
            </a:p>
            <a:p>
              <a:pPr algn="l">
                <a:spcAft>
                  <a:spcPts val="1800"/>
                </a:spcAft>
              </a:pPr>
              <a:r>
                <a:rPr lang="en-US" dirty="0"/>
                <a:t>In this case                  we notice</a:t>
              </a:r>
            </a:p>
            <a:p>
              <a:pPr algn="l">
                <a:spcAft>
                  <a:spcPts val="600"/>
                </a:spcAft>
              </a:pPr>
              <a:endParaRPr lang="en-US" dirty="0"/>
            </a:p>
            <a:p>
              <a:pPr algn="l">
                <a:spcAft>
                  <a:spcPts val="1800"/>
                </a:spcAft>
              </a:pPr>
              <a:r>
                <a:rPr lang="en-US" dirty="0"/>
                <a:t>This gives</a:t>
              </a:r>
            </a:p>
          </p:txBody>
        </p:sp>
        <p:graphicFrame>
          <p:nvGraphicFramePr>
            <p:cNvPr id="29" name="Object 28">
              <a:extLst>
                <a:ext uri="{FF2B5EF4-FFF2-40B4-BE49-F238E27FC236}">
                  <a16:creationId xmlns:a16="http://schemas.microsoft.com/office/drawing/2014/main" id="{44BACC5D-D31E-423D-BDEF-074331C7407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91872169"/>
                </p:ext>
              </p:extLst>
            </p:nvPr>
          </p:nvGraphicFramePr>
          <p:xfrm>
            <a:off x="3561812" y="4146089"/>
            <a:ext cx="1214438" cy="322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774360" imgH="203040" progId="Equation.DSMT4">
                    <p:embed/>
                  </p:oleObj>
                </mc:Choice>
                <mc:Fallback>
                  <p:oleObj name="Equation" r:id="rId18" imgW="774360" imgH="203040" progId="Equation.DSMT4">
                    <p:embed/>
                    <p:pic>
                      <p:nvPicPr>
                        <p:cNvPr id="4" name="Object 3">
                          <a:extLst>
                            <a:ext uri="{FF2B5EF4-FFF2-40B4-BE49-F238E27FC236}">
                              <a16:creationId xmlns:a16="http://schemas.microsoft.com/office/drawing/2014/main" id="{FD77FE00-A15B-4FBB-B48A-E7C7E1C089F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3561812" y="4146089"/>
                          <a:ext cx="1214438" cy="322263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29">
              <a:extLst>
                <a:ext uri="{FF2B5EF4-FFF2-40B4-BE49-F238E27FC236}">
                  <a16:creationId xmlns:a16="http://schemas.microsoft.com/office/drawing/2014/main" id="{47991ECB-8B6E-4E47-8E4C-2DF52A67AF3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2112601"/>
                </p:ext>
              </p:extLst>
            </p:nvPr>
          </p:nvGraphicFramePr>
          <p:xfrm>
            <a:off x="3676778" y="4676197"/>
            <a:ext cx="2209800" cy="725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409400" imgH="457200" progId="Equation.DSMT4">
                    <p:embed/>
                  </p:oleObj>
                </mc:Choice>
                <mc:Fallback>
                  <p:oleObj name="Equation" r:id="rId20" imgW="1409400" imgH="457200" progId="Equation.DSMT4">
                    <p:embed/>
                    <p:pic>
                      <p:nvPicPr>
                        <p:cNvPr id="5" name="Object 4">
                          <a:extLst>
                            <a:ext uri="{FF2B5EF4-FFF2-40B4-BE49-F238E27FC236}">
                              <a16:creationId xmlns:a16="http://schemas.microsoft.com/office/drawing/2014/main" id="{4A58411D-3DA1-4394-BBD3-863BE89A04D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3676778" y="4676197"/>
                          <a:ext cx="2209800" cy="725488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30">
              <a:extLst>
                <a:ext uri="{FF2B5EF4-FFF2-40B4-BE49-F238E27FC236}">
                  <a16:creationId xmlns:a16="http://schemas.microsoft.com/office/drawing/2014/main" id="{0FB12836-92E6-41F9-B1C9-F9BC27CD2CD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94420867"/>
                </p:ext>
              </p:extLst>
            </p:nvPr>
          </p:nvGraphicFramePr>
          <p:xfrm>
            <a:off x="1670771" y="5571404"/>
            <a:ext cx="1393825" cy="625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888840" imgH="393480" progId="Equation.DSMT4">
                    <p:embed/>
                  </p:oleObj>
                </mc:Choice>
                <mc:Fallback>
                  <p:oleObj name="Equation" r:id="rId22" imgW="888840" imgH="393480" progId="Equation.DSMT4">
                    <p:embed/>
                    <p:pic>
                      <p:nvPicPr>
                        <p:cNvPr id="6" name="Object 5">
                          <a:extLst>
                            <a:ext uri="{FF2B5EF4-FFF2-40B4-BE49-F238E27FC236}">
                              <a16:creationId xmlns:a16="http://schemas.microsoft.com/office/drawing/2014/main" id="{88B3CD03-877C-4835-ADE5-F651D53DCC5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1670771" y="5571404"/>
                          <a:ext cx="1393825" cy="625475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CFFE8AB-588B-5A18-44C8-D7D5D7571B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8641288"/>
              </p:ext>
            </p:extLst>
          </p:nvPr>
        </p:nvGraphicFramePr>
        <p:xfrm>
          <a:off x="1735138" y="4903788"/>
          <a:ext cx="8382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533160" imgH="228600" progId="Equation.DSMT4">
                  <p:embed/>
                </p:oleObj>
              </mc:Choice>
              <mc:Fallback>
                <p:oleObj name="Equation" r:id="rId24" imgW="533160" imgH="228600" progId="Equation.DSMT4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A4F0F5CA-4F82-4127-90A8-D196D466AE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735138" y="4903788"/>
                        <a:ext cx="838200" cy="361950"/>
                      </a:xfrm>
                      <a:prstGeom prst="rect">
                        <a:avLst/>
                      </a:prstGeom>
                      <a:noFill/>
                      <a:ln w="127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20004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3DB5F0-5FA2-4074-8F64-08D4A1C4D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C41353-AC65-488A-B717-9D89952BF716}"/>
              </a:ext>
            </a:extLst>
          </p:cNvPr>
          <p:cNvSpPr/>
          <p:nvPr/>
        </p:nvSpPr>
        <p:spPr>
          <a:xfrm>
            <a:off x="582149" y="474189"/>
            <a:ext cx="8256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altLang="en-US" u="sng" dirty="0">
                <a:solidFill>
                  <a:srgbClr val="0000FF"/>
                </a:solidFill>
              </a:rPr>
              <a:t>3) Underdamped oscillator: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812ABAF-A5DA-4B69-B809-336C4774EB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8213600"/>
              </p:ext>
            </p:extLst>
          </p:nvPr>
        </p:nvGraphicFramePr>
        <p:xfrm>
          <a:off x="3302866" y="498042"/>
          <a:ext cx="1193800" cy="32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61760" imgH="203040" progId="Equation.DSMT4">
                  <p:embed/>
                </p:oleObj>
              </mc:Choice>
              <mc:Fallback>
                <p:oleObj name="Equation" r:id="rId2" imgW="761760" imgH="203040" progId="Equation.DSMT4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44BACC5D-D31E-423D-BDEF-074331C740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302866" y="498042"/>
                        <a:ext cx="1193800" cy="322262"/>
                      </a:xfrm>
                      <a:prstGeom prst="rect">
                        <a:avLst/>
                      </a:prstGeom>
                      <a:noFill/>
                      <a:ln w="127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BF44DE3-E509-4BE2-925E-03604154EA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1782915"/>
              </p:ext>
            </p:extLst>
          </p:nvPr>
        </p:nvGraphicFramePr>
        <p:xfrm>
          <a:off x="631968" y="890588"/>
          <a:ext cx="5818187" cy="145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708360" imgH="914400" progId="Equation.DSMT4">
                  <p:embed/>
                </p:oleObj>
              </mc:Choice>
              <mc:Fallback>
                <p:oleObj name="Equation" r:id="rId4" imgW="3708360" imgH="9144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CAAACB84-4A20-4F6E-B355-B39BB42F4F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1968" y="890588"/>
                        <a:ext cx="5818187" cy="145097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8F387DE2-925D-49E6-8108-267A5EA08792}"/>
              </a:ext>
            </a:extLst>
          </p:cNvPr>
          <p:cNvSpPr/>
          <p:nvPr/>
        </p:nvSpPr>
        <p:spPr>
          <a:xfrm>
            <a:off x="554180" y="2523898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In the limit of 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6D8D63C8-40A1-4487-8510-2B69BAE350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5206375"/>
              </p:ext>
            </p:extLst>
          </p:nvPr>
        </p:nvGraphicFramePr>
        <p:xfrm>
          <a:off x="1959697" y="2507818"/>
          <a:ext cx="2746375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52480" imgH="241200" progId="Equation.DSMT4">
                  <p:embed/>
                </p:oleObj>
              </mc:Choice>
              <mc:Fallback>
                <p:oleObj name="Equation" r:id="rId6" imgW="1752480" imgH="2412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2812ABAF-A5DA-4B69-B809-336C4774EB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59697" y="2507818"/>
                        <a:ext cx="2746375" cy="382587"/>
                      </a:xfrm>
                      <a:prstGeom prst="rect">
                        <a:avLst/>
                      </a:prstGeom>
                      <a:noFill/>
                      <a:ln w="127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FB358470-F5C1-4666-9309-E6751C098F79}"/>
              </a:ext>
            </a:extLst>
          </p:cNvPr>
          <p:cNvGrpSpPr/>
          <p:nvPr/>
        </p:nvGrpSpPr>
        <p:grpSpPr>
          <a:xfrm>
            <a:off x="1265545" y="3304366"/>
            <a:ext cx="6197139" cy="2852987"/>
            <a:chOff x="1348673" y="3332075"/>
            <a:chExt cx="6197139" cy="285298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9AE80CA-620F-413A-9F69-15A85B6351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2774" y="3332075"/>
              <a:ext cx="4733065" cy="2852987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4521099-142C-4A69-AF4F-4D3C12F24EAD}"/>
                </a:ext>
              </a:extLst>
            </p:cNvPr>
            <p:cNvSpPr/>
            <p:nvPr/>
          </p:nvSpPr>
          <p:spPr>
            <a:xfrm>
              <a:off x="5378681" y="3359880"/>
              <a:ext cx="104131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en-US" i="1" dirty="0"/>
                <a:t>V</a:t>
              </a:r>
              <a:r>
                <a:rPr lang="en-US" altLang="en-US" baseline="-25000" dirty="0"/>
                <a:t>0</a:t>
              </a:r>
              <a:r>
                <a:rPr lang="en-US" altLang="en-US" dirty="0"/>
                <a:t>= 10 V</a:t>
              </a:r>
            </a:p>
            <a:p>
              <a:pPr algn="l"/>
              <a:r>
                <a:rPr lang="en-US" i="1" dirty="0">
                  <a:cs typeface="Times New Roman" panose="02020603050405020304" pitchFamily="18" charset="0"/>
                </a:rPr>
                <a:t>L</a:t>
              </a:r>
              <a:r>
                <a:rPr lang="en-US" dirty="0">
                  <a:cs typeface="Times New Roman" panose="02020603050405020304" pitchFamily="18" charset="0"/>
                </a:rPr>
                <a:t>= 5 mH</a:t>
              </a:r>
            </a:p>
            <a:p>
              <a:pPr algn="l"/>
              <a:r>
                <a:rPr lang="en-US" i="1" dirty="0">
                  <a:cs typeface="Times New Roman" panose="02020603050405020304" pitchFamily="18" charset="0"/>
                </a:rPr>
                <a:t>C</a:t>
              </a:r>
              <a:r>
                <a:rPr lang="en-US" dirty="0">
                  <a:cs typeface="Times New Roman" panose="02020603050405020304" pitchFamily="18" charset="0"/>
                </a:rPr>
                <a:t>= 2 </a:t>
              </a:r>
              <a:r>
                <a:rPr lang="en-US" dirty="0">
                  <a:latin typeface="Symbol" panose="05050102010706020507" pitchFamily="18" charset="2"/>
                  <a:cs typeface="Times New Roman" panose="02020603050405020304" pitchFamily="18" charset="0"/>
                </a:rPr>
                <a:t>m</a:t>
              </a:r>
              <a:r>
                <a:rPr lang="en-US" dirty="0">
                  <a:cs typeface="Times New Roman" panose="02020603050405020304" pitchFamily="18" charset="0"/>
                </a:rPr>
                <a:t>F</a:t>
              </a:r>
              <a:endParaRPr lang="en-US" dirty="0">
                <a:latin typeface="Symbol" panose="05050102010706020507" pitchFamily="18" charset="2"/>
                <a:cs typeface="Times New Roman" panose="020206030504050203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43CFFB8-FA6D-420A-861F-D8C79CE89FFF}"/>
                </a:ext>
              </a:extLst>
            </p:cNvPr>
            <p:cNvSpPr/>
            <p:nvPr/>
          </p:nvSpPr>
          <p:spPr>
            <a:xfrm rot="16200000">
              <a:off x="524812" y="4551823"/>
              <a:ext cx="201705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cs typeface="Times New Roman" panose="02020603050405020304" pitchFamily="18" charset="0"/>
                </a:rPr>
                <a:t>Current (mA) </a:t>
              </a:r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9094424-FD71-4887-A0C1-A193427DDFFE}"/>
                </a:ext>
              </a:extLst>
            </p:cNvPr>
            <p:cNvSpPr/>
            <p:nvPr/>
          </p:nvSpPr>
          <p:spPr>
            <a:xfrm>
              <a:off x="6343367" y="4848719"/>
              <a:ext cx="12024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cs typeface="Times New Roman" panose="02020603050405020304" pitchFamily="18" charset="0"/>
                </a:rPr>
                <a:t>Time (ms) </a:t>
              </a:r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EBD94D2-029D-4CC1-B926-C5040CF1A81B}"/>
                </a:ext>
              </a:extLst>
            </p:cNvPr>
            <p:cNvSpPr/>
            <p:nvPr/>
          </p:nvSpPr>
          <p:spPr>
            <a:xfrm>
              <a:off x="3208150" y="3359880"/>
              <a:ext cx="12733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i="1" dirty="0">
                  <a:cs typeface="Times New Roman" panose="02020603050405020304" pitchFamily="18" charset="0"/>
                </a:rPr>
                <a:t>R</a:t>
              </a:r>
              <a:r>
                <a:rPr lang="en-US" dirty="0">
                  <a:cs typeface="Times New Roman" panose="02020603050405020304" pitchFamily="18" charset="0"/>
                </a:rPr>
                <a:t>= 200 </a:t>
              </a:r>
              <a:r>
                <a:rPr lang="en-US" dirty="0">
                  <a:latin typeface="Symbol" panose="05050102010706020507" pitchFamily="18" charset="2"/>
                  <a:cs typeface="Times New Roman" panose="02020603050405020304" pitchFamily="18" charset="0"/>
                </a:rPr>
                <a:t>W</a:t>
              </a:r>
            </a:p>
            <a:p>
              <a:pPr algn="l"/>
              <a:r>
                <a:rPr lang="en-US" i="1" dirty="0">
                  <a:solidFill>
                    <a:srgbClr val="0000FF"/>
                  </a:solidFill>
                  <a:cs typeface="Times New Roman" panose="02020603050405020304" pitchFamily="18" charset="0"/>
                </a:rPr>
                <a:t>R</a:t>
              </a:r>
              <a:r>
                <a:rPr lang="en-US" dirty="0">
                  <a:solidFill>
                    <a:srgbClr val="0000FF"/>
                  </a:solidFill>
                  <a:cs typeface="Times New Roman" panose="02020603050405020304" pitchFamily="18" charset="0"/>
                </a:rPr>
                <a:t>=</a:t>
              </a:r>
              <a:r>
                <a:rPr lang="en-US" dirty="0">
                  <a:solidFill>
                    <a:srgbClr val="0000FF"/>
                  </a:solidFill>
                  <a:latin typeface="Symbol" panose="05050102010706020507" pitchFamily="18" charset="2"/>
                  <a:cs typeface="Times New Roman" panose="02020603050405020304" pitchFamily="18" charset="0"/>
                </a:rPr>
                <a:t> 1</a:t>
              </a:r>
              <a:r>
                <a:rPr lang="en-US" dirty="0">
                  <a:solidFill>
                    <a:srgbClr val="0000FF"/>
                  </a:solidFill>
                  <a:cs typeface="Times New Roman" panose="02020603050405020304" pitchFamily="18" charset="0"/>
                </a:rPr>
                <a:t>00 </a:t>
              </a:r>
              <a:r>
                <a:rPr lang="en-US" dirty="0">
                  <a:solidFill>
                    <a:srgbClr val="0000FF"/>
                  </a:solidFill>
                  <a:latin typeface="Symbol" panose="05050102010706020507" pitchFamily="18" charset="2"/>
                  <a:cs typeface="Times New Roman" panose="02020603050405020304" pitchFamily="18" charset="0"/>
                </a:rPr>
                <a:t>W</a:t>
              </a:r>
            </a:p>
            <a:p>
              <a:pPr algn="l"/>
              <a:r>
                <a:rPr lang="en-US" i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R</a:t>
              </a:r>
              <a:r>
                <a:rPr lang="en-US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=</a:t>
              </a:r>
              <a:r>
                <a:rPr lang="en-US" dirty="0">
                  <a:solidFill>
                    <a:srgbClr val="FF0000"/>
                  </a:solidFill>
                  <a:latin typeface="Symbol" panose="05050102010706020507" pitchFamily="18" charset="2"/>
                  <a:cs typeface="Times New Roman" panose="02020603050405020304" pitchFamily="18" charset="0"/>
                </a:rPr>
                <a:t> </a:t>
              </a:r>
              <a:r>
                <a:rPr lang="en-US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20 </a:t>
              </a:r>
              <a:r>
                <a:rPr lang="en-US" dirty="0">
                  <a:solidFill>
                    <a:srgbClr val="FF0000"/>
                  </a:solidFill>
                  <a:latin typeface="Symbol" panose="05050102010706020507" pitchFamily="18" charset="2"/>
                  <a:cs typeface="Times New Roman" panose="02020603050405020304" pitchFamily="18" charset="0"/>
                </a:rPr>
                <a:t>W</a:t>
              </a:r>
              <a:r>
                <a:rPr lang="en-US" dirty="0">
                  <a:latin typeface="Symbol" panose="05050102010706020507" pitchFamily="18" charset="2"/>
                  <a:cs typeface="Times New Roman" panose="02020603050405020304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32220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CA17F2-F02A-9269-1CCC-351F594CA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0B721F-2C59-4FF6-9858-7BC68F46563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35A888D-045A-5A88-302A-4639EC3FE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34" y="495688"/>
            <a:ext cx="1589799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Homework: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Ch2: 11,12</a:t>
            </a:r>
          </a:p>
        </p:txBody>
      </p:sp>
    </p:spTree>
    <p:extLst>
      <p:ext uri="{BB962C8B-B14F-4D97-AF65-F5344CB8AC3E}">
        <p14:creationId xmlns:p14="http://schemas.microsoft.com/office/powerpoint/2010/main" val="95568270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25400">
          <a:solidFill>
            <a:schemeClr val="tx1"/>
          </a:solidFill>
        </a:ln>
      </a:spPr>
      <a:bodyPr rtlCol="0" anchor="ctr">
        <a:spAutoFit/>
      </a:bodyPr>
      <a:lstStyle>
        <a:defPPr algn="l">
          <a:defRPr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155658</TotalTime>
  <Words>1424</Words>
  <Application>Microsoft Office PowerPoint</Application>
  <PresentationFormat>On-screen Show (4:3)</PresentationFormat>
  <Paragraphs>242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Cambria Math</vt:lpstr>
      <vt:lpstr>Symbol</vt:lpstr>
      <vt:lpstr>Times New Roman</vt:lpstr>
      <vt:lpstr>Default Design</vt:lpstr>
      <vt:lpstr>Equation</vt:lpstr>
      <vt:lpstr>MathType 6.0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Western Illinois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pw103</dc:creator>
  <cp:lastModifiedBy>Pengqian Wang</cp:lastModifiedBy>
  <cp:revision>2344</cp:revision>
  <cp:lastPrinted>2017-01-04T16:34:42Z</cp:lastPrinted>
  <dcterms:created xsi:type="dcterms:W3CDTF">2006-08-25T03:15:15Z</dcterms:created>
  <dcterms:modified xsi:type="dcterms:W3CDTF">2025-09-05T14:52:48Z</dcterms:modified>
</cp:coreProperties>
</file>