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541" r:id="rId2"/>
    <p:sldId id="583" r:id="rId3"/>
    <p:sldId id="584" r:id="rId4"/>
    <p:sldId id="582" r:id="rId5"/>
    <p:sldId id="587" r:id="rId6"/>
    <p:sldId id="588" r:id="rId7"/>
    <p:sldId id="589" r:id="rId8"/>
    <p:sldId id="586" r:id="rId9"/>
    <p:sldId id="591" r:id="rId10"/>
    <p:sldId id="592" r:id="rId11"/>
    <p:sldId id="593" r:id="rId12"/>
    <p:sldId id="594" r:id="rId13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336600"/>
    <a:srgbClr val="FF00FF"/>
    <a:srgbClr val="800080"/>
    <a:srgbClr val="00CC00"/>
    <a:srgbClr val="990033"/>
    <a:srgbClr val="9900FF"/>
    <a:srgbClr val="0000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16" autoAdjust="0"/>
    <p:restoredTop sz="98544" autoAdjust="0"/>
  </p:normalViewPr>
  <p:slideViewPr>
    <p:cSldViewPr snapToGrid="0">
      <p:cViewPr varScale="1">
        <p:scale>
          <a:sx n="82" d="100"/>
          <a:sy n="82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784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2"/>
            <a:ext cx="303784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506"/>
            <a:ext cx="5608320" cy="418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391"/>
            <a:ext cx="303784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391"/>
            <a:ext cx="303784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696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A89578-91CC-4812-9F0A-D82448BA1EB1}"/>
              </a:ext>
            </a:extLst>
          </p:cNvPr>
          <p:cNvSpPr/>
          <p:nvPr/>
        </p:nvSpPr>
        <p:spPr>
          <a:xfrm>
            <a:off x="476049" y="786260"/>
            <a:ext cx="8350709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R-S flip-flop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A </a:t>
            </a:r>
            <a:r>
              <a:rPr lang="en-US" altLang="en-US" dirty="0">
                <a:solidFill>
                  <a:srgbClr val="0000FF"/>
                </a:solidFill>
              </a:rPr>
              <a:t>flip-flop</a:t>
            </a:r>
            <a:r>
              <a:rPr lang="en-US" altLang="en-US" dirty="0"/>
              <a:t> is also known as a </a:t>
            </a:r>
            <a:r>
              <a:rPr lang="en-US" altLang="en-US" dirty="0">
                <a:solidFill>
                  <a:srgbClr val="0000FF"/>
                </a:solidFill>
              </a:rPr>
              <a:t>bistable multivibrator</a:t>
            </a:r>
            <a:r>
              <a:rPr lang="en-US" altLang="en-US" dirty="0"/>
              <a:t>. It is the fundamental building block in digital electronics used to store and read binary data.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It has two stable states. Its output depends on both current </a:t>
            </a:r>
            <a:r>
              <a:rPr lang="en-US" altLang="en-US" i="1" dirty="0"/>
              <a:t>and</a:t>
            </a:r>
            <a:r>
              <a:rPr lang="en-US" altLang="en-US" dirty="0"/>
              <a:t> past inputs.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Circuits containing flip-flops are called </a:t>
            </a:r>
            <a:r>
              <a:rPr lang="en-US" altLang="en-US" dirty="0">
                <a:solidFill>
                  <a:srgbClr val="0000FF"/>
                </a:solidFill>
              </a:rPr>
              <a:t>sequential logic circuits</a:t>
            </a:r>
            <a:r>
              <a:rPr lang="en-US" altLang="en-US" dirty="0"/>
              <a:t> (in contrast to </a:t>
            </a:r>
            <a:r>
              <a:rPr lang="en-US" altLang="en-US" dirty="0">
                <a:solidFill>
                  <a:srgbClr val="0000FF"/>
                </a:solidFill>
              </a:rPr>
              <a:t>combinational logic circuits</a:t>
            </a:r>
            <a:r>
              <a:rPr lang="en-US" altLang="en-US" dirty="0"/>
              <a:t>). A truth table is not enough. A </a:t>
            </a:r>
            <a:r>
              <a:rPr lang="en-US" altLang="en-US" dirty="0">
                <a:solidFill>
                  <a:srgbClr val="0000FF"/>
                </a:solidFill>
              </a:rPr>
              <a:t>timing diagram </a:t>
            </a:r>
            <a:r>
              <a:rPr lang="en-US" altLang="en-US" dirty="0"/>
              <a:t>is</a:t>
            </a:r>
            <a:r>
              <a:rPr lang="en-US" altLang="en-US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needed in describing the operation of a sequential logic circuit.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66C942-9AC4-494E-9403-1C585B54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BC0047-1EC2-4353-86F9-5ED87942DFC6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20: Flip-flops I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E273582-AED9-FB42-48AB-A5402D887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653" y="3725607"/>
            <a:ext cx="2236237" cy="16324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275E45D-2743-502D-AEC3-E585A7859BB2}"/>
                  </a:ext>
                </a:extLst>
              </p:cNvPr>
              <p:cNvSpPr txBox="1"/>
              <p:nvPr/>
            </p:nvSpPr>
            <p:spPr>
              <a:xfrm>
                <a:off x="476049" y="3429000"/>
                <a:ext cx="5486212" cy="25397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spcAft>
                    <a:spcPts val="600"/>
                  </a:spcAft>
                </a:pPr>
                <a:r>
                  <a:rPr lang="en-US" dirty="0">
                    <a:solidFill>
                      <a:srgbClr val="0000FF"/>
                    </a:solidFill>
                  </a:rPr>
                  <a:t>R-S flip-flop </a:t>
                </a:r>
                <a:r>
                  <a:rPr lang="en-US" dirty="0"/>
                  <a:t>is also called the </a:t>
                </a:r>
                <a:r>
                  <a:rPr lang="en-US" dirty="0">
                    <a:solidFill>
                      <a:srgbClr val="0000FF"/>
                    </a:solidFill>
                  </a:rPr>
                  <a:t>basic flip-flop</a:t>
                </a:r>
                <a:r>
                  <a:rPr lang="en-US" dirty="0"/>
                  <a:t>. It can be made from two cross coupled NAND gates.</a:t>
                </a:r>
              </a:p>
              <a:p>
                <a:pPr marL="285750" indent="-285750" algn="l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i="1" dirty="0"/>
                  <a:t>Q </a:t>
                </a:r>
                <a:r>
                  <a:rPr lang="en-US" dirty="0"/>
                  <a:t>= 0 or 1 represents the </a:t>
                </a:r>
                <a:r>
                  <a:rPr lang="en-US" dirty="0">
                    <a:solidFill>
                      <a:srgbClr val="0000FF"/>
                    </a:solidFill>
                  </a:rPr>
                  <a:t>binary state </a:t>
                </a:r>
                <a:r>
                  <a:rPr lang="en-US" dirty="0"/>
                  <a:t>of the flip-flop.</a:t>
                </a:r>
              </a:p>
              <a:p>
                <a:pPr marL="285750" indent="-285750" algn="l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i="1" dirty="0"/>
                  <a:t>Ǭ </a:t>
                </a:r>
                <a:r>
                  <a:rPr lang="en-US" dirty="0"/>
                  <a:t>is normally opposite to </a:t>
                </a:r>
                <a:r>
                  <a:rPr lang="en-US" i="1" dirty="0"/>
                  <a:t>Q</a:t>
                </a:r>
                <a:r>
                  <a:rPr lang="en-US" dirty="0"/>
                  <a:t>.</a:t>
                </a:r>
              </a:p>
              <a:p>
                <a:pPr marL="285750" indent="-285750" algn="l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The inputs </a:t>
                </a:r>
                <a:r>
                  <a:rPr lang="en-US" i="1" dirty="0"/>
                  <a:t>R</a:t>
                </a:r>
                <a:r>
                  <a:rPr lang="en-US" dirty="0"/>
                  <a:t> (reset) and </a:t>
                </a:r>
                <a:r>
                  <a:rPr lang="en-US" i="1" dirty="0"/>
                  <a:t>S</a:t>
                </a:r>
                <a:r>
                  <a:rPr lang="en-US" dirty="0"/>
                  <a:t> (set) are </a:t>
                </a:r>
                <a:r>
                  <a:rPr lang="en-US" dirty="0">
                    <a:solidFill>
                      <a:srgbClr val="0000FF"/>
                    </a:solidFill>
                  </a:rPr>
                  <a:t>normally high</a:t>
                </a:r>
                <a:r>
                  <a:rPr lang="en-US" dirty="0"/>
                  <a:t> (“</a:t>
                </a:r>
                <a:r>
                  <a:rPr lang="en-US" dirty="0">
                    <a:solidFill>
                      <a:srgbClr val="0000FF"/>
                    </a:solidFill>
                  </a:rPr>
                  <a:t>stand high</a:t>
                </a:r>
                <a:r>
                  <a:rPr lang="en-US" dirty="0"/>
                  <a:t>”). They are </a:t>
                </a:r>
                <a:r>
                  <a:rPr lang="en-US" dirty="0">
                    <a:solidFill>
                      <a:srgbClr val="0000FF"/>
                    </a:solidFill>
                  </a:rPr>
                  <a:t>active low</a:t>
                </a:r>
                <a:r>
                  <a:rPr lang="en-US" dirty="0"/>
                  <a:t>, which means when changed into low, a particular output is caused. Accordingly, some texts uses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cap="small" dirty="0">
                    <a:cs typeface="Times New Roman" panose="02020603050405020304" pitchFamily="18" charset="0"/>
                  </a:rPr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cap="small" dirty="0"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275E45D-2743-502D-AEC3-E585A7859B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49" y="3429000"/>
                <a:ext cx="5486212" cy="2539734"/>
              </a:xfrm>
              <a:prstGeom prst="rect">
                <a:avLst/>
              </a:prstGeom>
              <a:blipFill>
                <a:blip r:embed="rId3"/>
                <a:stretch>
                  <a:fillRect l="-889" t="-1442" b="-2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094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39D210-D84B-2251-671E-59BD00ABF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72E77D-739D-BE4D-E591-6C9A1CCFE019}"/>
              </a:ext>
            </a:extLst>
          </p:cNvPr>
          <p:cNvSpPr txBox="1"/>
          <p:nvPr/>
        </p:nvSpPr>
        <p:spPr>
          <a:xfrm>
            <a:off x="627483" y="2490351"/>
            <a:ext cx="7889034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When</a:t>
            </a:r>
            <a:r>
              <a:rPr lang="en-US" i="1" dirty="0"/>
              <a:t> S </a:t>
            </a:r>
            <a:r>
              <a:rPr lang="en-US" dirty="0"/>
              <a:t>= </a:t>
            </a:r>
            <a:r>
              <a:rPr lang="en-US" i="1" dirty="0"/>
              <a:t>R </a:t>
            </a:r>
            <a:r>
              <a:rPr lang="en-US" dirty="0"/>
              <a:t>= 1 (they are normally high), the state of the flip-flop is </a:t>
            </a:r>
            <a:r>
              <a:rPr lang="en-US" dirty="0">
                <a:solidFill>
                  <a:srgbClr val="0000FF"/>
                </a:solidFill>
              </a:rPr>
              <a:t>bistable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either </a:t>
            </a:r>
            <a:r>
              <a:rPr lang="en-US" i="1" dirty="0"/>
              <a:t>Q </a:t>
            </a:r>
            <a:r>
              <a:rPr lang="en-US" dirty="0"/>
              <a:t>= 0, </a:t>
            </a:r>
            <a:r>
              <a:rPr lang="en-US" i="1" dirty="0"/>
              <a:t>Ǭ =</a:t>
            </a:r>
            <a:r>
              <a:rPr lang="en-US" dirty="0"/>
              <a:t>1 or </a:t>
            </a:r>
            <a:r>
              <a:rPr lang="en-US" i="1" dirty="0"/>
              <a:t>Q </a:t>
            </a:r>
            <a:r>
              <a:rPr lang="en-US" dirty="0"/>
              <a:t>= 1, </a:t>
            </a:r>
            <a:r>
              <a:rPr lang="en-US" i="1" dirty="0"/>
              <a:t>Ǭ =</a:t>
            </a:r>
            <a:r>
              <a:rPr lang="en-US" dirty="0"/>
              <a:t>0. The flip-flop holds the state.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Suppose currently </a:t>
            </a:r>
            <a:r>
              <a:rPr lang="en-US" i="1" dirty="0"/>
              <a:t>S </a:t>
            </a:r>
            <a:r>
              <a:rPr lang="en-US" dirty="0"/>
              <a:t>= </a:t>
            </a:r>
            <a:r>
              <a:rPr lang="en-US" i="1" dirty="0"/>
              <a:t>R </a:t>
            </a:r>
            <a:r>
              <a:rPr lang="en-US" dirty="0"/>
              <a:t>= 1, we now apply a low pulse (“negative pulse”) to </a:t>
            </a:r>
            <a:r>
              <a:rPr lang="en-US" i="1" dirty="0"/>
              <a:t>S</a:t>
            </a:r>
            <a:r>
              <a:rPr lang="en-US" dirty="0"/>
              <a:t>. </a:t>
            </a:r>
          </a:p>
          <a:p>
            <a:pPr marL="574675" indent="-292100" algn="l">
              <a:spcAft>
                <a:spcPts val="600"/>
              </a:spcAft>
              <a:buFont typeface="+mj-lt"/>
              <a:buAutoNum type="arabicParenR"/>
            </a:pPr>
            <a:r>
              <a:rPr lang="en-US" dirty="0"/>
              <a:t>If</a:t>
            </a:r>
            <a:r>
              <a:rPr lang="en-US" i="1" dirty="0"/>
              <a:t> Q </a:t>
            </a:r>
            <a:r>
              <a:rPr lang="en-US" dirty="0"/>
              <a:t>= 0, </a:t>
            </a:r>
            <a:r>
              <a:rPr lang="en-US" i="1" dirty="0"/>
              <a:t>Ǭ =</a:t>
            </a:r>
            <a:r>
              <a:rPr lang="en-US" dirty="0"/>
              <a:t>1, then the flip-flop “flips” to </a:t>
            </a:r>
            <a:r>
              <a:rPr lang="en-US" i="1" dirty="0"/>
              <a:t>Q </a:t>
            </a:r>
            <a:r>
              <a:rPr lang="en-US" dirty="0"/>
              <a:t>= 1, </a:t>
            </a:r>
            <a:r>
              <a:rPr lang="en-US" i="1" dirty="0"/>
              <a:t>Ǭ =</a:t>
            </a:r>
            <a:r>
              <a:rPr lang="en-US" dirty="0"/>
              <a:t>0.</a:t>
            </a:r>
          </a:p>
          <a:p>
            <a:pPr marL="574675" indent="-292100" algn="l">
              <a:spcAft>
                <a:spcPts val="600"/>
              </a:spcAft>
              <a:buFont typeface="+mj-lt"/>
              <a:buAutoNum type="arabicParenR"/>
            </a:pPr>
            <a:r>
              <a:rPr lang="en-US" dirty="0"/>
              <a:t>If </a:t>
            </a:r>
            <a:r>
              <a:rPr lang="en-US" i="1" dirty="0"/>
              <a:t>Q </a:t>
            </a:r>
            <a:r>
              <a:rPr lang="en-US" dirty="0"/>
              <a:t>= 1, </a:t>
            </a:r>
            <a:r>
              <a:rPr lang="en-US" i="1" dirty="0"/>
              <a:t>Ǭ =</a:t>
            </a:r>
            <a:r>
              <a:rPr lang="en-US" dirty="0"/>
              <a:t>0 already, then it has no change.</a:t>
            </a:r>
          </a:p>
          <a:p>
            <a:pPr marL="282575" algn="l">
              <a:spcAft>
                <a:spcPts val="600"/>
              </a:spcAft>
            </a:pPr>
            <a:r>
              <a:rPr lang="en-US" dirty="0"/>
              <a:t>We say “</a:t>
            </a:r>
            <a:r>
              <a:rPr lang="en-US" dirty="0">
                <a:solidFill>
                  <a:srgbClr val="0000FF"/>
                </a:solidFill>
              </a:rPr>
              <a:t>A negative pulse on </a:t>
            </a:r>
            <a:r>
              <a:rPr lang="en-US" i="1" dirty="0">
                <a:solidFill>
                  <a:srgbClr val="0000FF"/>
                </a:solidFill>
              </a:rPr>
              <a:t>S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i="1" dirty="0">
                <a:solidFill>
                  <a:srgbClr val="0000FF"/>
                </a:solidFill>
              </a:rPr>
              <a:t>s</a:t>
            </a:r>
            <a:r>
              <a:rPr lang="en-US" dirty="0">
                <a:solidFill>
                  <a:srgbClr val="0000FF"/>
                </a:solidFill>
              </a:rPr>
              <a:t>ets the flip-flop to 1</a:t>
            </a:r>
            <a:r>
              <a:rPr lang="en-US" dirty="0"/>
              <a:t>”.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By symmetry, a negative pulse on </a:t>
            </a:r>
            <a:r>
              <a:rPr lang="en-US" i="1" dirty="0"/>
              <a:t>R</a:t>
            </a:r>
            <a:r>
              <a:rPr lang="en-US" dirty="0"/>
              <a:t> causes </a:t>
            </a:r>
            <a:r>
              <a:rPr lang="en-US" i="1" dirty="0"/>
              <a:t>Q </a:t>
            </a:r>
            <a:r>
              <a:rPr lang="en-US" dirty="0"/>
              <a:t>= 0, </a:t>
            </a:r>
            <a:r>
              <a:rPr lang="en-US" i="1" dirty="0"/>
              <a:t>Ǭ =</a:t>
            </a:r>
            <a:r>
              <a:rPr lang="en-US" dirty="0"/>
              <a:t>1. </a:t>
            </a:r>
          </a:p>
          <a:p>
            <a:pPr marL="282575" algn="l">
              <a:spcAft>
                <a:spcPts val="600"/>
              </a:spcAft>
            </a:pPr>
            <a:r>
              <a:rPr lang="en-US" dirty="0"/>
              <a:t>We say “</a:t>
            </a:r>
            <a:r>
              <a:rPr lang="en-US" dirty="0">
                <a:solidFill>
                  <a:srgbClr val="0000FF"/>
                </a:solidFill>
              </a:rPr>
              <a:t>A negative pulse on </a:t>
            </a:r>
            <a:r>
              <a:rPr lang="en-US" i="1" dirty="0">
                <a:solidFill>
                  <a:srgbClr val="0000FF"/>
                </a:solidFill>
              </a:rPr>
              <a:t>R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i="1" dirty="0">
                <a:solidFill>
                  <a:srgbClr val="0000FF"/>
                </a:solidFill>
              </a:rPr>
              <a:t>r</a:t>
            </a:r>
            <a:r>
              <a:rPr lang="en-US" dirty="0">
                <a:solidFill>
                  <a:srgbClr val="0000FF"/>
                </a:solidFill>
              </a:rPr>
              <a:t>esets the flip-flop to 0</a:t>
            </a:r>
            <a:r>
              <a:rPr lang="en-US" dirty="0"/>
              <a:t>”. </a:t>
            </a:r>
          </a:p>
          <a:p>
            <a:pPr marL="282575" indent="-282575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1" dirty="0"/>
              <a:t>S </a:t>
            </a:r>
            <a:r>
              <a:rPr lang="en-US" dirty="0"/>
              <a:t>= </a:t>
            </a:r>
            <a:r>
              <a:rPr lang="en-US" i="1" dirty="0"/>
              <a:t>R </a:t>
            </a:r>
            <a:r>
              <a:rPr lang="en-US" dirty="0"/>
              <a:t>= 0 is not used. We don’t set and reset at the same time.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The </a:t>
            </a:r>
            <a:r>
              <a:rPr lang="en-US" altLang="en-US" i="1" dirty="0"/>
              <a:t>R-S</a:t>
            </a:r>
            <a:r>
              <a:rPr lang="en-US" altLang="en-US" dirty="0"/>
              <a:t> flip-flop remembers which input (</a:t>
            </a:r>
            <a:r>
              <a:rPr lang="en-US" altLang="en-US" i="1" dirty="0"/>
              <a:t>R</a:t>
            </a:r>
            <a:r>
              <a:rPr lang="en-US" altLang="en-US" dirty="0"/>
              <a:t> or </a:t>
            </a:r>
            <a:r>
              <a:rPr lang="en-US" altLang="en-US" i="1" dirty="0"/>
              <a:t>S</a:t>
            </a:r>
            <a:r>
              <a:rPr lang="en-US" altLang="en-US" dirty="0"/>
              <a:t>) was low last, i.e., it </a:t>
            </a:r>
            <a:r>
              <a:rPr lang="en-US" altLang="en-US" dirty="0">
                <a:solidFill>
                  <a:srgbClr val="0000FF"/>
                </a:solidFill>
              </a:rPr>
              <a:t>saves</a:t>
            </a:r>
            <a:r>
              <a:rPr lang="en-US" altLang="en-US" dirty="0"/>
              <a:t> the state of </a:t>
            </a:r>
            <a:r>
              <a:rPr lang="en-US" altLang="en-US" i="1" dirty="0"/>
              <a:t>R</a:t>
            </a:r>
            <a:r>
              <a:rPr lang="en-US" altLang="en-US" dirty="0"/>
              <a:t> and </a:t>
            </a:r>
            <a:r>
              <a:rPr lang="en-US" altLang="en-US" i="1" dirty="0"/>
              <a:t>S</a:t>
            </a:r>
            <a:r>
              <a:rPr lang="en-US" altLang="en-US" dirty="0"/>
              <a:t>. 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FF8CAC-68EA-811C-DEEB-CE30AD5E5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525135"/>
            <a:ext cx="2236237" cy="1632453"/>
          </a:xfrm>
          <a:prstGeom prst="rect">
            <a:avLst/>
          </a:prstGeom>
        </p:spPr>
      </p:pic>
      <p:pic>
        <p:nvPicPr>
          <p:cNvPr id="6" name="Picture 5" descr="A table with black text&#10;&#10;AI-generated content may be incorrect.">
            <a:extLst>
              <a:ext uri="{FF2B5EF4-FFF2-40B4-BE49-F238E27FC236}">
                <a16:creationId xmlns:a16="http://schemas.microsoft.com/office/drawing/2014/main" id="{5707DB8F-884D-9C27-F513-2C068B433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25135"/>
            <a:ext cx="2822164" cy="154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947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72661F-61BD-A02B-C84D-0EB02B787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FC1619-4FA0-F251-BB77-E66B28D0B7B4}"/>
              </a:ext>
            </a:extLst>
          </p:cNvPr>
          <p:cNvSpPr/>
          <p:nvPr/>
        </p:nvSpPr>
        <p:spPr>
          <a:xfrm>
            <a:off x="522703" y="338391"/>
            <a:ext cx="82574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2. Clocked flip-flop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While the </a:t>
            </a:r>
            <a:r>
              <a:rPr lang="en-US" altLang="en-US" i="1" dirty="0"/>
              <a:t>R-S</a:t>
            </a:r>
            <a:r>
              <a:rPr lang="en-US" altLang="en-US" dirty="0"/>
              <a:t> flip-flop remembers which input (</a:t>
            </a:r>
            <a:r>
              <a:rPr lang="en-US" altLang="en-US" i="1" dirty="0"/>
              <a:t>R</a:t>
            </a:r>
            <a:r>
              <a:rPr lang="en-US" altLang="en-US" dirty="0"/>
              <a:t> or </a:t>
            </a:r>
            <a:r>
              <a:rPr lang="en-US" altLang="en-US" i="1" dirty="0"/>
              <a:t>S</a:t>
            </a:r>
            <a:r>
              <a:rPr lang="en-US" altLang="en-US" dirty="0"/>
              <a:t>) was low last, this memory is erased when </a:t>
            </a:r>
            <a:r>
              <a:rPr lang="en-US" altLang="en-US" i="1" dirty="0"/>
              <a:t>R</a:t>
            </a:r>
            <a:r>
              <a:rPr lang="en-US" altLang="en-US" dirty="0"/>
              <a:t> or </a:t>
            </a:r>
            <a:r>
              <a:rPr lang="en-US" altLang="en-US" i="1" dirty="0"/>
              <a:t>S</a:t>
            </a:r>
            <a:r>
              <a:rPr lang="en-US" altLang="en-US" dirty="0"/>
              <a:t> changes the next time.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A </a:t>
            </a:r>
            <a:r>
              <a:rPr lang="en-US" altLang="en-US" dirty="0">
                <a:solidFill>
                  <a:srgbClr val="0000FF"/>
                </a:solidFill>
              </a:rPr>
              <a:t>clocked flip-flop</a:t>
            </a:r>
            <a:r>
              <a:rPr lang="en-US" altLang="en-US" dirty="0"/>
              <a:t>, or </a:t>
            </a:r>
            <a:r>
              <a:rPr lang="en-US" altLang="en-US" dirty="0">
                <a:solidFill>
                  <a:srgbClr val="0000FF"/>
                </a:solidFill>
              </a:rPr>
              <a:t>gated </a:t>
            </a:r>
            <a:r>
              <a:rPr lang="en-US" altLang="en-US" i="1" dirty="0">
                <a:solidFill>
                  <a:srgbClr val="0000FF"/>
                </a:solidFill>
              </a:rPr>
              <a:t>R-S</a:t>
            </a:r>
            <a:r>
              <a:rPr lang="en-US" altLang="en-US" dirty="0">
                <a:solidFill>
                  <a:srgbClr val="0000FF"/>
                </a:solidFill>
              </a:rPr>
              <a:t> flip-flop</a:t>
            </a:r>
            <a:r>
              <a:rPr lang="en-US" altLang="en-US" dirty="0"/>
              <a:t>, uses a clock input to control whether or not the flip-flop is active.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DA89B4-88D9-8317-557F-B0A578A3B42E}"/>
              </a:ext>
            </a:extLst>
          </p:cNvPr>
          <p:cNvSpPr txBox="1"/>
          <p:nvPr/>
        </p:nvSpPr>
        <p:spPr>
          <a:xfrm>
            <a:off x="468180" y="1992690"/>
            <a:ext cx="4456396" cy="4201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When</a:t>
            </a:r>
            <a:r>
              <a:rPr lang="en-US" i="1" dirty="0"/>
              <a:t> </a:t>
            </a:r>
            <a:r>
              <a:rPr lang="en-US" dirty="0"/>
              <a:t>the clock input </a:t>
            </a:r>
            <a:r>
              <a:rPr lang="en-US" i="1" dirty="0"/>
              <a:t>C </a:t>
            </a:r>
            <a:r>
              <a:rPr lang="en-US" dirty="0"/>
              <a:t>= 0, </a:t>
            </a:r>
            <a:r>
              <a:rPr lang="en-US" i="1" dirty="0"/>
              <a:t>S</a:t>
            </a:r>
            <a:r>
              <a:rPr lang="en-US" dirty="0"/>
              <a:t> and </a:t>
            </a:r>
            <a:r>
              <a:rPr lang="en-US" i="1" dirty="0"/>
              <a:t>R</a:t>
            </a:r>
            <a:r>
              <a:rPr lang="en-US" dirty="0"/>
              <a:t> cannot go trough.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 stand high, which keeps the state of </a:t>
            </a:r>
            <a:r>
              <a:rPr lang="en-US" i="1" dirty="0"/>
              <a:t>Q</a:t>
            </a:r>
            <a:r>
              <a:rPr lang="en-US" dirty="0"/>
              <a:t>. We say </a:t>
            </a:r>
            <a:r>
              <a:rPr lang="en-US" i="1" dirty="0"/>
              <a:t>Q</a:t>
            </a:r>
            <a:r>
              <a:rPr lang="en-US" dirty="0"/>
              <a:t> is </a:t>
            </a:r>
            <a:r>
              <a:rPr lang="en-US" dirty="0">
                <a:solidFill>
                  <a:srgbClr val="0000FF"/>
                </a:solidFill>
              </a:rPr>
              <a:t>latched</a:t>
            </a:r>
            <a:r>
              <a:rPr lang="en-US" dirty="0"/>
              <a:t>. The flip-flop is inactive, or disabled. 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When</a:t>
            </a:r>
            <a:r>
              <a:rPr lang="en-US" i="1" dirty="0"/>
              <a:t> </a:t>
            </a:r>
            <a:r>
              <a:rPr lang="en-US" dirty="0"/>
              <a:t>the clock input </a:t>
            </a:r>
            <a:r>
              <a:rPr lang="en-US" i="1" dirty="0"/>
              <a:t>C </a:t>
            </a:r>
            <a:r>
              <a:rPr lang="en-US" dirty="0"/>
              <a:t>= 1, </a:t>
            </a:r>
            <a:r>
              <a:rPr lang="en-US" i="1" dirty="0"/>
              <a:t>S</a:t>
            </a:r>
            <a:r>
              <a:rPr lang="en-US" dirty="0"/>
              <a:t> and </a:t>
            </a:r>
            <a:r>
              <a:rPr lang="en-US" i="1" dirty="0"/>
              <a:t>R</a:t>
            </a:r>
            <a:r>
              <a:rPr lang="en-US" dirty="0"/>
              <a:t> are passed. The circuit functions like a basic flip-flop.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1" dirty="0"/>
              <a:t>S</a:t>
            </a:r>
            <a:r>
              <a:rPr lang="en-US" dirty="0"/>
              <a:t> and </a:t>
            </a:r>
            <a:r>
              <a:rPr lang="en-US" i="1" dirty="0"/>
              <a:t>R</a:t>
            </a:r>
            <a:r>
              <a:rPr lang="en-US" dirty="0"/>
              <a:t> are now </a:t>
            </a:r>
            <a:r>
              <a:rPr lang="en-US" dirty="0">
                <a:solidFill>
                  <a:srgbClr val="0000FF"/>
                </a:solidFill>
              </a:rPr>
              <a:t>normally low 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“stand low”</a:t>
            </a:r>
            <a:r>
              <a:rPr lang="en-US" dirty="0"/>
              <a:t>)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and </a:t>
            </a:r>
            <a:r>
              <a:rPr lang="en-US" dirty="0">
                <a:solidFill>
                  <a:srgbClr val="0000FF"/>
                </a:solidFill>
              </a:rPr>
              <a:t>active high</a:t>
            </a:r>
            <a:r>
              <a:rPr lang="en-US" dirty="0"/>
              <a:t>,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because the leftmost two NAND gates now works as inverters to </a:t>
            </a:r>
            <a:r>
              <a:rPr lang="en-US" i="1" dirty="0"/>
              <a:t>S</a:t>
            </a:r>
            <a:r>
              <a:rPr lang="en-US" dirty="0"/>
              <a:t> and </a:t>
            </a:r>
            <a:r>
              <a:rPr lang="en-US" i="1" dirty="0"/>
              <a:t>R</a:t>
            </a:r>
            <a:r>
              <a:rPr lang="en-US" dirty="0"/>
              <a:t>.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Because the clocked flip-flop is enabled whenever </a:t>
            </a:r>
            <a:r>
              <a:rPr lang="en-US" i="1" dirty="0"/>
              <a:t>C</a:t>
            </a:r>
            <a:r>
              <a:rPr lang="en-US" dirty="0"/>
              <a:t>=1, it is a </a:t>
            </a:r>
            <a:r>
              <a:rPr lang="en-US" dirty="0">
                <a:solidFill>
                  <a:srgbClr val="0000FF"/>
                </a:solidFill>
              </a:rPr>
              <a:t>level-triggered</a:t>
            </a:r>
            <a:r>
              <a:rPr lang="en-US" dirty="0"/>
              <a:t> flip-flop.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9416C5-3134-C141-3966-A7ECDC927156}"/>
              </a:ext>
            </a:extLst>
          </p:cNvPr>
          <p:cNvGrpSpPr/>
          <p:nvPr/>
        </p:nvGrpSpPr>
        <p:grpSpPr>
          <a:xfrm>
            <a:off x="4976922" y="1969607"/>
            <a:ext cx="3644375" cy="1631216"/>
            <a:chOff x="4889528" y="2281646"/>
            <a:chExt cx="3644375" cy="1631216"/>
          </a:xfrm>
        </p:grpSpPr>
        <p:pic>
          <p:nvPicPr>
            <p:cNvPr id="5" name="Picture 4" descr="A diagram of a block diagram&#10;&#10;AI-generated content may be incorrect.">
              <a:extLst>
                <a:ext uri="{FF2B5EF4-FFF2-40B4-BE49-F238E27FC236}">
                  <a16:creationId xmlns:a16="http://schemas.microsoft.com/office/drawing/2014/main" id="{5899FBDE-7130-9A63-B8E4-DE950C2EA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9528" y="2281646"/>
              <a:ext cx="3644375" cy="163121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0018D89-89E8-27D0-40E6-B198A260E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90701" y="2776277"/>
              <a:ext cx="582312" cy="2322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26E083D-5B86-7905-5CE6-29444F9892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6532" y="3903639"/>
            <a:ext cx="3743575" cy="217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2540E-FDD5-7FEF-690E-90E722FC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F9FA31-61FF-9385-E973-0C9D3027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580468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Ch8: 7</a:t>
            </a:r>
          </a:p>
        </p:txBody>
      </p:sp>
    </p:spTree>
    <p:extLst>
      <p:ext uri="{BB962C8B-B14F-4D97-AF65-F5344CB8AC3E}">
        <p14:creationId xmlns:p14="http://schemas.microsoft.com/office/powerpoint/2010/main" val="2694146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65E080-BE01-2465-CB59-336C2773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79BFD6A-90FF-C252-0A59-39B463752AEB}"/>
                  </a:ext>
                </a:extLst>
              </p:cNvPr>
              <p:cNvSpPr txBox="1"/>
              <p:nvPr/>
            </p:nvSpPr>
            <p:spPr>
              <a:xfrm>
                <a:off x="475862" y="669084"/>
                <a:ext cx="8136294" cy="28161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spcAft>
                    <a:spcPts val="600"/>
                  </a:spcAft>
                </a:pPr>
                <a:r>
                  <a:rPr lang="en-US" b="1" u="sng" dirty="0">
                    <a:solidFill>
                      <a:srgbClr val="800080"/>
                    </a:solidFill>
                  </a:rPr>
                  <a:t>1. Data flip-flop</a:t>
                </a:r>
              </a:p>
              <a:p>
                <a:pPr algn="l">
                  <a:spcAft>
                    <a:spcPts val="600"/>
                  </a:spcAft>
                </a:pPr>
                <a:r>
                  <a:rPr lang="en-US" dirty="0"/>
                  <a:t>A </a:t>
                </a:r>
                <a:r>
                  <a:rPr lang="en-US" dirty="0">
                    <a:solidFill>
                      <a:srgbClr val="0000FF"/>
                    </a:solidFill>
                  </a:rPr>
                  <a:t>D-type flip-flop 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data flip-flop</a:t>
                </a:r>
                <a:r>
                  <a:rPr lang="en-US" dirty="0"/>
                  <a:t>) is a </a:t>
                </a:r>
                <a:r>
                  <a:rPr lang="en-US" dirty="0">
                    <a:solidFill>
                      <a:srgbClr val="0000FF"/>
                    </a:solidFill>
                  </a:rPr>
                  <a:t>single input </a:t>
                </a:r>
                <a:r>
                  <a:rPr lang="en-US" dirty="0"/>
                  <a:t>device. It is basically a clocked </a:t>
                </a:r>
                <a:r>
                  <a:rPr lang="en-US" altLang="en-US" i="1" dirty="0"/>
                  <a:t>R-S</a:t>
                </a:r>
                <a:r>
                  <a:rPr lang="en-US" altLang="en-US" dirty="0"/>
                  <a:t> flip-flop, but an inverter is added so that </a:t>
                </a:r>
                <a:r>
                  <a:rPr lang="en-US" i="1" dirty="0"/>
                  <a:t>S</a:t>
                </a:r>
                <a:r>
                  <a:rPr lang="en-US" dirty="0"/>
                  <a:t> is replaced with </a:t>
                </a:r>
                <a:r>
                  <a:rPr lang="en-US" i="1" dirty="0"/>
                  <a:t>D</a:t>
                </a:r>
                <a:r>
                  <a:rPr lang="en-US" dirty="0"/>
                  <a:t> (data) and </a:t>
                </a:r>
                <a:r>
                  <a:rPr lang="en-US" i="1" dirty="0"/>
                  <a:t>R</a:t>
                </a:r>
                <a:r>
                  <a:rPr lang="en-US" dirty="0"/>
                  <a:t> is replaced with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</m:oMath>
                </a14:m>
                <a:r>
                  <a:rPr lang="en-US" dirty="0"/>
                  <a:t>. </a:t>
                </a:r>
                <a:r>
                  <a:rPr lang="en-US" dirty="0">
                    <a:cs typeface="Times New Roman" panose="02020603050405020304" pitchFamily="18" charset="0"/>
                  </a:rPr>
                  <a:t>The inverter eliminates the indeterminate condition (</a:t>
                </a:r>
                <a:r>
                  <a:rPr lang="en-US" i="1" dirty="0">
                    <a:cs typeface="Times New Roman" panose="02020603050405020304" pitchFamily="18" charset="0"/>
                  </a:rPr>
                  <a:t>S</a:t>
                </a:r>
                <a:r>
                  <a:rPr lang="en-US" dirty="0">
                    <a:cs typeface="Times New Roman" panose="02020603050405020304" pitchFamily="18" charset="0"/>
                  </a:rPr>
                  <a:t> = </a:t>
                </a:r>
                <a:r>
                  <a:rPr lang="en-US" i="1" dirty="0">
                    <a:cs typeface="Times New Roman" panose="02020603050405020304" pitchFamily="18" charset="0"/>
                  </a:rPr>
                  <a:t>R</a:t>
                </a:r>
                <a:r>
                  <a:rPr lang="en-US" dirty="0">
                    <a:cs typeface="Times New Roman" panose="02020603050405020304" pitchFamily="18" charset="0"/>
                  </a:rPr>
                  <a:t> = 1) and the hold </a:t>
                </a:r>
                <a:r>
                  <a:rPr lang="en-US" sz="1800" b="0" i="0" u="none" strike="noStrike" baseline="0" dirty="0">
                    <a:solidFill>
                      <a:srgbClr val="221F1F"/>
                    </a:solidFill>
                    <a:cs typeface="Times New Roman" panose="02020603050405020304" pitchFamily="18" charset="0"/>
                  </a:rPr>
                  <a:t>condition </a:t>
                </a:r>
                <a:r>
                  <a:rPr lang="en-US" dirty="0">
                    <a:cs typeface="Times New Roman" panose="02020603050405020304" pitchFamily="18" charset="0"/>
                  </a:rPr>
                  <a:t>(</a:t>
                </a:r>
                <a:r>
                  <a:rPr lang="en-US" i="1" dirty="0">
                    <a:cs typeface="Times New Roman" panose="02020603050405020304" pitchFamily="18" charset="0"/>
                  </a:rPr>
                  <a:t>S</a:t>
                </a:r>
                <a:r>
                  <a:rPr lang="en-US" dirty="0">
                    <a:cs typeface="Times New Roman" panose="02020603050405020304" pitchFamily="18" charset="0"/>
                  </a:rPr>
                  <a:t> = </a:t>
                </a:r>
                <a:r>
                  <a:rPr lang="en-US" i="1" dirty="0">
                    <a:cs typeface="Times New Roman" panose="02020603050405020304" pitchFamily="18" charset="0"/>
                  </a:rPr>
                  <a:t>R</a:t>
                </a:r>
                <a:r>
                  <a:rPr lang="en-US" dirty="0">
                    <a:cs typeface="Times New Roman" panose="02020603050405020304" pitchFamily="18" charset="0"/>
                  </a:rPr>
                  <a:t> = 0)</a:t>
                </a:r>
                <a:r>
                  <a:rPr lang="en-US" sz="1800" b="0" i="0" u="none" strike="noStrike" baseline="0" dirty="0">
                    <a:solidFill>
                      <a:srgbClr val="221F1F"/>
                    </a:solidFill>
                    <a:cs typeface="Times New Roman" panose="02020603050405020304" pitchFamily="18" charset="0"/>
                  </a:rPr>
                  <a:t>.</a:t>
                </a:r>
              </a:p>
              <a:p>
                <a:pPr algn="l">
                  <a:spcAft>
                    <a:spcPts val="600"/>
                  </a:spcAft>
                </a:pPr>
                <a:r>
                  <a:rPr lang="en-US" sz="1800" b="0" i="0" u="none" strike="noStrike" baseline="0" dirty="0">
                    <a:solidFill>
                      <a:srgbClr val="221F1F"/>
                    </a:solidFill>
                    <a:cs typeface="Times New Roman" panose="02020603050405020304" pitchFamily="18" charset="0"/>
                  </a:rPr>
                  <a:t>The figure shows a </a:t>
                </a:r>
                <a:r>
                  <a:rPr lang="en-US" sz="1800" b="0" i="0" u="none" strike="noStrike" baseline="0" dirty="0">
                    <a:solidFill>
                      <a:srgbClr val="0000FF"/>
                    </a:solidFill>
                    <a:cs typeface="Times New Roman" panose="02020603050405020304" pitchFamily="18" charset="0"/>
                  </a:rPr>
                  <a:t>level-triggered D-type flip-flop</a:t>
                </a:r>
                <a:r>
                  <a:rPr lang="en-US" dirty="0">
                    <a:solidFill>
                      <a:srgbClr val="221F1F"/>
                    </a:solidFill>
                    <a:cs typeface="Times New Roman" panose="02020603050405020304" pitchFamily="18" charset="0"/>
                  </a:rPr>
                  <a:t>, or a </a:t>
                </a:r>
                <a:r>
                  <a:rPr lang="en-US" dirty="0">
                    <a:solidFill>
                      <a:srgbClr val="0000FF"/>
                    </a:solidFill>
                    <a:cs typeface="Times New Roman" panose="02020603050405020304" pitchFamily="18" charset="0"/>
                  </a:rPr>
                  <a:t>D-latch</a:t>
                </a:r>
                <a:r>
                  <a:rPr lang="en-US" dirty="0">
                    <a:solidFill>
                      <a:srgbClr val="221F1F"/>
                    </a:solidFill>
                    <a:cs typeface="Times New Roman" panose="02020603050405020304" pitchFamily="18" charset="0"/>
                  </a:rPr>
                  <a:t>.</a:t>
                </a:r>
                <a:endParaRPr lang="en-US" sz="1800" b="0" i="0" u="none" strike="noStrike" baseline="0" dirty="0">
                  <a:solidFill>
                    <a:srgbClr val="221F1F"/>
                  </a:solidFill>
                  <a:cs typeface="Times New Roman" panose="02020603050405020304" pitchFamily="18" charset="0"/>
                </a:endParaRPr>
              </a:p>
              <a:p>
                <a:pPr algn="l">
                  <a:spcAft>
                    <a:spcPts val="600"/>
                  </a:spcAft>
                </a:pPr>
                <a:r>
                  <a:rPr lang="en-US" dirty="0"/>
                  <a:t>When </a:t>
                </a:r>
                <a:r>
                  <a:rPr lang="en-US" i="1" dirty="0"/>
                  <a:t>C</a:t>
                </a:r>
                <a:r>
                  <a:rPr lang="en-US" dirty="0"/>
                  <a:t>= 0, the flip-flop is disabled. In the period of </a:t>
                </a:r>
                <a:r>
                  <a:rPr lang="en-US" i="1" dirty="0"/>
                  <a:t>C</a:t>
                </a:r>
                <a:r>
                  <a:rPr lang="en-US" dirty="0"/>
                  <a:t>=1, the data </a:t>
                </a:r>
                <a:r>
                  <a:rPr lang="en-US" i="1" dirty="0"/>
                  <a:t>D </a:t>
                </a:r>
                <a:r>
                  <a:rPr lang="en-US" dirty="0"/>
                  <a:t>= 0,1 will reset and set the flip-flop. Therefore, the D-latch stores the last value of the 1-bit input data just before the clock goes low.</a:t>
                </a:r>
                <a:endParaRPr lang="en-US" b="1" u="sng" dirty="0">
                  <a:solidFill>
                    <a:srgbClr val="800080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79BFD6A-90FF-C252-0A59-39B463752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62" y="669084"/>
                <a:ext cx="8136294" cy="2816156"/>
              </a:xfrm>
              <a:prstGeom prst="rect">
                <a:avLst/>
              </a:prstGeom>
              <a:blipFill>
                <a:blip r:embed="rId2"/>
                <a:stretch>
                  <a:fillRect l="-599" t="-1299" b="-2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E5F841CD-AC33-9389-6089-2212DC891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95" y="3946201"/>
            <a:ext cx="4894081" cy="2053225"/>
          </a:xfrm>
          <a:prstGeom prst="rect">
            <a:avLst/>
          </a:prstGeom>
        </p:spPr>
      </p:pic>
      <p:pic>
        <p:nvPicPr>
          <p:cNvPr id="10" name="Picture 9" descr="A diagram of a logic symbol&#10;&#10;AI-generated content may be incorrect.">
            <a:extLst>
              <a:ext uri="{FF2B5EF4-FFF2-40B4-BE49-F238E27FC236}">
                <a16:creationId xmlns:a16="http://schemas.microsoft.com/office/drawing/2014/main" id="{371D0EDE-908B-38CE-DB8B-59D8919F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009" y="3467732"/>
            <a:ext cx="2217612" cy="30101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D26E12D-D3A6-7877-ABD1-821DC5F36207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21: Flip-flops II</a:t>
            </a:r>
          </a:p>
        </p:txBody>
      </p:sp>
    </p:spTree>
    <p:extLst>
      <p:ext uri="{BB962C8B-B14F-4D97-AF65-F5344CB8AC3E}">
        <p14:creationId xmlns:p14="http://schemas.microsoft.com/office/powerpoint/2010/main" val="1418343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62896F-9EAF-E71B-8B22-51B30FD85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EF8E04-E246-6EA8-207B-69DCB9B22A28}"/>
              </a:ext>
            </a:extLst>
          </p:cNvPr>
          <p:cNvSpPr txBox="1"/>
          <p:nvPr/>
        </p:nvSpPr>
        <p:spPr>
          <a:xfrm>
            <a:off x="569167" y="376145"/>
            <a:ext cx="8341567" cy="281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2. Edge-triggering</a:t>
            </a:r>
          </a:p>
          <a:p>
            <a:pPr algn="l">
              <a:spcAft>
                <a:spcPts val="600"/>
              </a:spcAft>
            </a:pPr>
            <a:r>
              <a:rPr lang="en-US" sz="1800" b="0" i="0" u="none" strike="noStrike" baseline="0" dirty="0">
                <a:solidFill>
                  <a:srgbClr val="221F1F"/>
                </a:solidFill>
                <a:cs typeface="Times New Roman" panose="02020603050405020304" pitchFamily="18" charset="0"/>
              </a:rPr>
              <a:t>In a level triggered flip-flop, the output may keep changing during the valid clock level, which is undesirable if we are interested in </a:t>
            </a:r>
            <a:r>
              <a:rPr lang="en-US" dirty="0">
                <a:solidFill>
                  <a:srgbClr val="221F1F"/>
                </a:solidFill>
                <a:cs typeface="Times New Roman" panose="02020603050405020304" pitchFamily="18" charset="0"/>
              </a:rPr>
              <a:t>only the </a:t>
            </a:r>
            <a:r>
              <a:rPr lang="en-US" sz="1800" b="0" i="0" u="none" strike="noStrike" baseline="0" dirty="0">
                <a:solidFill>
                  <a:srgbClr val="221F1F"/>
                </a:solidFill>
                <a:cs typeface="Times New Roman" panose="02020603050405020304" pitchFamily="18" charset="0"/>
              </a:rPr>
              <a:t>data at a particular moment.</a:t>
            </a:r>
          </a:p>
          <a:p>
            <a:pPr algn="l">
              <a:spcAft>
                <a:spcPts val="600"/>
              </a:spcAft>
            </a:pPr>
            <a:r>
              <a:rPr lang="en-US" sz="1800" b="0" i="0" u="none" strike="noStrike" baseline="0" dirty="0">
                <a:solidFill>
                  <a:srgbClr val="221F1F"/>
                </a:solidFill>
                <a:cs typeface="Times New Roman" panose="02020603050405020304" pitchFamily="18" charset="0"/>
              </a:rPr>
              <a:t>An </a:t>
            </a:r>
            <a:r>
              <a:rPr lang="en-US" sz="1800" b="0" i="0" u="none" strike="noStrike" baseline="0" dirty="0">
                <a:solidFill>
                  <a:srgbClr val="0000FF"/>
                </a:solidFill>
                <a:cs typeface="Times New Roman" panose="02020603050405020304" pitchFamily="18" charset="0"/>
              </a:rPr>
              <a:t>edge-triggered</a:t>
            </a:r>
            <a:r>
              <a:rPr lang="en-US" sz="1800" b="0" i="0" u="none" strike="noStrike" baseline="0" dirty="0">
                <a:solidFill>
                  <a:srgbClr val="221F1F"/>
                </a:solidFill>
                <a:cs typeface="Times New Roman" panose="02020603050405020304" pitchFamily="18" charset="0"/>
              </a:rPr>
              <a:t> flip-flop reads the inputs only at either a positive or a negative clock edge. They are </a:t>
            </a:r>
            <a:r>
              <a:rPr lang="en-US" dirty="0"/>
              <a:t>known as </a:t>
            </a:r>
            <a:r>
              <a:rPr lang="en-US" dirty="0">
                <a:solidFill>
                  <a:srgbClr val="0000FF"/>
                </a:solidFill>
              </a:rPr>
              <a:t>positive (rising) edge triggering </a:t>
            </a:r>
            <a:r>
              <a:rPr lang="en-US" dirty="0"/>
              <a:t>and </a:t>
            </a:r>
            <a:r>
              <a:rPr lang="en-US" dirty="0">
                <a:solidFill>
                  <a:srgbClr val="0000FF"/>
                </a:solidFill>
              </a:rPr>
              <a:t>negative (falling) edge triggering</a:t>
            </a:r>
            <a:r>
              <a:rPr lang="en-US" dirty="0"/>
              <a:t>. This is achieved by </a:t>
            </a:r>
            <a:r>
              <a:rPr lang="en-US" sz="1800" b="0" i="0" u="none" strike="noStrike" baseline="0" dirty="0">
                <a:solidFill>
                  <a:srgbClr val="221F1F"/>
                </a:solidFill>
                <a:cs typeface="Times New Roman" panose="02020603050405020304" pitchFamily="18" charset="0"/>
              </a:rPr>
              <a:t>introducing a </a:t>
            </a:r>
            <a:r>
              <a:rPr lang="en-US" sz="1800" b="0" i="0" u="none" strike="noStrike" baseline="0" dirty="0">
                <a:solidFill>
                  <a:srgbClr val="0000FF"/>
                </a:solidFill>
                <a:cs typeface="Times New Roman" panose="02020603050405020304" pitchFamily="18" charset="0"/>
              </a:rPr>
              <a:t>positive</a:t>
            </a:r>
            <a:r>
              <a:rPr lang="en-US" sz="1800" b="0" i="0" u="none" strike="noStrike" baseline="0" dirty="0">
                <a:solidFill>
                  <a:srgbClr val="221F1F"/>
                </a:solidFill>
                <a:cs typeface="Times New Roman" panose="02020603050405020304" pitchFamily="18" charset="0"/>
              </a:rPr>
              <a:t> or </a:t>
            </a:r>
            <a:r>
              <a:rPr lang="en-US" sz="1800" b="0" i="0" u="none" strike="noStrike" baseline="0" dirty="0">
                <a:solidFill>
                  <a:srgbClr val="0000FF"/>
                </a:solidFill>
                <a:cs typeface="Times New Roman" panose="02020603050405020304" pitchFamily="18" charset="0"/>
              </a:rPr>
              <a:t>negative edge-triggered pulse generator </a:t>
            </a:r>
            <a:r>
              <a:rPr lang="en-US" sz="1800" b="0" i="0" u="none" strike="noStrike" baseline="0" dirty="0">
                <a:solidFill>
                  <a:srgbClr val="221F1F"/>
                </a:solidFill>
                <a:cs typeface="Times New Roman" panose="02020603050405020304" pitchFamily="18" charset="0"/>
              </a:rPr>
              <a:t>into a level-triggered flip-flop.</a:t>
            </a:r>
          </a:p>
          <a:p>
            <a:pPr algn="l">
              <a:spcAft>
                <a:spcPts val="600"/>
              </a:spcAft>
            </a:pPr>
            <a:r>
              <a:rPr lang="en-US" sz="1800" b="0" i="0" u="none" strike="noStrike" baseline="0" dirty="0">
                <a:solidFill>
                  <a:srgbClr val="221F1F"/>
                </a:solidFill>
                <a:cs typeface="Times New Roman" panose="02020603050405020304" pitchFamily="18" charset="0"/>
              </a:rPr>
              <a:t>In these pulse generators, the clock signal is delayed through an inverter. The very brief pulse generated at </a:t>
            </a:r>
            <a:r>
              <a:rPr lang="en-US" sz="1800" b="0" i="1" u="none" strike="noStrike" baseline="0" dirty="0">
                <a:solidFill>
                  <a:srgbClr val="221F1F"/>
                </a:solidFill>
                <a:cs typeface="Times New Roman" panose="02020603050405020304" pitchFamily="18" charset="0"/>
              </a:rPr>
              <a:t>Z</a:t>
            </a:r>
            <a:r>
              <a:rPr lang="en-US" sz="1800" b="0" i="0" u="none" strike="noStrike" baseline="0" dirty="0">
                <a:solidFill>
                  <a:srgbClr val="221F1F"/>
                </a:solidFill>
                <a:cs typeface="Times New Roman" panose="02020603050405020304" pitchFamily="18" charset="0"/>
              </a:rPr>
              <a:t> is used as the new clock.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832215-5399-03B1-E552-E9AFE7526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085" y="3275045"/>
            <a:ext cx="5438950" cy="304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44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CF2DD1-F221-B7BF-B5EF-ABC893564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56E84E-C44A-6144-CF02-60268A2F9428}"/>
              </a:ext>
            </a:extLst>
          </p:cNvPr>
          <p:cNvSpPr txBox="1"/>
          <p:nvPr/>
        </p:nvSpPr>
        <p:spPr>
          <a:xfrm>
            <a:off x="466530" y="342513"/>
            <a:ext cx="852818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3. J-K flip-flop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The clocked flip-flop has an indeterminate mode when </a:t>
            </a:r>
            <a:r>
              <a:rPr lang="en-US" altLang="en-US" i="1" dirty="0"/>
              <a:t>R</a:t>
            </a:r>
            <a:r>
              <a:rPr lang="en-US" altLang="en-US" dirty="0"/>
              <a:t>=</a:t>
            </a:r>
            <a:r>
              <a:rPr lang="en-US" altLang="en-US" i="1" dirty="0"/>
              <a:t>S</a:t>
            </a:r>
            <a:r>
              <a:rPr lang="en-US" altLang="en-US" dirty="0"/>
              <a:t>=1, so not all input possibilities are utilized.</a:t>
            </a:r>
          </a:p>
          <a:p>
            <a:pPr algn="l">
              <a:spcAft>
                <a:spcPts val="600"/>
              </a:spcAft>
            </a:pPr>
            <a:r>
              <a:rPr lang="en-US" altLang="en-US" dirty="0">
                <a:cs typeface="Times New Roman" panose="02020603050405020304" pitchFamily="18" charset="0"/>
              </a:rPr>
              <a:t>A </a:t>
            </a:r>
            <a:r>
              <a:rPr lang="en-US" sz="1800" b="0" i="0" u="none" strike="noStrike" baseline="0" dirty="0">
                <a:solidFill>
                  <a:srgbClr val="0000FF"/>
                </a:solidFill>
                <a:cs typeface="Times New Roman" panose="02020603050405020304" pitchFamily="18" charset="0"/>
              </a:rPr>
              <a:t>J-K flip-flop</a:t>
            </a:r>
            <a:r>
              <a:rPr lang="en-US" sz="1800" b="0" i="0" u="none" strike="noStrike" baseline="0" dirty="0">
                <a:cs typeface="Times New Roman" panose="02020603050405020304" pitchFamily="18" charset="0"/>
              </a:rPr>
              <a:t> is a modified </a:t>
            </a:r>
            <a:r>
              <a:rPr lang="en-US" altLang="en-US" dirty="0"/>
              <a:t>clocked flip-flop, where </a:t>
            </a:r>
            <a:r>
              <a:rPr lang="en-US" sz="1800" b="0" i="0" u="none" strike="noStrike" baseline="0" dirty="0">
                <a:cs typeface="Times New Roman" panose="02020603050405020304" pitchFamily="18" charset="0"/>
              </a:rPr>
              <a:t>two cross-coupled feedback lines are added between the output and input. Unlike the </a:t>
            </a:r>
            <a:r>
              <a:rPr lang="en-US" altLang="en-US" dirty="0"/>
              <a:t>clocked flip-flop</a:t>
            </a:r>
            <a:r>
              <a:rPr lang="en-US" sz="1800" b="0" i="0" u="none" strike="noStrike" baseline="0" dirty="0">
                <a:cs typeface="Times New Roman" panose="02020603050405020304" pitchFamily="18" charset="0"/>
              </a:rPr>
              <a:t>, when </a:t>
            </a:r>
            <a:r>
              <a:rPr lang="en-US" altLang="en-US" i="1" dirty="0"/>
              <a:t>R</a:t>
            </a:r>
            <a:r>
              <a:rPr lang="en-US" altLang="en-US" dirty="0"/>
              <a:t>=</a:t>
            </a:r>
            <a:r>
              <a:rPr lang="en-US" altLang="en-US" i="1" dirty="0"/>
              <a:t>S</a:t>
            </a:r>
            <a:r>
              <a:rPr lang="en-US" altLang="en-US" dirty="0"/>
              <a:t>=1,</a:t>
            </a:r>
            <a:r>
              <a:rPr lang="en-US" sz="1800" b="0" i="0" u="none" strike="noStrike" baseline="0" dirty="0">
                <a:cs typeface="Times New Roman" panose="02020603050405020304" pitchFamily="18" charset="0"/>
              </a:rPr>
              <a:t> the J-K flip-flop has a </a:t>
            </a:r>
            <a:r>
              <a:rPr lang="en-US" sz="1800" b="0" i="0" u="none" strike="noStrike" baseline="0" dirty="0">
                <a:solidFill>
                  <a:srgbClr val="0000FF"/>
                </a:solidFill>
                <a:cs typeface="Times New Roman" panose="02020603050405020304" pitchFamily="18" charset="0"/>
              </a:rPr>
              <a:t>toggle mode</a:t>
            </a:r>
            <a:r>
              <a:rPr lang="en-US" sz="1800" b="0" i="0" u="none" strike="noStrike" baseline="0" dirty="0">
                <a:cs typeface="Times New Roman" panose="02020603050405020304" pitchFamily="18" charset="0"/>
              </a:rPr>
              <a:t>, where at each active clock edge </a:t>
            </a:r>
            <a:r>
              <a:rPr lang="en-US" i="1" dirty="0"/>
              <a:t>Q</a:t>
            </a:r>
            <a:r>
              <a:rPr lang="en-US" dirty="0"/>
              <a:t> and </a:t>
            </a:r>
            <a:r>
              <a:rPr lang="en-US" i="1" dirty="0"/>
              <a:t>Ǭ</a:t>
            </a:r>
            <a:r>
              <a:rPr lang="en-US" dirty="0"/>
              <a:t> switch to their opposite.</a:t>
            </a:r>
          </a:p>
          <a:p>
            <a:pPr algn="l">
              <a:spcAft>
                <a:spcPts val="600"/>
              </a:spcAft>
            </a:pPr>
            <a:r>
              <a:rPr lang="en-US" dirty="0">
                <a:cs typeface="Times New Roman" panose="02020603050405020304" pitchFamily="18" charset="0"/>
              </a:rPr>
              <a:t>The figure shows a negative </a:t>
            </a:r>
            <a:r>
              <a:rPr lang="en-US" i="1" dirty="0">
                <a:cs typeface="Times New Roman" panose="02020603050405020304" pitchFamily="18" charset="0"/>
              </a:rPr>
              <a:t>edge-triggered</a:t>
            </a:r>
            <a:r>
              <a:rPr lang="en-US" dirty="0">
                <a:cs typeface="Times New Roman" panose="02020603050405020304" pitchFamily="18" charset="0"/>
              </a:rPr>
              <a:t> J-K flip-flop.</a:t>
            </a:r>
          </a:p>
          <a:p>
            <a:pPr algn="l">
              <a:spcAft>
                <a:spcPts val="600"/>
              </a:spcAft>
            </a:pPr>
            <a:r>
              <a:rPr lang="en-US" dirty="0">
                <a:cs typeface="Times New Roman" panose="02020603050405020304" pitchFamily="18" charset="0"/>
              </a:rPr>
              <a:t>The </a:t>
            </a:r>
            <a:r>
              <a:rPr lang="en-US" sz="1800" b="0" i="0" u="none" strike="noStrike" baseline="0" dirty="0">
                <a:cs typeface="Times New Roman" panose="02020603050405020304" pitchFamily="18" charset="0"/>
              </a:rPr>
              <a:t>J-K flip-flop is a versatile counting unit. It can be controlled by the J and K inputs while the signal to be counted is input through the clock.</a:t>
            </a:r>
            <a:r>
              <a:rPr lang="en-US" dirty="0"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4" descr="A diagram of a machine&#10;&#10;AI-generated content may be incorrect.">
            <a:extLst>
              <a:ext uri="{FF2B5EF4-FFF2-40B4-BE49-F238E27FC236}">
                <a16:creationId xmlns:a16="http://schemas.microsoft.com/office/drawing/2014/main" id="{5C87EDEA-DE07-9FD3-14DE-5BB906E80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0" y="3820317"/>
            <a:ext cx="5654757" cy="22374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69D509-9B3A-95FD-D25D-36899A95E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911" y="3943946"/>
            <a:ext cx="2133600" cy="199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68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2540E-FDD5-7FEF-690E-90E722FC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F9FA31-61FF-9385-E973-0C9D3027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580468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Ch8: 8</a:t>
            </a:r>
          </a:p>
        </p:txBody>
      </p:sp>
    </p:spTree>
    <p:extLst>
      <p:ext uri="{BB962C8B-B14F-4D97-AF65-F5344CB8AC3E}">
        <p14:creationId xmlns:p14="http://schemas.microsoft.com/office/powerpoint/2010/main" val="1104612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A89578-91CC-4812-9F0A-D82448BA1EB1}"/>
              </a:ext>
            </a:extLst>
          </p:cNvPr>
          <p:cNvSpPr/>
          <p:nvPr/>
        </p:nvSpPr>
        <p:spPr>
          <a:xfrm>
            <a:off x="476050" y="699803"/>
            <a:ext cx="842906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Master-slave flip-flop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The clocked flip-flop is enabled when </a:t>
            </a:r>
            <a:r>
              <a:rPr lang="en-US" i="1" dirty="0"/>
              <a:t>C</a:t>
            </a:r>
            <a:r>
              <a:rPr lang="en-US" dirty="0"/>
              <a:t>=1. During this time period, if there are multiple changes of </a:t>
            </a:r>
            <a:r>
              <a:rPr lang="en-US" i="1" dirty="0"/>
              <a:t>S </a:t>
            </a:r>
            <a:r>
              <a:rPr lang="en-US" dirty="0"/>
              <a:t>and </a:t>
            </a:r>
            <a:r>
              <a:rPr lang="en-US" i="1" dirty="0"/>
              <a:t>R</a:t>
            </a:r>
            <a:r>
              <a:rPr lang="en-US" dirty="0"/>
              <a:t>, the output of the flip-flop will change continuously. This</a:t>
            </a:r>
            <a:r>
              <a:rPr lang="en-US" sz="1800" b="0" i="0" u="none" strike="noStrike" baseline="0" dirty="0">
                <a:solidFill>
                  <a:srgbClr val="221F1F"/>
                </a:solidFill>
                <a:cs typeface="Times New Roman" panose="02020603050405020304" pitchFamily="18" charset="0"/>
              </a:rPr>
              <a:t> is undesirable in some applications</a:t>
            </a:r>
            <a:endParaRPr lang="en-US" dirty="0"/>
          </a:p>
          <a:p>
            <a:pPr algn="l">
              <a:spcAft>
                <a:spcPts val="600"/>
              </a:spcAft>
            </a:pPr>
            <a:r>
              <a:rPr lang="en-US" dirty="0"/>
              <a:t>The </a:t>
            </a:r>
            <a:r>
              <a:rPr lang="en-US" dirty="0">
                <a:solidFill>
                  <a:srgbClr val="0000FF"/>
                </a:solidFill>
              </a:rPr>
              <a:t>master-slave flip-flop </a:t>
            </a:r>
            <a:r>
              <a:rPr lang="en-US" dirty="0"/>
              <a:t>is constructed by two clocked flip-flops (CFFs) connected in series, but clocked in a complementary fashion.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When </a:t>
            </a:r>
            <a:r>
              <a:rPr lang="en-US" i="1" dirty="0"/>
              <a:t>C</a:t>
            </a:r>
            <a:r>
              <a:rPr lang="en-US" dirty="0"/>
              <a:t>= 0, the master CFF is disabled, and the slave CFF is enabled. </a:t>
            </a:r>
            <a:r>
              <a:rPr lang="en-US" i="1" dirty="0"/>
              <a:t>Q</a:t>
            </a:r>
            <a:r>
              <a:rPr lang="en-US" dirty="0"/>
              <a:t> and </a:t>
            </a:r>
            <a:r>
              <a:rPr lang="en-US" i="1" dirty="0"/>
              <a:t>Ǭ</a:t>
            </a:r>
            <a:r>
              <a:rPr lang="en-US" dirty="0"/>
              <a:t> reflects the current state if </a:t>
            </a:r>
            <a:r>
              <a:rPr lang="en-US" i="1" dirty="0"/>
              <a:t>Q</a:t>
            </a:r>
            <a:r>
              <a:rPr lang="en-US" dirty="0"/>
              <a:t>′ and </a:t>
            </a:r>
            <a:r>
              <a:rPr lang="en-US" i="1" dirty="0"/>
              <a:t>Ǭ</a:t>
            </a:r>
            <a:r>
              <a:rPr lang="en-US" dirty="0"/>
              <a:t> ′.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When </a:t>
            </a:r>
            <a:r>
              <a:rPr lang="en-US" i="1" dirty="0"/>
              <a:t>C</a:t>
            </a:r>
            <a:r>
              <a:rPr lang="en-US" dirty="0"/>
              <a:t>=1, the master CFF is enabled, and the slave CFF is disabled. Changes in </a:t>
            </a:r>
            <a:r>
              <a:rPr lang="en-US" i="1" dirty="0"/>
              <a:t>S</a:t>
            </a:r>
            <a:r>
              <a:rPr lang="en-US" dirty="0"/>
              <a:t> and </a:t>
            </a:r>
            <a:r>
              <a:rPr lang="en-US" i="1" dirty="0"/>
              <a:t>R</a:t>
            </a:r>
            <a:r>
              <a:rPr lang="en-US" dirty="0"/>
              <a:t> are reflected in the master outputs </a:t>
            </a:r>
            <a:r>
              <a:rPr lang="en-US" i="1" dirty="0"/>
              <a:t>Q</a:t>
            </a:r>
            <a:r>
              <a:rPr lang="en-US" dirty="0"/>
              <a:t>′ and </a:t>
            </a:r>
            <a:r>
              <a:rPr lang="en-US" i="1" dirty="0"/>
              <a:t>Ǭ</a:t>
            </a:r>
            <a:r>
              <a:rPr lang="en-US" dirty="0"/>
              <a:t> ′. 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When </a:t>
            </a:r>
            <a:r>
              <a:rPr lang="en-US" i="1" dirty="0"/>
              <a:t>C </a:t>
            </a:r>
            <a:r>
              <a:rPr lang="en-US" dirty="0"/>
              <a:t>changes back from 1 to 0, the state of </a:t>
            </a:r>
            <a:r>
              <a:rPr lang="en-US" i="1" dirty="0"/>
              <a:t>S</a:t>
            </a:r>
            <a:r>
              <a:rPr lang="en-US" dirty="0"/>
              <a:t> and </a:t>
            </a:r>
            <a:r>
              <a:rPr lang="en-US" i="1" dirty="0"/>
              <a:t>R</a:t>
            </a:r>
            <a:r>
              <a:rPr lang="en-US" dirty="0"/>
              <a:t> just before the instant (which one was high last) will be read by the slave CFF.</a:t>
            </a:r>
          </a:p>
          <a:p>
            <a:pPr algn="l"/>
            <a:r>
              <a:rPr lang="en-US" dirty="0"/>
              <a:t>Therefore, a master-slave flip-flop reads and saves only the last state of </a:t>
            </a:r>
            <a:r>
              <a:rPr lang="en-US" i="1" dirty="0"/>
              <a:t>S</a:t>
            </a:r>
            <a:r>
              <a:rPr lang="en-US" dirty="0"/>
              <a:t> and </a:t>
            </a:r>
            <a:r>
              <a:rPr lang="en-US" i="1" dirty="0"/>
              <a:t>R</a:t>
            </a:r>
            <a:r>
              <a:rPr lang="en-US" dirty="0"/>
              <a:t> in the period of </a:t>
            </a:r>
            <a:r>
              <a:rPr lang="en-US" i="1" dirty="0"/>
              <a:t>C</a:t>
            </a:r>
            <a:r>
              <a:rPr lang="en-US" dirty="0"/>
              <a:t>=1.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66C942-9AC4-494E-9403-1C585B54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BC0047-1EC2-4353-86F9-5ED87942DFC6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22: Counters</a:t>
            </a:r>
          </a:p>
        </p:txBody>
      </p:sp>
      <p:pic>
        <p:nvPicPr>
          <p:cNvPr id="6" name="Picture 5" descr="A diagram of a block diagram&#10;&#10;AI-generated content may be incorrect.">
            <a:extLst>
              <a:ext uri="{FF2B5EF4-FFF2-40B4-BE49-F238E27FC236}">
                <a16:creationId xmlns:a16="http://schemas.microsoft.com/office/drawing/2014/main" id="{3837FA90-6635-A7B3-0C57-854D96C91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565" y="4988030"/>
            <a:ext cx="3914032" cy="107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97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4DED6D-96E0-D91E-EE49-C98F42FF7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8BB95E-7772-C0DF-D95C-91C484512EBE}"/>
              </a:ext>
            </a:extLst>
          </p:cNvPr>
          <p:cNvSpPr txBox="1"/>
          <p:nvPr/>
        </p:nvSpPr>
        <p:spPr>
          <a:xfrm>
            <a:off x="541175" y="302010"/>
            <a:ext cx="5128648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2. Toggle flip-flop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A </a:t>
            </a:r>
            <a:r>
              <a:rPr lang="en-US" dirty="0">
                <a:solidFill>
                  <a:srgbClr val="0000FF"/>
                </a:solidFill>
              </a:rPr>
              <a:t>toggle flip-flop </a:t>
            </a:r>
            <a:r>
              <a:rPr lang="en-US" dirty="0"/>
              <a:t>can be made from a master-slave flip-flop by adding two cross-coupled feedback lines between the output and input, as shown. </a:t>
            </a:r>
          </a:p>
          <a:p>
            <a:pPr algn="l">
              <a:spcAft>
                <a:spcPts val="600"/>
              </a:spcAft>
            </a:pPr>
            <a:r>
              <a:rPr lang="en-US" sz="1800" b="0" i="0" u="none" strike="noStrike" baseline="0" dirty="0">
                <a:latin typeface="TimesNewRomanRegular"/>
              </a:rPr>
              <a:t>The states of </a:t>
            </a:r>
            <a:r>
              <a:rPr lang="en-US" sz="1800" b="0" i="1" u="none" strike="noStrike" baseline="0" dirty="0">
                <a:latin typeface="TimesNewRomanRegular"/>
              </a:rPr>
              <a:t>Q </a:t>
            </a:r>
            <a:r>
              <a:rPr lang="en-US" sz="1800" b="0" i="0" u="none" strike="noStrike" baseline="0" dirty="0">
                <a:latin typeface="TimesNewRomanRegular"/>
              </a:rPr>
              <a:t>and </a:t>
            </a:r>
            <a:r>
              <a:rPr lang="en-US" i="1" dirty="0"/>
              <a:t>Ǭ</a:t>
            </a:r>
            <a:r>
              <a:rPr lang="en-US" sz="1800" b="0" i="0" u="none" strike="noStrike" baseline="0" dirty="0">
                <a:latin typeface="TimesNewRomanRegular"/>
              </a:rPr>
              <a:t> switch or </a:t>
            </a:r>
            <a:r>
              <a:rPr lang="en-US" sz="1800" b="0" u="none" strike="noStrike" baseline="0" dirty="0">
                <a:latin typeface="TimesNewRomanItalic"/>
              </a:rPr>
              <a:t>toggle</a:t>
            </a:r>
            <a:r>
              <a:rPr lang="en-US" sz="1800" b="0" i="1" u="none" strike="noStrike" baseline="0" dirty="0">
                <a:latin typeface="TimesNewRomanItalic"/>
              </a:rPr>
              <a:t> </a:t>
            </a:r>
            <a:r>
              <a:rPr lang="en-US" sz="1800" b="0" i="0" u="sng" strike="noStrike" baseline="0" dirty="0">
                <a:latin typeface="TimesNewRomanRegular"/>
              </a:rPr>
              <a:t>at the negative transition edge of </a:t>
            </a:r>
            <a:r>
              <a:rPr lang="en-US" sz="1800" b="0" i="1" u="sng" strike="noStrike" baseline="0" dirty="0">
                <a:latin typeface="TimesNewRomanItalic"/>
              </a:rPr>
              <a:t>C</a:t>
            </a:r>
            <a:r>
              <a:rPr lang="en-US" sz="1800" b="0" i="0" u="none" strike="noStrike" baseline="0" dirty="0">
                <a:latin typeface="TimesNewRomanRegular"/>
              </a:rPr>
              <a:t>. A toggle flip-flop is sometimes called a </a:t>
            </a:r>
            <a:r>
              <a:rPr lang="en-US" sz="1800" b="0" i="0" u="none" strike="noStrike" baseline="0" dirty="0">
                <a:solidFill>
                  <a:srgbClr val="0000FF"/>
                </a:solidFill>
                <a:latin typeface="TimesNewRomanRegular"/>
              </a:rPr>
              <a:t>divide-by-two</a:t>
            </a:r>
            <a:r>
              <a:rPr lang="en-US" sz="1800" b="0" i="0" u="none" strike="noStrike" baseline="0" dirty="0">
                <a:latin typeface="TimesNewRomanRegular"/>
              </a:rPr>
              <a:t>.</a:t>
            </a:r>
          </a:p>
          <a:p>
            <a:pPr algn="l"/>
            <a:r>
              <a:rPr lang="en-US" dirty="0">
                <a:latin typeface="TimesNewRomanRegular"/>
              </a:rPr>
              <a:t>A toggle flip-flop can also be made from a J-K flip-flop by setting </a:t>
            </a:r>
            <a:r>
              <a:rPr lang="en-US" i="1" dirty="0">
                <a:latin typeface="TimesNewRomanRegular"/>
              </a:rPr>
              <a:t>J </a:t>
            </a:r>
            <a:r>
              <a:rPr lang="en-US" dirty="0">
                <a:latin typeface="TimesNewRomanRegular"/>
              </a:rPr>
              <a:t>=</a:t>
            </a:r>
            <a:r>
              <a:rPr lang="en-US" i="1" dirty="0">
                <a:latin typeface="TimesNewRomanRegular"/>
              </a:rPr>
              <a:t>K</a:t>
            </a:r>
            <a:r>
              <a:rPr lang="en-US" dirty="0">
                <a:latin typeface="TimesNewRomanRegular"/>
              </a:rPr>
              <a:t>=1. 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C75A6D5-0F3F-E685-AA07-020FE2692C2D}"/>
              </a:ext>
            </a:extLst>
          </p:cNvPr>
          <p:cNvGrpSpPr/>
          <p:nvPr/>
        </p:nvGrpSpPr>
        <p:grpSpPr>
          <a:xfrm>
            <a:off x="5915607" y="974119"/>
            <a:ext cx="2687217" cy="1442510"/>
            <a:chOff x="1646995" y="2409190"/>
            <a:chExt cx="3151979" cy="1789585"/>
          </a:xfrm>
        </p:grpSpPr>
        <p:pic>
          <p:nvPicPr>
            <p:cNvPr id="6" name="Picture 5" descr="A diagram of a computer chip&#10;&#10;AI-generated content may be incorrect.">
              <a:extLst>
                <a:ext uri="{FF2B5EF4-FFF2-40B4-BE49-F238E27FC236}">
                  <a16:creationId xmlns:a16="http://schemas.microsoft.com/office/drawing/2014/main" id="{5CA061AE-5AE7-0BA9-48AC-834152F49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6995" y="2409190"/>
              <a:ext cx="3151979" cy="1789585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2ACD09D-3AEB-AA66-CC78-78D15B60C4D3}"/>
                </a:ext>
              </a:extLst>
            </p:cNvPr>
            <p:cNvCxnSpPr/>
            <p:nvPr/>
          </p:nvCxnSpPr>
          <p:spPr bwMode="auto">
            <a:xfrm>
              <a:off x="2164702" y="2519265"/>
              <a:ext cx="242596" cy="0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ECC17BB-794F-6F7A-CB53-2DECE5C7725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164702" y="2509934"/>
              <a:ext cx="0" cy="1065351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F341928-58A1-D61E-FFBC-FBCC392A5E56}"/>
                </a:ext>
              </a:extLst>
            </p:cNvPr>
            <p:cNvCxnSpPr/>
            <p:nvPr/>
          </p:nvCxnSpPr>
          <p:spPr bwMode="auto">
            <a:xfrm>
              <a:off x="2164702" y="3562644"/>
              <a:ext cx="242596" cy="0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465BA9B-0F76-30D8-2063-A6119EE43C8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26433" y="2960914"/>
              <a:ext cx="0" cy="632317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106E87E4-0F6D-88A1-78D4-9D9BA73E3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9761" y="3195110"/>
            <a:ext cx="3693439" cy="305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85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1F984A-4DB5-DE01-D04A-E917DE731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C5A30F-92E0-FB1C-81B1-69849C5A91FF}"/>
              </a:ext>
            </a:extLst>
          </p:cNvPr>
          <p:cNvSpPr txBox="1"/>
          <p:nvPr/>
        </p:nvSpPr>
        <p:spPr>
          <a:xfrm>
            <a:off x="541174" y="302010"/>
            <a:ext cx="7725747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3. Binary counters</a:t>
            </a:r>
          </a:p>
          <a:p>
            <a:pPr algn="l"/>
            <a:r>
              <a:rPr lang="en-US" dirty="0"/>
              <a:t>A</a:t>
            </a:r>
            <a:r>
              <a:rPr lang="en-US" dirty="0">
                <a:solidFill>
                  <a:srgbClr val="0000FF"/>
                </a:solidFill>
              </a:rPr>
              <a:t> binary counter </a:t>
            </a:r>
            <a:r>
              <a:rPr lang="en-US" dirty="0"/>
              <a:t>can be constructed by connecting several toggle flip-flops (TFF) in series, where the output </a:t>
            </a:r>
            <a:r>
              <a:rPr lang="en-US" i="1" dirty="0"/>
              <a:t>Q</a:t>
            </a:r>
            <a:r>
              <a:rPr lang="en-US" dirty="0"/>
              <a:t> of one TFF is used as the clock for the next TFF. </a:t>
            </a:r>
            <a:r>
              <a:rPr lang="en-US" sz="1800" b="0" i="0" u="none" strike="noStrike" baseline="0" dirty="0">
                <a:latin typeface="TimesNewRomanRegular"/>
              </a:rPr>
              <a:t>The output of each TFF changes state when its particular clock undergoes a high-low transition.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FC804F-A7E1-DEDE-D84D-0455FA70B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99" y="1856282"/>
            <a:ext cx="7338696" cy="8001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124E5A-03E2-0D53-E5F7-6FACEBD90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635" y="2754158"/>
            <a:ext cx="3592286" cy="37026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4863CC-37DB-9371-1592-CD067ECB6D08}"/>
              </a:ext>
            </a:extLst>
          </p:cNvPr>
          <p:cNvSpPr txBox="1"/>
          <p:nvPr/>
        </p:nvSpPr>
        <p:spPr>
          <a:xfrm>
            <a:off x="541174" y="2754158"/>
            <a:ext cx="3881536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The counter can be extended to use any number </a:t>
            </a:r>
            <a:r>
              <a:rPr lang="en-US" i="1" dirty="0"/>
              <a:t>n</a:t>
            </a:r>
            <a:r>
              <a:rPr lang="en-US" dirty="0"/>
              <a:t> of TFFs. It resets to zero after 2</a:t>
            </a:r>
            <a:r>
              <a:rPr lang="en-US" i="1" baseline="30000" dirty="0"/>
              <a:t>n</a:t>
            </a:r>
            <a:r>
              <a:rPr lang="en-US" dirty="0"/>
              <a:t> clock pulses.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Binary counters are available as ICs. They may have useful features such as reset (clear), preset, counting up and counting down.</a:t>
            </a:r>
          </a:p>
          <a:p>
            <a:pPr algn="l"/>
            <a:r>
              <a:rPr lang="en-US" dirty="0"/>
              <a:t>A </a:t>
            </a:r>
            <a:r>
              <a:rPr lang="en-US" dirty="0">
                <a:solidFill>
                  <a:srgbClr val="0000FF"/>
                </a:solidFill>
              </a:rPr>
              <a:t>binary-coded decimal 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BCD</a:t>
            </a:r>
            <a:r>
              <a:rPr lang="en-US" dirty="0"/>
              <a:t>) </a:t>
            </a:r>
            <a:r>
              <a:rPr lang="en-US" dirty="0">
                <a:solidFill>
                  <a:srgbClr val="0000FF"/>
                </a:solidFill>
              </a:rPr>
              <a:t>counter</a:t>
            </a:r>
            <a:r>
              <a:rPr lang="en-US" dirty="0"/>
              <a:t> is realized by connecting </a:t>
            </a:r>
            <a:r>
              <a:rPr lang="en-US" i="1" dirty="0"/>
              <a:t>Q</a:t>
            </a:r>
            <a:r>
              <a:rPr lang="en-US" baseline="-25000" dirty="0"/>
              <a:t>2</a:t>
            </a:r>
            <a:r>
              <a:rPr lang="en-US" dirty="0"/>
              <a:t> and </a:t>
            </a:r>
            <a:r>
              <a:rPr lang="en-US" i="1" dirty="0"/>
              <a:t>Q</a:t>
            </a:r>
            <a:r>
              <a:rPr lang="en-US" baseline="-25000" dirty="0"/>
              <a:t>4</a:t>
            </a:r>
            <a:r>
              <a:rPr lang="en-US" dirty="0"/>
              <a:t> to a master reset NAND gate, which resets the counter to 0 when it reaches 1010</a:t>
            </a:r>
            <a:r>
              <a:rPr lang="en-US" baseline="-25000" dirty="0"/>
              <a:t>2</a:t>
            </a:r>
            <a:r>
              <a:rPr lang="en-US" dirty="0"/>
              <a:t>=10. </a:t>
            </a:r>
          </a:p>
        </p:txBody>
      </p:sp>
    </p:spTree>
    <p:extLst>
      <p:ext uri="{BB962C8B-B14F-4D97-AF65-F5344CB8AC3E}">
        <p14:creationId xmlns:p14="http://schemas.microsoft.com/office/powerpoint/2010/main" val="2531126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A24D80-9008-AE5A-0A13-9D7078DE9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69F94F-4EC4-3D60-63FA-23CF045BDC59}"/>
              </a:ext>
            </a:extLst>
          </p:cNvPr>
          <p:cNvSpPr txBox="1"/>
          <p:nvPr/>
        </p:nvSpPr>
        <p:spPr>
          <a:xfrm>
            <a:off x="541174" y="302010"/>
            <a:ext cx="8210940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4. Decoders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A </a:t>
            </a:r>
            <a:r>
              <a:rPr lang="en-US" dirty="0">
                <a:solidFill>
                  <a:srgbClr val="0000FF"/>
                </a:solidFill>
              </a:rPr>
              <a:t>BCD to 7-segment decoder</a:t>
            </a:r>
            <a:r>
              <a:rPr lang="en-US" dirty="0"/>
              <a:t> is a circuit that reads the four outputs of a BCD counter and lights up the appropriate segments of a </a:t>
            </a:r>
            <a:r>
              <a:rPr lang="en-US" dirty="0">
                <a:solidFill>
                  <a:srgbClr val="0000FF"/>
                </a:solidFill>
              </a:rPr>
              <a:t>seven-segment display</a:t>
            </a:r>
            <a:r>
              <a:rPr lang="en-US" dirty="0"/>
              <a:t>.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This is a combinational logic circuit and can be done by using normal digital logic gates. It is a good practice of using Karnaugh maps.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IC 7447 converts BCD inputs into signals that drive 7-segment displays.</a:t>
            </a:r>
          </a:p>
        </p:txBody>
      </p:sp>
      <p:pic>
        <p:nvPicPr>
          <p:cNvPr id="1026" name="Picture 2" descr="seven segment decoder">
            <a:extLst>
              <a:ext uri="{FF2B5EF4-FFF2-40B4-BE49-F238E27FC236}">
                <a16:creationId xmlns:a16="http://schemas.microsoft.com/office/drawing/2014/main" id="{90DF50F0-8367-B675-6DD2-E865AA6B3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47" y="2922233"/>
            <a:ext cx="4572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73477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5400">
          <a:solidFill>
            <a:schemeClr val="tx1"/>
          </a:solidFill>
        </a:ln>
      </a:spPr>
      <a:bodyPr rtlCol="0" anchor="ctr">
        <a:spAutoFit/>
      </a:bodyPr>
      <a:lstStyle>
        <a:defPPr algn="l">
          <a:defRPr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172538</TotalTime>
  <Words>1409</Words>
  <Application>Microsoft Office PowerPoint</Application>
  <PresentationFormat>On-screen Show (4:3)</PresentationFormat>
  <Paragraphs>77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TimesNewRomanItalic</vt:lpstr>
      <vt:lpstr>TimesNewRomanRegular</vt:lpstr>
      <vt:lpstr>Arial</vt:lpstr>
      <vt:lpstr>Cambria Math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2477</cp:revision>
  <cp:lastPrinted>2017-01-04T16:34:42Z</cp:lastPrinted>
  <dcterms:created xsi:type="dcterms:W3CDTF">2006-08-25T03:15:15Z</dcterms:created>
  <dcterms:modified xsi:type="dcterms:W3CDTF">2025-11-09T02:59:03Z</dcterms:modified>
</cp:coreProperties>
</file>