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41" r:id="rId2"/>
    <p:sldId id="565" r:id="rId3"/>
    <p:sldId id="566" r:id="rId4"/>
    <p:sldId id="567" r:id="rId5"/>
    <p:sldId id="548" r:id="rId6"/>
    <p:sldId id="568" r:id="rId7"/>
    <p:sldId id="569" r:id="rId8"/>
    <p:sldId id="570" r:id="rId9"/>
    <p:sldId id="571" r:id="rId10"/>
    <p:sldId id="572" r:id="rId11"/>
    <p:sldId id="573" r:id="rId12"/>
    <p:sldId id="574" r:id="rId13"/>
    <p:sldId id="575" r:id="rId14"/>
    <p:sldId id="576" r:id="rId15"/>
    <p:sldId id="577" r:id="rId16"/>
    <p:sldId id="578" r:id="rId17"/>
    <p:sldId id="579" r:id="rId18"/>
    <p:sldId id="580" r:id="rId19"/>
    <p:sldId id="581" r:id="rId20"/>
    <p:sldId id="582" r:id="rId21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336600"/>
    <a:srgbClr val="FF00FF"/>
    <a:srgbClr val="800080"/>
    <a:srgbClr val="00CC00"/>
    <a:srgbClr val="990033"/>
    <a:srgbClr val="9900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6" autoAdjust="0"/>
    <p:restoredTop sz="98544" autoAdjust="0"/>
  </p:normalViewPr>
  <p:slideViewPr>
    <p:cSldViewPr snapToGrid="0">
      <p:cViewPr>
        <p:scale>
          <a:sx n="90" d="100"/>
          <a:sy n="90" d="100"/>
        </p:scale>
        <p:origin x="571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506"/>
            <a:ext cx="560832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6.jp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20.wmf"/><Relationship Id="rId12" Type="http://schemas.openxmlformats.org/officeDocument/2006/relationships/image" Target="../media/image23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19.jpg"/><Relationship Id="rId10" Type="http://schemas.openxmlformats.org/officeDocument/2006/relationships/image" Target="../media/image22.png"/><Relationship Id="rId4" Type="http://schemas.openxmlformats.org/officeDocument/2006/relationships/image" Target="../media/image18.wmf"/><Relationship Id="rId9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11" Type="http://schemas.microsoft.com/office/2007/relationships/hdphoto" Target="../media/hdphoto3.wdp"/><Relationship Id="rId5" Type="http://schemas.microsoft.com/office/2007/relationships/hdphoto" Target="../media/hdphoto2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emf"/><Relationship Id="rId4" Type="http://schemas.openxmlformats.org/officeDocument/2006/relationships/image" Target="../media/image3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36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5.jpeg"/><Relationship Id="rId10" Type="http://schemas.openxmlformats.org/officeDocument/2006/relationships/image" Target="../media/image38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8" y="776929"/>
            <a:ext cx="850789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Binary numbers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In</a:t>
            </a:r>
            <a:r>
              <a:rPr lang="en-US" altLang="en-US" dirty="0">
                <a:solidFill>
                  <a:srgbClr val="0000FF"/>
                </a:solidFill>
              </a:rPr>
              <a:t> analog electronics</a:t>
            </a:r>
            <a:r>
              <a:rPr lang="en-US" altLang="en-US" dirty="0"/>
              <a:t>, voltage is a continuous variable, which can represent a continuous physical quantity, e.g., temperature, pressure, and light intensity.</a:t>
            </a:r>
            <a:br>
              <a:rPr lang="en-US" altLang="en-US" dirty="0"/>
            </a:br>
            <a:r>
              <a:rPr lang="en-US" altLang="en-US" dirty="0"/>
              <a:t>In contrast, </a:t>
            </a:r>
            <a:r>
              <a:rPr lang="en-US" altLang="en-US" dirty="0">
                <a:solidFill>
                  <a:srgbClr val="0000FF"/>
                </a:solidFill>
              </a:rPr>
              <a:t>digital electronics</a:t>
            </a:r>
            <a:r>
              <a:rPr lang="en-US" altLang="en-US" dirty="0"/>
              <a:t>, has only two distinguishable voltages. These two states are called </a:t>
            </a:r>
            <a:r>
              <a:rPr lang="en-US" altLang="en-US" dirty="0">
                <a:solidFill>
                  <a:srgbClr val="0000FF"/>
                </a:solidFill>
              </a:rPr>
              <a:t>high/low, 1/0, on/off, </a:t>
            </a:r>
            <a:r>
              <a:rPr lang="en-US" altLang="en-US" dirty="0"/>
              <a:t>or</a:t>
            </a:r>
            <a:r>
              <a:rPr lang="en-US" altLang="en-US" dirty="0">
                <a:solidFill>
                  <a:srgbClr val="0000FF"/>
                </a:solidFill>
              </a:rPr>
              <a:t> true/false</a:t>
            </a:r>
            <a:r>
              <a:rPr lang="en-US" altLang="en-US" dirty="0"/>
              <a:t>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16: Digital logic gates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077D28-F3AD-0D0E-BB01-2AF15CB2E378}"/>
              </a:ext>
            </a:extLst>
          </p:cNvPr>
          <p:cNvSpPr txBox="1"/>
          <p:nvPr/>
        </p:nvSpPr>
        <p:spPr>
          <a:xfrm>
            <a:off x="438728" y="4553198"/>
            <a:ext cx="487039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In digital electronics, signal levels are expressed by base-2 numbers, or </a:t>
            </a:r>
            <a:r>
              <a:rPr lang="en-US" dirty="0">
                <a:solidFill>
                  <a:srgbClr val="0000FF"/>
                </a:solidFill>
              </a:rPr>
              <a:t>binary numbers</a:t>
            </a:r>
            <a:r>
              <a:rPr lang="en-US" dirty="0"/>
              <a:t>. There are two ways to represent a binary number:</a:t>
            </a:r>
          </a:p>
          <a:p>
            <a:pPr marL="342900" indent="-342900" algn="l">
              <a:buAutoNum type="arabicParenR"/>
            </a:pPr>
            <a:r>
              <a:rPr lang="en-US" dirty="0">
                <a:solidFill>
                  <a:srgbClr val="0000FF"/>
                </a:solidFill>
              </a:rPr>
              <a:t>Parallel representation</a:t>
            </a:r>
          </a:p>
          <a:p>
            <a:pPr marL="342900" indent="-342900" algn="l">
              <a:buAutoNum type="arabicParenR"/>
            </a:pPr>
            <a:r>
              <a:rPr lang="en-US" dirty="0">
                <a:solidFill>
                  <a:srgbClr val="0000FF"/>
                </a:solidFill>
              </a:rPr>
              <a:t>Serial representation</a:t>
            </a:r>
          </a:p>
        </p:txBody>
      </p:sp>
      <p:pic>
        <p:nvPicPr>
          <p:cNvPr id="27" name="Picture 26" descr="A diagram of a circuit&#10;&#10;AI-generated content may be incorrect.">
            <a:extLst>
              <a:ext uri="{FF2B5EF4-FFF2-40B4-BE49-F238E27FC236}">
                <a16:creationId xmlns:a16="http://schemas.microsoft.com/office/drawing/2014/main" id="{86F2EA4D-9339-8106-51B8-41E24B0213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49" y="2519628"/>
            <a:ext cx="2743875" cy="1893389"/>
          </a:xfrm>
          <a:prstGeom prst="rect">
            <a:avLst/>
          </a:prstGeom>
        </p:spPr>
      </p:pic>
      <p:pic>
        <p:nvPicPr>
          <p:cNvPr id="29" name="Picture 28" descr="A black and white diagram&#10;&#10;AI-generated content may be incorrect.">
            <a:extLst>
              <a:ext uri="{FF2B5EF4-FFF2-40B4-BE49-F238E27FC236}">
                <a16:creationId xmlns:a16="http://schemas.microsoft.com/office/drawing/2014/main" id="{2AC8A2A2-14FB-FE0C-000C-244A99A141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295" y="5087930"/>
            <a:ext cx="3376329" cy="85009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1C4AB4-B7D2-C6D6-968F-F55A7C3A31D3}"/>
              </a:ext>
            </a:extLst>
          </p:cNvPr>
          <p:cNvSpPr txBox="1"/>
          <p:nvPr/>
        </p:nvSpPr>
        <p:spPr>
          <a:xfrm>
            <a:off x="438728" y="2389896"/>
            <a:ext cx="5019679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>
                <a:latin typeface="TimesNewRomanRegular"/>
              </a:rPr>
              <a:t>In </a:t>
            </a:r>
            <a:r>
              <a:rPr lang="en-US" dirty="0">
                <a:solidFill>
                  <a:srgbClr val="0000FF"/>
                </a:solidFill>
                <a:latin typeface="TimesNewRomanRegular"/>
              </a:rPr>
              <a:t>TTL</a:t>
            </a:r>
            <a:r>
              <a:rPr lang="en-US" dirty="0">
                <a:latin typeface="TimesNewRomanRegular"/>
              </a:rPr>
              <a:t> (transistor-transistor-logic) circuits, a </a:t>
            </a:r>
            <a:r>
              <a:rPr lang="en-US" dirty="0">
                <a:solidFill>
                  <a:srgbClr val="0000FF"/>
                </a:solidFill>
                <a:latin typeface="TimesNewRomanRegular"/>
              </a:rPr>
              <a:t>high state </a:t>
            </a:r>
            <a:r>
              <a:rPr lang="en-US" dirty="0">
                <a:latin typeface="TimesNewRomanRegular"/>
              </a:rPr>
              <a:t>corresponds to a voltage above 2.0 V, while a </a:t>
            </a:r>
            <a:r>
              <a:rPr lang="en-US" dirty="0">
                <a:solidFill>
                  <a:srgbClr val="0000FF"/>
                </a:solidFill>
                <a:latin typeface="TimesNewRomanRegular"/>
              </a:rPr>
              <a:t>low state </a:t>
            </a:r>
            <a:r>
              <a:rPr lang="en-US" dirty="0">
                <a:latin typeface="TimesNewRomanRegular"/>
              </a:rPr>
              <a:t>corresponds to a voltage below 0.8 V. This ensures </a:t>
            </a:r>
            <a:r>
              <a:rPr lang="en-US" dirty="0">
                <a:solidFill>
                  <a:srgbClr val="0000FF"/>
                </a:solidFill>
                <a:latin typeface="TimesNewRomanRegular"/>
              </a:rPr>
              <a:t>noise immunity</a:t>
            </a:r>
            <a:r>
              <a:rPr lang="en-US" dirty="0">
                <a:latin typeface="TimesNewRomanRegular"/>
              </a:rPr>
              <a:t>.</a:t>
            </a:r>
            <a:endParaRPr lang="en-US" altLang="en-US" dirty="0"/>
          </a:p>
          <a:p>
            <a:pPr algn="l">
              <a:spcAft>
                <a:spcPts val="600"/>
              </a:spcAft>
            </a:pPr>
            <a:r>
              <a:rPr lang="en-US" altLang="en-US" dirty="0"/>
              <a:t>The “high/low” nomenclature directly characterizes voltages, but the other names rely on convention, e.g., we can define high=1, low=0, or the opposite.</a:t>
            </a:r>
          </a:p>
        </p:txBody>
      </p:sp>
    </p:spTree>
    <p:extLst>
      <p:ext uri="{BB962C8B-B14F-4D97-AF65-F5344CB8AC3E}">
        <p14:creationId xmlns:p14="http://schemas.microsoft.com/office/powerpoint/2010/main" val="59094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5C38E5-E207-D4CF-A03F-E8A8A776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05CDC7-1436-7319-617E-71741822B6B5}"/>
              </a:ext>
            </a:extLst>
          </p:cNvPr>
          <p:cNvSpPr/>
          <p:nvPr/>
        </p:nvSpPr>
        <p:spPr>
          <a:xfrm>
            <a:off x="438728" y="282406"/>
            <a:ext cx="834137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Logic gates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logic gate </a:t>
            </a:r>
            <a:r>
              <a:rPr lang="en-US" altLang="en-US" dirty="0"/>
              <a:t>performs a certain logical operation on its input signals, and generates an output state.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The logical operation of the gate is defined by its </a:t>
            </a:r>
            <a:r>
              <a:rPr lang="en-US" altLang="en-US" dirty="0">
                <a:solidFill>
                  <a:srgbClr val="0000FF"/>
                </a:solidFill>
              </a:rPr>
              <a:t>truth table</a:t>
            </a:r>
            <a:r>
              <a:rPr lang="en-US" altLang="en-US" dirty="0"/>
              <a:t>, which gives the output state for all possible combinations of the inputs. For </a:t>
            </a:r>
            <a:r>
              <a:rPr lang="en-US" altLang="en-US" i="1" dirty="0"/>
              <a:t>n</a:t>
            </a:r>
            <a:r>
              <a:rPr lang="en-US" altLang="en-US" dirty="0"/>
              <a:t> inputs, there are 2</a:t>
            </a:r>
            <a:r>
              <a:rPr lang="en-US" altLang="en-US" i="1" baseline="30000" dirty="0"/>
              <a:t>n </a:t>
            </a:r>
            <a:r>
              <a:rPr lang="en-US" altLang="en-US" dirty="0"/>
              <a:t>different combinations.</a:t>
            </a: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There are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-Roman"/>
              </a:rPr>
              <a:t>six basic logic gates</a:t>
            </a:r>
            <a:r>
              <a:rPr lang="en-US" sz="1800" b="0" i="0" u="none" strike="noStrike" baseline="0" dirty="0">
                <a:latin typeface="Times-Roman"/>
              </a:rPr>
              <a:t>: AND, OR, XOR, NAND, NOR, and NOT (invertor). These gates are sufficient to implement all logic functions.</a:t>
            </a:r>
            <a:endParaRPr lang="en-US" altLang="en-US" dirty="0"/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242FC5E-EB6F-48A4-B6D7-624FAB112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46" y="3109651"/>
            <a:ext cx="4022954" cy="1223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29047-DB96-9C98-72E2-34D16F802903}"/>
              </a:ext>
            </a:extLst>
          </p:cNvPr>
          <p:cNvSpPr txBox="1"/>
          <p:nvPr/>
        </p:nvSpPr>
        <p:spPr>
          <a:xfrm>
            <a:off x="1629159" y="3526314"/>
            <a:ext cx="802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latin typeface="Times-Roman"/>
              </a:rPr>
              <a:t>AND</a:t>
            </a:r>
            <a:r>
              <a:rPr lang="en-US" sz="1800" b="0" i="0" u="none" strike="noStrike" baseline="0" dirty="0">
                <a:latin typeface="Times-Roman"/>
              </a:rPr>
              <a:t>:</a:t>
            </a:r>
            <a:endParaRPr lang="en-US" dirty="0"/>
          </a:p>
        </p:txBody>
      </p:sp>
      <p:pic>
        <p:nvPicPr>
          <p:cNvPr id="9" name="Picture 8" descr="A math equation with numbers&#10;&#10;AI-generated content may be incorrect.">
            <a:extLst>
              <a:ext uri="{FF2B5EF4-FFF2-40B4-BE49-F238E27FC236}">
                <a16:creationId xmlns:a16="http://schemas.microsoft.com/office/drawing/2014/main" id="{6A6D60B4-7022-C014-BC99-BDD03C61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26" y="4783965"/>
            <a:ext cx="4038074" cy="12233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193DD7-688C-95F9-71A7-FD9157A31C25}"/>
              </a:ext>
            </a:extLst>
          </p:cNvPr>
          <p:cNvSpPr txBox="1"/>
          <p:nvPr/>
        </p:nvSpPr>
        <p:spPr>
          <a:xfrm>
            <a:off x="1629159" y="5210989"/>
            <a:ext cx="802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latin typeface="Times-Roman"/>
              </a:rPr>
              <a:t>OR</a:t>
            </a:r>
            <a:r>
              <a:rPr lang="en-US" sz="1800" b="0" i="0" u="none" strike="noStrike" baseline="0" dirty="0">
                <a:latin typeface="Times-Roman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69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1E3724-F530-82FC-0709-F074DC734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" name="Picture 3" descr="A black and white text&#10;&#10;AI-generated content may be incorrect.">
            <a:extLst>
              <a:ext uri="{FF2B5EF4-FFF2-40B4-BE49-F238E27FC236}">
                <a16:creationId xmlns:a16="http://schemas.microsoft.com/office/drawing/2014/main" id="{EA1984AD-1289-56E5-DCEE-55F5ACF0C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38" y="652117"/>
            <a:ext cx="3971148" cy="1186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AE8BDE-6678-9926-449D-4EC90C684884}"/>
              </a:ext>
            </a:extLst>
          </p:cNvPr>
          <p:cNvSpPr txBox="1"/>
          <p:nvPr/>
        </p:nvSpPr>
        <p:spPr>
          <a:xfrm>
            <a:off x="1516506" y="1060458"/>
            <a:ext cx="802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latin typeface="Times-Roman"/>
              </a:rPr>
              <a:t>XOR</a:t>
            </a:r>
            <a:r>
              <a:rPr lang="en-US" sz="1800" b="0" i="0" u="none" strike="noStrike" baseline="0" dirty="0">
                <a:latin typeface="Times-Roman"/>
              </a:rPr>
              <a:t>:</a:t>
            </a:r>
            <a:endParaRPr lang="en-US" dirty="0"/>
          </a:p>
        </p:txBody>
      </p:sp>
      <p:pic>
        <p:nvPicPr>
          <p:cNvPr id="7" name="Picture 6" descr="A black text with black text&#10;&#10;AI-generated content may be incorrect.">
            <a:extLst>
              <a:ext uri="{FF2B5EF4-FFF2-40B4-BE49-F238E27FC236}">
                <a16:creationId xmlns:a16="http://schemas.microsoft.com/office/drawing/2014/main" id="{182EAC54-809C-0D4C-F488-178AF6BF3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38" y="2112359"/>
            <a:ext cx="3993355" cy="11860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5C248C-C236-B16B-10A4-B1A7863BEB92}"/>
              </a:ext>
            </a:extLst>
          </p:cNvPr>
          <p:cNvSpPr txBox="1"/>
          <p:nvPr/>
        </p:nvSpPr>
        <p:spPr>
          <a:xfrm>
            <a:off x="1516506" y="2519778"/>
            <a:ext cx="923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latin typeface="Times-Roman"/>
              </a:rPr>
              <a:t>NAND</a:t>
            </a:r>
            <a:r>
              <a:rPr lang="en-US" sz="1800" b="0" i="0" u="none" strike="noStrike" baseline="0" dirty="0">
                <a:latin typeface="Times-Roman"/>
              </a:rPr>
              <a:t>:</a:t>
            </a:r>
            <a:endParaRPr lang="en-US" dirty="0"/>
          </a:p>
        </p:txBody>
      </p:sp>
      <p:pic>
        <p:nvPicPr>
          <p:cNvPr id="10" name="Picture 9" descr="A math equations with numbers&#10;&#10;AI-generated content may be incorrect.">
            <a:extLst>
              <a:ext uri="{FF2B5EF4-FFF2-40B4-BE49-F238E27FC236}">
                <a16:creationId xmlns:a16="http://schemas.microsoft.com/office/drawing/2014/main" id="{A4450985-DF7E-39FA-E29E-B95800AB8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148" y="3599565"/>
            <a:ext cx="4002238" cy="11860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9F7AC1-F080-E8BD-E2F9-F82EFB3E05AB}"/>
              </a:ext>
            </a:extLst>
          </p:cNvPr>
          <p:cNvSpPr txBox="1"/>
          <p:nvPr/>
        </p:nvSpPr>
        <p:spPr>
          <a:xfrm>
            <a:off x="1516506" y="4007905"/>
            <a:ext cx="923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latin typeface="Times-Roman"/>
              </a:rPr>
              <a:t>NOR</a:t>
            </a:r>
            <a:r>
              <a:rPr lang="en-US" sz="1800" b="0" i="0" u="none" strike="noStrike" baseline="0" dirty="0">
                <a:latin typeface="Times-Roman"/>
              </a:rPr>
              <a:t>:</a:t>
            </a:r>
            <a:endParaRPr lang="en-US" dirty="0"/>
          </a:p>
        </p:txBody>
      </p:sp>
      <p:pic>
        <p:nvPicPr>
          <p:cNvPr id="13" name="Picture 1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DF8EE0D-0702-5030-1220-78F1417D4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915" y="5077051"/>
            <a:ext cx="3679001" cy="734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E4FC09-F14F-E68B-2320-47B66A6F3241}"/>
              </a:ext>
            </a:extLst>
          </p:cNvPr>
          <p:cNvSpPr txBox="1"/>
          <p:nvPr/>
        </p:nvSpPr>
        <p:spPr>
          <a:xfrm>
            <a:off x="1516506" y="5259831"/>
            <a:ext cx="1634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latin typeface="Times-Roman"/>
              </a:rPr>
              <a:t>NOT (inverter)</a:t>
            </a:r>
            <a:r>
              <a:rPr lang="en-US" sz="1800" b="0" i="0" u="none" strike="noStrike" baseline="0" dirty="0">
                <a:latin typeface="Times-Roman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12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E25183-0C84-486D-584E-573EBCF4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619BF-6633-DE24-5369-EAC80AF742F2}"/>
              </a:ext>
            </a:extLst>
          </p:cNvPr>
          <p:cNvSpPr txBox="1"/>
          <p:nvPr/>
        </p:nvSpPr>
        <p:spPr>
          <a:xfrm>
            <a:off x="587829" y="463812"/>
            <a:ext cx="7585788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latin typeface="Times-Roman"/>
              </a:rPr>
              <a:t>The AND, OR, XOR, NAND and NOR gates may have more than two inputs.</a:t>
            </a: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The NAND and NOR gates are negated version or AND and OR:</a:t>
            </a:r>
          </a:p>
          <a:p>
            <a:pPr algn="l"/>
            <a:r>
              <a:rPr lang="en-US" u="sng" dirty="0">
                <a:latin typeface="Times-Roman"/>
              </a:rPr>
              <a:t>NAND = NOT AND,  NOR = NOT OR.</a:t>
            </a:r>
            <a:r>
              <a:rPr lang="en-US" sz="1800" b="0" i="0" u="sng" strike="noStrike" baseline="0" dirty="0">
                <a:latin typeface="Times-Roman"/>
              </a:rPr>
              <a:t> </a:t>
            </a:r>
            <a:endParaRPr lang="en-US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780CCF-1BF6-42C7-ACE9-CFC2F7A10ACD}"/>
              </a:ext>
            </a:extLst>
          </p:cNvPr>
          <p:cNvSpPr txBox="1"/>
          <p:nvPr/>
        </p:nvSpPr>
        <p:spPr>
          <a:xfrm>
            <a:off x="587830" y="1563678"/>
            <a:ext cx="8098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The NAND gate is the simplest logic gate to construct from discrete components (except the inverter). It was thus the most commonly used gate.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F1E055-E837-7A99-545F-3587E1691197}"/>
              </a:ext>
            </a:extLst>
          </p:cNvPr>
          <p:cNvSpPr txBox="1"/>
          <p:nvPr/>
        </p:nvSpPr>
        <p:spPr>
          <a:xfrm>
            <a:off x="587829" y="2376616"/>
            <a:ext cx="795901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dirty="0">
                <a:solidFill>
                  <a:srgbClr val="0000FF"/>
                </a:solidFill>
              </a:rPr>
              <a:t>XOR encryption</a:t>
            </a:r>
            <a:r>
              <a:rPr lang="en-US" dirty="0"/>
              <a:t>: Note that </a:t>
            </a:r>
            <a:r>
              <a:rPr lang="en-US" i="1" dirty="0"/>
              <a:t>A</a:t>
            </a:r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⊕</a:t>
            </a:r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i="1" dirty="0"/>
              <a:t>K</a:t>
            </a:r>
            <a:r>
              <a:rPr lang="en-US" dirty="0"/>
              <a:t> can be either </a:t>
            </a:r>
            <a:r>
              <a:rPr lang="en-US" i="1" dirty="0"/>
              <a:t>A</a:t>
            </a:r>
            <a:r>
              <a:rPr lang="en-US" dirty="0"/>
              <a:t> or </a:t>
            </a:r>
            <a:r>
              <a:rPr lang="en-US" i="1" dirty="0"/>
              <a:t>Ā</a:t>
            </a:r>
            <a:r>
              <a:rPr lang="en-US" dirty="0"/>
              <a:t>, depending on </a:t>
            </a:r>
            <a:r>
              <a:rPr lang="en-US" i="1" dirty="0"/>
              <a:t>K </a:t>
            </a:r>
            <a:r>
              <a:rPr lang="en-US" dirty="0"/>
              <a:t>= 0 or 1. but (</a:t>
            </a:r>
            <a:r>
              <a:rPr lang="en-US" i="1" dirty="0"/>
              <a:t>A</a:t>
            </a:r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⊕</a:t>
            </a:r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i="1" dirty="0"/>
              <a:t>K</a:t>
            </a:r>
            <a:r>
              <a:rPr lang="en-US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 ) ⊕</a:t>
            </a:r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i="1" dirty="0"/>
              <a:t>K</a:t>
            </a:r>
            <a:r>
              <a:rPr lang="en-US" dirty="0"/>
              <a:t> is always equal to </a:t>
            </a:r>
            <a:r>
              <a:rPr lang="en-US" i="1" dirty="0"/>
              <a:t>A</a:t>
            </a:r>
            <a:r>
              <a:rPr lang="en-US" dirty="0"/>
              <a:t>, regardless of the value of </a:t>
            </a:r>
            <a:r>
              <a:rPr lang="en-US" i="1" dirty="0"/>
              <a:t>K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In XOR encryption, a key is XORed with the plaintext to produce ciphertext. The same key is then XORed with the ciphertext to recover the original plaintext.</a:t>
            </a:r>
          </a:p>
          <a:p>
            <a:pPr algn="l"/>
            <a:r>
              <a:rPr lang="en-US" dirty="0"/>
              <a:t>Example: 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D9B5E5-F418-29A6-B5D2-603B241D9A4D}"/>
              </a:ext>
            </a:extLst>
          </p:cNvPr>
          <p:cNvGrpSpPr/>
          <p:nvPr/>
        </p:nvGrpSpPr>
        <p:grpSpPr>
          <a:xfrm>
            <a:off x="686780" y="4122856"/>
            <a:ext cx="3745262" cy="1955762"/>
            <a:chOff x="826738" y="2508631"/>
            <a:chExt cx="3745262" cy="195576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454213D-AB23-A6FD-8304-7C67F2148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6738" y="2508631"/>
              <a:ext cx="3745262" cy="92036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2A1FBEF-3B32-F2B2-9839-7F327BC57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738" y="3600801"/>
              <a:ext cx="3745262" cy="863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013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72975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Ch8: 1</a:t>
            </a:r>
          </a:p>
        </p:txBody>
      </p:sp>
    </p:spTree>
    <p:extLst>
      <p:ext uri="{BB962C8B-B14F-4D97-AF65-F5344CB8AC3E}">
        <p14:creationId xmlns:p14="http://schemas.microsoft.com/office/powerpoint/2010/main" val="3991298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CF6B9C-B9DA-54D7-FD8B-5E707033A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1022" y="829111"/>
            <a:ext cx="4264090" cy="54161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57390" y="776929"/>
            <a:ext cx="418363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1. Boolean algebra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solidFill>
                  <a:srgbClr val="0000FF"/>
                </a:solidFill>
                <a:latin typeface="TimesNewRomanItalic"/>
              </a:rPr>
              <a:t>Boolean algebra </a:t>
            </a:r>
            <a:r>
              <a:rPr lang="en-US" sz="1800" b="0" i="0" u="none" strike="noStrike" baseline="0" dirty="0">
                <a:latin typeface="TimesNewRomanRegular"/>
              </a:rPr>
              <a:t>is the algebra for logical operations. Common Boolean algebra is summarized in Table 8.3 of the text.</a:t>
            </a:r>
            <a:endParaRPr lang="en-US" dirty="0">
              <a:latin typeface="TimesNewRomanRegular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1" u="none" strike="noStrike" baseline="0" dirty="0">
                <a:latin typeface="TimesNewRomanItalic"/>
              </a:rPr>
              <a:t>A</a:t>
            </a:r>
            <a:r>
              <a:rPr lang="en-US" sz="1800" b="0" i="0" u="none" strike="noStrike" baseline="0" dirty="0">
                <a:latin typeface="TimesNewRomanRegular"/>
              </a:rPr>
              <a:t>, </a:t>
            </a:r>
            <a:r>
              <a:rPr lang="en-US" sz="1800" b="0" i="1" u="none" strike="noStrike" baseline="0" dirty="0">
                <a:latin typeface="TimesNewRomanItalic"/>
              </a:rPr>
              <a:t>B</a:t>
            </a:r>
            <a:r>
              <a:rPr lang="en-US" sz="1800" b="0" i="0" u="none" strike="noStrike" baseline="0" dirty="0">
                <a:latin typeface="TimesNewRomanRegular"/>
              </a:rPr>
              <a:t>, and </a:t>
            </a:r>
            <a:r>
              <a:rPr lang="en-US" sz="1800" b="0" i="1" u="none" strike="noStrike" baseline="0" dirty="0">
                <a:latin typeface="TimesNewRomanItalic"/>
              </a:rPr>
              <a:t>C </a:t>
            </a:r>
            <a:r>
              <a:rPr lang="en-US" sz="1800" b="0" i="0" u="none" strike="noStrike" baseline="0" dirty="0">
                <a:latin typeface="TimesNewRomanRegular"/>
              </a:rPr>
              <a:t>are logical variables that can take values of 0 or 1.</a:t>
            </a:r>
          </a:p>
          <a:p>
            <a:pPr marL="285750" indent="-28575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These rules can be proved by brute force by considering all the possible cases, or by using already proved rules.</a:t>
            </a:r>
            <a:br>
              <a:rPr lang="en-US" sz="1800" b="0" i="0" u="none" strike="noStrike" baseline="0" dirty="0">
                <a:latin typeface="TimesNewRomanRegular"/>
              </a:rPr>
            </a:br>
            <a:r>
              <a:rPr lang="en-US" sz="1800" b="0" i="0" u="none" strike="noStrike" baseline="0" dirty="0">
                <a:latin typeface="TimesNewRomanRegular"/>
              </a:rPr>
              <a:t>Examples:</a:t>
            </a:r>
            <a:br>
              <a:rPr lang="en-US" sz="1800" b="0" i="0" u="none" strike="noStrike" baseline="0" dirty="0">
                <a:latin typeface="TimesNewRomanRegular"/>
              </a:rPr>
            </a:br>
            <a:r>
              <a:rPr lang="en-US" sz="1800" b="0" i="1" u="none" strike="noStrike" baseline="0" dirty="0">
                <a:latin typeface="TimesNewRomanRegular"/>
              </a:rPr>
              <a:t>A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·(</a:t>
            </a:r>
            <a:r>
              <a:rPr lang="en-US" sz="1800" b="0" i="1" u="none" strike="noStrike" baseline="0" dirty="0">
                <a:latin typeface="TimesNewRomanRegular"/>
              </a:rPr>
              <a:t>A+B</a:t>
            </a:r>
            <a:r>
              <a:rPr lang="en-US" sz="1800" b="0" u="none" strike="noStrike" baseline="0" dirty="0">
                <a:latin typeface="TimesNewRomanRegular"/>
              </a:rPr>
              <a:t>)</a:t>
            </a:r>
            <a:r>
              <a:rPr lang="en-US" sz="1800" b="0" i="0" u="none" strike="noStrike" baseline="0" dirty="0">
                <a:latin typeface="TimesNewRomanRegular"/>
              </a:rPr>
              <a:t> = </a:t>
            </a:r>
            <a:r>
              <a:rPr lang="en-US" sz="1800" b="0" i="1" u="none" strike="noStrike" baseline="0" dirty="0">
                <a:latin typeface="TimesNewRomanRegular"/>
              </a:rPr>
              <a:t>A</a:t>
            </a:r>
            <a:r>
              <a:rPr lang="en-US" sz="1800" b="0" i="0" u="none" strike="noStrike" baseline="0" dirty="0">
                <a:latin typeface="TimesNewRomanRegular"/>
              </a:rPr>
              <a:t>, no matter </a:t>
            </a:r>
            <a:r>
              <a:rPr lang="en-US" sz="1800" b="0" i="1" u="none" strike="noStrike" baseline="0" dirty="0">
                <a:latin typeface="TimesNewRomanRegular"/>
              </a:rPr>
              <a:t>B</a:t>
            </a:r>
            <a:r>
              <a:rPr lang="en-US" sz="1800" b="0" i="0" u="none" strike="noStrike" baseline="0" dirty="0">
                <a:latin typeface="TimesNewRomanRegular"/>
              </a:rPr>
              <a:t> is 0 or 1.</a:t>
            </a:r>
            <a:br>
              <a:rPr lang="en-US" sz="1800" b="0" i="0" u="none" strike="noStrike" baseline="0" dirty="0">
                <a:latin typeface="TimesNewRomanRegular"/>
              </a:rPr>
            </a:br>
            <a:r>
              <a:rPr lang="en-US" sz="1800" b="0" i="0" u="none" strike="noStrike" baseline="0" dirty="0">
                <a:latin typeface="TimesNewRomanRegular"/>
              </a:rPr>
              <a:t>(</a:t>
            </a:r>
            <a:r>
              <a:rPr lang="en-US" sz="1800" b="0" i="1" u="none" strike="noStrike" baseline="0" dirty="0">
                <a:latin typeface="TimesNewRomanRegular"/>
              </a:rPr>
              <a:t>A </a:t>
            </a:r>
            <a:r>
              <a:rPr lang="en-US" sz="1800" b="0" i="0" u="none" strike="noStrike" baseline="0" dirty="0">
                <a:latin typeface="TimesNewRomanRegular"/>
              </a:rPr>
              <a:t>+ </a:t>
            </a:r>
            <a:r>
              <a:rPr lang="en-US" sz="1800" b="0" i="1" u="none" strike="noStrike" baseline="0" dirty="0">
                <a:latin typeface="TimesNewRomanRegular"/>
              </a:rPr>
              <a:t>B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)·(</a:t>
            </a:r>
            <a:r>
              <a:rPr lang="en-US" sz="1800" b="0" i="1" u="none" strike="noStrike" baseline="0" dirty="0">
                <a:latin typeface="TimesNewRomanRegular"/>
              </a:rPr>
              <a:t>A </a:t>
            </a:r>
            <a:r>
              <a:rPr lang="en-US" sz="1800" b="0" i="0" u="none" strike="noStrike" baseline="0" dirty="0">
                <a:latin typeface="TimesNewRomanRegular"/>
              </a:rPr>
              <a:t>+ 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C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) = 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A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 ·(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A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+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B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+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C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) +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 B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·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C</a:t>
            </a:r>
            <a:br>
              <a:rPr lang="en-US" sz="1800" b="0" i="1" u="none" strike="noStrike" baseline="0" dirty="0">
                <a:cs typeface="Times New Roman" panose="02020603050405020304" pitchFamily="18" charset="0"/>
              </a:rPr>
            </a:b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=</a:t>
            </a:r>
            <a:r>
              <a:rPr lang="en-US" sz="1800" b="0" i="1" u="none" strike="noStrike" baseline="0" dirty="0">
                <a:latin typeface="TimesNewRomanRegular"/>
              </a:rPr>
              <a:t>A </a:t>
            </a:r>
            <a:r>
              <a:rPr lang="en-US" sz="1800" b="0" i="0" u="none" strike="noStrike" baseline="0" dirty="0">
                <a:latin typeface="TimesNewRomanRegular"/>
              </a:rPr>
              <a:t>+ 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B</a:t>
            </a:r>
            <a:r>
              <a:rPr lang="en-US" sz="1800" b="0" u="none" strike="noStrike" baseline="0" dirty="0">
                <a:cs typeface="Times New Roman" panose="02020603050405020304" pitchFamily="18" charset="0"/>
              </a:rPr>
              <a:t>·</a:t>
            </a:r>
            <a:r>
              <a:rPr lang="en-US" sz="1800" b="0" i="1" u="none" strike="noStrike" baseline="0" dirty="0">
                <a:cs typeface="Times New Roman" panose="02020603050405020304" pitchFamily="18" charset="0"/>
              </a:rPr>
              <a:t>C.</a:t>
            </a:r>
            <a:endParaRPr lang="en-US" sz="1800" b="0" u="none" strike="noStrike" baseline="0" dirty="0">
              <a:latin typeface="TimesNewRomanRegular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charset="0"/>
                <a:ea typeface="Arial Unicode MS" pitchFamily="34" charset="-128"/>
                <a:cs typeface="+mn-cs"/>
              </a:rPr>
              <a:t>Lecture 17: Boolean algebra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0217A7F-3B03-C8D0-67BF-5E241813DB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128537"/>
              </p:ext>
            </p:extLst>
          </p:nvPr>
        </p:nvGraphicFramePr>
        <p:xfrm>
          <a:off x="1163318" y="5182034"/>
          <a:ext cx="27717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65080" imgH="482400" progId="Equation.DSMT4">
                  <p:embed/>
                </p:oleObj>
              </mc:Choice>
              <mc:Fallback>
                <p:oleObj name="Equation" r:id="rId4" imgW="1765080" imgH="4824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6CA4FC9-8E49-29CA-86C2-A677795AB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63318" y="5182034"/>
                        <a:ext cx="2771775" cy="762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7DC999B-4C9F-76FC-84CE-ABDD192F9779}"/>
              </a:ext>
            </a:extLst>
          </p:cNvPr>
          <p:cNvSpPr txBox="1"/>
          <p:nvPr/>
        </p:nvSpPr>
        <p:spPr>
          <a:xfrm>
            <a:off x="276223" y="471841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TimesNewRomanRegular"/>
                <a:cs typeface="Times New Roman" panose="02020603050405020304" pitchFamily="18" charset="0"/>
              </a:rPr>
              <a:t>DeMorgan’s theorems</a:t>
            </a:r>
            <a:r>
              <a:rPr lang="en-US" dirty="0">
                <a:latin typeface="TimesNewRomanRegular"/>
                <a:cs typeface="Times New Roman" panose="02020603050405020304" pitchFamily="18" charset="0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3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7201CD-6FED-05C4-CCC4-BFCB1F7DF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BC9DFA-30D5-25AA-EE54-ED1A066AEF59}"/>
              </a:ext>
            </a:extLst>
          </p:cNvPr>
          <p:cNvSpPr/>
          <p:nvPr/>
        </p:nvSpPr>
        <p:spPr>
          <a:xfrm>
            <a:off x="616009" y="542108"/>
            <a:ext cx="807079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Boolean algebra applications</a:t>
            </a:r>
          </a:p>
          <a:p>
            <a:pPr algn="l"/>
            <a:r>
              <a:rPr lang="en-US" sz="1800" b="0" i="0" u="none" strike="noStrike" baseline="0" dirty="0">
                <a:latin typeface="TimesNewRomanRegular"/>
              </a:rPr>
              <a:t>Boolean algebra can be used to</a:t>
            </a:r>
          </a:p>
          <a:p>
            <a:pPr marL="342900" indent="-342900" algn="l">
              <a:buAutoNum type="arabicParenR"/>
            </a:pPr>
            <a:r>
              <a:rPr lang="en-US" dirty="0">
                <a:latin typeface="TimesNewRomanRegular"/>
              </a:rPr>
              <a:t>Simplify logical functions, so we can reduce the number of gates needed. </a:t>
            </a:r>
          </a:p>
          <a:p>
            <a:pPr marL="342900" indent="-342900" algn="l">
              <a:buAutoNum type="arabicParenR"/>
            </a:pPr>
            <a:r>
              <a:rPr lang="en-US" sz="1800" b="0" i="0" u="none" strike="noStrike" baseline="0" dirty="0">
                <a:latin typeface="TimesNewRomanRegular"/>
              </a:rPr>
              <a:t>Find alternative ways of expressing logical functions, so we are not bothered by not having certain gates.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ECC148-4A8F-B8F2-2080-74AB216053D0}"/>
              </a:ext>
            </a:extLst>
          </p:cNvPr>
          <p:cNvSpPr txBox="1"/>
          <p:nvPr/>
        </p:nvSpPr>
        <p:spPr>
          <a:xfrm>
            <a:off x="616010" y="2188819"/>
            <a:ext cx="4218926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latin typeface="TimesNewRomanRegular"/>
              </a:rPr>
              <a:t>Example: the XOR function</a:t>
            </a:r>
          </a:p>
          <a:p>
            <a:pPr marL="342900" indent="-342900" algn="l">
              <a:spcAft>
                <a:spcPts val="1200"/>
              </a:spcAft>
              <a:buFont typeface="+mj-lt"/>
              <a:buAutoNum type="arabicParenR"/>
            </a:pPr>
            <a:r>
              <a:rPr lang="en-US" dirty="0"/>
              <a:t> </a:t>
            </a:r>
            <a:r>
              <a:rPr lang="en-US" i="1" dirty="0"/>
              <a:t>A </a:t>
            </a:r>
            <a:r>
              <a:rPr lang="en-US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⊕ </a:t>
            </a:r>
            <a:r>
              <a:rPr lang="en-US" i="1" dirty="0"/>
              <a:t>B </a:t>
            </a:r>
            <a:r>
              <a:rPr lang="en-US" dirty="0"/>
              <a:t>=1 only if 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sz="1800" b="0" i="1" u="none" strike="noStrike" baseline="0" dirty="0">
                <a:latin typeface="TimesNewRomanItalic"/>
              </a:rPr>
              <a:t>A=</a:t>
            </a:r>
            <a:r>
              <a:rPr lang="en-US" sz="1800" b="0" u="none" strike="noStrike" baseline="0" dirty="0">
                <a:latin typeface="TimesNewRomanItalic"/>
              </a:rPr>
              <a:t>1</a:t>
            </a:r>
            <a:r>
              <a:rPr lang="en-US" sz="1800" b="0" i="0" u="none" strike="noStrike" baseline="0" dirty="0">
                <a:latin typeface="TimesNewRomanRegular"/>
              </a:rPr>
              <a:t> and </a:t>
            </a:r>
            <a:r>
              <a:rPr lang="en-US" sz="1800" b="0" i="1" u="none" strike="noStrike" baseline="0" dirty="0">
                <a:latin typeface="TimesNewRomanItalic"/>
              </a:rPr>
              <a:t>B =</a:t>
            </a:r>
            <a:r>
              <a:rPr lang="en-US" sz="1800" b="0" u="none" strike="noStrike" baseline="0" dirty="0">
                <a:latin typeface="TimesNewRomanItalic"/>
              </a:rPr>
              <a:t>0</a:t>
            </a:r>
            <a:r>
              <a:rPr lang="en-US" sz="1800" b="0" i="1" u="none" strike="noStrike" baseline="0" dirty="0">
                <a:latin typeface="TimesNewRomanItalic"/>
              </a:rPr>
              <a:t>,</a:t>
            </a:r>
            <a:r>
              <a:rPr lang="en-US" sz="1800" b="0" i="0" u="none" strike="noStrike" baseline="0" dirty="0">
                <a:latin typeface="TimesNewRomanRegular"/>
              </a:rPr>
              <a:t> or ii) </a:t>
            </a:r>
            <a:r>
              <a:rPr lang="en-US" sz="1800" b="0" i="1" u="none" strike="noStrike" baseline="0" dirty="0">
                <a:latin typeface="TimesNewRomanItalic"/>
              </a:rPr>
              <a:t>A=</a:t>
            </a:r>
            <a:r>
              <a:rPr lang="en-US" sz="1800" b="0" u="none" strike="noStrike" baseline="0" dirty="0">
                <a:latin typeface="TimesNewRomanItalic"/>
              </a:rPr>
              <a:t>0 </a:t>
            </a:r>
            <a:r>
              <a:rPr lang="en-US" sz="1800" b="0" i="0" u="none" strike="noStrike" baseline="0" dirty="0">
                <a:latin typeface="TimesNewRomanRegular"/>
              </a:rPr>
              <a:t>and </a:t>
            </a:r>
            <a:r>
              <a:rPr lang="en-US" sz="1800" b="0" i="1" u="none" strike="noStrike" baseline="0" dirty="0">
                <a:latin typeface="TimesNewRomanItalic"/>
              </a:rPr>
              <a:t>B =</a:t>
            </a:r>
            <a:r>
              <a:rPr lang="en-US" sz="1800" b="0" u="none" strike="noStrike" baseline="0" dirty="0">
                <a:latin typeface="TimesNewRomanItalic"/>
              </a:rPr>
              <a:t>1</a:t>
            </a:r>
            <a:r>
              <a:rPr lang="en-US" sz="1800" b="0" i="1" u="none" strike="noStrike" baseline="0" dirty="0">
                <a:latin typeface="TimesNewRomanItalic"/>
              </a:rPr>
              <a:t>. </a:t>
            </a:r>
            <a:r>
              <a:rPr lang="en-US" sz="1800" b="0" u="none" strike="noStrike" baseline="0" dirty="0">
                <a:latin typeface="TimesNewRomanItalic"/>
              </a:rPr>
              <a:t>Therefore</a:t>
            </a:r>
            <a:br>
              <a:rPr lang="en-US" sz="1800" b="0" u="none" strike="noStrike" baseline="0" dirty="0">
                <a:latin typeface="TimesNewRomanItalic"/>
              </a:rPr>
            </a:br>
            <a:endParaRPr lang="en-US" sz="1800" b="0" u="none" strike="noStrike" baseline="0" dirty="0">
              <a:latin typeface="TimesNewRomanItalic"/>
            </a:endParaRPr>
          </a:p>
          <a:p>
            <a:pPr marL="342900" indent="-342900" algn="l">
              <a:spcAft>
                <a:spcPts val="1200"/>
              </a:spcAft>
              <a:buFont typeface="+mj-lt"/>
              <a:buAutoNum type="arabicParenR"/>
            </a:pPr>
            <a:endParaRPr lang="en-US" sz="1800" b="0" u="none" strike="noStrike" baseline="0" dirty="0">
              <a:latin typeface="TimesNewRomanItalic"/>
            </a:endParaRPr>
          </a:p>
          <a:p>
            <a:pPr marL="342900" indent="-342900" algn="l">
              <a:spcAft>
                <a:spcPts val="600"/>
              </a:spcAft>
              <a:buFont typeface="+mj-lt"/>
              <a:buAutoNum type="arabicParenR"/>
            </a:pPr>
            <a:r>
              <a:rPr lang="en-US" dirty="0"/>
              <a:t>A simplified expression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2B2E979-DC3D-38F1-6AF2-65BDF8F905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206817"/>
              </p:ext>
            </p:extLst>
          </p:nvPr>
        </p:nvGraphicFramePr>
        <p:xfrm>
          <a:off x="986835" y="3087687"/>
          <a:ext cx="20542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215640" progId="Equation.DSMT4">
                  <p:embed/>
                </p:oleObj>
              </mc:Choice>
              <mc:Fallback>
                <p:oleObj name="Equation" r:id="rId2" imgW="1307880" imgH="2156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0217A7F-3B03-C8D0-67BF-5E241813DB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6835" y="3087687"/>
                        <a:ext cx="2054225" cy="3413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diagram of a circuit&#10;&#10;AI-generated content may be incorrect.">
            <a:extLst>
              <a:ext uri="{FF2B5EF4-FFF2-40B4-BE49-F238E27FC236}">
                <a16:creationId xmlns:a16="http://schemas.microsoft.com/office/drawing/2014/main" id="{590EF89A-8F17-1071-07CB-F1F4CE7A44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5" y="2188819"/>
            <a:ext cx="3163775" cy="1323409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C0DEA84-2A6D-F739-1DAD-A238F6B228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266158"/>
              </p:ext>
            </p:extLst>
          </p:nvPr>
        </p:nvGraphicFramePr>
        <p:xfrm>
          <a:off x="986835" y="4420305"/>
          <a:ext cx="38481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50880" imgH="507960" progId="Equation.DSMT4">
                  <p:embed/>
                </p:oleObj>
              </mc:Choice>
              <mc:Fallback>
                <p:oleObj name="Equation" r:id="rId5" imgW="2450880" imgH="50796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2B2E979-DC3D-38F1-6AF2-65BDF8F905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6835" y="4420305"/>
                        <a:ext cx="3848100" cy="8032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 descr="A diagram of a circuit&#10;&#10;AI-generated content may be incorrect.">
            <a:extLst>
              <a:ext uri="{FF2B5EF4-FFF2-40B4-BE49-F238E27FC236}">
                <a16:creationId xmlns:a16="http://schemas.microsoft.com/office/drawing/2014/main" id="{9E14BDDB-1E65-C7B7-FA6D-D6E679D651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5" y="4155334"/>
            <a:ext cx="3163775" cy="133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66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diagram of a circle and a circle&#10;&#10;AI-generated content may be incorrect.">
            <a:extLst>
              <a:ext uri="{FF2B5EF4-FFF2-40B4-BE49-F238E27FC236}">
                <a16:creationId xmlns:a16="http://schemas.microsoft.com/office/drawing/2014/main" id="{22F824F9-0CFC-18B2-9E24-F95B79E9F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679" y="2720694"/>
            <a:ext cx="2636780" cy="101414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DBCA0A-DF2C-1991-C786-D14210C48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C3AD5B-44CB-594D-13F4-BB883E9152CA}"/>
              </a:ext>
            </a:extLst>
          </p:cNvPr>
          <p:cNvSpPr txBox="1"/>
          <p:nvPr/>
        </p:nvSpPr>
        <p:spPr>
          <a:xfrm>
            <a:off x="746449" y="319408"/>
            <a:ext cx="7940351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800" b="0" i="0" u="sng" strike="noStrike" baseline="0" dirty="0">
                <a:solidFill>
                  <a:srgbClr val="0000FF"/>
                </a:solidFill>
                <a:latin typeface="TimesNewRomanRegular"/>
              </a:rPr>
              <a:t>Theorem</a:t>
            </a:r>
            <a:r>
              <a:rPr lang="en-US" sz="1800" b="0" i="0" u="none" strike="noStrike" baseline="0" dirty="0">
                <a:latin typeface="TimesNewRomanRegular"/>
              </a:rPr>
              <a:t>: </a:t>
            </a:r>
            <a:r>
              <a:rPr lang="en-US" sz="1800" b="0" u="none" strike="noStrike" baseline="0" dirty="0">
                <a:latin typeface="TimesNewRomanItalic"/>
              </a:rPr>
              <a:t>any</a:t>
            </a:r>
            <a:r>
              <a:rPr lang="en-US" sz="1800" b="0" i="1" u="none" strike="noStrike" baseline="0" dirty="0">
                <a:latin typeface="TimesNewRomanItalic"/>
              </a:rPr>
              <a:t> </a:t>
            </a:r>
            <a:r>
              <a:rPr lang="en-US" sz="1800" b="0" i="0" u="none" strike="noStrike" baseline="0" dirty="0">
                <a:latin typeface="TimesNewRomanRegular"/>
              </a:rPr>
              <a:t>logic function can be constructed from NOR gates alone, or from NAND gates alone. They are called the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universal gates</a:t>
            </a:r>
            <a:r>
              <a:rPr lang="en-US" sz="1800" b="0" i="0" u="none" strike="noStrike" baseline="0" dirty="0">
                <a:latin typeface="TimesNewRomanRegular"/>
              </a:rPr>
              <a:t>.</a:t>
            </a:r>
          </a:p>
          <a:p>
            <a:pPr algn="l"/>
            <a:r>
              <a:rPr lang="en-US" dirty="0">
                <a:latin typeface="TimesNewRomanRegular"/>
              </a:rPr>
              <a:t>Example: AND gate from NOR gate </a:t>
            </a:r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3A44963-DA3D-8EF1-3A01-C96AE9D03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824309"/>
              </p:ext>
            </p:extLst>
          </p:nvPr>
        </p:nvGraphicFramePr>
        <p:xfrm>
          <a:off x="746449" y="1319682"/>
          <a:ext cx="319563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31840" imgH="558720" progId="Equation.DSMT4">
                  <p:embed/>
                </p:oleObj>
              </mc:Choice>
              <mc:Fallback>
                <p:oleObj name="Equation" r:id="rId3" imgW="2031840" imgH="55872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2B2E979-DC3D-38F1-6AF2-65BDF8F905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6449" y="1319682"/>
                        <a:ext cx="3195638" cy="879475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DA91C608-5AA0-D982-0254-F7B8C24CA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342" y="1064615"/>
            <a:ext cx="2997633" cy="14533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481369-8CB9-2C01-82BC-A225CC511183}"/>
              </a:ext>
            </a:extLst>
          </p:cNvPr>
          <p:cNvSpPr txBox="1"/>
          <p:nvPr/>
        </p:nvSpPr>
        <p:spPr>
          <a:xfrm>
            <a:off x="746449" y="402146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NewRomanRegular"/>
              </a:rPr>
              <a:t>Example: OR gate from NAND gate </a:t>
            </a:r>
            <a:endParaRPr lang="en-US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B02AC90-CADD-BE99-10A2-D96E05AB6D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542052"/>
              </p:ext>
            </p:extLst>
          </p:nvPr>
        </p:nvGraphicFramePr>
        <p:xfrm>
          <a:off x="746449" y="4423921"/>
          <a:ext cx="403542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65360" imgH="279360" progId="Equation.DSMT4">
                  <p:embed/>
                </p:oleObj>
              </mc:Choice>
              <mc:Fallback>
                <p:oleObj name="Equation" r:id="rId6" imgW="2565360" imgH="2793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3A44963-DA3D-8EF1-3A01-C96AE9D038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6449" y="4423921"/>
                        <a:ext cx="4035425" cy="43973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2B71564-41D7-815F-4CFF-CD184478C592}"/>
              </a:ext>
            </a:extLst>
          </p:cNvPr>
          <p:cNvSpPr txBox="1"/>
          <p:nvPr/>
        </p:nvSpPr>
        <p:spPr>
          <a:xfrm>
            <a:off x="746449" y="509934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NewRomanRegular"/>
              </a:rPr>
              <a:t>Example: XOR gate from NAND gate </a:t>
            </a:r>
            <a:endParaRPr lang="en-US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443C87A-38A9-AA59-63E5-C7E556ACEF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825155"/>
              </p:ext>
            </p:extLst>
          </p:nvPr>
        </p:nvGraphicFramePr>
        <p:xfrm>
          <a:off x="746449" y="5572214"/>
          <a:ext cx="285115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15840" imgH="304560" progId="Equation.DSMT4">
                  <p:embed/>
                </p:oleObj>
              </mc:Choice>
              <mc:Fallback>
                <p:oleObj name="Equation" r:id="rId8" imgW="1815840" imgH="30456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2B2E979-DC3D-38F1-6AF2-65BDF8F905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6449" y="5572214"/>
                        <a:ext cx="2851150" cy="4810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 descr="A black line drawing of a couple of objects&#10;&#10;AI-generated content may be incorrect.">
            <a:extLst>
              <a:ext uri="{FF2B5EF4-FFF2-40B4-BE49-F238E27FC236}">
                <a16:creationId xmlns:a16="http://schemas.microsoft.com/office/drawing/2014/main" id="{79737ADD-6FEC-5FC3-A325-9A71BF499C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49" y="3777061"/>
            <a:ext cx="2807707" cy="16044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11D47BF-847B-DC10-63F7-CA5FA179E8C4}"/>
              </a:ext>
            </a:extLst>
          </p:cNvPr>
          <p:cNvSpPr txBox="1"/>
          <p:nvPr/>
        </p:nvSpPr>
        <p:spPr>
          <a:xfrm>
            <a:off x="746449" y="2383123"/>
            <a:ext cx="4786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800"/>
              </a:spcAft>
            </a:pPr>
            <a:r>
              <a:rPr lang="en-US" dirty="0"/>
              <a:t>Example: AND gate from NAND gate. Note the second half is a NOT gate: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D76C289-2149-A9A8-0C31-1923886033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699696"/>
              </p:ext>
            </p:extLst>
          </p:nvPr>
        </p:nvGraphicFramePr>
        <p:xfrm>
          <a:off x="746449" y="3074754"/>
          <a:ext cx="21367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58640" imgH="533160" progId="Equation.DSMT4">
                  <p:embed/>
                </p:oleObj>
              </mc:Choice>
              <mc:Fallback>
                <p:oleObj name="Equation" r:id="rId11" imgW="1358640" imgH="5331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3A44963-DA3D-8EF1-3A01-C96AE9D038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6449" y="3074754"/>
                        <a:ext cx="2136775" cy="838200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553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72975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Ch8: 2,3</a:t>
            </a:r>
          </a:p>
        </p:txBody>
      </p:sp>
    </p:spTree>
    <p:extLst>
      <p:ext uri="{BB962C8B-B14F-4D97-AF65-F5344CB8AC3E}">
        <p14:creationId xmlns:p14="http://schemas.microsoft.com/office/powerpoint/2010/main" val="4238918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57389" y="776929"/>
            <a:ext cx="822922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1. Truth table to SOP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latin typeface="TimesNewRomanItalic"/>
              </a:rPr>
              <a:t>Any truth table can be converted into a Boolean expression which is a </a:t>
            </a:r>
            <a:r>
              <a:rPr lang="en-US" dirty="0">
                <a:solidFill>
                  <a:srgbClr val="0000FF"/>
                </a:solidFill>
                <a:latin typeface="TimesNewRomanItalic"/>
              </a:rPr>
              <a:t>sum of products</a:t>
            </a:r>
            <a:r>
              <a:rPr lang="en-US" dirty="0">
                <a:latin typeface="TimesNewRomanItalic"/>
              </a:rPr>
              <a:t> (</a:t>
            </a:r>
            <a:r>
              <a:rPr lang="en-US" dirty="0">
                <a:solidFill>
                  <a:srgbClr val="0000FF"/>
                </a:solidFill>
                <a:latin typeface="TimesNewRomanItalic"/>
              </a:rPr>
              <a:t>SOP</a:t>
            </a:r>
            <a:r>
              <a:rPr lang="en-US" dirty="0">
                <a:latin typeface="TimesNewRomanItalic"/>
              </a:rPr>
              <a:t>). Each product (called a </a:t>
            </a:r>
            <a:r>
              <a:rPr lang="en-US" dirty="0">
                <a:solidFill>
                  <a:srgbClr val="0000FF"/>
                </a:solidFill>
                <a:latin typeface="TimesNewRomanItalic"/>
              </a:rPr>
              <a:t>minterm</a:t>
            </a:r>
            <a:r>
              <a:rPr lang="en-US" dirty="0">
                <a:latin typeface="TimesNewRomanItalic"/>
              </a:rPr>
              <a:t>) corresponds to a row in the truth table which yields the output of one. This expression is usually not the simplest.</a:t>
            </a:r>
          </a:p>
          <a:p>
            <a:pPr algn="l">
              <a:spcAft>
                <a:spcPts val="600"/>
              </a:spcAft>
            </a:pPr>
            <a:r>
              <a:rPr lang="en-US" sz="1800" b="0" u="none" strike="noStrike" baseline="0" dirty="0">
                <a:latin typeface="TimesNewRomanItalic"/>
              </a:rPr>
              <a:t>Example 1:</a:t>
            </a:r>
            <a:endParaRPr lang="en-US" i="1" dirty="0"/>
          </a:p>
          <a:p>
            <a:pPr algn="l">
              <a:spcAft>
                <a:spcPts val="600"/>
              </a:spcAft>
            </a:pPr>
            <a:r>
              <a:rPr lang="en-US" i="1" dirty="0"/>
              <a:t>A </a:t>
            </a:r>
            <a:r>
              <a:rPr lang="en-US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⊕</a:t>
            </a:r>
            <a:r>
              <a:rPr lang="en-US" b="1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i="1" dirty="0"/>
              <a:t>B </a:t>
            </a:r>
            <a:r>
              <a:rPr lang="en-US" dirty="0"/>
              <a:t>=1 only if 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sz="1800" b="0" i="1" u="none" strike="noStrike" baseline="0" dirty="0">
                <a:latin typeface="TimesNewRomanItalic"/>
              </a:rPr>
              <a:t>A=</a:t>
            </a:r>
            <a:r>
              <a:rPr lang="en-US" sz="1800" b="0" u="none" strike="noStrike" baseline="0" dirty="0">
                <a:latin typeface="TimesNewRomanItalic"/>
              </a:rPr>
              <a:t>1</a:t>
            </a:r>
            <a:r>
              <a:rPr lang="en-US" sz="1800" b="0" i="0" u="none" strike="noStrike" baseline="0" dirty="0">
                <a:latin typeface="TimesNewRomanRegular"/>
              </a:rPr>
              <a:t> and </a:t>
            </a:r>
            <a:r>
              <a:rPr lang="en-US" sz="1800" b="0" i="1" u="none" strike="noStrike" baseline="0" dirty="0">
                <a:latin typeface="TimesNewRomanItalic"/>
              </a:rPr>
              <a:t>B =</a:t>
            </a:r>
            <a:r>
              <a:rPr lang="en-US" sz="1800" b="0" u="none" strike="noStrike" baseline="0" dirty="0">
                <a:latin typeface="TimesNewRomanItalic"/>
              </a:rPr>
              <a:t>0</a:t>
            </a:r>
            <a:r>
              <a:rPr lang="en-US" sz="1800" b="0" i="1" u="none" strike="noStrike" baseline="0" dirty="0">
                <a:latin typeface="TimesNewRomanItalic"/>
              </a:rPr>
              <a:t>,</a:t>
            </a:r>
            <a:r>
              <a:rPr lang="en-US" sz="1800" b="0" i="0" u="none" strike="noStrike" baseline="0" dirty="0">
                <a:latin typeface="TimesNewRomanRegular"/>
              </a:rPr>
              <a:t> or</a:t>
            </a:r>
          </a:p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latin typeface="TimesNewRomanRegular"/>
              </a:rPr>
              <a:t>ii) </a:t>
            </a:r>
            <a:r>
              <a:rPr lang="en-US" sz="1800" b="0" i="1" u="none" strike="noStrike" baseline="0" dirty="0">
                <a:latin typeface="TimesNewRomanItalic"/>
              </a:rPr>
              <a:t>A=</a:t>
            </a:r>
            <a:r>
              <a:rPr lang="en-US" sz="1800" b="0" u="none" strike="noStrike" baseline="0" dirty="0">
                <a:latin typeface="TimesNewRomanItalic"/>
              </a:rPr>
              <a:t>0 </a:t>
            </a:r>
            <a:r>
              <a:rPr lang="en-US" sz="1800" b="0" i="0" u="none" strike="noStrike" baseline="0" dirty="0">
                <a:latin typeface="TimesNewRomanRegular"/>
              </a:rPr>
              <a:t>and </a:t>
            </a:r>
            <a:r>
              <a:rPr lang="en-US" sz="1800" b="0" i="1" u="none" strike="noStrike" baseline="0" dirty="0">
                <a:latin typeface="TimesNewRomanItalic"/>
              </a:rPr>
              <a:t>B =</a:t>
            </a:r>
            <a:r>
              <a:rPr lang="en-US" sz="1800" b="0" u="none" strike="noStrike" baseline="0" dirty="0">
                <a:latin typeface="TimesNewRomanItalic"/>
              </a:rPr>
              <a:t>1</a:t>
            </a:r>
            <a:r>
              <a:rPr lang="en-US" sz="1800" b="0" i="1" u="none" strike="noStrike" baseline="0" dirty="0">
                <a:latin typeface="TimesNewRomanItalic"/>
              </a:rPr>
              <a:t>. </a:t>
            </a:r>
            <a:r>
              <a:rPr lang="en-US" sz="1800" b="0" u="none" strike="noStrike" baseline="0" dirty="0">
                <a:latin typeface="TimesNewRomanItalic"/>
              </a:rPr>
              <a:t>Therefore</a:t>
            </a:r>
            <a:endParaRPr lang="en-US" sz="1800" b="0" u="none" strike="noStrike" baseline="0" dirty="0">
              <a:latin typeface="TimesNewRomanRegular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 charset="0"/>
                <a:ea typeface="Arial Unicode MS" pitchFamily="34" charset="-128"/>
                <a:cs typeface="+mn-cs"/>
              </a:rPr>
              <a:t>Lecture 18: Karnaugh maps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0831D37-C76D-1EA5-05C2-897D580396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073878"/>
              </p:ext>
            </p:extLst>
          </p:nvPr>
        </p:nvGraphicFramePr>
        <p:xfrm>
          <a:off x="457389" y="3027486"/>
          <a:ext cx="20542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215640" progId="Equation.DSMT4">
                  <p:embed/>
                </p:oleObj>
              </mc:Choice>
              <mc:Fallback>
                <p:oleObj name="Equation" r:id="rId2" imgW="1307880" imgH="2156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2B2E979-DC3D-38F1-6AF2-65BDF8F905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389" y="3027486"/>
                        <a:ext cx="2054225" cy="3413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53138048-0E29-5859-0413-6F99FE44C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6668" y="3741577"/>
            <a:ext cx="1793744" cy="26111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92E12D-26C0-FD25-9C76-EA9D24B5CC63}"/>
              </a:ext>
            </a:extLst>
          </p:cNvPr>
          <p:cNvSpPr txBox="1"/>
          <p:nvPr/>
        </p:nvSpPr>
        <p:spPr>
          <a:xfrm>
            <a:off x="457388" y="3526526"/>
            <a:ext cx="4329215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u="none" strike="noStrike" baseline="0" dirty="0">
                <a:latin typeface="TimesNewRomanItalic"/>
              </a:rPr>
              <a:t>Example 2:</a:t>
            </a:r>
          </a:p>
          <a:p>
            <a:pPr algn="l"/>
            <a:endParaRPr lang="en-US" dirty="0">
              <a:latin typeface="TimesNewRomanItalic"/>
            </a:endParaRPr>
          </a:p>
          <a:p>
            <a:pPr algn="l"/>
            <a:endParaRPr lang="en-US" sz="1800" b="0" u="none" strike="noStrike" baseline="0" dirty="0">
              <a:latin typeface="TimesNewRomanItalic"/>
            </a:endParaRPr>
          </a:p>
          <a:p>
            <a:pPr algn="l"/>
            <a:endParaRPr lang="en-US" dirty="0">
              <a:latin typeface="TimesNewRomanItalic"/>
            </a:endParaRPr>
          </a:p>
          <a:p>
            <a:pPr algn="l">
              <a:spcBef>
                <a:spcPts val="600"/>
              </a:spcBef>
            </a:pPr>
            <a:r>
              <a:rPr lang="en-US" sz="1800" b="0" u="none" strike="noStrike" baseline="0" dirty="0">
                <a:latin typeface="TimesNewRomanItalic"/>
              </a:rPr>
              <a:t>When we have fewer zeros in the output, consider </a:t>
            </a:r>
            <a:r>
              <a:rPr lang="en-US" sz="1800" i="1" u="none" strike="noStrike" baseline="0" dirty="0"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1D35"/>
                </a:solidFill>
                <a:effectLst/>
                <a:latin typeface="Google Sans"/>
              </a:rPr>
              <a:t>x</a:t>
            </a:r>
            <a:r>
              <a:rPr lang="en-US" b="0" dirty="0">
                <a:solidFill>
                  <a:srgbClr val="001D35"/>
                </a:solidFill>
                <a:effectLst/>
                <a:latin typeface="Google Sans"/>
              </a:rPr>
              <a:t>̄:</a:t>
            </a:r>
            <a:endParaRPr lang="en-US" i="1" dirty="0">
              <a:cs typeface="Times New Roman" panose="02020603050405020304" pitchFamily="18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B30884A0-5101-EEC9-9AFA-D38585FA6C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071178"/>
              </p:ext>
            </p:extLst>
          </p:nvPr>
        </p:nvGraphicFramePr>
        <p:xfrm>
          <a:off x="457389" y="3878568"/>
          <a:ext cx="32512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70000" imgH="482400" progId="Equation.DSMT4">
                  <p:embed/>
                </p:oleObj>
              </mc:Choice>
              <mc:Fallback>
                <p:oleObj name="Equation" r:id="rId6" imgW="2070000" imgH="4824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B0831D37-C76D-1EA5-05C2-897D580396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389" y="3878568"/>
                        <a:ext cx="3251200" cy="763588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CDCB488C-D7B6-5EFC-531C-CBCEF68AF9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289710"/>
              </p:ext>
            </p:extLst>
          </p:nvPr>
        </p:nvGraphicFramePr>
        <p:xfrm>
          <a:off x="529479" y="5325650"/>
          <a:ext cx="253365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12800" imgH="507960" progId="Equation.DSMT4">
                  <p:embed/>
                </p:oleObj>
              </mc:Choice>
              <mc:Fallback>
                <p:oleObj name="Equation" r:id="rId8" imgW="1612800" imgH="50796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B30884A0-5101-EEC9-9AFA-D38585FA6C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9479" y="5325650"/>
                        <a:ext cx="2533650" cy="80486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2527DF88-F6FC-8E56-9E8C-5AAFFC26D9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668" y="2171935"/>
            <a:ext cx="1790855" cy="12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95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425668-B1DF-380F-9506-6E5057A1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74CB82-6F4C-D34C-2F8C-5DECBE42FF7F}"/>
              </a:ext>
            </a:extLst>
          </p:cNvPr>
          <p:cNvSpPr/>
          <p:nvPr/>
        </p:nvSpPr>
        <p:spPr>
          <a:xfrm>
            <a:off x="476049" y="329060"/>
            <a:ext cx="8276065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Karnaugh maps</a:t>
            </a:r>
          </a:p>
          <a:p>
            <a:pPr algn="l">
              <a:spcAft>
                <a:spcPts val="600"/>
              </a:spcAft>
            </a:pPr>
            <a:r>
              <a:rPr lang="en-US" u="sng" dirty="0">
                <a:solidFill>
                  <a:srgbClr val="0000FF"/>
                </a:solidFill>
                <a:latin typeface="TimesNewRomanItalic"/>
              </a:rPr>
              <a:t>Karnau mapping</a:t>
            </a:r>
            <a:r>
              <a:rPr lang="en-US" dirty="0">
                <a:solidFill>
                  <a:srgbClr val="0000FF"/>
                </a:solidFill>
                <a:latin typeface="TimesNewRomanItalic"/>
              </a:rPr>
              <a:t> </a:t>
            </a:r>
            <a:r>
              <a:rPr lang="en-US" dirty="0">
                <a:latin typeface="TimesNewRomanItalic"/>
              </a:rPr>
              <a:t>is  a graphical method to find the </a:t>
            </a:r>
            <a:r>
              <a:rPr lang="en-US" dirty="0">
                <a:solidFill>
                  <a:srgbClr val="0000FF"/>
                </a:solidFill>
                <a:latin typeface="TimesNewRomanItalic"/>
              </a:rPr>
              <a:t>simplest Boolean expression </a:t>
            </a:r>
            <a:r>
              <a:rPr lang="en-US" dirty="0">
                <a:latin typeface="TimesNewRomanItalic"/>
              </a:rPr>
              <a:t>for a given truth table. It works best for logic circuits with </a:t>
            </a:r>
            <a:r>
              <a:rPr lang="en-US" u="sng" dirty="0">
                <a:latin typeface="TimesNewRomanItalic"/>
              </a:rPr>
              <a:t>three or four inputs</a:t>
            </a:r>
            <a:r>
              <a:rPr lang="en-US" dirty="0">
                <a:latin typeface="TimesNewRomanItalic"/>
              </a:rPr>
              <a:t>.</a:t>
            </a:r>
          </a:p>
          <a:p>
            <a:pPr algn="l">
              <a:spcAft>
                <a:spcPts val="600"/>
              </a:spcAft>
            </a:pPr>
            <a:r>
              <a:rPr lang="en-US" dirty="0">
                <a:latin typeface="TimesNewRomanItalic"/>
              </a:rPr>
              <a:t>Karnaugh mapping includes the following 3 steps:</a:t>
            </a:r>
          </a:p>
          <a:p>
            <a:pPr algn="l">
              <a:spcAft>
                <a:spcPts val="0"/>
              </a:spcAft>
            </a:pPr>
            <a:r>
              <a:rPr lang="en-US" sz="1800" b="0" u="none" strike="noStrike" baseline="0" dirty="0">
                <a:latin typeface="TimesNewRomanRegular"/>
              </a:rPr>
              <a:t>1)  </a:t>
            </a:r>
            <a:r>
              <a:rPr lang="en-US" sz="1800" b="0" u="none" strike="noStrike" baseline="0" dirty="0">
                <a:solidFill>
                  <a:srgbClr val="0000FF"/>
                </a:solidFill>
                <a:latin typeface="TimesNewRomanRegular"/>
              </a:rPr>
              <a:t>Construct a Karnaugh map </a:t>
            </a:r>
            <a:r>
              <a:rPr lang="en-US" sz="1800" b="0" u="none" strike="noStrike" baseline="0" dirty="0">
                <a:latin typeface="TimesNewRomanRegular"/>
              </a:rPr>
              <a:t>from the truth table.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u="none" strike="noStrike" baseline="0" dirty="0">
                <a:latin typeface="TimesNewRomanRegular"/>
              </a:rPr>
              <a:t>For three inputs, list </a:t>
            </a:r>
            <a:r>
              <a:rPr lang="en-US" sz="1800" b="0" i="1" u="none" strike="noStrike" baseline="0" dirty="0">
                <a:latin typeface="TimesNewRomanRegular"/>
              </a:rPr>
              <a:t>AB</a:t>
            </a:r>
            <a:r>
              <a:rPr lang="en-US" sz="1800" b="0" u="none" strike="noStrike" baseline="0" dirty="0">
                <a:latin typeface="TimesNewRomanRegular"/>
              </a:rPr>
              <a:t> along the top and </a:t>
            </a:r>
            <a:r>
              <a:rPr lang="en-US" sz="1800" b="0" i="1" u="none" strike="noStrike" baseline="0" dirty="0">
                <a:latin typeface="TimesNewRomanRegular"/>
              </a:rPr>
              <a:t>C</a:t>
            </a:r>
            <a:r>
              <a:rPr lang="en-US" sz="1800" b="0" u="none" strike="noStrike" baseline="0" dirty="0">
                <a:latin typeface="TimesNewRomanRegular"/>
              </a:rPr>
              <a:t> along the left (or the opposite).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u="none" strike="noStrike" baseline="0" dirty="0">
                <a:latin typeface="TimesNewRomanRegular"/>
              </a:rPr>
              <a:t>For four inputs, list </a:t>
            </a:r>
            <a:r>
              <a:rPr lang="en-US" sz="1800" b="0" i="1" u="none" strike="noStrike" baseline="0" dirty="0">
                <a:latin typeface="TimesNewRomanRegular"/>
              </a:rPr>
              <a:t>AB</a:t>
            </a:r>
            <a:r>
              <a:rPr lang="en-US" sz="1800" b="0" u="none" strike="noStrike" baseline="0" dirty="0">
                <a:latin typeface="TimesNewRomanRegular"/>
              </a:rPr>
              <a:t> along the top and </a:t>
            </a:r>
            <a:r>
              <a:rPr lang="en-US" sz="1800" b="0" i="1" u="none" strike="noStrike" baseline="0" dirty="0">
                <a:latin typeface="TimesNewRomanRegular"/>
              </a:rPr>
              <a:t>CD</a:t>
            </a:r>
            <a:r>
              <a:rPr lang="en-US" sz="1800" b="0" u="none" strike="noStrike" baseline="0" dirty="0">
                <a:latin typeface="TimesNewRomanRegular"/>
              </a:rPr>
              <a:t> along the left (or the opposite).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u="none" strike="noStrike" baseline="0" dirty="0">
                <a:latin typeface="TimesNewRomanRegular"/>
              </a:rPr>
              <a:t>For </a:t>
            </a:r>
            <a:r>
              <a:rPr lang="en-US" sz="1800" b="0" i="1" u="none" strike="noStrike" baseline="0" dirty="0">
                <a:latin typeface="TimesNewRomanRegular"/>
              </a:rPr>
              <a:t>AB</a:t>
            </a:r>
            <a:r>
              <a:rPr lang="en-US" sz="1800" b="0" u="none" strike="noStrike" baseline="0" dirty="0">
                <a:latin typeface="TimesNewRomanRegular"/>
              </a:rPr>
              <a:t> or </a:t>
            </a:r>
            <a:r>
              <a:rPr lang="en-US" sz="1800" b="0" i="1" u="none" strike="noStrike" baseline="0" dirty="0">
                <a:latin typeface="TimesNewRomanRegular"/>
              </a:rPr>
              <a:t>CD</a:t>
            </a:r>
            <a:r>
              <a:rPr lang="en-US" sz="1800" b="0" u="none" strike="noStrike" baseline="0" dirty="0">
                <a:latin typeface="TimesNewRomanRegular"/>
              </a:rPr>
              <a:t> combinations, </a:t>
            </a:r>
            <a:r>
              <a:rPr lang="en-US" sz="1800" b="0" u="sng" strike="noStrike" baseline="0" dirty="0">
                <a:latin typeface="TimesNewRomanRegular"/>
              </a:rPr>
              <a:t>change only one digit at a time</a:t>
            </a:r>
            <a:r>
              <a:rPr lang="en-US" sz="1800" b="0" strike="noStrike" baseline="0" dirty="0">
                <a:latin typeface="TimesNewRomanRegular"/>
              </a:rPr>
              <a:t> </a:t>
            </a:r>
            <a:r>
              <a:rPr lang="en-US" sz="1800" b="0" u="none" strike="noStrike" baseline="0" dirty="0">
                <a:latin typeface="TimesNewRomanRegular"/>
              </a:rPr>
              <a:t>(00, 01, 11, 10).</a:t>
            </a:r>
          </a:p>
        </p:txBody>
      </p:sp>
      <p:pic>
        <p:nvPicPr>
          <p:cNvPr id="5" name="Picture 4" descr="A close-up of a number&#10;&#10;AI-generated content may be incorrect.">
            <a:extLst>
              <a:ext uri="{FF2B5EF4-FFF2-40B4-BE49-F238E27FC236}">
                <a16:creationId xmlns:a16="http://schemas.microsoft.com/office/drawing/2014/main" id="{47467C23-E454-EBE6-9398-FCF1C45650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98" y="3105871"/>
            <a:ext cx="1859000" cy="3337662"/>
          </a:xfrm>
          <a:prstGeom prst="rect">
            <a:avLst/>
          </a:prstGeom>
        </p:spPr>
      </p:pic>
      <p:pic>
        <p:nvPicPr>
          <p:cNvPr id="7" name="Picture 6" descr="A diagram of a number&#10;&#10;AI-generated content may be incorrect.">
            <a:extLst>
              <a:ext uri="{FF2B5EF4-FFF2-40B4-BE49-F238E27FC236}">
                <a16:creationId xmlns:a16="http://schemas.microsoft.com/office/drawing/2014/main" id="{BB297337-CBF2-A683-B650-68586E267A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365" y="4147514"/>
            <a:ext cx="2451174" cy="1254376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85B34D3-9823-FC56-F5FB-9598FCA2B1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428040"/>
              </p:ext>
            </p:extLst>
          </p:nvPr>
        </p:nvGraphicFramePr>
        <p:xfrm>
          <a:off x="4118311" y="4576394"/>
          <a:ext cx="495770" cy="396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40" imgH="152280" progId="Equation.DSMT4">
                  <p:embed/>
                </p:oleObj>
              </mc:Choice>
              <mc:Fallback>
                <p:oleObj name="Equation" r:id="rId4" imgW="19044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8311" y="4576394"/>
                        <a:ext cx="495770" cy="396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32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305228-D106-235B-CCF7-B033CDDAD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A8B6B-43E7-D455-2EB9-1EED45CBE60B}"/>
              </a:ext>
            </a:extLst>
          </p:cNvPr>
          <p:cNvSpPr txBox="1"/>
          <p:nvPr/>
        </p:nvSpPr>
        <p:spPr>
          <a:xfrm>
            <a:off x="541176" y="343974"/>
            <a:ext cx="49265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u="none" strike="noStrike" baseline="0" dirty="0">
                <a:latin typeface="TimesNewRomanRegular"/>
              </a:rPr>
              <a:t>2) </a:t>
            </a:r>
            <a:r>
              <a:rPr lang="en-US" sz="1800" b="0" u="none" strike="noStrike" baseline="0" dirty="0">
                <a:solidFill>
                  <a:srgbClr val="0000FF"/>
                </a:solidFill>
                <a:latin typeface="TimesNewRomanRegular"/>
              </a:rPr>
              <a:t>Encircle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 groups of ones</a:t>
            </a:r>
            <a:r>
              <a:rPr lang="en-US" i="0" dirty="0">
                <a:solidFill>
                  <a:srgbClr val="0000FF"/>
                </a:solidFill>
                <a:latin typeface="TimesNewRomanRegular"/>
              </a:rPr>
              <a:t> </a:t>
            </a:r>
            <a:r>
              <a:rPr lang="en-US" i="0" dirty="0">
                <a:latin typeface="TimesNewRomanRegular"/>
              </a:rPr>
              <a:t>on the truth table.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They are horizontal or vertical groups of 1, 2, 4, 8, or 16.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NewRomanRegular"/>
              </a:rPr>
              <a:t>Groups should be as large as possible.</a:t>
            </a:r>
            <a:endParaRPr lang="en-US" sz="1800" b="0" i="0" u="none" strike="noStrike" baseline="0" dirty="0">
              <a:latin typeface="TimesNewRomanRegular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Every 1 must be in at least one group.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i="0" dirty="0">
                <a:latin typeface="TimesNewRomanRegular"/>
              </a:rPr>
              <a:t>Group overlapping is allowed.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NewRomanRegular"/>
              </a:rPr>
              <a:t>The edges of the map connect (wrapping).</a:t>
            </a:r>
            <a:endParaRPr lang="en-US" sz="1800" b="0" u="none" strike="noStrike" baseline="0" dirty="0">
              <a:latin typeface="TimesNewRomanRegula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3EDE7-61EE-1F7A-4B35-D31E6CCB9D2F}"/>
              </a:ext>
            </a:extLst>
          </p:cNvPr>
          <p:cNvSpPr txBox="1"/>
          <p:nvPr/>
        </p:nvSpPr>
        <p:spPr>
          <a:xfrm>
            <a:off x="541176" y="2492591"/>
            <a:ext cx="50571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u="none" strike="noStrike" baseline="0" dirty="0">
                <a:latin typeface="TimesNewRomanRegular"/>
              </a:rPr>
              <a:t>3) </a:t>
            </a:r>
            <a:r>
              <a:rPr lang="en-US" sz="1800" b="0" u="none" strike="noStrike" baseline="0" dirty="0">
                <a:solidFill>
                  <a:srgbClr val="0000FF"/>
                </a:solidFill>
                <a:latin typeface="TimesNewRomanRegular"/>
              </a:rPr>
              <a:t>Determine the expression for each group.</a:t>
            </a:r>
            <a:endParaRPr lang="en-US" sz="1800" b="0" u="none" strike="noStrike" baseline="0" dirty="0">
              <a:latin typeface="TimesNewRomanRegular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The expression for each group is given by the product of the </a:t>
            </a:r>
            <a:r>
              <a:rPr lang="en-US" dirty="0">
                <a:latin typeface="TimesNewRomanRegular"/>
              </a:rPr>
              <a:t>inputs that has a </a:t>
            </a:r>
            <a:r>
              <a:rPr lang="en-US" sz="1800" b="0" i="0" u="none" strike="noStrike" baseline="0" dirty="0">
                <a:latin typeface="TimesNewRomanRegular"/>
              </a:rPr>
              <a:t>constant value (either 1 or 0) in that group.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NewRomanRegular"/>
              </a:rPr>
              <a:t>The overall Boolean expression is the SOP of all group expressions.</a:t>
            </a:r>
            <a:endParaRPr lang="en-US" sz="1800" b="0" i="0" u="none" strike="noStrike" baseline="0" dirty="0">
              <a:latin typeface="TimesNewRomanRegular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D03879-42A0-1CF8-42B9-9E91B5344B59}"/>
              </a:ext>
            </a:extLst>
          </p:cNvPr>
          <p:cNvGrpSpPr/>
          <p:nvPr/>
        </p:nvGrpSpPr>
        <p:grpSpPr>
          <a:xfrm>
            <a:off x="6027150" y="732448"/>
            <a:ext cx="2451174" cy="2779795"/>
            <a:chOff x="5952505" y="732448"/>
            <a:chExt cx="2451174" cy="2779795"/>
          </a:xfrm>
        </p:grpSpPr>
        <p:pic>
          <p:nvPicPr>
            <p:cNvPr id="5" name="Picture 4" descr="A diagram of a number&#10;&#10;AI-generated content may be incorrect.">
              <a:extLst>
                <a:ext uri="{FF2B5EF4-FFF2-40B4-BE49-F238E27FC236}">
                  <a16:creationId xmlns:a16="http://schemas.microsoft.com/office/drawing/2014/main" id="{066513C9-7D05-06A2-918F-75A72C6FE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2505" y="732448"/>
              <a:ext cx="2451174" cy="1254376"/>
            </a:xfrm>
            <a:prstGeom prst="rect">
              <a:avLst/>
            </a:prstGeom>
          </p:spPr>
        </p:pic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8274E7E5-A8ED-D271-17F9-813D5A54A5D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0679289"/>
                </p:ext>
              </p:extLst>
            </p:nvPr>
          </p:nvGraphicFramePr>
          <p:xfrm>
            <a:off x="6339892" y="3231255"/>
            <a:ext cx="1676400" cy="280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066680" imgH="177480" progId="Equation.DSMT4">
                    <p:embed/>
                  </p:oleObj>
                </mc:Choice>
                <mc:Fallback>
                  <p:oleObj name="Equation" r:id="rId3" imgW="1066680" imgH="177480" progId="Equation.DSMT4">
                    <p:embed/>
                    <p:pic>
                      <p:nvPicPr>
                        <p:cNvPr id="16" name="Object 15">
                          <a:extLst>
                            <a:ext uri="{FF2B5EF4-FFF2-40B4-BE49-F238E27FC236}">
                              <a16:creationId xmlns:a16="http://schemas.microsoft.com/office/drawing/2014/main" id="{B30884A0-5101-EEC9-9AFA-D38585FA6C7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339892" y="3231255"/>
                          <a:ext cx="1676400" cy="280988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B4998AE-7493-E18C-0B39-2E2BCA0EC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6928918" y="2689880"/>
              <a:ext cx="498348" cy="399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976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A94F87-F41B-D701-E33E-60A60CBC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A6659-5C52-D42B-05A7-0C3C4FFA4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763" y="580235"/>
            <a:ext cx="2374163" cy="23167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91FFDA-18FC-2449-5927-4CBA87353A14}"/>
              </a:ext>
            </a:extLst>
          </p:cNvPr>
          <p:cNvSpPr txBox="1"/>
          <p:nvPr/>
        </p:nvSpPr>
        <p:spPr>
          <a:xfrm>
            <a:off x="1684691" y="444862"/>
            <a:ext cx="1418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>
                <a:latin typeface="TimesNewRomanItalic"/>
              </a:rPr>
              <a:t>E</a:t>
            </a:r>
            <a:r>
              <a:rPr lang="en-US" sz="1800" b="0" u="none" strike="noStrike" baseline="0" dirty="0">
                <a:latin typeface="TimesNewRomanItalic"/>
              </a:rPr>
              <a:t>xamples:</a:t>
            </a:r>
            <a:endParaRPr lang="en-US" i="1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7D39729-1F21-425E-06E4-BB041CFABC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70215"/>
              </p:ext>
            </p:extLst>
          </p:nvPr>
        </p:nvGraphicFramePr>
        <p:xfrm>
          <a:off x="4709607" y="3058091"/>
          <a:ext cx="32924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95200" imgH="215640" progId="Equation.DSMT4">
                  <p:embed/>
                </p:oleObj>
              </mc:Choice>
              <mc:Fallback>
                <p:oleObj name="Equation" r:id="rId3" imgW="2095200" imgH="21564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87AFD1B4-43FF-A2B1-8B13-B14DA22602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09607" y="3058091"/>
                        <a:ext cx="3292475" cy="341312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 descr="A diagram of a number&#10;&#10;AI-generated content may be incorrect.">
            <a:extLst>
              <a:ext uri="{FF2B5EF4-FFF2-40B4-BE49-F238E27FC236}">
                <a16:creationId xmlns:a16="http://schemas.microsoft.com/office/drawing/2014/main" id="{B8C89512-5DDF-C99F-E469-F6C32CD7D0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549" y="974061"/>
            <a:ext cx="2396537" cy="1922897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7AFD1B4-43FF-A2B1-8B13-B14DA22602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067542"/>
              </p:ext>
            </p:extLst>
          </p:nvPr>
        </p:nvGraphicFramePr>
        <p:xfrm>
          <a:off x="1904867" y="3058090"/>
          <a:ext cx="9779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80" imgH="215640" progId="Equation.DSMT4">
                  <p:embed/>
                </p:oleObj>
              </mc:Choice>
              <mc:Fallback>
                <p:oleObj name="Equation" r:id="rId6" imgW="622080" imgH="21564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87AFD1B4-43FF-A2B1-8B13-B14DA22602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04867" y="3058090"/>
                        <a:ext cx="977900" cy="3413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8682C58-CA75-47C7-0122-54EB65A1D04B}"/>
              </a:ext>
            </a:extLst>
          </p:cNvPr>
          <p:cNvSpPr txBox="1"/>
          <p:nvPr/>
        </p:nvSpPr>
        <p:spPr>
          <a:xfrm>
            <a:off x="531373" y="4088469"/>
            <a:ext cx="36860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Karnaugh maps can also deal with </a:t>
            </a:r>
            <a:r>
              <a:rPr lang="en-US" dirty="0">
                <a:solidFill>
                  <a:srgbClr val="0000FF"/>
                </a:solidFill>
              </a:rPr>
              <a:t>don't care conditions</a:t>
            </a:r>
            <a:r>
              <a:rPr lang="en-US" dirty="0"/>
              <a:t> (“</a:t>
            </a:r>
            <a:r>
              <a:rPr lang="en-US" dirty="0">
                <a:solidFill>
                  <a:srgbClr val="0000FF"/>
                </a:solidFill>
              </a:rPr>
              <a:t>undetermined values</a:t>
            </a:r>
            <a:r>
              <a:rPr lang="en-US" dirty="0"/>
              <a:t>”) where the output doesn't matter for certain input combinations.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5F67EF-8572-F7FE-791F-F5AE1A2A2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775" y="3609000"/>
            <a:ext cx="2410138" cy="2316722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908DF7F-CDF3-7F18-CE92-1CFE3F95D5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088025"/>
              </p:ext>
            </p:extLst>
          </p:nvPr>
        </p:nvGraphicFramePr>
        <p:xfrm>
          <a:off x="5358101" y="6046575"/>
          <a:ext cx="199548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9720" imgH="215640" progId="Equation.DSMT4">
                  <p:embed/>
                </p:oleObj>
              </mc:Choice>
              <mc:Fallback>
                <p:oleObj name="Equation" r:id="rId9" imgW="1269720" imgH="21564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7D39729-1F21-425E-06E4-BB041CFAB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58101" y="6046575"/>
                        <a:ext cx="1995487" cy="341313"/>
                      </a:xfrm>
                      <a:prstGeom prst="rect">
                        <a:avLst/>
                      </a:prstGeom>
                      <a:noFill/>
                      <a:ln w="1587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9178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72975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Ch8: 4,5</a:t>
            </a:r>
          </a:p>
        </p:txBody>
      </p:sp>
    </p:spTree>
    <p:extLst>
      <p:ext uri="{BB962C8B-B14F-4D97-AF65-F5344CB8AC3E}">
        <p14:creationId xmlns:p14="http://schemas.microsoft.com/office/powerpoint/2010/main" val="3326218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A89578-91CC-4812-9F0A-D82448BA1EB1}"/>
              </a:ext>
            </a:extLst>
          </p:cNvPr>
          <p:cNvSpPr/>
          <p:nvPr/>
        </p:nvSpPr>
        <p:spPr>
          <a:xfrm>
            <a:off x="438728" y="776929"/>
            <a:ext cx="824807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Making logic gates</a:t>
            </a:r>
          </a:p>
          <a:p>
            <a:pPr algn="l"/>
            <a:r>
              <a:rPr lang="en-US" altLang="en-US" dirty="0"/>
              <a:t>One common type of semiconductor logic gates is the </a:t>
            </a:r>
            <a:r>
              <a:rPr lang="en-US" altLang="en-US" dirty="0">
                <a:solidFill>
                  <a:srgbClr val="0000FF"/>
                </a:solidFill>
              </a:rPr>
              <a:t>transistor-transistor logic</a:t>
            </a:r>
            <a:r>
              <a:rPr lang="en-US" altLang="en-US" dirty="0"/>
              <a:t> (</a:t>
            </a:r>
            <a:r>
              <a:rPr lang="en-US" altLang="en-US" dirty="0">
                <a:solidFill>
                  <a:srgbClr val="0000FF"/>
                </a:solidFill>
              </a:rPr>
              <a:t>TTL</a:t>
            </a:r>
            <a:r>
              <a:rPr lang="en-US" altLang="en-US" dirty="0"/>
              <a:t>) family, which uses bipolar transistors. </a:t>
            </a:r>
            <a:r>
              <a:rPr lang="en-US" sz="1800" b="0" i="0" u="none" strike="noStrike" baseline="0" dirty="0">
                <a:latin typeface="TimesNewRomanRegular"/>
              </a:rPr>
              <a:t>Another common type is the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complementary metal oxide semiconductor </a:t>
            </a:r>
            <a:r>
              <a:rPr lang="en-US" sz="1800" b="0" i="0" u="none" strike="noStrike" baseline="0" dirty="0">
                <a:latin typeface="TimesNewRomanRegular"/>
              </a:rPr>
              <a:t>(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imesNewRomanRegular"/>
              </a:rPr>
              <a:t>CMOS</a:t>
            </a:r>
            <a:r>
              <a:rPr lang="en-US" sz="1800" b="0" i="0" u="none" strike="noStrike" baseline="0" dirty="0">
                <a:latin typeface="TimesNewRomanRegular"/>
              </a:rPr>
              <a:t>) family, which uses field-effect transistors. TTL is fast and cheap, while CMOS has low power consumption.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66C942-9AC4-494E-9403-1C585B54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BC0047-1EC2-4353-86F9-5ED87942DFC6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19: Digital gate circuits</a:t>
            </a:r>
          </a:p>
        </p:txBody>
      </p:sp>
      <p:pic>
        <p:nvPicPr>
          <p:cNvPr id="6" name="Picture 5" descr="A diagram of a circuit&#10;&#10;AI-generated content may be incorrect.">
            <a:extLst>
              <a:ext uri="{FF2B5EF4-FFF2-40B4-BE49-F238E27FC236}">
                <a16:creationId xmlns:a16="http://schemas.microsoft.com/office/drawing/2014/main" id="{28055891-0374-385E-D51B-8CE99A0A0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467" y="2544798"/>
            <a:ext cx="3214576" cy="26137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D7A556-C118-D74F-B3C3-69FA9412C4E1}"/>
              </a:ext>
            </a:extLst>
          </p:cNvPr>
          <p:cNvSpPr txBox="1"/>
          <p:nvPr/>
        </p:nvSpPr>
        <p:spPr>
          <a:xfrm>
            <a:off x="438728" y="2544798"/>
            <a:ext cx="443185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We show here a TTL NOR gate made with two bipolar transistors.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If either </a:t>
            </a:r>
            <a:r>
              <a:rPr lang="en-US" sz="1800" b="0" i="1" u="none" strike="noStrike" baseline="0" dirty="0">
                <a:latin typeface="TimesNewRomanItalic"/>
              </a:rPr>
              <a:t>A </a:t>
            </a:r>
            <a:r>
              <a:rPr lang="en-US" sz="1800" b="0" i="0" u="none" strike="noStrike" baseline="0" dirty="0">
                <a:latin typeface="TimesNewRomanRegular"/>
              </a:rPr>
              <a:t>or </a:t>
            </a:r>
            <a:r>
              <a:rPr lang="en-US" sz="1800" b="0" i="1" u="none" strike="noStrike" baseline="0" dirty="0">
                <a:latin typeface="TimesNewRomanItalic"/>
              </a:rPr>
              <a:t>B </a:t>
            </a:r>
            <a:r>
              <a:rPr lang="en-US" sz="1800" b="0" i="0" u="none" strike="noStrike" baseline="0" dirty="0">
                <a:latin typeface="TimesNewRomanRegular"/>
              </a:rPr>
              <a:t>is high, its transistor is saturated, making the collector-emitter voltage small and the gate output low.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imesNewRomanRegular"/>
              </a:rPr>
              <a:t>If neither </a:t>
            </a:r>
            <a:r>
              <a:rPr lang="en-US" sz="1800" b="0" i="1" u="none" strike="noStrike" baseline="0" dirty="0">
                <a:latin typeface="TimesNewRomanItalic"/>
              </a:rPr>
              <a:t>A </a:t>
            </a:r>
            <a:r>
              <a:rPr lang="en-US" sz="1800" b="0" i="0" u="none" strike="noStrike" baseline="0" dirty="0">
                <a:latin typeface="TimesNewRomanRegular"/>
              </a:rPr>
              <a:t>nor </a:t>
            </a:r>
            <a:r>
              <a:rPr lang="en-US" sz="1800" b="0" i="1" u="none" strike="noStrike" baseline="0" dirty="0">
                <a:latin typeface="TimesNewRomanItalic"/>
              </a:rPr>
              <a:t>B </a:t>
            </a:r>
            <a:r>
              <a:rPr lang="en-US" sz="1800" b="0" i="0" u="none" strike="noStrike" baseline="0" dirty="0">
                <a:latin typeface="TimesNewRomanRegular"/>
              </a:rPr>
              <a:t>is high, both transistors are in the cutoff region, so there is no voltage drop across </a:t>
            </a:r>
            <a:r>
              <a:rPr lang="en-US" sz="1800" b="0" i="1" u="none" strike="noStrike" baseline="0" dirty="0">
                <a:latin typeface="TimesNewRomanItalic"/>
              </a:rPr>
              <a:t>R</a:t>
            </a:r>
            <a:r>
              <a:rPr lang="en-US" sz="1800" b="0" u="none" strike="noStrike" baseline="-25000" dirty="0">
                <a:latin typeface="TimesNewRomanItalic"/>
              </a:rPr>
              <a:t>c</a:t>
            </a:r>
            <a:r>
              <a:rPr lang="en-US" sz="1800" b="0" i="1" u="none" strike="noStrike" baseline="0" dirty="0">
                <a:latin typeface="TimesNewRomanItalic"/>
              </a:rPr>
              <a:t> </a:t>
            </a:r>
            <a:r>
              <a:rPr lang="en-US" sz="1800" b="0" i="0" u="none" strike="noStrike" baseline="0" dirty="0">
                <a:latin typeface="TimesNewRomanRegular"/>
              </a:rPr>
              <a:t>and the output is high.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47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7F64B8-61E8-0EAA-077D-B29F4D59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F59E2A-0AB5-C428-DC61-2E30C7B429AE}"/>
              </a:ext>
            </a:extLst>
          </p:cNvPr>
          <p:cNvSpPr/>
          <p:nvPr/>
        </p:nvSpPr>
        <p:spPr>
          <a:xfrm>
            <a:off x="447964" y="506342"/>
            <a:ext cx="823883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Binary adders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Adding two binary numbers can be expressed by logic functions and realized by logic gates.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B0260-4923-DF62-DC20-68422D4B8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0290" y="1567021"/>
            <a:ext cx="2715055" cy="20005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AF85C1-D652-0E29-00E5-312F8DFB9E64}"/>
              </a:ext>
            </a:extLst>
          </p:cNvPr>
          <p:cNvSpPr txBox="1"/>
          <p:nvPr/>
        </p:nvSpPr>
        <p:spPr>
          <a:xfrm>
            <a:off x="447964" y="1567021"/>
            <a:ext cx="3214472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1) Half-adder</a:t>
            </a:r>
          </a:p>
          <a:p>
            <a:pPr algn="l"/>
            <a:r>
              <a:rPr lang="en-US" altLang="en-US" dirty="0"/>
              <a:t>When adding two 1-bit binary numbers, the functions are</a:t>
            </a:r>
          </a:p>
          <a:p>
            <a:pPr algn="l"/>
            <a:r>
              <a:rPr lang="en-US" altLang="en-US" dirty="0"/>
              <a:t>S (sum) = </a:t>
            </a:r>
            <a:r>
              <a:rPr lang="en-US" i="1" dirty="0"/>
              <a:t>A </a:t>
            </a:r>
            <a:r>
              <a:rPr lang="en-US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⊕</a:t>
            </a:r>
            <a:r>
              <a:rPr lang="en-US" b="1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i="1" dirty="0"/>
              <a:t>B </a:t>
            </a:r>
          </a:p>
          <a:p>
            <a:pPr algn="l"/>
            <a:r>
              <a:rPr lang="en-US" altLang="en-US" i="1" dirty="0"/>
              <a:t>C </a:t>
            </a:r>
            <a:r>
              <a:rPr lang="en-US" altLang="en-US" dirty="0"/>
              <a:t>(carry) = </a:t>
            </a:r>
            <a:r>
              <a:rPr lang="en-US" altLang="en-US" i="1" dirty="0"/>
              <a:t>A </a:t>
            </a:r>
            <a:r>
              <a:rPr lang="en-US" altLang="en-US" dirty="0">
                <a:cs typeface="Times New Roman" panose="02020603050405020304" pitchFamily="18" charset="0"/>
              </a:rPr>
              <a:t>· </a:t>
            </a:r>
            <a:r>
              <a:rPr lang="en-US" altLang="en-US" i="1" dirty="0"/>
              <a:t>B</a:t>
            </a:r>
          </a:p>
          <a:p>
            <a:pPr algn="l"/>
            <a:r>
              <a:rPr lang="en-US" altLang="en-US" dirty="0"/>
              <a:t>The circuit is called a </a:t>
            </a:r>
            <a:r>
              <a:rPr lang="en-US" altLang="en-US" dirty="0">
                <a:solidFill>
                  <a:srgbClr val="0000FF"/>
                </a:solidFill>
              </a:rPr>
              <a:t>half-adder </a:t>
            </a:r>
            <a:r>
              <a:rPr lang="en-US" altLang="en-US" dirty="0"/>
              <a:t>(HA).</a:t>
            </a:r>
          </a:p>
          <a:p>
            <a:pPr algn="l">
              <a:spcAft>
                <a:spcPts val="600"/>
              </a:spcAft>
            </a:pPr>
            <a:endParaRPr lang="en-US" altLang="en-US" dirty="0"/>
          </a:p>
          <a:p>
            <a:pPr algn="l">
              <a:spcAft>
                <a:spcPts val="600"/>
              </a:spcAft>
            </a:pPr>
            <a:r>
              <a:rPr lang="en-US" altLang="en-US" dirty="0"/>
              <a:t>2) Full-adder</a:t>
            </a:r>
          </a:p>
          <a:p>
            <a:pPr algn="l"/>
            <a:r>
              <a:rPr lang="en-US" sz="1800" b="0" i="0" u="none" strike="noStrike" baseline="0" dirty="0">
                <a:latin typeface="TimesNewRomanRegular"/>
              </a:rPr>
              <a:t>In actual </a:t>
            </a:r>
            <a:r>
              <a:rPr lang="en-US" dirty="0">
                <a:latin typeface="TimesNewRomanRegular"/>
              </a:rPr>
              <a:t>addition, we need to</a:t>
            </a:r>
            <a:r>
              <a:rPr lang="en-US" sz="1800" b="0" i="0" u="none" strike="noStrike" baseline="0" dirty="0">
                <a:latin typeface="TimesNewRomanRegular"/>
              </a:rPr>
              <a:t> accommodate the possible carry from the digits to the right. </a:t>
            </a:r>
          </a:p>
          <a:p>
            <a:pPr algn="l"/>
            <a:r>
              <a:rPr lang="en-US" dirty="0">
                <a:latin typeface="TimesNewRomanRegular"/>
              </a:rPr>
              <a:t>A </a:t>
            </a:r>
            <a:r>
              <a:rPr lang="en-US" dirty="0">
                <a:solidFill>
                  <a:srgbClr val="0000FF"/>
                </a:solidFill>
                <a:latin typeface="TimesNewRomanRegular"/>
              </a:rPr>
              <a:t>full-adder</a:t>
            </a:r>
            <a:r>
              <a:rPr lang="en-US" dirty="0">
                <a:latin typeface="TimesNewRomanRegular"/>
              </a:rPr>
              <a:t> (FA) </a:t>
            </a:r>
            <a:r>
              <a:rPr lang="en-US" sz="1800" b="0" i="0" u="none" strike="noStrike" baseline="0" dirty="0">
                <a:latin typeface="TimesNewRomanRegular"/>
              </a:rPr>
              <a:t>uses two half-adders and an OR gate to achieve this.</a:t>
            </a:r>
            <a:endParaRPr lang="en-US" altLang="en-US" dirty="0"/>
          </a:p>
        </p:txBody>
      </p:sp>
      <p:pic>
        <p:nvPicPr>
          <p:cNvPr id="9" name="Picture 8" descr="A diagram of a circuit&#10;&#10;AI-generated content may be incorrect.">
            <a:extLst>
              <a:ext uri="{FF2B5EF4-FFF2-40B4-BE49-F238E27FC236}">
                <a16:creationId xmlns:a16="http://schemas.microsoft.com/office/drawing/2014/main" id="{8B5FE57C-B698-A8EB-D231-4FFCA5BE5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435" y="2001874"/>
            <a:ext cx="1911973" cy="1330964"/>
          </a:xfrm>
          <a:prstGeom prst="rect">
            <a:avLst/>
          </a:prstGeom>
        </p:spPr>
      </p:pic>
      <p:pic>
        <p:nvPicPr>
          <p:cNvPr id="11" name="Picture 10" descr="A diagram of a diagram&#10;&#10;AI-generated content may be incorrect.">
            <a:extLst>
              <a:ext uri="{FF2B5EF4-FFF2-40B4-BE49-F238E27FC236}">
                <a16:creationId xmlns:a16="http://schemas.microsoft.com/office/drawing/2014/main" id="{3F85CDA3-EDF2-E6C1-C2F0-993BE22B3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304" y="4460887"/>
            <a:ext cx="4419738" cy="110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45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F7369C-6BF4-25E9-F1FD-06FA7E0F7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6A055-5972-A091-0647-2300B4380E7A}"/>
              </a:ext>
            </a:extLst>
          </p:cNvPr>
          <p:cNvSpPr txBox="1"/>
          <p:nvPr/>
        </p:nvSpPr>
        <p:spPr>
          <a:xfrm>
            <a:off x="569167" y="491803"/>
            <a:ext cx="7869511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800" b="0" i="0" u="none" strike="noStrike" baseline="0" dirty="0">
                <a:latin typeface="TimesNewRomanRegular"/>
              </a:rPr>
              <a:t>3) </a:t>
            </a:r>
            <a:r>
              <a:rPr lang="en-US" sz="1800" b="0" i="1" u="none" strike="noStrike" baseline="0" dirty="0">
                <a:latin typeface="TimesNewRomanRegular"/>
              </a:rPr>
              <a:t>n</a:t>
            </a:r>
            <a:r>
              <a:rPr lang="en-US" sz="1800" b="0" i="0" u="none" strike="noStrike" baseline="0" dirty="0">
                <a:latin typeface="TimesNewRomanRegular"/>
              </a:rPr>
              <a:t>-bit binary adder</a:t>
            </a:r>
          </a:p>
          <a:p>
            <a:pPr algn="l">
              <a:spcAft>
                <a:spcPts val="1200"/>
              </a:spcAft>
            </a:pPr>
            <a:r>
              <a:rPr lang="en-US" sz="1800" b="0" i="0" u="none" strike="noStrike" baseline="0" dirty="0">
                <a:latin typeface="TimesNewRomanRegular"/>
              </a:rPr>
              <a:t>The carry out of one full adder is connected to the carry in of the next.</a:t>
            </a:r>
          </a:p>
          <a:p>
            <a:pPr algn="l"/>
            <a:r>
              <a:rPr lang="en-US" sz="1800" b="0" i="0" u="none" strike="noStrike" baseline="0" dirty="0">
                <a:latin typeface="TimesNewRomanRegular"/>
              </a:rPr>
              <a:t>Four-bit full adder is available as an integrated circuit (e.g., 74LS83).</a:t>
            </a:r>
          </a:p>
        </p:txBody>
      </p:sp>
      <p:pic>
        <p:nvPicPr>
          <p:cNvPr id="6" name="Picture 5" descr="A diagram of a circuit diagram&#10;&#10;AI-generated content may be incorrect.">
            <a:extLst>
              <a:ext uri="{FF2B5EF4-FFF2-40B4-BE49-F238E27FC236}">
                <a16:creationId xmlns:a16="http://schemas.microsoft.com/office/drawing/2014/main" id="{65348A3D-A861-0D2B-61B3-468CF01D4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535" y="1922231"/>
            <a:ext cx="1685972" cy="2352716"/>
          </a:xfrm>
          <a:prstGeom prst="rect">
            <a:avLst/>
          </a:prstGeom>
        </p:spPr>
      </p:pic>
      <p:pic>
        <p:nvPicPr>
          <p:cNvPr id="8" name="Picture 7" descr="A rectangular object with numbers&#10;&#10;AI-generated content may be incorrect.">
            <a:extLst>
              <a:ext uri="{FF2B5EF4-FFF2-40B4-BE49-F238E27FC236}">
                <a16:creationId xmlns:a16="http://schemas.microsoft.com/office/drawing/2014/main" id="{D5DF5FF1-83EC-1873-D71D-A3A1571E7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33725"/>
            <a:ext cx="3072653" cy="151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30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C15521-FFA1-AD70-3BD5-4390DA53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BECE0-FE02-92AF-8983-627EB542C524}"/>
              </a:ext>
            </a:extLst>
          </p:cNvPr>
          <p:cNvSpPr/>
          <p:nvPr/>
        </p:nvSpPr>
        <p:spPr>
          <a:xfrm>
            <a:off x="447963" y="506342"/>
            <a:ext cx="8462771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Signed binary numbers</a:t>
            </a:r>
          </a:p>
          <a:p>
            <a:pPr algn="l">
              <a:spcAft>
                <a:spcPts val="0"/>
              </a:spcAft>
            </a:pPr>
            <a:r>
              <a:rPr lang="en-US" b="0" i="0" dirty="0">
                <a:solidFill>
                  <a:srgbClr val="0000FF"/>
                </a:solidFill>
                <a:effectLst/>
                <a:cs typeface="Times New Roman" panose="02020603050405020304" pitchFamily="18" charset="0"/>
              </a:rPr>
              <a:t>Sign bit</a:t>
            </a:r>
            <a:r>
              <a:rPr lang="en-US" b="0" i="0" dirty="0">
                <a:effectLst/>
                <a:cs typeface="Times New Roman" panose="02020603050405020304" pitchFamily="18" charset="0"/>
              </a:rPr>
              <a:t>: A sign bit is placed at</a:t>
            </a:r>
            <a:r>
              <a:rPr lang="en-US" dirty="0">
                <a:cs typeface="Times New Roman" panose="02020603050405020304" pitchFamily="18" charset="0"/>
              </a:rPr>
              <a:t> the leftmost of a </a:t>
            </a:r>
            <a:r>
              <a:rPr 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signed binary number</a:t>
            </a:r>
            <a:r>
              <a:rPr lang="en-US" dirty="0">
                <a:cs typeface="Times New Roman" panose="02020603050405020304" pitchFamily="18" charset="0"/>
              </a:rPr>
              <a:t>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cs typeface="Times New Roman" panose="02020603050405020304" pitchFamily="18" charset="0"/>
              </a:rPr>
              <a:t>If the sign bit is 0, the number is positive or 0, and is expressed in the normal way.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If the sign bit is 1, the number is negative. It can be read by taking into account the </a:t>
            </a:r>
            <a:r>
              <a:rPr lang="en-US" dirty="0">
                <a:solidFill>
                  <a:srgbClr val="0000FF"/>
                </a:solidFill>
                <a:cs typeface="Times New Roman" panose="02020603050405020304" pitchFamily="18" charset="0"/>
              </a:rPr>
              <a:t>sign value -2</a:t>
            </a:r>
            <a:r>
              <a:rPr lang="en-US" i="1" baseline="30000" dirty="0">
                <a:solidFill>
                  <a:srgbClr val="0000FF"/>
                </a:solidFill>
                <a:cs typeface="Times New Roman" panose="02020603050405020304" pitchFamily="18" charset="0"/>
              </a:rPr>
              <a:t>n</a:t>
            </a:r>
            <a:r>
              <a:rPr lang="en-US" baseline="30000" dirty="0">
                <a:solidFill>
                  <a:srgbClr val="0000FF"/>
                </a:solidFill>
                <a:cs typeface="Times New Roman" panose="02020603050405020304" pitchFamily="18" charset="0"/>
              </a:rPr>
              <a:t>-1</a:t>
            </a:r>
            <a:r>
              <a:rPr lang="en-US" dirty="0">
                <a:cs typeface="Times New Roman" panose="02020603050405020304" pitchFamily="18" charset="0"/>
              </a:rPr>
              <a:t>. Example: </a:t>
            </a:r>
            <a:r>
              <a:rPr lang="en-US" dirty="0"/>
              <a:t>1010= 1×(-2</a:t>
            </a:r>
            <a:r>
              <a:rPr lang="en-US" baseline="30000" dirty="0"/>
              <a:t>3</a:t>
            </a:r>
            <a:r>
              <a:rPr lang="en-US" dirty="0"/>
              <a:t>) + 0×(2</a:t>
            </a:r>
            <a:r>
              <a:rPr lang="en-US" baseline="30000" dirty="0"/>
              <a:t>2</a:t>
            </a:r>
            <a:r>
              <a:rPr lang="en-US" dirty="0"/>
              <a:t>) + 1×(2</a:t>
            </a:r>
            <a:r>
              <a:rPr lang="en-US" baseline="30000" dirty="0"/>
              <a:t>1</a:t>
            </a:r>
            <a:r>
              <a:rPr lang="en-US" dirty="0"/>
              <a:t>) + 0×(2</a:t>
            </a:r>
            <a:r>
              <a:rPr lang="en-US" baseline="30000" dirty="0"/>
              <a:t>0</a:t>
            </a:r>
            <a:r>
              <a:rPr lang="en-US" dirty="0"/>
              <a:t>)=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–</a:t>
            </a:r>
            <a:r>
              <a:rPr lang="en-US" b="0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dirty="0"/>
              <a:t>6.</a:t>
            </a:r>
          </a:p>
          <a:p>
            <a:pPr marL="285750" indent="-285750" algn="l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i="1" dirty="0"/>
              <a:t>n</a:t>
            </a:r>
            <a:r>
              <a:rPr lang="en-US" dirty="0"/>
              <a:t>-bit signed number ranges from </a:t>
            </a:r>
            <a:r>
              <a:rPr lang="en-US" dirty="0">
                <a:cs typeface="Times New Roman" panose="02020603050405020304" pitchFamily="18" charset="0"/>
              </a:rPr>
              <a:t>-2</a:t>
            </a:r>
            <a:r>
              <a:rPr lang="en-US" i="1" baseline="30000" dirty="0">
                <a:cs typeface="Times New Roman" panose="02020603050405020304" pitchFamily="18" charset="0"/>
              </a:rPr>
              <a:t>n</a:t>
            </a:r>
            <a:r>
              <a:rPr lang="en-US" baseline="30000" dirty="0">
                <a:cs typeface="Times New Roman" panose="02020603050405020304" pitchFamily="18" charset="0"/>
              </a:rPr>
              <a:t>-1</a:t>
            </a:r>
            <a:r>
              <a:rPr lang="en-US" dirty="0">
                <a:cs typeface="Times New Roman" panose="02020603050405020304" pitchFamily="18" charset="0"/>
              </a:rPr>
              <a:t> to 2</a:t>
            </a:r>
            <a:r>
              <a:rPr lang="en-US" i="1" baseline="30000" dirty="0">
                <a:cs typeface="Times New Roman" panose="02020603050405020304" pitchFamily="18" charset="0"/>
              </a:rPr>
              <a:t>n</a:t>
            </a:r>
            <a:r>
              <a:rPr lang="en-US" dirty="0">
                <a:cs typeface="Times New Roman" panose="02020603050405020304" pitchFamily="18" charset="0"/>
              </a:rPr>
              <a:t>-1. Example: 4-bit signed numbers are from -8 (1000) to 7 (0111).</a:t>
            </a:r>
            <a:endParaRPr lang="en-US" b="0" i="0" baseline="30000" dirty="0">
              <a:solidFill>
                <a:srgbClr val="0000FF"/>
              </a:solidFill>
              <a:effectLst/>
              <a:cs typeface="Times New Roman" panose="02020603050405020304" pitchFamily="18" charset="0"/>
            </a:endParaRPr>
          </a:p>
          <a:p>
            <a:pPr algn="l">
              <a:spcAft>
                <a:spcPts val="600"/>
              </a:spcAft>
            </a:pPr>
            <a:r>
              <a:rPr lang="en-US" b="0" i="0" dirty="0">
                <a:solidFill>
                  <a:srgbClr val="0000FF"/>
                </a:solidFill>
                <a:effectLst/>
                <a:cs typeface="Times New Roman" panose="02020603050405020304" pitchFamily="18" charset="0"/>
              </a:rPr>
              <a:t>Representing a negative number </a:t>
            </a:r>
            <a:r>
              <a:rPr lang="en-US" b="0" i="0" dirty="0">
                <a:effectLst/>
                <a:cs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–</a:t>
            </a:r>
            <a:r>
              <a:rPr lang="en-US" b="0" i="1" dirty="0">
                <a:effectLst/>
                <a:cs typeface="Times New Roman" panose="02020603050405020304" pitchFamily="18" charset="0"/>
              </a:rPr>
              <a:t>Y </a:t>
            </a:r>
            <a:r>
              <a:rPr lang="en-US" b="0" i="0" dirty="0">
                <a:effectLst/>
                <a:cs typeface="Times New Roman" panose="02020603050405020304" pitchFamily="18" charset="0"/>
              </a:rPr>
              <a:t>) </a:t>
            </a:r>
            <a:r>
              <a:rPr lang="en-US" altLang="en-US" dirty="0"/>
              <a:t>by the </a:t>
            </a:r>
            <a:r>
              <a:rPr lang="en-US" altLang="en-US" dirty="0">
                <a:solidFill>
                  <a:srgbClr val="0000FF"/>
                </a:solidFill>
              </a:rPr>
              <a:t>2’s complement method</a:t>
            </a:r>
            <a:r>
              <a:rPr lang="en-US" altLang="en-US" dirty="0"/>
              <a:t>:</a:t>
            </a:r>
          </a:p>
          <a:p>
            <a:pPr algn="l">
              <a:spcAft>
                <a:spcPts val="600"/>
              </a:spcAft>
            </a:pPr>
            <a:r>
              <a:rPr lang="en-US" b="0" i="0" dirty="0">
                <a:effectLst/>
                <a:cs typeface="Times New Roman" panose="02020603050405020304" pitchFamily="18" charset="0"/>
              </a:rPr>
              <a:t>1) Write down </a:t>
            </a:r>
            <a:r>
              <a:rPr lang="en-US" b="0" i="1" dirty="0">
                <a:effectLst/>
                <a:cs typeface="Times New Roman" panose="02020603050405020304" pitchFamily="18" charset="0"/>
              </a:rPr>
              <a:t>Y</a:t>
            </a:r>
            <a:r>
              <a:rPr lang="en-US" b="0" i="0" dirty="0">
                <a:effectLst/>
                <a:cs typeface="Times New Roman" panose="02020603050405020304" pitchFamily="18" charset="0"/>
              </a:rPr>
              <a:t> in binary mode, including the sign bit. (e.g., 6 = 0 110</a:t>
            </a:r>
            <a:r>
              <a:rPr lang="en-US" b="0" i="0" baseline="-25000" dirty="0">
                <a:effectLst/>
                <a:cs typeface="Times New Roman" panose="02020603050405020304" pitchFamily="18" charset="0"/>
              </a:rPr>
              <a:t>2</a:t>
            </a:r>
            <a:r>
              <a:rPr lang="en-US" b="0" i="0" dirty="0">
                <a:effectLst/>
                <a:cs typeface="Times New Roman" panose="02020603050405020304" pitchFamily="18" charset="0"/>
              </a:rPr>
              <a:t>)</a:t>
            </a:r>
          </a:p>
          <a:p>
            <a:pPr algn="l">
              <a:spcAft>
                <a:spcPts val="600"/>
              </a:spcAft>
            </a:pPr>
            <a:r>
              <a:rPr lang="en-US" b="0" i="0" dirty="0">
                <a:effectLst/>
                <a:cs typeface="Times New Roman" panose="02020603050405020304" pitchFamily="18" charset="0"/>
              </a:rPr>
              <a:t>2) </a:t>
            </a:r>
            <a:r>
              <a:rPr lang="en-US" dirty="0"/>
              <a:t>Invert each bit</a:t>
            </a:r>
            <a:r>
              <a:rPr lang="en-US" i="1" dirty="0"/>
              <a:t>. </a:t>
            </a:r>
            <a:r>
              <a:rPr lang="en-US" dirty="0"/>
              <a:t>(0110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 → </a:t>
            </a:r>
            <a:r>
              <a:rPr lang="en-US" dirty="0">
                <a:sym typeface="Wingdings" panose="05000000000000000000" pitchFamily="2" charset="2"/>
              </a:rPr>
              <a:t>1001).</a:t>
            </a:r>
          </a:p>
          <a:p>
            <a:pPr algn="l">
              <a:spcAft>
                <a:spcPts val="1800"/>
              </a:spcAft>
            </a:pPr>
            <a:r>
              <a:rPr lang="en-US" dirty="0">
                <a:sym typeface="Wingdings" panose="05000000000000000000" pitchFamily="2" charset="2"/>
              </a:rPr>
              <a:t>3) A</a:t>
            </a:r>
            <a:r>
              <a:rPr lang="en-US" dirty="0"/>
              <a:t>dd 1, and ignore any overflow. This yields the </a:t>
            </a:r>
            <a:r>
              <a:rPr lang="en-US" dirty="0">
                <a:solidFill>
                  <a:srgbClr val="0000FF"/>
                </a:solidFill>
              </a:rPr>
              <a:t>2’s complement </a:t>
            </a:r>
            <a:r>
              <a:rPr lang="en-US" dirty="0"/>
              <a:t>of </a:t>
            </a:r>
            <a:r>
              <a:rPr lang="en-US" i="1" dirty="0"/>
              <a:t>Y</a:t>
            </a:r>
            <a:r>
              <a:rPr lang="en-US" dirty="0"/>
              <a:t>, which is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–</a:t>
            </a:r>
            <a:r>
              <a:rPr lang="en-US" i="1" dirty="0"/>
              <a:t>Y.</a:t>
            </a:r>
            <a:br>
              <a:rPr lang="en-US" i="1" dirty="0"/>
            </a:br>
            <a:r>
              <a:rPr lang="en-US" i="1" dirty="0"/>
              <a:t>    </a:t>
            </a:r>
            <a:r>
              <a:rPr lang="en-US" dirty="0"/>
              <a:t>(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– </a:t>
            </a:r>
            <a:r>
              <a:rPr lang="en-US" b="0" i="0" dirty="0">
                <a:solidFill>
                  <a:srgbClr val="001D35"/>
                </a:solidFill>
                <a:effectLst/>
                <a:cs typeface="Times New Roman" panose="02020603050405020304" pitchFamily="18" charset="0"/>
              </a:rPr>
              <a:t>6 </a:t>
            </a:r>
            <a:r>
              <a:rPr lang="en-US" dirty="0">
                <a:cs typeface="Times New Roman" panose="02020603050405020304" pitchFamily="18" charset="0"/>
              </a:rPr>
              <a:t>=1001+1=1010</a:t>
            </a:r>
            <a:r>
              <a:rPr lang="en-US" dirty="0"/>
              <a:t>)</a:t>
            </a:r>
          </a:p>
          <a:p>
            <a:pPr algn="l">
              <a:spcAft>
                <a:spcPts val="1200"/>
              </a:spcAft>
            </a:pPr>
            <a:r>
              <a:rPr lang="en-US" dirty="0"/>
              <a:t>The 2’s complement method generates the opposite of a binary number (</a:t>
            </a:r>
            <a:r>
              <a:rPr lang="en-US" i="1" dirty="0"/>
              <a:t>Y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→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–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–</a:t>
            </a:r>
            <a:r>
              <a:rPr lang="en-US" i="1" dirty="0"/>
              <a:t>Y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→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i="1" dirty="0">
                <a:sym typeface="Wingdings" panose="05000000000000000000" pitchFamily="2" charset="2"/>
              </a:rPr>
              <a:t>Y</a:t>
            </a:r>
            <a:r>
              <a:rPr lang="en-US" dirty="0"/>
              <a:t>), no matter it is positive or negative.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6188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D6513E-78D2-CD68-283D-C682ECDD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FAF700-CC13-A1AD-73BB-0C0AE5E32313}"/>
              </a:ext>
            </a:extLst>
          </p:cNvPr>
          <p:cNvSpPr txBox="1"/>
          <p:nvPr/>
        </p:nvSpPr>
        <p:spPr>
          <a:xfrm>
            <a:off x="583210" y="525921"/>
            <a:ext cx="8691419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4. Binary subtractors</a:t>
            </a:r>
            <a:endParaRPr lang="en-US" altLang="en-US" dirty="0"/>
          </a:p>
          <a:p>
            <a:pPr algn="l">
              <a:spcAft>
                <a:spcPts val="1200"/>
              </a:spcAft>
            </a:pPr>
            <a:r>
              <a:rPr lang="en-US" altLang="en-US" dirty="0"/>
              <a:t>Subtracting two binary numbers, </a:t>
            </a:r>
            <a:r>
              <a:rPr lang="en-US" altLang="en-US" i="1" dirty="0"/>
              <a:t>X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 – </a:t>
            </a:r>
            <a:r>
              <a:rPr lang="en-US" altLang="en-US" i="1" dirty="0"/>
              <a:t>Y</a:t>
            </a:r>
            <a:r>
              <a:rPr lang="en-US" altLang="en-US" dirty="0"/>
              <a:t>, can be done by the </a:t>
            </a:r>
            <a:r>
              <a:rPr lang="en-US" altLang="en-US" dirty="0">
                <a:solidFill>
                  <a:srgbClr val="0000FF"/>
                </a:solidFill>
              </a:rPr>
              <a:t>2’s complement method</a:t>
            </a:r>
            <a:r>
              <a:rPr lang="en-US" altLang="en-US" dirty="0"/>
              <a:t>:</a:t>
            </a:r>
          </a:p>
          <a:p>
            <a:pPr algn="l">
              <a:spcAft>
                <a:spcPts val="600"/>
              </a:spcAft>
            </a:pPr>
            <a:r>
              <a:rPr lang="en-US" altLang="en-US" i="1" dirty="0"/>
              <a:t>X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 –</a:t>
            </a:r>
            <a:r>
              <a:rPr lang="en-US" altLang="en-US" i="1" dirty="0"/>
              <a:t>Y = X + </a:t>
            </a:r>
            <a:r>
              <a:rPr lang="en-US" altLang="en-US" dirty="0"/>
              <a:t>(2’s complement of </a:t>
            </a:r>
            <a:r>
              <a:rPr lang="en-US" altLang="en-US" i="1" dirty="0"/>
              <a:t>Y </a:t>
            </a:r>
            <a:r>
              <a:rPr lang="en-US" altLang="en-US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FE5B7B-2AF6-9887-F4DA-874294551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958" y="2109058"/>
            <a:ext cx="3994867" cy="263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86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540E-FDD5-7FEF-690E-90E722FC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F9FA31-61FF-9385-E973-0C9D3027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0468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Ch8: 6</a:t>
            </a:r>
          </a:p>
        </p:txBody>
      </p:sp>
    </p:spTree>
    <p:extLst>
      <p:ext uri="{BB962C8B-B14F-4D97-AF65-F5344CB8AC3E}">
        <p14:creationId xmlns:p14="http://schemas.microsoft.com/office/powerpoint/2010/main" val="269414634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tx1"/>
          </a:solidFill>
        </a:ln>
      </a:spPr>
      <a:bodyPr rtlCol="0" anchor="ctr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169130</TotalTime>
  <Words>1623</Words>
  <Application>Microsoft Office PowerPoint</Application>
  <PresentationFormat>On-screen Show (4:3)</PresentationFormat>
  <Paragraphs>133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Google Sans</vt:lpstr>
      <vt:lpstr>TimesNewRomanItalic</vt:lpstr>
      <vt:lpstr>TimesNewRomanRegular</vt:lpstr>
      <vt:lpstr>Times-Roman</vt:lpstr>
      <vt:lpstr>Arial</vt:lpstr>
      <vt:lpstr>Times New Roman</vt:lpstr>
      <vt:lpstr>Wingdings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2456</cp:revision>
  <cp:lastPrinted>2017-01-04T16:34:42Z</cp:lastPrinted>
  <dcterms:created xsi:type="dcterms:W3CDTF">2006-08-25T03:15:15Z</dcterms:created>
  <dcterms:modified xsi:type="dcterms:W3CDTF">2025-10-26T02:20:25Z</dcterms:modified>
</cp:coreProperties>
</file>