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541" r:id="rId2"/>
    <p:sldId id="560" r:id="rId3"/>
    <p:sldId id="561" r:id="rId4"/>
    <p:sldId id="548" r:id="rId5"/>
    <p:sldId id="562" r:id="rId6"/>
    <p:sldId id="563" r:id="rId7"/>
    <p:sldId id="564" r:id="rId8"/>
    <p:sldId id="565" r:id="rId9"/>
  </p:sldIdLst>
  <p:sldSz cx="9144000" cy="6858000" type="screen4x3"/>
  <p:notesSz cx="7010400" cy="92964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CC"/>
    <a:srgbClr val="336600"/>
    <a:srgbClr val="FF00FF"/>
    <a:srgbClr val="800080"/>
    <a:srgbClr val="00CC00"/>
    <a:srgbClr val="990033"/>
    <a:srgbClr val="9900FF"/>
    <a:srgbClr val="0000CC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056" autoAdjust="0"/>
    <p:restoredTop sz="98544" autoAdjust="0"/>
  </p:normalViewPr>
  <p:slideViewPr>
    <p:cSldViewPr snapToGrid="0">
      <p:cViewPr varScale="1">
        <p:scale>
          <a:sx n="82" d="100"/>
          <a:sy n="82" d="100"/>
        </p:scale>
        <p:origin x="15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3037840" cy="465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1" rIns="93164" bIns="46581" numCol="1" anchor="t" anchorCtr="0" compatLnSpc="1">
            <a:prstTxWarp prst="textNoShape">
              <a:avLst/>
            </a:prstTxWarp>
          </a:bodyPr>
          <a:lstStyle>
            <a:lvl1pPr algn="l" defTabSz="931692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2"/>
            <a:ext cx="3037840" cy="465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1" rIns="93164" bIns="46581" numCol="1" anchor="t" anchorCtr="0" compatLnSpc="1">
            <a:prstTxWarp prst="textNoShape">
              <a:avLst/>
            </a:prstTxWarp>
          </a:bodyPr>
          <a:lstStyle>
            <a:lvl1pPr algn="r" defTabSz="931692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22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415506"/>
            <a:ext cx="5608320" cy="4183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1" rIns="93164" bIns="465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391"/>
            <a:ext cx="3037840" cy="46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1" rIns="93164" bIns="46581" numCol="1" anchor="b" anchorCtr="0" compatLnSpc="1">
            <a:prstTxWarp prst="textNoShape">
              <a:avLst/>
            </a:prstTxWarp>
          </a:bodyPr>
          <a:lstStyle>
            <a:lvl1pPr algn="l" defTabSz="931692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829391"/>
            <a:ext cx="3037840" cy="46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1" rIns="93164" bIns="46581" numCol="1" anchor="b" anchorCtr="0" compatLnSpc="1">
            <a:prstTxWarp prst="textNoShape">
              <a:avLst/>
            </a:prstTxWarp>
          </a:bodyPr>
          <a:lstStyle>
            <a:lvl1pPr algn="r" defTabSz="931692">
              <a:defRPr sz="1200">
                <a:latin typeface="Arial" charset="0"/>
              </a:defRPr>
            </a:lvl1pPr>
          </a:lstStyle>
          <a:p>
            <a:pPr>
              <a:defRPr/>
            </a:pPr>
            <a:fld id="{4235ECDD-4B40-4B40-8FAA-D1A4A8E49B4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6960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88124A-F936-4FDF-B470-7110258EA8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EC6CDB-F77B-4E07-8CD8-6A77D707087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FDFA8D-FF0B-4107-B6B4-4ABCAE222A1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D6FFBB-01EB-4F95-900D-02AEEFD431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AC595-7421-40CA-B8A4-7B1E136CD7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2451D8-3864-4A1E-9E35-4BF447377C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0B721F-2C59-4FF6-9858-7BC68F46563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6A5738-A3FE-44AB-AEEE-F0D69F272CF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D35D80-A2B7-487F-AEC8-BE2A58865C8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DFF01D-50F7-4613-B797-EF0F8409DC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D24249-244E-48EA-AAE6-1E9C236C271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7A8ED020-467A-4025-AFDB-90B0DAC1043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image" Target="../media/image1.wmf"/><Relationship Id="rId7" Type="http://schemas.openxmlformats.org/officeDocument/2006/relationships/oleObject" Target="../embeddings/oleObject3.bin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7" Type="http://schemas.openxmlformats.org/officeDocument/2006/relationships/image" Target="../media/image11.w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0.jpg"/><Relationship Id="rId4" Type="http://schemas.openxmlformats.org/officeDocument/2006/relationships/image" Target="../media/image9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7" Type="http://schemas.openxmlformats.org/officeDocument/2006/relationships/image" Target="../media/image15.w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image" Target="../media/image16.wmf"/><Relationship Id="rId7" Type="http://schemas.openxmlformats.org/officeDocument/2006/relationships/image" Target="../media/image19.jpg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21.png"/><Relationship Id="rId4" Type="http://schemas.openxmlformats.org/officeDocument/2006/relationships/image" Target="../media/image17.jpg"/><Relationship Id="rId9" Type="http://schemas.openxmlformats.org/officeDocument/2006/relationships/image" Target="../media/image20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833E59C8-8C06-EEAB-CF78-3DFC93178C36}"/>
              </a:ext>
            </a:extLst>
          </p:cNvPr>
          <p:cNvSpPr txBox="1"/>
          <p:nvPr/>
        </p:nvSpPr>
        <p:spPr>
          <a:xfrm>
            <a:off x="438727" y="4569322"/>
            <a:ext cx="6325967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altLang="en-US" dirty="0"/>
              <a:t>The basic operation of the op-amp is:</a:t>
            </a:r>
          </a:p>
          <a:p>
            <a:pPr algn="l">
              <a:spcAft>
                <a:spcPts val="600"/>
              </a:spcAft>
            </a:pPr>
            <a:r>
              <a:rPr lang="en-US" i="1" dirty="0"/>
              <a:t>A</a:t>
            </a:r>
            <a:r>
              <a:rPr lang="en-US" baseline="-25000" dirty="0"/>
              <a:t>OL</a:t>
            </a:r>
            <a:r>
              <a:rPr lang="en-US" dirty="0"/>
              <a:t> is the </a:t>
            </a:r>
            <a:r>
              <a:rPr lang="en-US" dirty="0">
                <a:solidFill>
                  <a:srgbClr val="0000FF"/>
                </a:solidFill>
              </a:rPr>
              <a:t>open-loop voltage gain</a:t>
            </a:r>
            <a:r>
              <a:rPr lang="en-US" dirty="0"/>
              <a:t>, which is usually huge (10</a:t>
            </a:r>
            <a:r>
              <a:rPr lang="en-US" baseline="30000" dirty="0"/>
              <a:t>4</a:t>
            </a:r>
            <a:r>
              <a:rPr lang="en-US" dirty="0"/>
              <a:t>-10</a:t>
            </a:r>
            <a:r>
              <a:rPr lang="en-US" baseline="30000" dirty="0"/>
              <a:t>9</a:t>
            </a:r>
            <a:r>
              <a:rPr lang="en-US" dirty="0"/>
              <a:t>). Therefore, </a:t>
            </a:r>
            <a:r>
              <a:rPr lang="en-US" i="1" dirty="0"/>
              <a:t>V</a:t>
            </a:r>
            <a:r>
              <a:rPr lang="en-US" baseline="-25000" dirty="0"/>
              <a:t>out</a:t>
            </a:r>
            <a:r>
              <a:rPr lang="en-US" dirty="0"/>
              <a:t> may be quickly saturated. In reality </a:t>
            </a:r>
            <a:r>
              <a:rPr lang="en-US" i="1" dirty="0"/>
              <a:t>V</a:t>
            </a:r>
            <a:r>
              <a:rPr lang="en-US" baseline="-25000" dirty="0"/>
              <a:t>out </a:t>
            </a:r>
            <a:r>
              <a:rPr lang="en-US" dirty="0"/>
              <a:t>can only be within a range set by two </a:t>
            </a:r>
            <a:r>
              <a:rPr lang="en-US" dirty="0">
                <a:solidFill>
                  <a:srgbClr val="0000FF"/>
                </a:solidFill>
              </a:rPr>
              <a:t>saturation voltages</a:t>
            </a:r>
            <a:r>
              <a:rPr lang="en-US" dirty="0"/>
              <a:t>:</a:t>
            </a:r>
          </a:p>
          <a:p>
            <a:pPr algn="l"/>
            <a:r>
              <a:rPr lang="en-US" dirty="0"/>
              <a:t>Here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66C942-9AC4-494E-9403-1C585B549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3BC0047-1EC2-4353-86F9-5ED87942DFC6}"/>
              </a:ext>
            </a:extLst>
          </p:cNvPr>
          <p:cNvSpPr/>
          <p:nvPr/>
        </p:nvSpPr>
        <p:spPr>
          <a:xfrm>
            <a:off x="276223" y="228005"/>
            <a:ext cx="86288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u="sng" dirty="0">
                <a:solidFill>
                  <a:srgbClr val="990000"/>
                </a:solidFill>
                <a:latin typeface="Arial" charset="0"/>
                <a:ea typeface="Arial Unicode MS" pitchFamily="34" charset="-128"/>
              </a:rPr>
              <a:t>Lecture 14: Op-amps I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FA89578-91CC-4812-9F0A-D82448BA1EB1}"/>
              </a:ext>
            </a:extLst>
          </p:cNvPr>
          <p:cNvSpPr/>
          <p:nvPr/>
        </p:nvSpPr>
        <p:spPr>
          <a:xfrm>
            <a:off x="438728" y="776929"/>
            <a:ext cx="8248072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1. Op-amps</a:t>
            </a:r>
          </a:p>
          <a:p>
            <a:pPr algn="l">
              <a:spcAft>
                <a:spcPts val="600"/>
              </a:spcAft>
            </a:pPr>
            <a:r>
              <a:rPr lang="en-US" altLang="en-US" dirty="0">
                <a:solidFill>
                  <a:srgbClr val="0000FF"/>
                </a:solidFill>
              </a:rPr>
              <a:t>Op-amps </a:t>
            </a:r>
            <a:r>
              <a:rPr lang="en-US" altLang="en-US" dirty="0"/>
              <a:t>are the short name for </a:t>
            </a:r>
            <a:r>
              <a:rPr lang="en-US" altLang="en-US" dirty="0">
                <a:solidFill>
                  <a:srgbClr val="0000FF"/>
                </a:solidFill>
              </a:rPr>
              <a:t>operational amplifiers</a:t>
            </a:r>
            <a:r>
              <a:rPr lang="en-US" altLang="en-US" dirty="0"/>
              <a:t>. They are based on </a:t>
            </a:r>
            <a:r>
              <a:rPr lang="en-US" altLang="en-US" dirty="0">
                <a:solidFill>
                  <a:srgbClr val="0000FF"/>
                </a:solidFill>
              </a:rPr>
              <a:t>differential amplifiers </a:t>
            </a:r>
            <a:r>
              <a:rPr lang="en-US" altLang="en-US" dirty="0"/>
              <a:t>constructed from normal transistors. This differential amplifier amplifies the voltage difference between the two inputs with a very large voltage gain. </a:t>
            </a:r>
            <a:endParaRPr lang="en-US" altLang="en-US" u="sng" dirty="0">
              <a:solidFill>
                <a:srgbClr val="0000FF"/>
              </a:solidFill>
            </a:endParaRPr>
          </a:p>
          <a:p>
            <a:pPr algn="l">
              <a:spcAft>
                <a:spcPts val="600"/>
              </a:spcAft>
            </a:pPr>
            <a:r>
              <a:rPr lang="en-US" altLang="en-US" dirty="0"/>
              <a:t>An op-amp is usually packaged as an integrated circuit with multiple pins. We will treat the device as a black box, and learn some basic rules for its application.</a:t>
            </a:r>
          </a:p>
        </p:txBody>
      </p:sp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DEC0EAF6-0606-43C8-BCC5-80110849AB3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387877"/>
              </p:ext>
            </p:extLst>
          </p:nvPr>
        </p:nvGraphicFramePr>
        <p:xfrm>
          <a:off x="4064713" y="4584409"/>
          <a:ext cx="1916113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18960" imgH="241200" progId="Equation.DSMT4">
                  <p:embed/>
                </p:oleObj>
              </mc:Choice>
              <mc:Fallback>
                <p:oleObj name="Equation" r:id="rId2" imgW="1218960" imgH="241200" progId="Equation.DSMT4">
                  <p:embed/>
                  <p:pic>
                    <p:nvPicPr>
                      <p:cNvPr id="20" name="Object 19">
                        <a:extLst>
                          <a:ext uri="{FF2B5EF4-FFF2-40B4-BE49-F238E27FC236}">
                            <a16:creationId xmlns:a16="http://schemas.microsoft.com/office/drawing/2014/main" id="{24F59B8C-445A-46B0-B672-DF2F5E5FF0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064713" y="4584409"/>
                        <a:ext cx="1916113" cy="381000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Picture 13" descr="A diagram of a circuit&#10;&#10;AI-generated content may be incorrect.">
            <a:extLst>
              <a:ext uri="{FF2B5EF4-FFF2-40B4-BE49-F238E27FC236}">
                <a16:creationId xmlns:a16="http://schemas.microsoft.com/office/drawing/2014/main" id="{88419376-0B15-3D98-0A3D-C08E49924B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7344" y="2893972"/>
            <a:ext cx="2553557" cy="156966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926AFA9-6E26-235D-5013-969D265C7A13}"/>
              </a:ext>
            </a:extLst>
          </p:cNvPr>
          <p:cNvSpPr txBox="1"/>
          <p:nvPr/>
        </p:nvSpPr>
        <p:spPr>
          <a:xfrm>
            <a:off x="438728" y="2709306"/>
            <a:ext cx="4572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en-US" dirty="0"/>
              <a:t>An op-amp has two power supply voltages, </a:t>
            </a:r>
            <a:r>
              <a:rPr lang="en-US" altLang="en-US" i="1" dirty="0" err="1"/>
              <a:t>V</a:t>
            </a:r>
            <a:r>
              <a:rPr lang="en-US" altLang="en-US" baseline="-25000" dirty="0" err="1"/>
              <a:t>cc</a:t>
            </a:r>
            <a:r>
              <a:rPr lang="en-US" altLang="en-US" baseline="30000" dirty="0"/>
              <a:t>+</a:t>
            </a:r>
            <a:r>
              <a:rPr lang="en-US" altLang="en-US" dirty="0"/>
              <a:t> and </a:t>
            </a:r>
            <a:r>
              <a:rPr lang="en-US" altLang="en-US" i="1" dirty="0" err="1"/>
              <a:t>V</a:t>
            </a:r>
            <a:r>
              <a:rPr lang="en-US" altLang="en-US" baseline="-25000" dirty="0" err="1"/>
              <a:t>cc</a:t>
            </a:r>
            <a:r>
              <a:rPr lang="en-US" altLang="en-US" baseline="30000" dirty="0"/>
              <a:t>-</a:t>
            </a:r>
            <a:r>
              <a:rPr lang="en-US" altLang="en-US" dirty="0"/>
              <a:t>. These two voltage sources are often omitted in a circuit diagram.</a:t>
            </a:r>
          </a:p>
          <a:p>
            <a:pPr algn="l"/>
            <a:r>
              <a:rPr lang="en-US" dirty="0"/>
              <a:t>There are two signal inputs: the </a:t>
            </a:r>
            <a:r>
              <a:rPr lang="en-US" dirty="0">
                <a:solidFill>
                  <a:srgbClr val="0000FF"/>
                </a:solidFill>
              </a:rPr>
              <a:t>inverting input </a:t>
            </a:r>
            <a:r>
              <a:rPr lang="en-US" dirty="0"/>
              <a:t>(-), and the </a:t>
            </a:r>
            <a:r>
              <a:rPr lang="en-US" dirty="0">
                <a:solidFill>
                  <a:srgbClr val="0000FF"/>
                </a:solidFill>
              </a:rPr>
              <a:t>non-inverting input </a:t>
            </a:r>
            <a:r>
              <a:rPr lang="en-US" dirty="0"/>
              <a:t>(+). The two signs do not specify the polarity of voltages.</a:t>
            </a:r>
          </a:p>
        </p:txBody>
      </p:sp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66C4F6EA-4427-6271-EEF6-20C36605D4F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9315803"/>
              </p:ext>
            </p:extLst>
          </p:nvPr>
        </p:nvGraphicFramePr>
        <p:xfrm>
          <a:off x="7113976" y="5423402"/>
          <a:ext cx="147637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939600" imgH="241200" progId="Equation.DSMT4">
                  <p:embed/>
                </p:oleObj>
              </mc:Choice>
              <mc:Fallback>
                <p:oleObj name="Equation" r:id="rId5" imgW="939600" imgH="241200" progId="Equation.DSMT4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DEC0EAF6-0606-43C8-BCC5-80110849AB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113976" y="5423402"/>
                        <a:ext cx="1476375" cy="381000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DE9C2597-7CEF-97F5-632F-064099C1CB8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6640842"/>
              </p:ext>
            </p:extLst>
          </p:nvPr>
        </p:nvGraphicFramePr>
        <p:xfrm>
          <a:off x="1017588" y="5922574"/>
          <a:ext cx="3033712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930320" imgH="241200" progId="Equation.DSMT4">
                  <p:embed/>
                </p:oleObj>
              </mc:Choice>
              <mc:Fallback>
                <p:oleObj name="Equation" r:id="rId7" imgW="1930320" imgH="241200" progId="Equation.DSMT4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DEC0EAF6-0606-43C8-BCC5-80110849AB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17588" y="5922574"/>
                        <a:ext cx="3033712" cy="381000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90946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66C942-9AC4-494E-9403-1C585B549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FA89578-91CC-4812-9F0A-D82448BA1EB1}"/>
              </a:ext>
            </a:extLst>
          </p:cNvPr>
          <p:cNvSpPr/>
          <p:nvPr/>
        </p:nvSpPr>
        <p:spPr>
          <a:xfrm>
            <a:off x="447963" y="301068"/>
            <a:ext cx="8313482" cy="2539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2. Non-linear application: comparator</a:t>
            </a:r>
          </a:p>
          <a:p>
            <a:pPr algn="l">
              <a:spcAft>
                <a:spcPts val="600"/>
              </a:spcAft>
            </a:pPr>
            <a:r>
              <a:rPr lang="en-US" altLang="en-US" dirty="0"/>
              <a:t>Because </a:t>
            </a:r>
            <a:r>
              <a:rPr lang="en-US" altLang="en-US" i="1" dirty="0"/>
              <a:t>A</a:t>
            </a:r>
            <a:r>
              <a:rPr lang="en-US" altLang="en-US" baseline="-25000" dirty="0"/>
              <a:t>OL</a:t>
            </a:r>
            <a:r>
              <a:rPr lang="en-US" altLang="en-US" dirty="0"/>
              <a:t> is large, any small difference between the op-amp inputs will cause the output to saturate. For example, for </a:t>
            </a:r>
            <a:r>
              <a:rPr lang="en-US" altLang="en-US" i="1" dirty="0"/>
              <a:t>A</a:t>
            </a:r>
            <a:r>
              <a:rPr lang="en-US" altLang="en-US" baseline="-25000" dirty="0"/>
              <a:t>OL</a:t>
            </a:r>
            <a:r>
              <a:rPr lang="en-US" altLang="en-US" dirty="0"/>
              <a:t> = 200k, at ±15 V power supplies, only a 70 </a:t>
            </a:r>
            <a:r>
              <a:rPr lang="en-US" altLang="en-US" dirty="0" err="1"/>
              <a:t>μV</a:t>
            </a:r>
            <a:r>
              <a:rPr lang="en-US" altLang="en-US" dirty="0"/>
              <a:t> difference between the two inputs makes the output saturate.</a:t>
            </a:r>
          </a:p>
          <a:p>
            <a:pPr algn="l">
              <a:spcAft>
                <a:spcPts val="600"/>
              </a:spcAft>
            </a:pPr>
            <a:r>
              <a:rPr lang="en-US" altLang="en-US" dirty="0"/>
              <a:t>In the comparator circuit below,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TimesNewRomanRegular"/>
              </a:rPr>
              <a:t>When </a:t>
            </a:r>
            <a:r>
              <a:rPr lang="en-US" sz="1800" b="0" i="1" u="none" strike="noStrike" dirty="0">
                <a:solidFill>
                  <a:srgbClr val="000000"/>
                </a:solidFill>
                <a:latin typeface="TimesNewRomanRegular"/>
              </a:rPr>
              <a:t>V</a:t>
            </a:r>
            <a:r>
              <a:rPr lang="en-US" sz="1800" b="0" i="0" u="none" strike="noStrike" baseline="-25000" dirty="0">
                <a:solidFill>
                  <a:srgbClr val="000000"/>
                </a:solidFill>
                <a:latin typeface="TimesNewRomanRegular"/>
              </a:rPr>
              <a:t>in</a:t>
            </a:r>
            <a:r>
              <a:rPr lang="en-US" dirty="0">
                <a:solidFill>
                  <a:srgbClr val="000000"/>
                </a:solidFill>
                <a:latin typeface="TimesNewRomanRegular"/>
              </a:rPr>
              <a:t> is above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NewRomanRegular"/>
              </a:rPr>
              <a:t>1V (reference voltage), the output swings to its positive saturation limit.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TimesNewRomanRegular"/>
              </a:rPr>
              <a:t>When </a:t>
            </a:r>
            <a:r>
              <a:rPr lang="en-US" sz="1800" b="0" i="1" u="none" strike="noStrike" dirty="0">
                <a:solidFill>
                  <a:srgbClr val="000000"/>
                </a:solidFill>
                <a:latin typeface="TimesNewRomanRegular"/>
              </a:rPr>
              <a:t>V</a:t>
            </a:r>
            <a:r>
              <a:rPr lang="en-US" sz="1800" b="0" i="0" u="none" strike="noStrike" baseline="-25000" dirty="0">
                <a:solidFill>
                  <a:srgbClr val="000000"/>
                </a:solidFill>
                <a:latin typeface="TimesNewRomanRegular"/>
              </a:rPr>
              <a:t>in</a:t>
            </a:r>
            <a:r>
              <a:rPr lang="en-US" dirty="0">
                <a:solidFill>
                  <a:srgbClr val="000000"/>
                </a:solidFill>
                <a:latin typeface="TimesNewRomanRegular"/>
              </a:rPr>
              <a:t> is below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NewRomanRegular"/>
              </a:rPr>
              <a:t>1V, the output falls to its negative saturation limit.</a:t>
            </a:r>
            <a:endParaRPr lang="en-US" altLang="en-US" dirty="0"/>
          </a:p>
        </p:txBody>
      </p:sp>
      <p:pic>
        <p:nvPicPr>
          <p:cNvPr id="6" name="Picture 5" descr="A diagram of a graph&#10;&#10;AI-generated content may be incorrect.">
            <a:extLst>
              <a:ext uri="{FF2B5EF4-FFF2-40B4-BE49-F238E27FC236}">
                <a16:creationId xmlns:a16="http://schemas.microsoft.com/office/drawing/2014/main" id="{4724008A-6F61-D43B-85FA-70F9D0563D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328" y="2985795"/>
            <a:ext cx="7089338" cy="2855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262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66C942-9AC4-494E-9403-1C585B549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FA89578-91CC-4812-9F0A-D82448BA1EB1}"/>
              </a:ext>
            </a:extLst>
          </p:cNvPr>
          <p:cNvSpPr/>
          <p:nvPr/>
        </p:nvSpPr>
        <p:spPr>
          <a:xfrm>
            <a:off x="447963" y="301068"/>
            <a:ext cx="8238837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3. Golden rules of ideal linear op-amp operation</a:t>
            </a:r>
          </a:p>
          <a:p>
            <a:pPr algn="l"/>
            <a:r>
              <a:rPr lang="en-US" sz="1800" b="0" i="0" u="none" strike="noStrike" baseline="0" dirty="0">
                <a:latin typeface="TimesNewRomanRegular"/>
              </a:rPr>
              <a:t>In </a:t>
            </a:r>
            <a:r>
              <a:rPr lang="en-US" dirty="0">
                <a:latin typeface="TimesNewRomanRegular"/>
              </a:rPr>
              <a:t>linear applications, </a:t>
            </a:r>
            <a:r>
              <a:rPr lang="en-US" sz="1800" b="0" i="0" u="none" strike="noStrike" baseline="0" dirty="0">
                <a:latin typeface="TimesNewRomanRegular"/>
              </a:rPr>
              <a:t>the circuits are characterized by a </a:t>
            </a:r>
            <a:r>
              <a:rPr lang="en-US" sz="1800" b="0" i="0" u="none" strike="noStrike" baseline="0" dirty="0">
                <a:solidFill>
                  <a:srgbClr val="0000FF"/>
                </a:solidFill>
                <a:latin typeface="TimesNewRomanRegular"/>
              </a:rPr>
              <a:t>feedback</a:t>
            </a:r>
            <a:r>
              <a:rPr lang="en-US" sz="1800" b="0" i="0" u="none" strike="noStrike" baseline="0" dirty="0">
                <a:latin typeface="TimesNewRomanRegular"/>
              </a:rPr>
              <a:t> connection from the output to the inverting input </a:t>
            </a:r>
            <a:r>
              <a:rPr lang="en-US" dirty="0">
                <a:latin typeface="TimesNewRomanRegular"/>
              </a:rPr>
              <a:t>of the op-amp</a:t>
            </a:r>
            <a:r>
              <a:rPr lang="en-US" sz="1800" b="0" i="0" u="none" strike="noStrike" baseline="0" dirty="0">
                <a:latin typeface="TimesNewRomanRegular"/>
              </a:rPr>
              <a:t>.</a:t>
            </a:r>
            <a:br>
              <a:rPr lang="en-US" sz="1800" b="0" i="0" u="none" strike="noStrike" baseline="0" dirty="0">
                <a:latin typeface="TimesNewRomanRegular"/>
              </a:rPr>
            </a:br>
            <a:r>
              <a:rPr lang="en-US" sz="1800" b="0" i="0" u="none" strike="noStrike" baseline="0" dirty="0">
                <a:latin typeface="TimesNewRomanRegular"/>
              </a:rPr>
              <a:t>The circuits can be analyzed by applying two approximate rules called the</a:t>
            </a:r>
            <a:r>
              <a:rPr lang="en-US" sz="1800" b="0" i="0" u="none" strike="noStrike" baseline="0" dirty="0">
                <a:solidFill>
                  <a:srgbClr val="0000FF"/>
                </a:solidFill>
                <a:latin typeface="TimesNewRomanRegular"/>
              </a:rPr>
              <a:t> </a:t>
            </a:r>
            <a:r>
              <a:rPr lang="en-US" sz="1800" b="1" i="0" u="sng" strike="noStrike" baseline="0" dirty="0">
                <a:solidFill>
                  <a:srgbClr val="0000FF"/>
                </a:solidFill>
                <a:latin typeface="TimesNewRomanRegular"/>
              </a:rPr>
              <a:t>golden rules</a:t>
            </a:r>
            <a:r>
              <a:rPr lang="en-US" sz="1800" b="0" i="0" u="none" strike="noStrike" baseline="0" dirty="0">
                <a:latin typeface="TimesNewRomanRegular"/>
              </a:rPr>
              <a:t> of ideal linear op-amp operation.</a:t>
            </a:r>
            <a:endParaRPr lang="en-US" altLang="en-US" dirty="0">
              <a:latin typeface="TimesNewRomanRegular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055ECF-4C54-B601-BC95-8BC0B4B80AF2}"/>
              </a:ext>
            </a:extLst>
          </p:cNvPr>
          <p:cNvSpPr txBox="1"/>
          <p:nvPr/>
        </p:nvSpPr>
        <p:spPr>
          <a:xfrm>
            <a:off x="1091682" y="1855340"/>
            <a:ext cx="6774025" cy="923330"/>
          </a:xfrm>
          <a:prstGeom prst="rect">
            <a:avLst/>
          </a:prstGeom>
          <a:noFill/>
          <a:ln w="15875"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US" dirty="0"/>
              <a:t>Rule #1:  The output will do whatever is necessary to make the voltage 	difference between the inputs zero.</a:t>
            </a:r>
          </a:p>
          <a:p>
            <a:pPr algn="l"/>
            <a:r>
              <a:rPr lang="en-US" dirty="0"/>
              <a:t>Rule #2:  No current flows into the inputs.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8208E37-BC1B-575A-80E5-658FB54C844E}"/>
              </a:ext>
            </a:extLst>
          </p:cNvPr>
          <p:cNvSpPr/>
          <p:nvPr/>
        </p:nvSpPr>
        <p:spPr>
          <a:xfrm>
            <a:off x="447964" y="3028717"/>
            <a:ext cx="43199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3. Inverting amplifier</a:t>
            </a:r>
          </a:p>
        </p:txBody>
      </p:sp>
      <p:pic>
        <p:nvPicPr>
          <p:cNvPr id="9" name="Picture 8" descr="A diagram of a circuit&#10;&#10;AI-generated content may be incorrect.">
            <a:extLst>
              <a:ext uri="{FF2B5EF4-FFF2-40B4-BE49-F238E27FC236}">
                <a16:creationId xmlns:a16="http://schemas.microsoft.com/office/drawing/2014/main" id="{B5A9ACC8-7170-3400-AF45-DFA5AC4DAD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210" y="3371910"/>
            <a:ext cx="3492663" cy="1578535"/>
          </a:xfrm>
          <a:prstGeom prst="rect">
            <a:avLst/>
          </a:prstGeom>
        </p:spPr>
      </p:pic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EB1D16E4-C210-4526-CE5A-D0932A50847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9722641"/>
              </p:ext>
            </p:extLst>
          </p:nvPr>
        </p:nvGraphicFramePr>
        <p:xfrm>
          <a:off x="510854" y="3554216"/>
          <a:ext cx="3690938" cy="256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349360" imgH="1625400" progId="Equation.DSMT4">
                  <p:embed/>
                </p:oleObj>
              </mc:Choice>
              <mc:Fallback>
                <p:oleObj name="Equation" r:id="rId3" imgW="2349360" imgH="1625400" progId="Equation.DSMT4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DEC0EAF6-0606-43C8-BCC5-80110849AB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10854" y="3554216"/>
                        <a:ext cx="3690938" cy="2568575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239104FA-C2DC-EA7A-5C53-6D979ADC19E3}"/>
              </a:ext>
            </a:extLst>
          </p:cNvPr>
          <p:cNvSpPr txBox="1"/>
          <p:nvPr/>
        </p:nvSpPr>
        <p:spPr>
          <a:xfrm>
            <a:off x="4413379" y="5379991"/>
            <a:ext cx="43199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u="sng" dirty="0"/>
              <a:t>Op amps are much easier than transistors in application.</a:t>
            </a:r>
          </a:p>
        </p:txBody>
      </p:sp>
    </p:spTree>
    <p:extLst>
      <p:ext uri="{BB962C8B-B14F-4D97-AF65-F5344CB8AC3E}">
        <p14:creationId xmlns:p14="http://schemas.microsoft.com/office/powerpoint/2010/main" val="3848829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D2540E-FDD5-7FEF-690E-90E722FC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DF9FA31-61FF-9385-E973-0C9D3027E1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234" y="495688"/>
            <a:ext cx="1729758" cy="646331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Homework: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Ch6: 1,2,5</a:t>
            </a:r>
          </a:p>
        </p:txBody>
      </p:sp>
    </p:spTree>
    <p:extLst>
      <p:ext uri="{BB962C8B-B14F-4D97-AF65-F5344CB8AC3E}">
        <p14:creationId xmlns:p14="http://schemas.microsoft.com/office/powerpoint/2010/main" val="3991298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66C942-9AC4-494E-9403-1C585B549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3BC0047-1EC2-4353-86F9-5ED87942DFC6}"/>
              </a:ext>
            </a:extLst>
          </p:cNvPr>
          <p:cNvSpPr/>
          <p:nvPr/>
        </p:nvSpPr>
        <p:spPr>
          <a:xfrm>
            <a:off x="276223" y="228005"/>
            <a:ext cx="86288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u="sng" dirty="0">
                <a:solidFill>
                  <a:srgbClr val="990000"/>
                </a:solidFill>
                <a:latin typeface="Arial" charset="0"/>
                <a:ea typeface="Arial Unicode MS" pitchFamily="34" charset="-128"/>
              </a:rPr>
              <a:t>Lecture 15: Op-amps II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FA89578-91CC-4812-9F0A-D82448BA1EB1}"/>
              </a:ext>
            </a:extLst>
          </p:cNvPr>
          <p:cNvSpPr/>
          <p:nvPr/>
        </p:nvSpPr>
        <p:spPr>
          <a:xfrm>
            <a:off x="438728" y="776929"/>
            <a:ext cx="82480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1. Non-inverting amplifier</a:t>
            </a:r>
          </a:p>
        </p:txBody>
      </p:sp>
      <p:pic>
        <p:nvPicPr>
          <p:cNvPr id="6" name="Picture 5" descr="A diagram of a circuit&#10;&#10;AI-generated content may be incorrect.">
            <a:extLst>
              <a:ext uri="{FF2B5EF4-FFF2-40B4-BE49-F238E27FC236}">
                <a16:creationId xmlns:a16="http://schemas.microsoft.com/office/drawing/2014/main" id="{FE355C22-37E7-6FD7-B3CE-27FF0DEDC4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3515" y="1233520"/>
            <a:ext cx="2636350" cy="2054139"/>
          </a:xfrm>
          <a:prstGeom prst="rect">
            <a:avLst/>
          </a:prstGeom>
        </p:spPr>
      </p:pic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56CA4FC9-8E49-29CA-86C2-A677795AB59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7182990"/>
              </p:ext>
            </p:extLst>
          </p:nvPr>
        </p:nvGraphicFramePr>
        <p:xfrm>
          <a:off x="506464" y="1214859"/>
          <a:ext cx="6262688" cy="319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987720" imgH="2019240" progId="Equation.DSMT4">
                  <p:embed/>
                </p:oleObj>
              </mc:Choice>
              <mc:Fallback>
                <p:oleObj name="Equation" r:id="rId3" imgW="3987720" imgH="2019240" progId="Equation.DSMT4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EB1D16E4-C210-4526-CE5A-D0932A5084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06464" y="1214859"/>
                        <a:ext cx="6262688" cy="3190875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4C705437-BF69-4233-D800-491C9C72F61C}"/>
              </a:ext>
            </a:extLst>
          </p:cNvPr>
          <p:cNvSpPr/>
          <p:nvPr/>
        </p:nvSpPr>
        <p:spPr>
          <a:xfrm>
            <a:off x="466631" y="4511654"/>
            <a:ext cx="82480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2. Buffer (voltage follower)</a:t>
            </a:r>
          </a:p>
        </p:txBody>
      </p:sp>
      <p:pic>
        <p:nvPicPr>
          <p:cNvPr id="10" name="Picture 9" descr="A black triangle with white lines&#10;&#10;AI-generated content may be incorrect.">
            <a:extLst>
              <a:ext uri="{FF2B5EF4-FFF2-40B4-BE49-F238E27FC236}">
                <a16:creationId xmlns:a16="http://schemas.microsoft.com/office/drawing/2014/main" id="{5D82996C-D154-0B93-2B46-77B6F3B666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1633" y="4966304"/>
            <a:ext cx="2741476" cy="983306"/>
          </a:xfrm>
          <a:prstGeom prst="rect">
            <a:avLst/>
          </a:prstGeom>
        </p:spPr>
      </p:pic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0501668E-1995-E474-153B-CFE3B7501B4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8630532"/>
              </p:ext>
            </p:extLst>
          </p:nvPr>
        </p:nvGraphicFramePr>
        <p:xfrm>
          <a:off x="555269" y="4985398"/>
          <a:ext cx="3967162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527200" imgH="228600" progId="Equation.DSMT4">
                  <p:embed/>
                </p:oleObj>
              </mc:Choice>
              <mc:Fallback>
                <p:oleObj name="Equation" r:id="rId6" imgW="2527200" imgH="228600" progId="Equation.DSMT4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56CA4FC9-8E49-29CA-86C2-A677795AB59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55269" y="4985398"/>
                        <a:ext cx="3967162" cy="361950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5F5B1E49-0ABE-7D74-2A2A-60E4BF2DE7DD}"/>
              </a:ext>
            </a:extLst>
          </p:cNvPr>
          <p:cNvSpPr txBox="1"/>
          <p:nvPr/>
        </p:nvSpPr>
        <p:spPr>
          <a:xfrm>
            <a:off x="438727" y="5358460"/>
            <a:ext cx="510478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dirty="0"/>
              <a:t>This can be used between a high impedance voltage source and a low impedance load to alleviate loading due to the voltage divider effect.</a:t>
            </a:r>
          </a:p>
        </p:txBody>
      </p:sp>
    </p:spTree>
    <p:extLst>
      <p:ext uri="{BB962C8B-B14F-4D97-AF65-F5344CB8AC3E}">
        <p14:creationId xmlns:p14="http://schemas.microsoft.com/office/powerpoint/2010/main" val="3636844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66C942-9AC4-494E-9403-1C585B549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FA89578-91CC-4812-9F0A-D82448BA1EB1}"/>
              </a:ext>
            </a:extLst>
          </p:cNvPr>
          <p:cNvSpPr/>
          <p:nvPr/>
        </p:nvSpPr>
        <p:spPr>
          <a:xfrm>
            <a:off x="438727" y="348074"/>
            <a:ext cx="82480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3. Adder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56CA4FC9-8E49-29CA-86C2-A677795AB59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5217502"/>
              </p:ext>
            </p:extLst>
          </p:nvPr>
        </p:nvGraphicFramePr>
        <p:xfrm>
          <a:off x="483970" y="866080"/>
          <a:ext cx="4486275" cy="1163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857320" imgH="736560" progId="Equation.DSMT4">
                  <p:embed/>
                </p:oleObj>
              </mc:Choice>
              <mc:Fallback>
                <p:oleObj name="Equation" r:id="rId2" imgW="2857320" imgH="736560" progId="Equation.DSMT4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56CA4FC9-8E49-29CA-86C2-A677795AB59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83970" y="866080"/>
                        <a:ext cx="4486275" cy="1163638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4C705437-BF69-4233-D800-491C9C72F61C}"/>
              </a:ext>
            </a:extLst>
          </p:cNvPr>
          <p:cNvSpPr/>
          <p:nvPr/>
        </p:nvSpPr>
        <p:spPr>
          <a:xfrm>
            <a:off x="483970" y="2602181"/>
            <a:ext cx="82480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4. Differential amplifier</a:t>
            </a:r>
          </a:p>
        </p:txBody>
      </p:sp>
      <p:pic>
        <p:nvPicPr>
          <p:cNvPr id="9" name="Picture 8" descr="A diagram of a circuit&#10;&#10;AI-generated content may be incorrect.">
            <a:extLst>
              <a:ext uri="{FF2B5EF4-FFF2-40B4-BE49-F238E27FC236}">
                <a16:creationId xmlns:a16="http://schemas.microsoft.com/office/drawing/2014/main" id="{DE47AF7F-E7BB-1B38-70FC-D8F21B4B7A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2869" y="717406"/>
            <a:ext cx="3403930" cy="1773826"/>
          </a:xfrm>
          <a:prstGeom prst="rect">
            <a:avLst/>
          </a:prstGeom>
        </p:spPr>
      </p:pic>
      <p:pic>
        <p:nvPicPr>
          <p:cNvPr id="14" name="Picture 13" descr="A diagram of a circuit&#10;&#10;AI-generated content may be incorrect.">
            <a:extLst>
              <a:ext uri="{FF2B5EF4-FFF2-40B4-BE49-F238E27FC236}">
                <a16:creationId xmlns:a16="http://schemas.microsoft.com/office/drawing/2014/main" id="{E17A94EB-4F36-D409-DB62-D69173605BF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982" y="3846832"/>
            <a:ext cx="3381027" cy="2062588"/>
          </a:xfrm>
          <a:prstGeom prst="rect">
            <a:avLst/>
          </a:prstGeom>
        </p:spPr>
      </p:pic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5C17D05D-86E9-7F48-295F-5F0022B88B9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3917242"/>
              </p:ext>
            </p:extLst>
          </p:nvPr>
        </p:nvGraphicFramePr>
        <p:xfrm>
          <a:off x="568779" y="2971513"/>
          <a:ext cx="5284788" cy="256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365280" imgH="1625400" progId="Equation.DSMT4">
                  <p:embed/>
                </p:oleObj>
              </mc:Choice>
              <mc:Fallback>
                <p:oleObj name="Equation" r:id="rId6" imgW="3365280" imgH="1625400" progId="Equation.DSMT4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56CA4FC9-8E49-29CA-86C2-A677795AB59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68779" y="2971513"/>
                        <a:ext cx="5284788" cy="2568575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70579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66C942-9AC4-494E-9403-1C585B549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FA89578-91CC-4812-9F0A-D82448BA1EB1}"/>
              </a:ext>
            </a:extLst>
          </p:cNvPr>
          <p:cNvSpPr/>
          <p:nvPr/>
        </p:nvSpPr>
        <p:spPr>
          <a:xfrm>
            <a:off x="438727" y="348074"/>
            <a:ext cx="82480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5. Integrator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56CA4FC9-8E49-29CA-86C2-A677795AB59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7259068"/>
              </p:ext>
            </p:extLst>
          </p:nvPr>
        </p:nvGraphicFramePr>
        <p:xfrm>
          <a:off x="492935" y="815522"/>
          <a:ext cx="3629025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311200" imgH="634680" progId="Equation.DSMT4">
                  <p:embed/>
                </p:oleObj>
              </mc:Choice>
              <mc:Fallback>
                <p:oleObj name="Equation" r:id="rId2" imgW="2311200" imgH="634680" progId="Equation.DSMT4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56CA4FC9-8E49-29CA-86C2-A677795AB59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92935" y="815522"/>
                        <a:ext cx="3629025" cy="1003300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4C705437-BF69-4233-D800-491C9C72F61C}"/>
              </a:ext>
            </a:extLst>
          </p:cNvPr>
          <p:cNvSpPr/>
          <p:nvPr/>
        </p:nvSpPr>
        <p:spPr>
          <a:xfrm>
            <a:off x="447964" y="2260634"/>
            <a:ext cx="82480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6. Differentiator</a:t>
            </a:r>
          </a:p>
        </p:txBody>
      </p:sp>
      <p:pic>
        <p:nvPicPr>
          <p:cNvPr id="10" name="Picture 9" descr="A diagram of a circuit&#10;&#10;AI-generated content may be incorrect.">
            <a:extLst>
              <a:ext uri="{FF2B5EF4-FFF2-40B4-BE49-F238E27FC236}">
                <a16:creationId xmlns:a16="http://schemas.microsoft.com/office/drawing/2014/main" id="{5DFA1B32-2F6A-12A2-6215-BD4222D7D6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8240" y="2415362"/>
            <a:ext cx="3505711" cy="1549626"/>
          </a:xfrm>
          <a:prstGeom prst="rect">
            <a:avLst/>
          </a:prstGeom>
        </p:spPr>
      </p:pic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E7794798-9490-6A6D-4C75-F2290432009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6460150"/>
              </p:ext>
            </p:extLst>
          </p:nvPr>
        </p:nvGraphicFramePr>
        <p:xfrm>
          <a:off x="492935" y="2790390"/>
          <a:ext cx="3629025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311200" imgH="634680" progId="Equation.DSMT4">
                  <p:embed/>
                </p:oleObj>
              </mc:Choice>
              <mc:Fallback>
                <p:oleObj name="Equation" r:id="rId5" imgW="2311200" imgH="634680" progId="Equation.DSMT4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56CA4FC9-8E49-29CA-86C2-A677795AB59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92935" y="2790390"/>
                        <a:ext cx="3629025" cy="1003300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Picture 12" descr="A diagram of a circuit&#10;&#10;AI-generated content may be incorrect.">
            <a:extLst>
              <a:ext uri="{FF2B5EF4-FFF2-40B4-BE49-F238E27FC236}">
                <a16:creationId xmlns:a16="http://schemas.microsoft.com/office/drawing/2014/main" id="{A99AB2D7-3263-216A-F77E-62EC503A2C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237" y="387619"/>
            <a:ext cx="3613714" cy="166283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953BFCF-D397-9531-784F-5F103743CF03}"/>
              </a:ext>
            </a:extLst>
          </p:cNvPr>
          <p:cNvSpPr/>
          <p:nvPr/>
        </p:nvSpPr>
        <p:spPr>
          <a:xfrm>
            <a:off x="438727" y="4146022"/>
            <a:ext cx="82480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7. Current-to-voltage converter</a:t>
            </a: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E3CF4A8B-F95E-3EFB-3CCF-8F1D95532F5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5229542"/>
              </p:ext>
            </p:extLst>
          </p:nvPr>
        </p:nvGraphicFramePr>
        <p:xfrm>
          <a:off x="517359" y="4626414"/>
          <a:ext cx="1474788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939600" imgH="228600" progId="Equation.DSMT4">
                  <p:embed/>
                </p:oleObj>
              </mc:Choice>
              <mc:Fallback>
                <p:oleObj name="Equation" r:id="rId8" imgW="939600" imgH="22860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BA5C57B5-D119-1290-D4DE-3587C7BD0BC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17359" y="4626414"/>
                        <a:ext cx="1474788" cy="361950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5">
            <a:extLst>
              <a:ext uri="{FF2B5EF4-FFF2-40B4-BE49-F238E27FC236}">
                <a16:creationId xmlns:a16="http://schemas.microsoft.com/office/drawing/2014/main" id="{2168B785-26B6-0682-D158-5B2BB7542E6A}"/>
              </a:ext>
            </a:extLst>
          </p:cNvPr>
          <p:cNvGrpSpPr/>
          <p:nvPr/>
        </p:nvGrpSpPr>
        <p:grpSpPr>
          <a:xfrm>
            <a:off x="5054177" y="4317320"/>
            <a:ext cx="3337249" cy="1695276"/>
            <a:chOff x="4923454" y="1035003"/>
            <a:chExt cx="3337249" cy="1695276"/>
          </a:xfrm>
        </p:grpSpPr>
        <p:pic>
          <p:nvPicPr>
            <p:cNvPr id="9" name="Picture 8" descr="A diagram of a circuit&#10;&#10;AI-generated content may be incorrect.">
              <a:extLst>
                <a:ext uri="{FF2B5EF4-FFF2-40B4-BE49-F238E27FC236}">
                  <a16:creationId xmlns:a16="http://schemas.microsoft.com/office/drawing/2014/main" id="{EBB716E2-08BE-FB7C-528A-60C0310D27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0900" y="1035003"/>
              <a:ext cx="2966733" cy="1695276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8AE7B01-8EA9-90E3-9CD8-C141C6CF7715}"/>
                </a:ext>
              </a:extLst>
            </p:cNvPr>
            <p:cNvSpPr txBox="1"/>
            <p:nvPr/>
          </p:nvSpPr>
          <p:spPr>
            <a:xfrm>
              <a:off x="6316825" y="1035003"/>
              <a:ext cx="6064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i="1" dirty="0"/>
                <a:t>R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3B2AF22-D4CD-6C31-1FB0-A5E801075BBB}"/>
                </a:ext>
              </a:extLst>
            </p:cNvPr>
            <p:cNvSpPr txBox="1"/>
            <p:nvPr/>
          </p:nvSpPr>
          <p:spPr>
            <a:xfrm>
              <a:off x="7654213" y="1784562"/>
              <a:ext cx="6064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i="1" dirty="0"/>
                <a:t>V</a:t>
              </a:r>
              <a:r>
                <a:rPr lang="en-US" baseline="-25000" dirty="0"/>
                <a:t>out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547C2BD-3E1D-2955-CD2F-A18DB41E3D62}"/>
                </a:ext>
              </a:extLst>
            </p:cNvPr>
            <p:cNvSpPr txBox="1"/>
            <p:nvPr/>
          </p:nvSpPr>
          <p:spPr>
            <a:xfrm>
              <a:off x="4923454" y="1641884"/>
              <a:ext cx="6064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i="1" dirty="0"/>
                <a:t>I</a:t>
              </a:r>
              <a:r>
                <a:rPr lang="en-US" baseline="-25000" dirty="0"/>
                <a:t>in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B7626D7-F042-B6BE-7A77-5FE2B8D2AC02}"/>
                </a:ext>
              </a:extLst>
            </p:cNvPr>
            <p:cNvSpPr txBox="1"/>
            <p:nvPr/>
          </p:nvSpPr>
          <p:spPr>
            <a:xfrm>
              <a:off x="5424598" y="1722358"/>
              <a:ext cx="60649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600" dirty="0">
                  <a:sym typeface="Wingdings" panose="05000000000000000000" pitchFamily="2" charset="2"/>
                </a:rPr>
                <a:t></a:t>
              </a:r>
              <a:endParaRPr lang="en-US" sz="1600" baseline="-25000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9F1FAB6-5D88-3C59-57A8-51B8EA273565}"/>
                </a:ext>
              </a:extLst>
            </p:cNvPr>
            <p:cNvSpPr txBox="1"/>
            <p:nvPr/>
          </p:nvSpPr>
          <p:spPr>
            <a:xfrm>
              <a:off x="5720067" y="2083683"/>
              <a:ext cx="6064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i="1" dirty="0"/>
                <a:t>V</a:t>
              </a:r>
              <a:r>
                <a:rPr lang="en-US" baseline="-25000" dirty="0"/>
                <a:t>R              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08307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D2540E-FDD5-7FEF-690E-90E722FC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DF9FA31-61FF-9385-E973-0C9D3027E1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234" y="495688"/>
            <a:ext cx="1589799" cy="646331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Homework: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Ch6: 6,7,8,9</a:t>
            </a:r>
          </a:p>
        </p:txBody>
      </p:sp>
    </p:spTree>
    <p:extLst>
      <p:ext uri="{BB962C8B-B14F-4D97-AF65-F5344CB8AC3E}">
        <p14:creationId xmlns:p14="http://schemas.microsoft.com/office/powerpoint/2010/main" val="362916418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25400">
          <a:solidFill>
            <a:schemeClr val="tx1"/>
          </a:solidFill>
        </a:ln>
      </a:spPr>
      <a:bodyPr rtlCol="0" anchor="ctr">
        <a:spAutoFit/>
      </a:bodyPr>
      <a:lstStyle>
        <a:defPPr algn="l">
          <a:defRPr dirty="0"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arrow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162575</TotalTime>
  <Words>450</Words>
  <Application>Microsoft Office PowerPoint</Application>
  <PresentationFormat>On-screen Show (4:3)</PresentationFormat>
  <Paragraphs>46</Paragraphs>
  <Slides>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TimesNewRomanRegular</vt:lpstr>
      <vt:lpstr>Arial</vt:lpstr>
      <vt:lpstr>Times New Roman</vt:lpstr>
      <vt:lpstr>Wingdings</vt:lpstr>
      <vt:lpstr>Default Design</vt:lpstr>
      <vt:lpstr>Equation</vt:lpstr>
      <vt:lpstr>MathType 6.0 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Western Illinois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pw103</dc:creator>
  <cp:lastModifiedBy>Pengqian Wang</cp:lastModifiedBy>
  <cp:revision>2433</cp:revision>
  <cp:lastPrinted>2017-01-04T16:34:42Z</cp:lastPrinted>
  <dcterms:created xsi:type="dcterms:W3CDTF">2006-08-25T03:15:15Z</dcterms:created>
  <dcterms:modified xsi:type="dcterms:W3CDTF">2025-10-04T19:28:13Z</dcterms:modified>
</cp:coreProperties>
</file>