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41" r:id="rId2"/>
    <p:sldId id="542" r:id="rId3"/>
    <p:sldId id="543" r:id="rId4"/>
    <p:sldId id="548" r:id="rId5"/>
    <p:sldId id="551" r:id="rId6"/>
    <p:sldId id="552" r:id="rId7"/>
    <p:sldId id="553" r:id="rId8"/>
    <p:sldId id="549" r:id="rId9"/>
    <p:sldId id="545" r:id="rId10"/>
    <p:sldId id="554" r:id="rId11"/>
    <p:sldId id="555" r:id="rId12"/>
    <p:sldId id="556" r:id="rId13"/>
    <p:sldId id="557" r:id="rId14"/>
    <p:sldId id="558" r:id="rId15"/>
    <p:sldId id="559" r:id="rId16"/>
    <p:sldId id="550" r:id="rId17"/>
  </p:sldIdLst>
  <p:sldSz cx="9144000" cy="6858000" type="screen4x3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336600"/>
    <a:srgbClr val="FF00FF"/>
    <a:srgbClr val="80008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6" autoAdjust="0"/>
    <p:restoredTop sz="98544" autoAdjust="0"/>
  </p:normalViewPr>
  <p:slideViewPr>
    <p:cSldViewPr snapToGrid="0">
      <p:cViewPr>
        <p:scale>
          <a:sx n="90" d="100"/>
          <a:sy n="90" d="100"/>
        </p:scale>
        <p:origin x="1306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6854"/>
            <a:ext cx="5608320" cy="41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097"/>
            <a:ext cx="3037840" cy="46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12" Type="http://schemas.openxmlformats.org/officeDocument/2006/relationships/image" Target="../media/image20.jpe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11: Transistors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8" y="776929"/>
            <a:ext cx="40076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Bipolar junction transistor</a:t>
            </a:r>
          </a:p>
          <a:p>
            <a:pPr algn="l">
              <a:spcAft>
                <a:spcPts val="600"/>
              </a:spcAft>
            </a:pPr>
            <a:r>
              <a:rPr lang="en-US" altLang="en-US" u="sng" dirty="0">
                <a:solidFill>
                  <a:srgbClr val="0000FF"/>
                </a:solidFill>
              </a:rPr>
              <a:t>Bipolar junction transistors</a:t>
            </a:r>
            <a:r>
              <a:rPr lang="en-US" altLang="en-US" dirty="0"/>
              <a:t> can be of either NPN or PNP type. They are used for </a:t>
            </a:r>
            <a:r>
              <a:rPr lang="en-US" altLang="en-US" dirty="0">
                <a:solidFill>
                  <a:srgbClr val="0000FF"/>
                </a:solidFill>
              </a:rPr>
              <a:t>amplification</a:t>
            </a:r>
            <a:r>
              <a:rPr lang="en-US" altLang="en-US" dirty="0"/>
              <a:t> or </a:t>
            </a:r>
            <a:r>
              <a:rPr lang="en-US" altLang="en-US" dirty="0">
                <a:solidFill>
                  <a:srgbClr val="0000FF"/>
                </a:solidFill>
              </a:rPr>
              <a:t>switching</a:t>
            </a:r>
            <a:r>
              <a:rPr lang="en-US" altLang="en-US" dirty="0"/>
              <a:t>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 an </a:t>
            </a:r>
            <a:r>
              <a:rPr lang="en-US" altLang="en-US" dirty="0">
                <a:solidFill>
                  <a:srgbClr val="0000FF"/>
                </a:solidFill>
              </a:rPr>
              <a:t>NPN transistor</a:t>
            </a:r>
            <a:r>
              <a:rPr lang="en-US" altLang="en-US" dirty="0"/>
              <a:t>, the </a:t>
            </a:r>
            <a:r>
              <a:rPr lang="en-US" altLang="en-US" dirty="0">
                <a:solidFill>
                  <a:srgbClr val="0000FF"/>
                </a:solidFill>
              </a:rPr>
              <a:t>base</a:t>
            </a:r>
            <a:r>
              <a:rPr lang="en-US" altLang="en-US" dirty="0"/>
              <a:t> (B) and the </a:t>
            </a:r>
            <a:r>
              <a:rPr lang="en-US" altLang="en-US" dirty="0">
                <a:solidFill>
                  <a:srgbClr val="0000FF"/>
                </a:solidFill>
              </a:rPr>
              <a:t>collector</a:t>
            </a:r>
            <a:r>
              <a:rPr lang="en-US" altLang="en-US" dirty="0"/>
              <a:t> (C) are lightly doped. The </a:t>
            </a:r>
            <a:r>
              <a:rPr lang="en-US" altLang="en-US" dirty="0">
                <a:solidFill>
                  <a:srgbClr val="0000FF"/>
                </a:solidFill>
              </a:rPr>
              <a:t>emitter</a:t>
            </a:r>
            <a:r>
              <a:rPr lang="en-US" altLang="en-US" dirty="0"/>
              <a:t> (E) is heavily doped. The base is thin. The main charge carriers are the electrons.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E-B junction is forward-biased, while the B-C junction is reverse-biased.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Electrons are injected from the emitter lead. Most electrons (99%) get into the collector. Only few electrons (1%) exit from the base lead.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CB434C-60F2-42D4-A55F-D46743AEEEA3}"/>
              </a:ext>
            </a:extLst>
          </p:cNvPr>
          <p:cNvGrpSpPr/>
          <p:nvPr/>
        </p:nvGrpSpPr>
        <p:grpSpPr>
          <a:xfrm>
            <a:off x="4488873" y="1030790"/>
            <a:ext cx="4474507" cy="2262903"/>
            <a:chOff x="4488873" y="1030790"/>
            <a:chExt cx="4474507" cy="22629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671F0B0-0DAE-4B78-B1D0-DD7F78BC1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8873" y="1030790"/>
              <a:ext cx="4474507" cy="226290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FC42EC-DCEE-485A-8FE5-2B42A8568BA5}"/>
                </a:ext>
              </a:extLst>
            </p:cNvPr>
            <p:cNvSpPr/>
            <p:nvPr/>
          </p:nvSpPr>
          <p:spPr>
            <a:xfrm>
              <a:off x="6312661" y="1707825"/>
              <a:ext cx="5269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olidFill>
                    <a:srgbClr val="336600"/>
                  </a:solidFill>
                </a:rPr>
                <a:t> </a:t>
              </a:r>
              <a:r>
                <a:rPr lang="en-US" altLang="en-US" sz="2400" b="1" dirty="0">
                  <a:solidFill>
                    <a:srgbClr val="336600"/>
                  </a:solidFill>
                  <a:latin typeface="+mn-lt"/>
                </a:rPr>
                <a:t>P </a:t>
              </a:r>
              <a:endParaRPr lang="en-US" sz="2400" b="1" dirty="0">
                <a:solidFill>
                  <a:srgbClr val="336600"/>
                </a:solidFill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BE179F-8AF1-4CD5-906D-0F69153B3FDD}"/>
                </a:ext>
              </a:extLst>
            </p:cNvPr>
            <p:cNvSpPr/>
            <p:nvPr/>
          </p:nvSpPr>
          <p:spPr>
            <a:xfrm>
              <a:off x="5431403" y="1707825"/>
              <a:ext cx="5501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olidFill>
                    <a:srgbClr val="336600"/>
                  </a:solidFill>
                </a:rPr>
                <a:t> </a:t>
              </a:r>
              <a:r>
                <a:rPr lang="en-US" altLang="en-US" sz="2400" b="1" dirty="0">
                  <a:solidFill>
                    <a:srgbClr val="336600"/>
                  </a:solidFill>
                  <a:latin typeface="+mn-lt"/>
                </a:rPr>
                <a:t>N </a:t>
              </a:r>
              <a:endParaRPr lang="en-US" sz="2400" b="1" dirty="0">
                <a:solidFill>
                  <a:srgbClr val="336600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00BD91-14EC-4E81-8D13-E0BE11D38F1C}"/>
                </a:ext>
              </a:extLst>
            </p:cNvPr>
            <p:cNvSpPr/>
            <p:nvPr/>
          </p:nvSpPr>
          <p:spPr>
            <a:xfrm>
              <a:off x="7253831" y="1707825"/>
              <a:ext cx="5501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olidFill>
                    <a:srgbClr val="336600"/>
                  </a:solidFill>
                </a:rPr>
                <a:t> </a:t>
              </a:r>
              <a:r>
                <a:rPr lang="en-US" altLang="en-US" sz="2400" b="1" dirty="0">
                  <a:solidFill>
                    <a:srgbClr val="336600"/>
                  </a:solidFill>
                  <a:latin typeface="+mn-lt"/>
                </a:rPr>
                <a:t>N </a:t>
              </a:r>
              <a:endParaRPr lang="en-US" sz="2400" b="1" dirty="0">
                <a:solidFill>
                  <a:srgbClr val="336600"/>
                </a:solidFill>
                <a:latin typeface="+mn-l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A936D3-8BA6-4476-A846-14FD2469DB72}"/>
                </a:ext>
              </a:extLst>
            </p:cNvPr>
            <p:cNvSpPr/>
            <p:nvPr/>
          </p:nvSpPr>
          <p:spPr>
            <a:xfrm>
              <a:off x="6487079" y="2301583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rgbClr val="0000FF"/>
                  </a:solidFill>
                </a:rPr>
                <a:t> </a:t>
              </a:r>
              <a:r>
                <a:rPr lang="en-US" altLang="en-US" sz="1600" b="1" dirty="0">
                  <a:solidFill>
                    <a:srgbClr val="0000FF"/>
                  </a:solidFill>
                  <a:latin typeface="+mn-lt"/>
                </a:rPr>
                <a:t>B </a:t>
              </a:r>
              <a:endParaRPr lang="en-US" sz="1600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931A29-B265-4B83-9A2A-E0AED4B7EBEA}"/>
                </a:ext>
              </a:extLst>
            </p:cNvPr>
            <p:cNvSpPr/>
            <p:nvPr/>
          </p:nvSpPr>
          <p:spPr>
            <a:xfrm>
              <a:off x="4718326" y="1626207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rgbClr val="0000FF"/>
                  </a:solidFill>
                </a:rPr>
                <a:t> </a:t>
              </a:r>
              <a:r>
                <a:rPr lang="en-US" altLang="en-US" sz="1600" b="1" dirty="0">
                  <a:solidFill>
                    <a:srgbClr val="0000FF"/>
                  </a:solidFill>
                  <a:latin typeface="+mn-lt"/>
                </a:rPr>
                <a:t>E </a:t>
              </a:r>
              <a:endParaRPr lang="en-US" sz="1600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9DDDA-1998-46AD-957F-FD024B6F3746}"/>
                </a:ext>
              </a:extLst>
            </p:cNvPr>
            <p:cNvSpPr/>
            <p:nvPr/>
          </p:nvSpPr>
          <p:spPr>
            <a:xfrm>
              <a:off x="8186198" y="1661611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rgbClr val="0000FF"/>
                  </a:solidFill>
                </a:rPr>
                <a:t> </a:t>
              </a:r>
              <a:r>
                <a:rPr lang="en-US" altLang="en-US" sz="1600" b="1" dirty="0">
                  <a:solidFill>
                    <a:srgbClr val="0000FF"/>
                  </a:solidFill>
                  <a:latin typeface="+mn-lt"/>
                </a:rPr>
                <a:t>C </a:t>
              </a:r>
              <a:endParaRPr lang="en-US" sz="1600" b="1" dirty="0">
                <a:solidFill>
                  <a:srgbClr val="0000FF"/>
                </a:solidFill>
                <a:latin typeface="+mn-lt"/>
              </a:endParaRPr>
            </a:p>
          </p:txBody>
        </p:sp>
      </p:grp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EC0EAF6-0606-43C8-BCC5-80110849A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229272"/>
              </p:ext>
            </p:extLst>
          </p:nvPr>
        </p:nvGraphicFramePr>
        <p:xfrm>
          <a:off x="920750" y="5617969"/>
          <a:ext cx="13382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680" imgH="457200" progId="Equation.DSMT4">
                  <p:embed/>
                </p:oleObj>
              </mc:Choice>
              <mc:Fallback>
                <p:oleObj name="Equation" r:id="rId3" imgW="850680" imgH="45720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24F59B8C-445A-46B0-B672-DF2F5E5FF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0" y="5617969"/>
                        <a:ext cx="1338263" cy="7207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E9EF39F3-DE72-4AC0-B1D9-C560884988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6619" y="3579121"/>
            <a:ext cx="2133601" cy="260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4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0D725B-7CD7-D106-2166-B2BDF857CEB3}"/>
              </a:ext>
            </a:extLst>
          </p:cNvPr>
          <p:cNvSpPr/>
          <p:nvPr/>
        </p:nvSpPr>
        <p:spPr>
          <a:xfrm>
            <a:off x="374072" y="1887711"/>
            <a:ext cx="45719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en-US" dirty="0"/>
              <a:t>In an amplification application, a transistor is specified by its </a:t>
            </a:r>
            <a:r>
              <a:rPr lang="en-US" altLang="en-US" u="sng" dirty="0">
                <a:solidFill>
                  <a:srgbClr val="0000FF"/>
                </a:solidFill>
              </a:rPr>
              <a:t>current gain</a:t>
            </a:r>
          </a:p>
          <a:p>
            <a:pPr algn="l">
              <a:spcAft>
                <a:spcPts val="600"/>
              </a:spcAft>
            </a:pPr>
            <a:endParaRPr lang="en-US" altLang="en-US" dirty="0">
              <a:solidFill>
                <a:srgbClr val="0000FF"/>
              </a:solidFill>
            </a:endParaRPr>
          </a:p>
          <a:p>
            <a:pPr algn="l">
              <a:spcAft>
                <a:spcPts val="600"/>
              </a:spcAft>
            </a:pPr>
            <a:endParaRPr lang="en-US" altLang="en-US" dirty="0">
              <a:solidFill>
                <a:srgbClr val="0000FF"/>
              </a:solidFill>
            </a:endParaRPr>
          </a:p>
          <a:p>
            <a:pPr algn="l">
              <a:spcAft>
                <a:spcPts val="1200"/>
              </a:spcAft>
            </a:pPr>
            <a:r>
              <a:rPr lang="en-US" altLang="en-US" dirty="0"/>
              <a:t>It is also known as </a:t>
            </a:r>
            <a:r>
              <a:rPr lang="en-US" altLang="en-US" i="1" dirty="0" err="1">
                <a:solidFill>
                  <a:srgbClr val="0000FF"/>
                </a:solidFill>
              </a:rPr>
              <a:t>h</a:t>
            </a:r>
            <a:r>
              <a:rPr lang="en-US" altLang="en-US" baseline="-25000" dirty="0" err="1">
                <a:solidFill>
                  <a:srgbClr val="0000FF"/>
                </a:solidFill>
              </a:rPr>
              <a:t>FE</a:t>
            </a:r>
            <a:r>
              <a:rPr lang="en-US" altLang="en-US" dirty="0"/>
              <a:t>, and is almost a constant. Usually 10 &lt; </a:t>
            </a:r>
            <a:r>
              <a:rPr lang="en-US" altLang="en-US" i="1" dirty="0">
                <a:latin typeface="Symbol" panose="05050102010706020507" pitchFamily="18" charset="2"/>
              </a:rPr>
              <a:t>b </a:t>
            </a:r>
            <a:r>
              <a:rPr lang="en-US" altLang="en-US" dirty="0"/>
              <a:t>&lt; 500.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4250E6-2182-4A15-A549-91607547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AB25F5-01FE-4C70-A15A-87E16588C48E}"/>
              </a:ext>
            </a:extLst>
          </p:cNvPr>
          <p:cNvSpPr/>
          <p:nvPr/>
        </p:nvSpPr>
        <p:spPr>
          <a:xfrm>
            <a:off x="374073" y="314972"/>
            <a:ext cx="446851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Characteristic curves of a transistor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 typical </a:t>
            </a:r>
            <a:r>
              <a:rPr lang="en-US" b="1" u="sng" dirty="0">
                <a:solidFill>
                  <a:srgbClr val="0000FF"/>
                </a:solidFill>
              </a:rPr>
              <a:t>characteristic curve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dirty="0"/>
              <a:t>for a bipolar transistor shows the collector current </a:t>
            </a:r>
            <a:r>
              <a:rPr lang="en-US" i="1" dirty="0" err="1">
                <a:solidFill>
                  <a:srgbClr val="0000FF"/>
                </a:solidFill>
              </a:rPr>
              <a:t>I</a:t>
            </a:r>
            <a:r>
              <a:rPr lang="en-US" i="1" baseline="-25000" dirty="0" err="1">
                <a:solidFill>
                  <a:srgbClr val="0000FF"/>
                </a:solidFill>
              </a:rPr>
              <a:t>c</a:t>
            </a:r>
            <a:r>
              <a:rPr lang="en-US" dirty="0"/>
              <a:t> versus collector-emitter voltage </a:t>
            </a:r>
            <a:r>
              <a:rPr lang="en-US" i="1" dirty="0" err="1">
                <a:solidFill>
                  <a:srgbClr val="0000FF"/>
                </a:solidFill>
              </a:rPr>
              <a:t>V</a:t>
            </a:r>
            <a:r>
              <a:rPr lang="en-US" i="1" baseline="-25000" dirty="0" err="1">
                <a:solidFill>
                  <a:srgbClr val="0000FF"/>
                </a:solidFill>
              </a:rPr>
              <a:t>ce</a:t>
            </a:r>
            <a:r>
              <a:rPr lang="en-US" i="1" baseline="-25000" dirty="0"/>
              <a:t> </a:t>
            </a:r>
            <a:r>
              <a:rPr lang="en-US" dirty="0"/>
              <a:t>, with the base current </a:t>
            </a:r>
            <a:r>
              <a:rPr lang="en-US" i="1" dirty="0" err="1">
                <a:solidFill>
                  <a:srgbClr val="0000FF"/>
                </a:solidFill>
              </a:rPr>
              <a:t>I</a:t>
            </a:r>
            <a:r>
              <a:rPr lang="en-US" i="1" baseline="-25000" dirty="0" err="1">
                <a:solidFill>
                  <a:srgbClr val="0000FF"/>
                </a:solidFill>
              </a:rPr>
              <a:t>b</a:t>
            </a:r>
            <a:r>
              <a:rPr lang="en-US" dirty="0"/>
              <a:t> as a parameter.</a:t>
            </a:r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AD4C4A-50E6-4838-9F91-75156CA21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071" y="762289"/>
            <a:ext cx="3823856" cy="2814720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B5B5D3A-234E-459A-8721-AFEEA1E32A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414790"/>
              </p:ext>
            </p:extLst>
          </p:nvPr>
        </p:nvGraphicFramePr>
        <p:xfrm>
          <a:off x="471877" y="2586073"/>
          <a:ext cx="71755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7200" imgH="431640" progId="Equation.DSMT4">
                  <p:embed/>
                </p:oleObj>
              </mc:Choice>
              <mc:Fallback>
                <p:oleObj name="Equation" r:id="rId3" imgW="457200" imgH="43164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EC0EAF6-0606-43C8-BCC5-80110849AB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877" y="2586073"/>
                        <a:ext cx="717550" cy="6810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92AF44A-0DB7-4049-A1E7-FAC4F8B8DD17}"/>
              </a:ext>
            </a:extLst>
          </p:cNvPr>
          <p:cNvSpPr/>
          <p:nvPr/>
        </p:nvSpPr>
        <p:spPr>
          <a:xfrm>
            <a:off x="374072" y="4275371"/>
            <a:ext cx="8311878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0000FF"/>
                </a:solidFill>
              </a:rPr>
              <a:t>Three regions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on the characteristic curve:</a:t>
            </a:r>
          </a:p>
          <a:p>
            <a:pPr marL="342900" indent="-342900" algn="l">
              <a:spcAft>
                <a:spcPts val="600"/>
              </a:spcAft>
              <a:buAutoNum type="arabicParenR"/>
            </a:pPr>
            <a:r>
              <a:rPr lang="en-US" altLang="en-US" dirty="0">
                <a:solidFill>
                  <a:srgbClr val="0000FF"/>
                </a:solidFill>
              </a:rPr>
              <a:t>Linear active region</a:t>
            </a:r>
            <a:r>
              <a:rPr lang="en-US" altLang="en-US" dirty="0"/>
              <a:t>: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c</a:t>
            </a:r>
            <a:r>
              <a:rPr lang="en-US" altLang="en-US" i="1" baseline="-25000" dirty="0"/>
              <a:t> </a:t>
            </a:r>
            <a:r>
              <a:rPr lang="en-US" altLang="en-US" i="1" dirty="0"/>
              <a:t>=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i="1" dirty="0"/>
              <a:t>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b</a:t>
            </a:r>
            <a:r>
              <a:rPr lang="en-US" altLang="en-US" i="1" baseline="-25000" dirty="0"/>
              <a:t> </a:t>
            </a:r>
            <a:r>
              <a:rPr lang="en-US" altLang="en-US" dirty="0"/>
              <a:t>, used for amplification. </a:t>
            </a:r>
          </a:p>
          <a:p>
            <a:pPr marL="342900" indent="-342900" algn="l">
              <a:spcAft>
                <a:spcPts val="600"/>
              </a:spcAft>
              <a:buAutoNum type="arabicParenR"/>
            </a:pPr>
            <a:r>
              <a:rPr lang="en-US" altLang="en-US" dirty="0">
                <a:solidFill>
                  <a:srgbClr val="0000FF"/>
                </a:solidFill>
              </a:rPr>
              <a:t>Saturation region</a:t>
            </a:r>
            <a:r>
              <a:rPr lang="en-US" altLang="en-US" dirty="0"/>
              <a:t>: reduced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c</a:t>
            </a:r>
            <a:r>
              <a:rPr lang="en-US" altLang="en-US" dirty="0"/>
              <a:t> increasement at larger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b</a:t>
            </a:r>
            <a:r>
              <a:rPr lang="en-US" altLang="en-US" dirty="0" err="1"/>
              <a:t>’s</a:t>
            </a:r>
            <a:r>
              <a:rPr lang="en-US" altLang="en-US" dirty="0"/>
              <a:t>.</a:t>
            </a:r>
          </a:p>
          <a:p>
            <a:pPr marL="342900" indent="-342900" algn="l">
              <a:spcAft>
                <a:spcPts val="600"/>
              </a:spcAft>
              <a:buAutoNum type="arabicParenR"/>
            </a:pPr>
            <a:r>
              <a:rPr lang="en-US" altLang="en-US" dirty="0">
                <a:solidFill>
                  <a:srgbClr val="0000FF"/>
                </a:solidFill>
              </a:rPr>
              <a:t>Cutoff region</a:t>
            </a:r>
            <a:r>
              <a:rPr lang="en-US" altLang="en-US" dirty="0"/>
              <a:t>: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c</a:t>
            </a:r>
            <a:r>
              <a:rPr lang="en-US" altLang="en-US" dirty="0"/>
              <a:t> falls to zero because </a:t>
            </a:r>
            <a:r>
              <a:rPr lang="en-US" altLang="en-US" i="1" dirty="0" err="1"/>
              <a:t>I</a:t>
            </a:r>
            <a:r>
              <a:rPr lang="en-US" altLang="en-US" i="1" baseline="-25000" dirty="0" err="1"/>
              <a:t>b</a:t>
            </a:r>
            <a:r>
              <a:rPr lang="en-US" altLang="en-US" dirty="0"/>
              <a:t> is small.</a:t>
            </a:r>
          </a:p>
        </p:txBody>
      </p:sp>
    </p:spTree>
    <p:extLst>
      <p:ext uri="{BB962C8B-B14F-4D97-AF65-F5344CB8AC3E}">
        <p14:creationId xmlns:p14="http://schemas.microsoft.com/office/powerpoint/2010/main" val="365141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8F3A3B-2AF7-4483-B41E-A358ED588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DFD60A-42A5-48C0-9777-A786EA028230}"/>
              </a:ext>
            </a:extLst>
          </p:cNvPr>
          <p:cNvSpPr/>
          <p:nvPr/>
        </p:nvSpPr>
        <p:spPr>
          <a:xfrm>
            <a:off x="484815" y="301619"/>
            <a:ext cx="48772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Transistor switch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2C4275-8445-5E30-A362-2BCD7BE5320B}"/>
              </a:ext>
            </a:extLst>
          </p:cNvPr>
          <p:cNvGrpSpPr/>
          <p:nvPr/>
        </p:nvGrpSpPr>
        <p:grpSpPr>
          <a:xfrm>
            <a:off x="5504906" y="450529"/>
            <a:ext cx="2837408" cy="1991433"/>
            <a:chOff x="5830731" y="301619"/>
            <a:chExt cx="2837408" cy="1991433"/>
          </a:xfrm>
        </p:grpSpPr>
        <p:pic>
          <p:nvPicPr>
            <p:cNvPr id="15" name="Picture 14" descr="A diagram of a circuit&#10;&#10;AI-generated content may be incorrect.">
              <a:extLst>
                <a:ext uri="{FF2B5EF4-FFF2-40B4-BE49-F238E27FC236}">
                  <a16:creationId xmlns:a16="http://schemas.microsoft.com/office/drawing/2014/main" id="{4F3BA8B1-0E0F-BFDE-23F7-12D92B119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0731" y="301619"/>
              <a:ext cx="2202838" cy="199143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DDCB7D7-C9FD-8E3C-0C93-C8C4893D0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1338" y="1418253"/>
              <a:ext cx="498607" cy="8864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7E935C-564A-5832-34B9-234CC83E46DB}"/>
                </a:ext>
              </a:extLst>
            </p:cNvPr>
            <p:cNvSpPr txBox="1"/>
            <p:nvPr/>
          </p:nvSpPr>
          <p:spPr>
            <a:xfrm>
              <a:off x="8005665" y="1275575"/>
              <a:ext cx="6624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i="1" dirty="0"/>
                <a:t>V</a:t>
              </a:r>
              <a:r>
                <a:rPr lang="en-US" altLang="en-US" baseline="-25000" dirty="0"/>
                <a:t>out</a:t>
              </a:r>
              <a:endParaRPr lang="en-US" baseline="-25000" dirty="0"/>
            </a:p>
          </p:txBody>
        </p:sp>
      </p:grp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99939A82-67D9-B46E-3A50-9B130CA6CE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280093"/>
              </p:ext>
            </p:extLst>
          </p:nvPr>
        </p:nvGraphicFramePr>
        <p:xfrm>
          <a:off x="484815" y="765208"/>
          <a:ext cx="37528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120" imgH="431640" progId="Equation.DSMT4">
                  <p:embed/>
                </p:oleObj>
              </mc:Choice>
              <mc:Fallback>
                <p:oleObj name="Equation" r:id="rId4" imgW="2400120" imgH="4316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DD52E807-7FF5-5E1A-863C-BE43D67D0E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4815" y="765208"/>
                        <a:ext cx="3752850" cy="68103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28" descr="A diagram of a graph&#10;&#10;AI-generated content may be incorrect.">
            <a:extLst>
              <a:ext uri="{FF2B5EF4-FFF2-40B4-BE49-F238E27FC236}">
                <a16:creationId xmlns:a16="http://schemas.microsoft.com/office/drawing/2014/main" id="{0FDEE63B-B196-BAD8-E18D-C98574CAC6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038" y="2767773"/>
            <a:ext cx="3123144" cy="297870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5103670-9078-4DF6-C02B-15C312F7A409}"/>
              </a:ext>
            </a:extLst>
          </p:cNvPr>
          <p:cNvSpPr txBox="1"/>
          <p:nvPr/>
        </p:nvSpPr>
        <p:spPr>
          <a:xfrm>
            <a:off x="382620" y="1534887"/>
            <a:ext cx="4572000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This </a:t>
            </a:r>
            <a:r>
              <a:rPr lang="en-US" altLang="en-US" b="1" u="sng" dirty="0">
                <a:solidFill>
                  <a:srgbClr val="0000FF"/>
                </a:solidFill>
              </a:rPr>
              <a:t>load line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is drawn on the transistor characteristic curve to analyze the circuit.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Transistor cutoff and saturation can be used as a switch.</a:t>
            </a:r>
          </a:p>
          <a:p>
            <a:pPr marL="342900" indent="-342900" algn="l">
              <a:spcAft>
                <a:spcPts val="600"/>
              </a:spcAft>
              <a:buAutoNum type="arabicParenR"/>
            </a:pPr>
            <a:r>
              <a:rPr lang="en-US" altLang="en-US" dirty="0"/>
              <a:t>If </a:t>
            </a:r>
            <a:r>
              <a:rPr lang="en-US" altLang="en-US" i="1" dirty="0"/>
              <a:t>V</a:t>
            </a:r>
            <a:r>
              <a:rPr lang="en-US" altLang="en-US" baseline="-25000" dirty="0"/>
              <a:t>1</a:t>
            </a:r>
            <a:r>
              <a:rPr lang="en-US" altLang="en-US" dirty="0"/>
              <a:t>= 0 then </a:t>
            </a:r>
            <a:r>
              <a:rPr lang="en-US" altLang="en-US" i="1" dirty="0" err="1"/>
              <a:t>I</a:t>
            </a:r>
            <a:r>
              <a:rPr lang="en-US" altLang="en-US" baseline="-25000" dirty="0" err="1"/>
              <a:t>b</a:t>
            </a:r>
            <a:r>
              <a:rPr lang="en-US" altLang="en-US" dirty="0"/>
              <a:t> = 0. The solution on the load line shows </a:t>
            </a:r>
            <a:r>
              <a:rPr lang="en-US" altLang="en-US" i="1" dirty="0" err="1"/>
              <a:t>I</a:t>
            </a:r>
            <a:r>
              <a:rPr lang="en-US" altLang="en-US" baseline="-25000" dirty="0" err="1"/>
              <a:t>c</a:t>
            </a:r>
            <a:r>
              <a:rPr lang="en-US" altLang="en-US" dirty="0"/>
              <a:t> = 0 and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ce</a:t>
            </a:r>
            <a:r>
              <a:rPr lang="en-US" altLang="en-US" dirty="0"/>
              <a:t>=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cc</a:t>
            </a:r>
            <a:r>
              <a:rPr lang="en-US" altLang="en-US" dirty="0"/>
              <a:t>. </a:t>
            </a:r>
          </a:p>
          <a:p>
            <a:pPr marL="342900" indent="-342900" algn="l">
              <a:spcAft>
                <a:spcPts val="600"/>
              </a:spcAft>
              <a:buAutoNum type="arabicParenR"/>
            </a:pPr>
            <a:r>
              <a:rPr lang="en-US" altLang="en-US" dirty="0"/>
              <a:t>A high </a:t>
            </a:r>
            <a:r>
              <a:rPr lang="en-US" altLang="en-US" i="1" dirty="0"/>
              <a:t>V</a:t>
            </a:r>
            <a:r>
              <a:rPr lang="en-US" altLang="en-US" baseline="-25000" dirty="0"/>
              <a:t>1 </a:t>
            </a:r>
            <a:r>
              <a:rPr lang="en-US" altLang="en-US" dirty="0"/>
              <a:t>(e.g., </a:t>
            </a:r>
            <a:r>
              <a:rPr lang="en-US" altLang="en-US" i="1" dirty="0"/>
              <a:t>V</a:t>
            </a:r>
            <a:r>
              <a:rPr lang="en-US" altLang="en-US" baseline="-25000" dirty="0"/>
              <a:t>1</a:t>
            </a:r>
            <a:r>
              <a:rPr lang="en-US" altLang="en-US" dirty="0"/>
              <a:t>= 5 V) makes </a:t>
            </a:r>
            <a:r>
              <a:rPr lang="en-US" altLang="en-US" i="1" dirty="0" err="1"/>
              <a:t>I</a:t>
            </a:r>
            <a:r>
              <a:rPr lang="en-US" altLang="en-US" baseline="-25000" dirty="0" err="1"/>
              <a:t>b</a:t>
            </a:r>
            <a:r>
              <a:rPr lang="en-US" altLang="en-US" dirty="0"/>
              <a:t> large. The solution shows </a:t>
            </a:r>
            <a:r>
              <a:rPr lang="en-US" altLang="en-US" i="1" dirty="0" err="1"/>
              <a:t>I</a:t>
            </a:r>
            <a:r>
              <a:rPr lang="en-US" altLang="en-US" baseline="-25000" dirty="0" err="1"/>
              <a:t>c</a:t>
            </a:r>
            <a:r>
              <a:rPr lang="en-US" altLang="en-US" dirty="0"/>
              <a:t> is large (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≈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cc</a:t>
            </a:r>
            <a:r>
              <a:rPr lang="en-US" altLang="en-US" baseline="-25000" dirty="0"/>
              <a:t> </a:t>
            </a:r>
            <a:r>
              <a:rPr lang="en-US" altLang="en-US" dirty="0"/>
              <a:t>/</a:t>
            </a:r>
            <a:r>
              <a:rPr lang="en-US" altLang="en-US" i="1" dirty="0" err="1"/>
              <a:t>R</a:t>
            </a:r>
            <a:r>
              <a:rPr lang="en-US" altLang="en-US" baseline="-25000" dirty="0" err="1"/>
              <a:t>c</a:t>
            </a:r>
            <a:r>
              <a:rPr lang="en-US" altLang="en-US" dirty="0"/>
              <a:t>) and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ce</a:t>
            </a:r>
            <a:r>
              <a:rPr lang="en-US" altLang="en-US" baseline="-25000" dirty="0"/>
              <a:t> </a:t>
            </a:r>
            <a:r>
              <a:rPr lang="en-US" altLang="en-US" dirty="0"/>
              <a:t>is small.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This switch is an </a:t>
            </a:r>
            <a:r>
              <a:rPr lang="en-US" altLang="en-US" dirty="0">
                <a:solidFill>
                  <a:srgbClr val="0000FF"/>
                </a:solidFill>
              </a:rPr>
              <a:t>voltage inverter:</a:t>
            </a:r>
            <a:r>
              <a:rPr lang="en-US" altLang="en-US" dirty="0"/>
              <a:t> a high (low) voltage input at the base causes a low (high) voltage output at the collector.</a:t>
            </a:r>
          </a:p>
        </p:txBody>
      </p:sp>
    </p:spTree>
    <p:extLst>
      <p:ext uri="{BB962C8B-B14F-4D97-AF65-F5344CB8AC3E}">
        <p14:creationId xmlns:p14="http://schemas.microsoft.com/office/powerpoint/2010/main" val="407399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Ch4: 1</a:t>
            </a:r>
          </a:p>
        </p:txBody>
      </p:sp>
    </p:spTree>
    <p:extLst>
      <p:ext uri="{BB962C8B-B14F-4D97-AF65-F5344CB8AC3E}">
        <p14:creationId xmlns:p14="http://schemas.microsoft.com/office/powerpoint/2010/main" val="399129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F4D6C-5E81-440B-907B-27DE80C1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55BD8-CDD2-4D8D-A303-C6823689B98E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12: Transistor amplifiers 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C54835-1CC2-4BAD-9AE6-6674B1108463}"/>
              </a:ext>
            </a:extLst>
          </p:cNvPr>
          <p:cNvSpPr/>
          <p:nvPr/>
        </p:nvSpPr>
        <p:spPr>
          <a:xfrm>
            <a:off x="503382" y="680433"/>
            <a:ext cx="6049818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Universal DC bias circuit</a:t>
            </a:r>
          </a:p>
          <a:p>
            <a:pPr algn="l"/>
            <a:r>
              <a:rPr lang="en-US" dirty="0"/>
              <a:t>Before discussing AC amplifiers, we first keep the transistor operating </a:t>
            </a:r>
            <a:r>
              <a:rPr lang="en-US" dirty="0">
                <a:solidFill>
                  <a:srgbClr val="0000FF"/>
                </a:solidFill>
              </a:rPr>
              <a:t>in the middle of the linear active region</a:t>
            </a:r>
            <a:r>
              <a:rPr lang="en-US" dirty="0"/>
              <a:t>. This is the </a:t>
            </a:r>
            <a:r>
              <a:rPr lang="en-US" u="sng" dirty="0">
                <a:solidFill>
                  <a:srgbClr val="0000FF"/>
                </a:solidFill>
              </a:rPr>
              <a:t>universal DC bias circuit</a:t>
            </a:r>
            <a:r>
              <a:rPr lang="en-US" dirty="0"/>
              <a:t>. It sets the DC operating conditions for an amplifier.</a:t>
            </a:r>
          </a:p>
          <a:p>
            <a:pPr algn="l"/>
            <a:r>
              <a:rPr lang="en-US" dirty="0"/>
              <a:t>Other bias circuits can be derived from the universal one by setting a resistor value to zero or infinity.</a:t>
            </a:r>
          </a:p>
        </p:txBody>
      </p:sp>
      <p:pic>
        <p:nvPicPr>
          <p:cNvPr id="7" name="Picture 6" descr="A diagram of a circuit&#10;&#10;AI-generated content may be incorrect.">
            <a:extLst>
              <a:ext uri="{FF2B5EF4-FFF2-40B4-BE49-F238E27FC236}">
                <a16:creationId xmlns:a16="http://schemas.microsoft.com/office/drawing/2014/main" id="{EF3F3EF4-6CFD-EFE5-5292-953473D9D1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629" y="956438"/>
            <a:ext cx="1309523" cy="2692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B05816-818D-A2B1-9330-45DC1255C492}"/>
              </a:ext>
            </a:extLst>
          </p:cNvPr>
          <p:cNvSpPr txBox="1"/>
          <p:nvPr/>
        </p:nvSpPr>
        <p:spPr>
          <a:xfrm>
            <a:off x="503382" y="3056464"/>
            <a:ext cx="6289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We first replace the left half of the circuit by its Thevenin equivalent:</a:t>
            </a:r>
          </a:p>
        </p:txBody>
      </p:sp>
      <p:pic>
        <p:nvPicPr>
          <p:cNvPr id="24" name="Picture 23" descr="A black arrow with a black tip&#10;&#10;AI-generated content may be incorrect.">
            <a:extLst>
              <a:ext uri="{FF2B5EF4-FFF2-40B4-BE49-F238E27FC236}">
                <a16:creationId xmlns:a16="http://schemas.microsoft.com/office/drawing/2014/main" id="{A81072DC-A693-F28C-3E21-B0F2AA009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29" y="4106190"/>
            <a:ext cx="6936382" cy="16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0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C989B6-A562-3FFE-1F99-52DD1ED3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" name="Picture 3" descr="A diagram of a circuit&#10;&#10;AI-generated content may be incorrect.">
            <a:extLst>
              <a:ext uri="{FF2B5EF4-FFF2-40B4-BE49-F238E27FC236}">
                <a16:creationId xmlns:a16="http://schemas.microsoft.com/office/drawing/2014/main" id="{B4DF9CF5-7A5E-8969-6B83-649F7842DE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102" y="586465"/>
            <a:ext cx="3462200" cy="1764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5727CC-8869-F34B-E6B9-898185215DA6}"/>
              </a:ext>
            </a:extLst>
          </p:cNvPr>
          <p:cNvSpPr txBox="1"/>
          <p:nvPr/>
        </p:nvSpPr>
        <p:spPr>
          <a:xfrm>
            <a:off x="569168" y="519425"/>
            <a:ext cx="479593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universal DC bias circuit is now redrawn.</a:t>
            </a:r>
          </a:p>
          <a:p>
            <a:pPr algn="l"/>
            <a:r>
              <a:rPr lang="en-US" dirty="0"/>
              <a:t>Our goal is to determine </a:t>
            </a:r>
            <a:r>
              <a:rPr lang="en-US" i="1" dirty="0" err="1">
                <a:solidFill>
                  <a:srgbClr val="0000FF"/>
                </a:solidFill>
              </a:rPr>
              <a:t>I</a:t>
            </a:r>
            <a:r>
              <a:rPr lang="en-US" baseline="-25000" dirty="0" err="1">
                <a:solidFill>
                  <a:srgbClr val="0000FF"/>
                </a:solidFill>
              </a:rPr>
              <a:t>b</a:t>
            </a:r>
            <a:r>
              <a:rPr lang="en-US" i="1" baseline="-25000" dirty="0"/>
              <a:t> </a:t>
            </a:r>
            <a:r>
              <a:rPr lang="en-US" i="1" dirty="0"/>
              <a:t>, </a:t>
            </a:r>
            <a:r>
              <a:rPr lang="en-US" i="1" dirty="0" err="1">
                <a:solidFill>
                  <a:srgbClr val="0000FF"/>
                </a:solidFill>
              </a:rPr>
              <a:t>I</a:t>
            </a:r>
            <a:r>
              <a:rPr lang="en-US" baseline="-25000" dirty="0" err="1">
                <a:solidFill>
                  <a:srgbClr val="0000FF"/>
                </a:solidFill>
              </a:rPr>
              <a:t>c</a:t>
            </a:r>
            <a:r>
              <a:rPr lang="en-US" dirty="0"/>
              <a:t> and </a:t>
            </a:r>
            <a:r>
              <a:rPr lang="en-US" i="1" dirty="0" err="1">
                <a:solidFill>
                  <a:srgbClr val="0000FF"/>
                </a:solidFill>
              </a:rPr>
              <a:t>V</a:t>
            </a:r>
            <a:r>
              <a:rPr lang="en-US" baseline="-25000" dirty="0" err="1">
                <a:solidFill>
                  <a:srgbClr val="0000FF"/>
                </a:solidFill>
              </a:rPr>
              <a:t>ce</a:t>
            </a:r>
            <a:r>
              <a:rPr lang="en-US" dirty="0"/>
              <a:t> . They work together to define the </a:t>
            </a:r>
            <a:r>
              <a:rPr lang="en-US" b="1" dirty="0">
                <a:solidFill>
                  <a:srgbClr val="0000FF"/>
                </a:solidFill>
              </a:rPr>
              <a:t>operating point </a:t>
            </a:r>
            <a:r>
              <a:rPr lang="en-US" dirty="0"/>
              <a:t>(also called the </a:t>
            </a:r>
            <a:r>
              <a:rPr lang="en-US" dirty="0">
                <a:solidFill>
                  <a:srgbClr val="0000FF"/>
                </a:solidFill>
              </a:rPr>
              <a:t>quiescent point </a:t>
            </a:r>
            <a:r>
              <a:rPr lang="en-US" dirty="0"/>
              <a:t>or </a:t>
            </a:r>
            <a:r>
              <a:rPr lang="en-US" dirty="0">
                <a:solidFill>
                  <a:srgbClr val="0000FF"/>
                </a:solidFill>
              </a:rPr>
              <a:t>Q point</a:t>
            </a:r>
            <a:r>
              <a:rPr lang="en-US" dirty="0"/>
              <a:t>) of the transistor. The operating point is usually on the middle of the load line.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B2B698C-1EA3-8A86-FD01-CE75E484DE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017096"/>
              </p:ext>
            </p:extLst>
          </p:nvPr>
        </p:nvGraphicFramePr>
        <p:xfrm>
          <a:off x="569168" y="2708210"/>
          <a:ext cx="2732087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39880" imgH="1650960" progId="Equation.DSMT4">
                  <p:embed/>
                </p:oleObj>
              </mc:Choice>
              <mc:Fallback>
                <p:oleObj name="Equation" r:id="rId3" imgW="1739880" imgH="1650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68ABF3A3-C253-40AC-81D6-A2B53227C9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9168" y="2708210"/>
                        <a:ext cx="2732087" cy="26035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975F38C-2FC5-86E9-52AF-D1635D2096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587702"/>
              </p:ext>
            </p:extLst>
          </p:nvPr>
        </p:nvGraphicFramePr>
        <p:xfrm>
          <a:off x="6199447" y="2516512"/>
          <a:ext cx="2233612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22360" imgH="888840" progId="Equation.DSMT4">
                  <p:embed/>
                </p:oleObj>
              </mc:Choice>
              <mc:Fallback>
                <p:oleObj name="Equation" r:id="rId5" imgW="1422360" imgH="8888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B2B698C-1EA3-8A86-FD01-CE75E484D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99447" y="2516512"/>
                        <a:ext cx="2233612" cy="1401762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679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F4D6C-5E81-440B-907B-27DE80C1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C54835-1CC2-4BAD-9AE6-6674B1108463}"/>
              </a:ext>
            </a:extLst>
          </p:cNvPr>
          <p:cNvSpPr/>
          <p:nvPr/>
        </p:nvSpPr>
        <p:spPr>
          <a:xfrm>
            <a:off x="503382" y="495637"/>
            <a:ext cx="5234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Black box model of an amplifier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80D049-B7A3-41DE-3FE2-819BC8DEDC03}"/>
              </a:ext>
            </a:extLst>
          </p:cNvPr>
          <p:cNvSpPr txBox="1"/>
          <p:nvPr/>
        </p:nvSpPr>
        <p:spPr>
          <a:xfrm>
            <a:off x="523493" y="4763082"/>
            <a:ext cx="81834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the impedance seen when looking into the input of a circuit. It gives us an idea of how much current can be drawn into the input of a device.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refers to the impedance looking back into the output of a device. The output of a circuit is equivalent to a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in series with a voltage source.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When transmitting a signal,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of a device should be much higher than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1D84E0-18F0-F2FF-E989-8C67DC069BAA}"/>
              </a:ext>
            </a:extLst>
          </p:cNvPr>
          <p:cNvSpPr txBox="1"/>
          <p:nvPr/>
        </p:nvSpPr>
        <p:spPr>
          <a:xfrm>
            <a:off x="503382" y="914715"/>
            <a:ext cx="384935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general amplifier can be represented by a black box.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Four black box parameters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that specify the amplifier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157859-4425-4A2A-EB62-9221CACCA80E}"/>
              </a:ext>
            </a:extLst>
          </p:cNvPr>
          <p:cNvGrpSpPr/>
          <p:nvPr/>
        </p:nvGrpSpPr>
        <p:grpSpPr>
          <a:xfrm>
            <a:off x="503382" y="2183884"/>
            <a:ext cx="8062120" cy="2579245"/>
            <a:chOff x="503382" y="2392785"/>
            <a:chExt cx="8062120" cy="257924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F95D49-D050-0327-BB5B-94068D3D836C}"/>
                </a:ext>
              </a:extLst>
            </p:cNvPr>
            <p:cNvSpPr txBox="1"/>
            <p:nvPr/>
          </p:nvSpPr>
          <p:spPr>
            <a:xfrm>
              <a:off x="503382" y="2509817"/>
              <a:ext cx="8062120" cy="246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Aft>
                  <a:spcPts val="600"/>
                </a:spcAft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1) </a:t>
              </a:r>
              <a:r>
                <a:rPr lang="en-US" dirty="0">
                  <a:solidFill>
                    <a:srgbClr val="0000FF"/>
                  </a:solidFill>
                </a:rPr>
                <a:t>Voltage gain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	     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.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Open-loop voltage gain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	                   )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2)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Current gain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3)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Input impedance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4)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Output impedance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27" name="Object 26">
              <a:extLst>
                <a:ext uri="{FF2B5EF4-FFF2-40B4-BE49-F238E27FC236}">
                  <a16:creationId xmlns:a16="http://schemas.microsoft.com/office/drawing/2014/main" id="{E9D31D4D-6EF5-82C4-1D33-CDC609A6BAA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4759661"/>
                </p:ext>
              </p:extLst>
            </p:nvPr>
          </p:nvGraphicFramePr>
          <p:xfrm>
            <a:off x="5280219" y="2392785"/>
            <a:ext cx="1835150" cy="681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68200" imgH="431640" progId="Equation.DSMT4">
                    <p:embed/>
                  </p:oleObj>
                </mc:Choice>
                <mc:Fallback>
                  <p:oleObj name="Equation" r:id="rId2" imgW="1168200" imgH="431640" progId="Equation.DSMT4">
                    <p:embed/>
                    <p:pic>
                      <p:nvPicPr>
                        <p:cNvPr id="27" name="Object 26">
                          <a:extLst>
                            <a:ext uri="{FF2B5EF4-FFF2-40B4-BE49-F238E27FC236}">
                              <a16:creationId xmlns:a16="http://schemas.microsoft.com/office/drawing/2014/main" id="{E9D31D4D-6EF5-82C4-1D33-CDC609A6BAA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280219" y="2392785"/>
                          <a:ext cx="1835150" cy="681038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>
              <a:extLst>
                <a:ext uri="{FF2B5EF4-FFF2-40B4-BE49-F238E27FC236}">
                  <a16:creationId xmlns:a16="http://schemas.microsoft.com/office/drawing/2014/main" id="{F82F939F-552F-F8C0-A978-785DACF8738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31650293"/>
                </p:ext>
              </p:extLst>
            </p:nvPr>
          </p:nvGraphicFramePr>
          <p:xfrm>
            <a:off x="2028631" y="2400889"/>
            <a:ext cx="796925" cy="681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7960" imgH="431640" progId="Equation.DSMT4">
                    <p:embed/>
                  </p:oleObj>
                </mc:Choice>
                <mc:Fallback>
                  <p:oleObj name="Equation" r:id="rId4" imgW="507960" imgH="431640" progId="Equation.DSMT4">
                    <p:embed/>
                    <p:pic>
                      <p:nvPicPr>
                        <p:cNvPr id="30" name="Object 29">
                          <a:extLst>
                            <a:ext uri="{FF2B5EF4-FFF2-40B4-BE49-F238E27FC236}">
                              <a16:creationId xmlns:a16="http://schemas.microsoft.com/office/drawing/2014/main" id="{F82F939F-552F-F8C0-A978-785DACF8738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028631" y="2400889"/>
                          <a:ext cx="796925" cy="681037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30">
              <a:extLst>
                <a:ext uri="{FF2B5EF4-FFF2-40B4-BE49-F238E27FC236}">
                  <a16:creationId xmlns:a16="http://schemas.microsoft.com/office/drawing/2014/main" id="{0431947B-5372-BE4C-D30B-B19D1E1B06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52588" y="3152914"/>
            <a:ext cx="1157288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36560" imgH="228600" progId="Equation.DSMT4">
                    <p:embed/>
                  </p:oleObj>
                </mc:Choice>
                <mc:Fallback>
                  <p:oleObj name="Equation" r:id="rId6" imgW="736560" imgH="228600" progId="Equation.DSMT4">
                    <p:embed/>
                    <p:pic>
                      <p:nvPicPr>
                        <p:cNvPr id="31" name="Object 30">
                          <a:extLst>
                            <a:ext uri="{FF2B5EF4-FFF2-40B4-BE49-F238E27FC236}">
                              <a16:creationId xmlns:a16="http://schemas.microsoft.com/office/drawing/2014/main" id="{0431947B-5372-BE4C-D30B-B19D1E1B06E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052588" y="3152914"/>
                          <a:ext cx="1157288" cy="360363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F78605B4-82EE-1480-DCC4-DA393BEFE49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7586167"/>
                </p:ext>
              </p:extLst>
            </p:nvPr>
          </p:nvGraphicFramePr>
          <p:xfrm>
            <a:off x="2427094" y="3725087"/>
            <a:ext cx="1236662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87320" imgH="228600" progId="Equation.DSMT4">
                    <p:embed/>
                  </p:oleObj>
                </mc:Choice>
                <mc:Fallback>
                  <p:oleObj name="Equation" r:id="rId8" imgW="787320" imgH="228600" progId="Equation.DSMT4">
                    <p:embed/>
                    <p:pic>
                      <p:nvPicPr>
                        <p:cNvPr id="32" name="Object 31">
                          <a:extLst>
                            <a:ext uri="{FF2B5EF4-FFF2-40B4-BE49-F238E27FC236}">
                              <a16:creationId xmlns:a16="http://schemas.microsoft.com/office/drawing/2014/main" id="{F78605B4-82EE-1480-DCC4-DA393BEFE49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427094" y="3725087"/>
                          <a:ext cx="1236662" cy="360362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32">
              <a:extLst>
                <a:ext uri="{FF2B5EF4-FFF2-40B4-BE49-F238E27FC236}">
                  <a16:creationId xmlns:a16="http://schemas.microsoft.com/office/drawing/2014/main" id="{BC2209F0-DCD0-8C6F-8C63-19872D53FD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5358688"/>
                </p:ext>
              </p:extLst>
            </p:nvPr>
          </p:nvGraphicFramePr>
          <p:xfrm>
            <a:off x="2572657" y="4202952"/>
            <a:ext cx="1874838" cy="679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93760" imgH="431640" progId="Equation.DSMT4">
                    <p:embed/>
                  </p:oleObj>
                </mc:Choice>
                <mc:Fallback>
                  <p:oleObj name="Equation" r:id="rId10" imgW="1193760" imgH="431640" progId="Equation.DSMT4">
                    <p:embed/>
                    <p:pic>
                      <p:nvPicPr>
                        <p:cNvPr id="33" name="Object 32">
                          <a:extLst>
                            <a:ext uri="{FF2B5EF4-FFF2-40B4-BE49-F238E27FC236}">
                              <a16:creationId xmlns:a16="http://schemas.microsoft.com/office/drawing/2014/main" id="{BC2209F0-DCD0-8C6F-8C63-19872D53FD5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572657" y="4202952"/>
                          <a:ext cx="1874838" cy="679450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C51428-B461-D9B1-4647-80764800E231}"/>
              </a:ext>
            </a:extLst>
          </p:cNvPr>
          <p:cNvGrpSpPr/>
          <p:nvPr/>
        </p:nvGrpSpPr>
        <p:grpSpPr>
          <a:xfrm>
            <a:off x="4447495" y="680303"/>
            <a:ext cx="4400928" cy="1497761"/>
            <a:chOff x="4447495" y="735351"/>
            <a:chExt cx="4400928" cy="1497761"/>
          </a:xfrm>
        </p:grpSpPr>
        <p:pic>
          <p:nvPicPr>
            <p:cNvPr id="7" name="Picture 6" descr="A diagram of a circuit&#10;&#10;AI-generated content may be incorrect.">
              <a:extLst>
                <a:ext uri="{FF2B5EF4-FFF2-40B4-BE49-F238E27FC236}">
                  <a16:creationId xmlns:a16="http://schemas.microsoft.com/office/drawing/2014/main" id="{BC03814C-0AA0-A496-9E69-772824B1B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495" y="735351"/>
              <a:ext cx="4400928" cy="1497761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ADB0BA1-E17D-1476-E028-56B70C5B543B}"/>
                </a:ext>
              </a:extLst>
            </p:cNvPr>
            <p:cNvSpPr txBox="1"/>
            <p:nvPr/>
          </p:nvSpPr>
          <p:spPr>
            <a:xfrm>
              <a:off x="7730314" y="1314954"/>
              <a:ext cx="65984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V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out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94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2168297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Ch4: 2</a:t>
            </a:r>
          </a:p>
        </p:txBody>
      </p:sp>
    </p:spTree>
    <p:extLst>
      <p:ext uri="{BB962C8B-B14F-4D97-AF65-F5344CB8AC3E}">
        <p14:creationId xmlns:p14="http://schemas.microsoft.com/office/powerpoint/2010/main" val="2395991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F4D6C-5E81-440B-907B-27DE80C1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C54835-1CC2-4BAD-9AE6-6674B1108463}"/>
              </a:ext>
            </a:extLst>
          </p:cNvPr>
          <p:cNvSpPr/>
          <p:nvPr/>
        </p:nvSpPr>
        <p:spPr>
          <a:xfrm>
            <a:off x="503382" y="710250"/>
            <a:ext cx="5234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AC equivalent circuit for transistors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1D84E0-18F0-F2FF-E989-8C67DC069BAA}"/>
              </a:ext>
            </a:extLst>
          </p:cNvPr>
          <p:cNvSpPr txBox="1"/>
          <p:nvPr/>
        </p:nvSpPr>
        <p:spPr>
          <a:xfrm>
            <a:off x="503382" y="1082219"/>
            <a:ext cx="8006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We now model a transistor’s response to an </a:t>
            </a:r>
            <a:r>
              <a:rPr lang="en-US" dirty="0">
                <a:solidFill>
                  <a:srgbClr val="0000FF"/>
                </a:solidFill>
              </a:rPr>
              <a:t>AC input around a given DC operating point. </a:t>
            </a:r>
            <a:r>
              <a:rPr lang="en-US" dirty="0"/>
              <a:t>We use lower-case letters for AC currents and voltages, so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244F7E-2FBA-D5B0-A122-2F05AA6EC223}"/>
              </a:ext>
            </a:extLst>
          </p:cNvPr>
          <p:cNvSpPr txBox="1"/>
          <p:nvPr/>
        </p:nvSpPr>
        <p:spPr>
          <a:xfrm>
            <a:off x="460835" y="2180229"/>
            <a:ext cx="2669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dirty="0"/>
              <a:t>1) For the B-E junction,</a:t>
            </a:r>
          </a:p>
        </p:txBody>
      </p: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E0B15B72-C27D-388E-6D53-94987CA0E6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662727"/>
              </p:ext>
            </p:extLst>
          </p:nvPr>
        </p:nvGraphicFramePr>
        <p:xfrm>
          <a:off x="545929" y="2545876"/>
          <a:ext cx="5149851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76360" imgH="990360" progId="Equation.DSMT4">
                  <p:embed/>
                </p:oleObj>
              </mc:Choice>
              <mc:Fallback>
                <p:oleObj name="Equation" r:id="rId2" imgW="3276360" imgH="99036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431947B-5372-BE4C-D30B-B19D1E1B06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5929" y="2545876"/>
                        <a:ext cx="5149851" cy="15621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35D9905A-B2A2-DAC4-48FA-917CD87489B4}"/>
              </a:ext>
            </a:extLst>
          </p:cNvPr>
          <p:cNvSpPr txBox="1"/>
          <p:nvPr/>
        </p:nvSpPr>
        <p:spPr>
          <a:xfrm>
            <a:off x="460835" y="4265452"/>
            <a:ext cx="2669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dirty="0"/>
              <a:t>2) For the C-E part,</a:t>
            </a:r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AAFA8E34-5A43-24CD-3120-02ABED26AA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129825"/>
              </p:ext>
            </p:extLst>
          </p:nvPr>
        </p:nvGraphicFramePr>
        <p:xfrm>
          <a:off x="545929" y="4683125"/>
          <a:ext cx="64262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89240" imgH="990360" progId="Equation.DSMT4">
                  <p:embed/>
                </p:oleObj>
              </mc:Choice>
              <mc:Fallback>
                <p:oleObj name="Equation" r:id="rId4" imgW="4089240" imgH="99036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E0B15B72-C27D-388E-6D53-94987CA0E6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5929" y="4683125"/>
                        <a:ext cx="6426200" cy="15621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5655BD8-CDD2-4D8D-A303-C6823689B98E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charset="0"/>
                <a:ea typeface="Arial Unicode MS" pitchFamily="34" charset="-128"/>
                <a:cs typeface="+mn-cs"/>
              </a:rPr>
              <a:t>Lecture 13: Transistor amplifiers II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DD5BDED-D1B1-868B-397D-220A9A08AA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758056"/>
              </p:ext>
            </p:extLst>
          </p:nvPr>
        </p:nvGraphicFramePr>
        <p:xfrm>
          <a:off x="545929" y="1733318"/>
          <a:ext cx="4349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400" imgH="241200" progId="Equation.DSMT4">
                  <p:embed/>
                </p:oleObj>
              </mc:Choice>
              <mc:Fallback>
                <p:oleObj name="Equation" r:id="rId6" imgW="2768400" imgH="24120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E0B15B72-C27D-388E-6D53-94987CA0E6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5929" y="1733318"/>
                        <a:ext cx="4349750" cy="3810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8184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0919AB-C595-E741-1FC0-1D55750D0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091860-9B4D-9AA9-35FE-A9AA816AC240}"/>
              </a:ext>
            </a:extLst>
          </p:cNvPr>
          <p:cNvGrpSpPr/>
          <p:nvPr/>
        </p:nvGrpSpPr>
        <p:grpSpPr>
          <a:xfrm>
            <a:off x="382084" y="352328"/>
            <a:ext cx="8164757" cy="1003255"/>
            <a:chOff x="382084" y="352328"/>
            <a:chExt cx="8164757" cy="100325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CC1A2A-D1D8-1070-BACF-A33F247DEEE8}"/>
                </a:ext>
              </a:extLst>
            </p:cNvPr>
            <p:cNvSpPr txBox="1"/>
            <p:nvPr/>
          </p:nvSpPr>
          <p:spPr>
            <a:xfrm>
              <a:off x="382084" y="478420"/>
              <a:ext cx="8164757" cy="8771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1800"/>
                </a:spcAft>
              </a:pPr>
              <a:r>
                <a:rPr lang="en-US" dirty="0"/>
                <a:t>Based on                and	             , the </a:t>
              </a:r>
              <a:r>
                <a:rPr lang="en-US" b="1" dirty="0">
                  <a:solidFill>
                    <a:srgbClr val="0000FF"/>
                  </a:solidFill>
                </a:rPr>
                <a:t>AC equivalent circuit </a:t>
              </a:r>
              <a:r>
                <a:rPr lang="en-US" dirty="0"/>
                <a:t>for the transistor</a:t>
              </a:r>
            </a:p>
            <a:p>
              <a:pPr algn="l">
                <a:spcAft>
                  <a:spcPts val="0"/>
                </a:spcAft>
              </a:pPr>
              <a:r>
                <a:rPr lang="en-US" dirty="0"/>
                <a:t>is now</a:t>
              </a:r>
            </a:p>
          </p:txBody>
        </p:sp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1988243A-F20A-688A-350B-2AA2AF6690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7583079"/>
                </p:ext>
              </p:extLst>
            </p:nvPr>
          </p:nvGraphicFramePr>
          <p:xfrm>
            <a:off x="1416666" y="366032"/>
            <a:ext cx="757237" cy="681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82400" imgH="431640" progId="Equation.DSMT4">
                    <p:embed/>
                  </p:oleObj>
                </mc:Choice>
                <mc:Fallback>
                  <p:oleObj name="Equation" r:id="rId2" imgW="482400" imgH="431640" progId="Equation.DSMT4">
                    <p:embed/>
                    <p:pic>
                      <p:nvPicPr>
                        <p:cNvPr id="39" name="Object 38">
                          <a:extLst>
                            <a:ext uri="{FF2B5EF4-FFF2-40B4-BE49-F238E27FC236}">
                              <a16:creationId xmlns:a16="http://schemas.microsoft.com/office/drawing/2014/main" id="{E0B15B72-C27D-388E-6D53-94987CA0E6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416666" y="366032"/>
                          <a:ext cx="757237" cy="681038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59A08157-B780-31D4-530B-D7E8B1F1D55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0077098"/>
                </p:ext>
              </p:extLst>
            </p:nvPr>
          </p:nvGraphicFramePr>
          <p:xfrm>
            <a:off x="2618566" y="352328"/>
            <a:ext cx="1316037" cy="681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838080" imgH="431640" progId="Equation.DSMT4">
                    <p:embed/>
                  </p:oleObj>
                </mc:Choice>
                <mc:Fallback>
                  <p:oleObj name="Equation" r:id="rId4" imgW="838080" imgH="431640" progId="Equation.DSMT4">
                    <p:embed/>
                    <p:pic>
                      <p:nvPicPr>
                        <p:cNvPr id="41" name="Object 40">
                          <a:extLst>
                            <a:ext uri="{FF2B5EF4-FFF2-40B4-BE49-F238E27FC236}">
                              <a16:creationId xmlns:a16="http://schemas.microsoft.com/office/drawing/2014/main" id="{AAFA8E34-5A43-24CD-3120-02ABED26AA9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618566" y="352328"/>
                          <a:ext cx="1316037" cy="681037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31B03B6-0CB4-8780-94FA-FC266F0AB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5436" y="1355583"/>
            <a:ext cx="3200735" cy="120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59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F4D6C-5E81-440B-907B-27DE80C1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C54835-1CC2-4BAD-9AE6-6674B1108463}"/>
              </a:ext>
            </a:extLst>
          </p:cNvPr>
          <p:cNvSpPr/>
          <p:nvPr/>
        </p:nvSpPr>
        <p:spPr>
          <a:xfrm>
            <a:off x="579582" y="464855"/>
            <a:ext cx="435786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Common-emitter amplifier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common-emitter amplifier </a:t>
            </a:r>
            <a:r>
              <a:rPr lang="en-US" altLang="en-US" dirty="0"/>
              <a:t>provides a voltage gain for the input signal.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The central part of this circuit is the universal DC bias circuit, which sets the DC operating point (Q point) for the circuit.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Regular"/>
                <a:ea typeface="+mn-ea"/>
                <a:cs typeface="+mn-cs"/>
              </a:rPr>
              <a:t>AC signals </a:t>
            </a:r>
            <a:r>
              <a:rPr lang="en-US" dirty="0">
                <a:solidFill>
                  <a:srgbClr val="000000"/>
                </a:solidFill>
                <a:latin typeface="TimesNewRomanRegular"/>
              </a:rPr>
              <a:t>are added through C</a:t>
            </a:r>
            <a:r>
              <a:rPr lang="en-US" baseline="-25000" dirty="0">
                <a:solidFill>
                  <a:srgbClr val="000000"/>
                </a:solidFill>
                <a:latin typeface="TimesNewRomanRegular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NewRomanRegular"/>
              </a:rPr>
              <a:t> and extracted through C</a:t>
            </a:r>
            <a:r>
              <a:rPr lang="en-US" baseline="-25000" dirty="0">
                <a:solidFill>
                  <a:srgbClr val="000000"/>
                </a:solidFill>
                <a:latin typeface="TimesNewRomanRegular"/>
              </a:rPr>
              <a:t>2</a:t>
            </a:r>
            <a:r>
              <a:rPr lang="en-US" dirty="0">
                <a:solidFill>
                  <a:srgbClr val="000000"/>
                </a:solidFill>
                <a:latin typeface="TimesNewRomanRegular"/>
              </a:rPr>
              <a:t>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 descr="A diagram of a circuit&#10;&#10;AI-generated content may be incorrect.">
            <a:extLst>
              <a:ext uri="{FF2B5EF4-FFF2-40B4-BE49-F238E27FC236}">
                <a16:creationId xmlns:a16="http://schemas.microsoft.com/office/drawing/2014/main" id="{1D43077B-9A8B-1672-6CE7-447C894C3E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48" y="571752"/>
            <a:ext cx="3684352" cy="2467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EB70D6-7F0D-3739-736E-B84E03A4FABC}"/>
              </a:ext>
            </a:extLst>
          </p:cNvPr>
          <p:cNvSpPr txBox="1"/>
          <p:nvPr/>
        </p:nvSpPr>
        <p:spPr>
          <a:xfrm>
            <a:off x="503382" y="3377932"/>
            <a:ext cx="8183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</a:rPr>
              <a:t>AC analysis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dirty="0"/>
              <a:t>of an amplifier can be broken down into </a:t>
            </a:r>
            <a:r>
              <a:rPr lang="en-US" u="sng" dirty="0">
                <a:solidFill>
                  <a:srgbClr val="0000FF"/>
                </a:solidFill>
              </a:rPr>
              <a:t>3 steps</a:t>
            </a:r>
            <a:r>
              <a:rPr lang="en-US" dirty="0"/>
              <a:t>. They are good mental stamina tests for physicists. Redraw the circuit when proceeding. </a:t>
            </a:r>
          </a:p>
        </p:txBody>
      </p:sp>
      <p:pic>
        <p:nvPicPr>
          <p:cNvPr id="14" name="Picture 13" descr="A diagram of a circuit&#10;&#10;AI-generated content may be incorrect.">
            <a:extLst>
              <a:ext uri="{FF2B5EF4-FFF2-40B4-BE49-F238E27FC236}">
                <a16:creationId xmlns:a16="http://schemas.microsoft.com/office/drawing/2014/main" id="{02A84D07-5135-FE7F-D710-6CC62982B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74" y="4140832"/>
            <a:ext cx="4985492" cy="17654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7AA515-AE7C-3A33-BAC1-B1C157A1E8C0}"/>
              </a:ext>
            </a:extLst>
          </p:cNvPr>
          <p:cNvSpPr txBox="1"/>
          <p:nvPr/>
        </p:nvSpPr>
        <p:spPr>
          <a:xfrm>
            <a:off x="503381" y="4548909"/>
            <a:ext cx="33128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1) Treat the coupling capacitors as shorts. Treat the DC power supply as ground.</a:t>
            </a:r>
          </a:p>
        </p:txBody>
      </p:sp>
    </p:spTree>
    <p:extLst>
      <p:ext uri="{BB962C8B-B14F-4D97-AF65-F5344CB8AC3E}">
        <p14:creationId xmlns:p14="http://schemas.microsoft.com/office/powerpoint/2010/main" val="81044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DD7A6B-0886-3D2E-A770-7CA9A3D4F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9BD2A-E3BC-8D27-46FD-B31B7AF2C40C}"/>
              </a:ext>
            </a:extLst>
          </p:cNvPr>
          <p:cNvSpPr txBox="1"/>
          <p:nvPr/>
        </p:nvSpPr>
        <p:spPr>
          <a:xfrm>
            <a:off x="559364" y="490092"/>
            <a:ext cx="7175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2) Insert the AC equivalent </a:t>
            </a:r>
            <a:r>
              <a:rPr lang="en-US" dirty="0">
                <a:solidFill>
                  <a:srgbClr val="000000"/>
                </a:solidFill>
              </a:rPr>
              <a:t>circuit for the transistor. Simplify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circuit.</a:t>
            </a:r>
          </a:p>
        </p:txBody>
      </p:sp>
      <p:pic>
        <p:nvPicPr>
          <p:cNvPr id="5" name="Picture 4" descr="A diagram of a circuit&#10;&#10;AI-generated content may be incorrect.">
            <a:extLst>
              <a:ext uri="{FF2B5EF4-FFF2-40B4-BE49-F238E27FC236}">
                <a16:creationId xmlns:a16="http://schemas.microsoft.com/office/drawing/2014/main" id="{9B79D8FF-F4C5-5F5A-77FA-D2BDB63A3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915409"/>
            <a:ext cx="6334334" cy="1837123"/>
          </a:xfrm>
          <a:prstGeom prst="rect">
            <a:avLst/>
          </a:prstGeom>
        </p:spPr>
      </p:pic>
      <p:pic>
        <p:nvPicPr>
          <p:cNvPr id="7" name="Picture 6" descr="A diagram of a circuit&#10;&#10;AI-generated content may be incorrect.">
            <a:extLst>
              <a:ext uri="{FF2B5EF4-FFF2-40B4-BE49-F238E27FC236}">
                <a16:creationId xmlns:a16="http://schemas.microsoft.com/office/drawing/2014/main" id="{D2E5BD3A-4043-BBFE-E1A6-079C9A4DBA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3" y="3298078"/>
            <a:ext cx="4674636" cy="1689430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D115777-9A1D-0A2A-97F5-93CACECDD4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506144"/>
              </p:ext>
            </p:extLst>
          </p:nvPr>
        </p:nvGraphicFramePr>
        <p:xfrm>
          <a:off x="6365435" y="3298078"/>
          <a:ext cx="2133601" cy="1644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1130040" progId="Equation.DSMT4">
                  <p:embed/>
                </p:oleObj>
              </mc:Choice>
              <mc:Fallback>
                <p:oleObj name="Equation" r:id="rId4" imgW="1473120" imgH="11300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B2B698C-1EA3-8A86-FD01-CE75E484D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5435" y="3298078"/>
                        <a:ext cx="2133601" cy="164449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581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17FC74-8F52-5720-4BA0-08765233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BF38DD0-7722-1AEA-C376-6AC2890593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461790"/>
              </p:ext>
            </p:extLst>
          </p:nvPr>
        </p:nvGraphicFramePr>
        <p:xfrm>
          <a:off x="987078" y="3555362"/>
          <a:ext cx="2178551" cy="1458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914400" progId="Equation.DSMT4">
                  <p:embed/>
                </p:oleObj>
              </mc:Choice>
              <mc:Fallback>
                <p:oleObj name="Equation" r:id="rId2" imgW="1371600" imgH="9144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D115777-9A1D-0A2A-97F5-93CACECDD4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7078" y="3555362"/>
                        <a:ext cx="2178551" cy="145816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diagram of a circuit&#10;&#10;AI-generated content may be incorrect.">
            <a:extLst>
              <a:ext uri="{FF2B5EF4-FFF2-40B4-BE49-F238E27FC236}">
                <a16:creationId xmlns:a16="http://schemas.microsoft.com/office/drawing/2014/main" id="{D7D21B9E-E386-70B3-1148-511199400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78" y="1075232"/>
            <a:ext cx="4674636" cy="168943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C8DD19F-53CA-E9DE-2CED-AA2BFFAE91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507644"/>
              </p:ext>
            </p:extLst>
          </p:nvPr>
        </p:nvGraphicFramePr>
        <p:xfrm>
          <a:off x="4180235" y="3049075"/>
          <a:ext cx="3976687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79480" imgH="1828800" progId="Equation.DSMT4">
                  <p:embed/>
                </p:oleObj>
              </mc:Choice>
              <mc:Fallback>
                <p:oleObj name="Equation" r:id="rId5" imgW="2679480" imgH="1828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BF38DD0-7722-1AEA-C376-6AC2890593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80235" y="3049075"/>
                        <a:ext cx="3976687" cy="27273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C9E60E-426C-B0C0-F9B4-C694049F2716}"/>
              </a:ext>
            </a:extLst>
          </p:cNvPr>
          <p:cNvSpPr txBox="1"/>
          <p:nvPr/>
        </p:nvSpPr>
        <p:spPr>
          <a:xfrm>
            <a:off x="578025" y="421487"/>
            <a:ext cx="7175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3) W</a:t>
            </a:r>
            <a:r>
              <a:rPr lang="en-US" dirty="0">
                <a:solidFill>
                  <a:srgbClr val="000000"/>
                </a:solidFill>
              </a:rPr>
              <a:t>rite </a:t>
            </a:r>
            <a:r>
              <a:rPr lang="en-US" i="1" dirty="0">
                <a:solidFill>
                  <a:srgbClr val="000000"/>
                </a:solidFill>
              </a:rPr>
              <a:t>v</a:t>
            </a:r>
            <a:r>
              <a:rPr lang="en-US" baseline="-25000" dirty="0">
                <a:solidFill>
                  <a:srgbClr val="000000"/>
                </a:solidFill>
              </a:rPr>
              <a:t>in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 err="1">
                <a:solidFill>
                  <a:srgbClr val="000000"/>
                </a:solidFill>
              </a:rPr>
              <a:t>v</a:t>
            </a:r>
            <a:r>
              <a:rPr lang="en-US" baseline="-25000" dirty="0" err="1">
                <a:solidFill>
                  <a:srgbClr val="000000"/>
                </a:solidFill>
              </a:rPr>
              <a:t>out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i="1" dirty="0" err="1">
                <a:solidFill>
                  <a:srgbClr val="000000"/>
                </a:solidFill>
              </a:rPr>
              <a:t>i</a:t>
            </a:r>
            <a:r>
              <a:rPr lang="en-US" baseline="-25000" dirty="0" err="1">
                <a:solidFill>
                  <a:srgbClr val="000000"/>
                </a:solidFill>
              </a:rPr>
              <a:t>in</a:t>
            </a:r>
            <a:r>
              <a:rPr lang="en-US" dirty="0">
                <a:solidFill>
                  <a:srgbClr val="000000"/>
                </a:solidFill>
              </a:rPr>
              <a:t>, and </a:t>
            </a:r>
            <a:r>
              <a:rPr lang="en-US" i="1" dirty="0" err="1">
                <a:solidFill>
                  <a:srgbClr val="000000"/>
                </a:solidFill>
              </a:rPr>
              <a:t>i</a:t>
            </a:r>
            <a:r>
              <a:rPr lang="en-US" baseline="-25000" dirty="0" err="1">
                <a:solidFill>
                  <a:srgbClr val="000000"/>
                </a:solidFill>
              </a:rPr>
              <a:t>out</a:t>
            </a:r>
            <a:r>
              <a:rPr lang="en-US" dirty="0">
                <a:solidFill>
                  <a:srgbClr val="000000"/>
                </a:solidFill>
              </a:rPr>
              <a:t> in terms of </a:t>
            </a:r>
            <a:r>
              <a:rPr lang="en-US" i="1" dirty="0">
                <a:solidFill>
                  <a:srgbClr val="0000FF"/>
                </a:solidFill>
              </a:rPr>
              <a:t>i</a:t>
            </a:r>
            <a:r>
              <a:rPr lang="en-US" baseline="-25000" dirty="0">
                <a:solidFill>
                  <a:srgbClr val="0000FF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. Compute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8187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DA0DE1-67EE-18CF-53D6-AFFA3D3F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8138E-7CF0-7271-2FC3-D60254181A4D}"/>
              </a:ext>
            </a:extLst>
          </p:cNvPr>
          <p:cNvSpPr/>
          <p:nvPr/>
        </p:nvSpPr>
        <p:spPr>
          <a:xfrm>
            <a:off x="438302" y="325870"/>
            <a:ext cx="4460269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3. Common-collector amplifier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common-collector amplifier </a:t>
            </a:r>
            <a:r>
              <a:rPr lang="en-US" altLang="en-US" dirty="0"/>
              <a:t>is also called an </a:t>
            </a:r>
            <a:r>
              <a:rPr lang="en-US" altLang="en-US" dirty="0">
                <a:solidFill>
                  <a:srgbClr val="0000FF"/>
                </a:solidFill>
              </a:rPr>
              <a:t>emitter follower</a:t>
            </a:r>
            <a:r>
              <a:rPr lang="en-US" altLang="en-US" dirty="0"/>
              <a:t>, in which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out</a:t>
            </a:r>
            <a:r>
              <a:rPr lang="en-US" altLang="en-US" dirty="0"/>
              <a:t> follows </a:t>
            </a:r>
            <a:r>
              <a:rPr lang="en-US" altLang="en-US" i="1" dirty="0"/>
              <a:t>v</a:t>
            </a:r>
            <a:r>
              <a:rPr lang="en-US" altLang="en-US" baseline="-25000" dirty="0"/>
              <a:t>in</a:t>
            </a:r>
            <a:r>
              <a:rPr lang="en-US" altLang="en-US" dirty="0"/>
              <a:t>. It has a high input impedance, and a low output impedance. It thus provides a current gain. The circuit requires less power from a signal source to drive a load, compared to the case when the load is directly powered by the source.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 descr="A diagram of a circuit&#10;&#10;AI-generated content may be incorrect.">
            <a:extLst>
              <a:ext uri="{FF2B5EF4-FFF2-40B4-BE49-F238E27FC236}">
                <a16:creationId xmlns:a16="http://schemas.microsoft.com/office/drawing/2014/main" id="{BF1D811D-283E-EF53-77AC-EE63F6EA8D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378" y="209546"/>
            <a:ext cx="3799845" cy="2544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475EDC-8A65-1D64-38B3-0E6F985A42B2}"/>
              </a:ext>
            </a:extLst>
          </p:cNvPr>
          <p:cNvSpPr txBox="1"/>
          <p:nvPr/>
        </p:nvSpPr>
        <p:spPr>
          <a:xfrm>
            <a:off x="438302" y="3869864"/>
            <a:ext cx="2099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AC analysis step 1:</a:t>
            </a:r>
          </a:p>
        </p:txBody>
      </p:sp>
      <p:pic>
        <p:nvPicPr>
          <p:cNvPr id="11" name="Picture 10" descr="A diagram of a circuit&#10;&#10;AI-generated content may be incorrect.">
            <a:extLst>
              <a:ext uri="{FF2B5EF4-FFF2-40B4-BE49-F238E27FC236}">
                <a16:creationId xmlns:a16="http://schemas.microsoft.com/office/drawing/2014/main" id="{102F0C24-2F61-3E8E-34F0-BC2035F4D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80" y="3071700"/>
            <a:ext cx="4180851" cy="1693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4A9F5F-DC33-85AC-7420-5AC7816854E5}"/>
              </a:ext>
            </a:extLst>
          </p:cNvPr>
          <p:cNvSpPr txBox="1"/>
          <p:nvPr/>
        </p:nvSpPr>
        <p:spPr>
          <a:xfrm>
            <a:off x="438302" y="5546347"/>
            <a:ext cx="968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Step 2:</a:t>
            </a:r>
          </a:p>
        </p:txBody>
      </p:sp>
      <p:pic>
        <p:nvPicPr>
          <p:cNvPr id="14" name="Picture 13" descr="A diagram of a circuit&#10;&#10;AI-generated content may be incorrect.">
            <a:extLst>
              <a:ext uri="{FF2B5EF4-FFF2-40B4-BE49-F238E27FC236}">
                <a16:creationId xmlns:a16="http://schemas.microsoft.com/office/drawing/2014/main" id="{41368D0C-84A4-A00E-1F5C-C53A585514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59" y="4918766"/>
            <a:ext cx="3383051" cy="1624495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0CB43A9-7725-86E7-21B7-FA315D3C9C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891400"/>
              </p:ext>
            </p:extLst>
          </p:nvPr>
        </p:nvGraphicFramePr>
        <p:xfrm>
          <a:off x="2208582" y="5398431"/>
          <a:ext cx="1195387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480" imgH="457200" progId="Equation.DSMT4">
                  <p:embed/>
                </p:oleObj>
              </mc:Choice>
              <mc:Fallback>
                <p:oleObj name="Equation" r:id="rId5" imgW="825480" imgH="4572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D115777-9A1D-0A2A-97F5-93CACECDD4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8582" y="5398431"/>
                        <a:ext cx="1195387" cy="66516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8862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37AC26-7168-ACFF-49CE-5CC81F50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 descr="A diagram of a circuit&#10;&#10;AI-generated content may be incorrect.">
            <a:extLst>
              <a:ext uri="{FF2B5EF4-FFF2-40B4-BE49-F238E27FC236}">
                <a16:creationId xmlns:a16="http://schemas.microsoft.com/office/drawing/2014/main" id="{A1393D8D-CCFB-4449-7E6C-16679B703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88" y="605943"/>
            <a:ext cx="3383051" cy="16244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00DB7A-2322-5584-9DE6-457CEF166604}"/>
              </a:ext>
            </a:extLst>
          </p:cNvPr>
          <p:cNvSpPr txBox="1"/>
          <p:nvPr/>
        </p:nvSpPr>
        <p:spPr>
          <a:xfrm>
            <a:off x="568930" y="402749"/>
            <a:ext cx="2099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Step 3: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2139CC6-64A7-F5BF-0D57-1329D074B2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253707"/>
              </p:ext>
            </p:extLst>
          </p:nvPr>
        </p:nvGraphicFramePr>
        <p:xfrm>
          <a:off x="667171" y="772081"/>
          <a:ext cx="2260600" cy="145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2360" imgH="914400" progId="Equation.DSMT4">
                  <p:embed/>
                </p:oleObj>
              </mc:Choice>
              <mc:Fallback>
                <p:oleObj name="Equation" r:id="rId3" imgW="1422360" imgH="9144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BF38DD0-7722-1AEA-C376-6AC2890593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7171" y="772081"/>
                        <a:ext cx="2260600" cy="14589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01FC6EB-95A4-09DA-27A4-F305B9AED2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743248"/>
              </p:ext>
            </p:extLst>
          </p:nvPr>
        </p:nvGraphicFramePr>
        <p:xfrm>
          <a:off x="568930" y="2874169"/>
          <a:ext cx="4352925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33640" imgH="1828800" progId="Equation.DSMT4">
                  <p:embed/>
                </p:oleObj>
              </mc:Choice>
              <mc:Fallback>
                <p:oleObj name="Equation" r:id="rId5" imgW="2933640" imgH="1828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C8DD19F-53CA-E9DE-2CED-AA2BFFAE91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8930" y="2874169"/>
                        <a:ext cx="4352925" cy="27273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7599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2168297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Ch4: 5,7,9</a:t>
            </a:r>
          </a:p>
        </p:txBody>
      </p:sp>
    </p:spTree>
    <p:extLst>
      <p:ext uri="{BB962C8B-B14F-4D97-AF65-F5344CB8AC3E}">
        <p14:creationId xmlns:p14="http://schemas.microsoft.com/office/powerpoint/2010/main" val="175047525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162588</TotalTime>
  <Words>946</Words>
  <Application>Microsoft Office PowerPoint</Application>
  <PresentationFormat>On-screen Show (4:3)</PresentationFormat>
  <Paragraphs>93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Google Sans</vt:lpstr>
      <vt:lpstr>TimesNewRomanRegular</vt:lpstr>
      <vt:lpstr>Arial</vt:lpstr>
      <vt:lpstr>Symbol</vt:lpstr>
      <vt:lpstr>Times New Roman</vt:lpstr>
      <vt:lpstr>Default Design</vt:lpstr>
      <vt:lpstr>Equation</vt:lpstr>
      <vt:lpstr>MathType 6.0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2432</cp:revision>
  <cp:lastPrinted>2025-09-24T01:22:29Z</cp:lastPrinted>
  <dcterms:created xsi:type="dcterms:W3CDTF">2006-08-25T03:15:15Z</dcterms:created>
  <dcterms:modified xsi:type="dcterms:W3CDTF">2025-10-08T15:17:25Z</dcterms:modified>
</cp:coreProperties>
</file>