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537" r:id="rId2"/>
    <p:sldId id="538" r:id="rId3"/>
    <p:sldId id="539" r:id="rId4"/>
    <p:sldId id="540" r:id="rId5"/>
    <p:sldId id="563" r:id="rId6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336600"/>
    <a:srgbClr val="FF00FF"/>
    <a:srgbClr val="800080"/>
    <a:srgbClr val="00CC00"/>
    <a:srgbClr val="990033"/>
    <a:srgbClr val="9900FF"/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6" autoAdjust="0"/>
    <p:restoredTop sz="98544" autoAdjust="0"/>
  </p:normalViewPr>
  <p:slideViewPr>
    <p:cSldViewPr snapToGrid="0">
      <p:cViewPr varScale="1">
        <p:scale>
          <a:sx n="82" d="100"/>
          <a:sy n="82" d="100"/>
        </p:scale>
        <p:origin x="1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506"/>
            <a:ext cx="5608320" cy="41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l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391"/>
            <a:ext cx="3037840" cy="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1" rIns="93164" bIns="46581" numCol="1" anchor="b" anchorCtr="0" compatLnSpc="1">
            <a:prstTxWarp prst="textNoShape">
              <a:avLst/>
            </a:prstTxWarp>
          </a:bodyPr>
          <a:lstStyle>
            <a:lvl1pPr algn="r" defTabSz="931692">
              <a:defRPr sz="1200">
                <a:latin typeface="Arial" charset="0"/>
              </a:defRPr>
            </a:lvl1pPr>
          </a:lstStyle>
          <a:p>
            <a:pPr>
              <a:defRPr/>
            </a:pPr>
            <a:fld id="{4235ECDD-4B40-4B40-8FAA-D1A4A8E49B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9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8124A-F936-4FDF-B470-7110258EA8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C6CDB-F77B-4E07-8CD8-6A77D7070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DFA8D-FF0B-4107-B6B4-4ABCAE222A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FFBB-01EB-4F95-900D-02AEEFD43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C595-7421-40CA-B8A4-7B1E136CD7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451D8-3864-4A1E-9E35-4BF447377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721F-2C59-4FF6-9858-7BC68F465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5738-A3FE-44AB-AEEE-F0D69F272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35D80-A2B7-487F-AEC8-BE2A58865C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F01D-50F7-4613-B797-EF0F8409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24249-244E-48EA-AAE6-1E9C236C27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A8ED020-467A-4025-AFDB-90B0DAC104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8CCE59-5702-47FA-B7DB-44E4E254F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8CDF45-E34C-4E1B-A126-9E7339A800FA}"/>
              </a:ext>
            </a:extLst>
          </p:cNvPr>
          <p:cNvSpPr/>
          <p:nvPr/>
        </p:nvSpPr>
        <p:spPr>
          <a:xfrm>
            <a:off x="276223" y="228005"/>
            <a:ext cx="8628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990000"/>
                </a:solidFill>
                <a:latin typeface="Arial" charset="0"/>
                <a:ea typeface="Arial Unicode MS" pitchFamily="34" charset="-128"/>
              </a:rPr>
              <a:t>Lecture 10: Diodes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255099-9940-487F-A463-802CBBDF17CC}"/>
              </a:ext>
            </a:extLst>
          </p:cNvPr>
          <p:cNvSpPr/>
          <p:nvPr/>
        </p:nvSpPr>
        <p:spPr>
          <a:xfrm>
            <a:off x="341743" y="689670"/>
            <a:ext cx="1801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1.  p-n junction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4D3D1-2709-4151-887A-8E1307AEC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088" y="1051447"/>
            <a:ext cx="559536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The conductivity of a semiconductor (silicon) is enhanced by </a:t>
            </a:r>
            <a:r>
              <a:rPr lang="en-US" altLang="en-US" dirty="0">
                <a:solidFill>
                  <a:srgbClr val="0000FF"/>
                </a:solidFill>
              </a:rPr>
              <a:t>doping</a:t>
            </a:r>
            <a:r>
              <a:rPr lang="en-US" altLang="en-US" dirty="0"/>
              <a:t>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Doping with a donor material (phosphorus) creates an </a:t>
            </a:r>
            <a:r>
              <a:rPr lang="en-US" altLang="en-US" dirty="0">
                <a:solidFill>
                  <a:srgbClr val="0000FF"/>
                </a:solidFill>
              </a:rPr>
              <a:t>n-type semiconductor</a:t>
            </a:r>
            <a:r>
              <a:rPr lang="en-US" altLang="en-US" dirty="0"/>
              <a:t>, which has negative charge carriers (the extra electrons).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Doping with an accepter material (boron) creates a </a:t>
            </a:r>
            <a:r>
              <a:rPr lang="en-US" altLang="en-US" dirty="0">
                <a:solidFill>
                  <a:srgbClr val="0000FF"/>
                </a:solidFill>
              </a:rPr>
              <a:t>p-type semiconductor</a:t>
            </a:r>
            <a:r>
              <a:rPr lang="en-US" altLang="en-US" dirty="0"/>
              <a:t>, which has positive charge carriers (the holes).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</a:rPr>
              <a:t>p-n junction </a:t>
            </a:r>
            <a:r>
              <a:rPr lang="en-US" dirty="0"/>
              <a:t>is made when a crystal has both types of doping. It is called a </a:t>
            </a:r>
            <a:r>
              <a:rPr lang="en-US" u="sng" dirty="0">
                <a:solidFill>
                  <a:srgbClr val="0000FF"/>
                </a:solidFill>
              </a:rPr>
              <a:t>diode</a:t>
            </a:r>
            <a:r>
              <a:rPr lang="en-US" dirty="0"/>
              <a:t>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F2F2AF-C889-4BFE-8BDE-50BF2AEBAFB6}"/>
              </a:ext>
            </a:extLst>
          </p:cNvPr>
          <p:cNvGrpSpPr/>
          <p:nvPr/>
        </p:nvGrpSpPr>
        <p:grpSpPr>
          <a:xfrm>
            <a:off x="6468438" y="777603"/>
            <a:ext cx="2019069" cy="3581957"/>
            <a:chOff x="6468438" y="777603"/>
            <a:chExt cx="2019069" cy="358195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618728D-14F1-4B3A-8365-F93860A7F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68438" y="777603"/>
              <a:ext cx="2019069" cy="176243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89E8E97-F7C3-47E1-9E2F-EDCFB460A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82510" y="2632402"/>
              <a:ext cx="1576971" cy="1727158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A959800-4FA4-4859-8528-671832C9E05A}"/>
              </a:ext>
            </a:extLst>
          </p:cNvPr>
          <p:cNvSpPr/>
          <p:nvPr/>
        </p:nvSpPr>
        <p:spPr>
          <a:xfrm>
            <a:off x="378694" y="3913769"/>
            <a:ext cx="5332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Nature diffusion of the electrons creates a </a:t>
            </a:r>
            <a:r>
              <a:rPr lang="en-US" dirty="0">
                <a:solidFill>
                  <a:srgbClr val="0000FF"/>
                </a:solidFill>
              </a:rPr>
              <a:t>depletion region</a:t>
            </a:r>
            <a:r>
              <a:rPr lang="en-US" dirty="0"/>
              <a:t> in the p-n junction. Space charges are created in this region, which produce an </a:t>
            </a:r>
            <a:r>
              <a:rPr lang="en-US" dirty="0">
                <a:solidFill>
                  <a:srgbClr val="0000FF"/>
                </a:solidFill>
              </a:rPr>
              <a:t>internal electric field</a:t>
            </a:r>
            <a:r>
              <a:rPr lang="en-US" dirty="0"/>
              <a:t> pointing from N to P. 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The internal electric field prevents further diffusion. It produces a </a:t>
            </a:r>
            <a:r>
              <a:rPr lang="en-US" dirty="0">
                <a:solidFill>
                  <a:srgbClr val="0000FF"/>
                </a:solidFill>
              </a:rPr>
              <a:t>potential barrier</a:t>
            </a:r>
            <a:r>
              <a:rPr lang="en-US" dirty="0"/>
              <a:t> for the electrons.</a:t>
            </a:r>
          </a:p>
          <a:p>
            <a:pPr algn="l">
              <a:spcAft>
                <a:spcPts val="600"/>
              </a:spcAft>
            </a:pPr>
            <a:r>
              <a:rPr lang="en-US" dirty="0"/>
              <a:t>At 25 °C, the potential barrier in Si junction is about 0.6 V. It is about 0.3 V in Ge.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B8409F-BFE7-4BCB-BEAE-5975B7FA9885}"/>
              </a:ext>
            </a:extLst>
          </p:cNvPr>
          <p:cNvGrpSpPr/>
          <p:nvPr/>
        </p:nvGrpSpPr>
        <p:grpSpPr>
          <a:xfrm>
            <a:off x="5867095" y="4586200"/>
            <a:ext cx="2898211" cy="1690114"/>
            <a:chOff x="5793207" y="4521546"/>
            <a:chExt cx="2898211" cy="169011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13FB5E2-F382-490A-A869-47781E12A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3207" y="4521546"/>
              <a:ext cx="2898211" cy="1690114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1FD6972-8129-48BA-B4E5-690AACE7B23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45746" y="5246254"/>
              <a:ext cx="508000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25B9A10-C14B-43A2-A79B-B9BD1CD31683}"/>
                </a:ext>
              </a:extLst>
            </p:cNvPr>
            <p:cNvSpPr/>
            <p:nvPr/>
          </p:nvSpPr>
          <p:spPr>
            <a:xfrm>
              <a:off x="7044323" y="5228058"/>
              <a:ext cx="3385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FF0000"/>
                  </a:solidFill>
                </a:rPr>
                <a:t>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11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2F8E1B-1140-4B8D-9477-E9A2D858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7415B0-A3A2-470D-B9FE-64E3E8D8BFB2}"/>
              </a:ext>
            </a:extLst>
          </p:cNvPr>
          <p:cNvSpPr/>
          <p:nvPr/>
        </p:nvSpPr>
        <p:spPr>
          <a:xfrm>
            <a:off x="489524" y="292507"/>
            <a:ext cx="2715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2.  I-V curve of a diode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94574B-E6F1-46CD-87E7-A68F72151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70" y="654284"/>
            <a:ext cx="506889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altLang="en-US" dirty="0"/>
              <a:t>Like all other electronic components, a diode is characterized by its </a:t>
            </a:r>
            <a:r>
              <a:rPr lang="en-US" altLang="en-US" b="1" dirty="0">
                <a:solidFill>
                  <a:srgbClr val="0000FF"/>
                </a:solidFill>
              </a:rPr>
              <a:t>I-V curve</a:t>
            </a:r>
            <a:r>
              <a:rPr lang="en-US" altLang="en-US" dirty="0"/>
              <a:t>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When the diode is </a:t>
            </a:r>
            <a:r>
              <a:rPr lang="en-US" dirty="0">
                <a:solidFill>
                  <a:srgbClr val="0000FF"/>
                </a:solidFill>
              </a:rPr>
              <a:t>forward-biased</a:t>
            </a:r>
            <a:r>
              <a:rPr lang="en-US" dirty="0"/>
              <a:t>, the internal potential barrier is reduced, which allows electrons to flow.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When the diode is </a:t>
            </a:r>
            <a:r>
              <a:rPr lang="en-US" dirty="0">
                <a:solidFill>
                  <a:srgbClr val="0000FF"/>
                </a:solidFill>
              </a:rPr>
              <a:t>reverse-biased</a:t>
            </a:r>
            <a:r>
              <a:rPr lang="en-US" dirty="0"/>
              <a:t>, the internal potential barrier is enhanced, which prevents electrons to flow.</a:t>
            </a: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At normal forward-biased use, Si diode has about </a:t>
            </a:r>
            <a:r>
              <a:rPr lang="en-US" u="sng" dirty="0">
                <a:solidFill>
                  <a:srgbClr val="0000FF"/>
                </a:solidFill>
              </a:rPr>
              <a:t>0.6 V</a:t>
            </a:r>
            <a:r>
              <a:rPr lang="en-US" dirty="0">
                <a:solidFill>
                  <a:srgbClr val="0000FF"/>
                </a:solidFill>
              </a:rPr>
              <a:t> drop across it</a:t>
            </a:r>
            <a:r>
              <a:rPr lang="en-US" dirty="0"/>
              <a:t>. Ge diode has about 0.3 V.  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C2945F-DFA9-4B42-8951-88F91B5DDA34}"/>
              </a:ext>
            </a:extLst>
          </p:cNvPr>
          <p:cNvGrpSpPr/>
          <p:nvPr/>
        </p:nvGrpSpPr>
        <p:grpSpPr>
          <a:xfrm>
            <a:off x="5938985" y="466852"/>
            <a:ext cx="2618509" cy="2618509"/>
            <a:chOff x="3858491" y="2962608"/>
            <a:chExt cx="2618509" cy="26185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67A5C95-AEE9-4297-8811-93F7B9A05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8491" y="2962608"/>
              <a:ext cx="2618509" cy="2618509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6107E8D-13EC-4609-9293-4688720916A9}"/>
                </a:ext>
              </a:extLst>
            </p:cNvPr>
            <p:cNvGrpSpPr/>
            <p:nvPr/>
          </p:nvGrpSpPr>
          <p:grpSpPr>
            <a:xfrm>
              <a:off x="4085440" y="4883749"/>
              <a:ext cx="1108770" cy="614912"/>
              <a:chOff x="4297876" y="4846803"/>
              <a:chExt cx="1108770" cy="614912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969AFE2-01B9-471D-844A-EA4CAFD494CE}"/>
                  </a:ext>
                </a:extLst>
              </p:cNvPr>
              <p:cNvCxnSpPr/>
              <p:nvPr/>
            </p:nvCxnSpPr>
            <p:spPr bwMode="auto">
              <a:xfrm>
                <a:off x="4368800" y="5153891"/>
                <a:ext cx="378691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stealth" w="med" len="med"/>
                <a:tailEnd type="stealth"/>
              </a:ln>
              <a:effectLst/>
            </p:spPr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5E37B465-011F-44F0-8CDA-EBA68CB1BC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65965" y="5153891"/>
                <a:ext cx="0" cy="27709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stealth" w="med" len="med"/>
                <a:tailEnd type="stealth"/>
              </a:ln>
              <a:effectLst/>
            </p:spPr>
          </p:cxn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42AE941-0B85-45F1-9466-94DFE0A05FBD}"/>
                  </a:ext>
                </a:extLst>
              </p:cNvPr>
              <p:cNvSpPr/>
              <p:nvPr/>
            </p:nvSpPr>
            <p:spPr>
              <a:xfrm>
                <a:off x="4297876" y="4846803"/>
                <a:ext cx="5020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÷50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917C4DE-801A-44D1-A419-9465A2D5759F}"/>
                  </a:ext>
                </a:extLst>
              </p:cNvPr>
              <p:cNvSpPr/>
              <p:nvPr/>
            </p:nvSpPr>
            <p:spPr>
              <a:xfrm>
                <a:off x="4798787" y="5123161"/>
                <a:ext cx="60785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×100</a:t>
                </a:r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5350096-9177-453A-872D-64A23C8092E3}"/>
              </a:ext>
            </a:extLst>
          </p:cNvPr>
          <p:cNvSpPr/>
          <p:nvPr/>
        </p:nvSpPr>
        <p:spPr>
          <a:xfrm>
            <a:off x="489524" y="3658788"/>
            <a:ext cx="535578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dirty="0"/>
              <a:t>Without breakdown, the current</a:t>
            </a:r>
            <a:r>
              <a:rPr lang="en-US" i="1" dirty="0"/>
              <a:t> I </a:t>
            </a:r>
            <a:r>
              <a:rPr lang="en-US" dirty="0"/>
              <a:t>flowing through the diode can be approximated by an exponential function:</a:t>
            </a:r>
          </a:p>
          <a:p>
            <a:pPr algn="l">
              <a:spcAft>
                <a:spcPts val="1200"/>
              </a:spcAft>
            </a:pPr>
            <a:endParaRPr lang="en-US" dirty="0"/>
          </a:p>
          <a:p>
            <a:pPr algn="l"/>
            <a:r>
              <a:rPr lang="en-US" i="1" dirty="0"/>
              <a:t>I</a:t>
            </a:r>
            <a:r>
              <a:rPr lang="en-US" baseline="-25000" dirty="0"/>
              <a:t>0</a:t>
            </a:r>
            <a:r>
              <a:rPr lang="en-US" dirty="0"/>
              <a:t>: Reverse saturation current</a:t>
            </a:r>
          </a:p>
          <a:p>
            <a:pPr algn="l"/>
            <a:r>
              <a:rPr lang="en-US" i="1" dirty="0"/>
              <a:t>e</a:t>
            </a:r>
            <a:r>
              <a:rPr lang="en-US" dirty="0"/>
              <a:t>: Charge of electron</a:t>
            </a:r>
          </a:p>
          <a:p>
            <a:pPr algn="l"/>
            <a:r>
              <a:rPr lang="en-US" i="1" dirty="0"/>
              <a:t>V</a:t>
            </a:r>
            <a:r>
              <a:rPr lang="en-US" dirty="0"/>
              <a:t>: Applied voltage</a:t>
            </a:r>
          </a:p>
          <a:p>
            <a:pPr algn="l"/>
            <a:r>
              <a:rPr lang="en-US" i="1" dirty="0"/>
              <a:t>k</a:t>
            </a:r>
            <a:r>
              <a:rPr lang="en-US" dirty="0"/>
              <a:t>: Boltzmann constant</a:t>
            </a:r>
          </a:p>
          <a:p>
            <a:pPr algn="l"/>
            <a:r>
              <a:rPr lang="en-US" i="1" dirty="0"/>
              <a:t>T</a:t>
            </a:r>
            <a:r>
              <a:rPr lang="en-US" dirty="0"/>
              <a:t>: Temperature  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C757B5B3-F87A-4EB8-B55C-8C7014A1D9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981486"/>
              </p:ext>
            </p:extLst>
          </p:nvPr>
        </p:nvGraphicFramePr>
        <p:xfrm>
          <a:off x="6150556" y="3795509"/>
          <a:ext cx="16160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520" imgH="241200" progId="Equation.DSMT4">
                  <p:embed/>
                </p:oleObj>
              </mc:Choice>
              <mc:Fallback>
                <p:oleObj name="Equation" r:id="rId3" imgW="1028520" imgH="2412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F6355A3-7CC7-48B4-BFBC-CF60CF1B5C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50556" y="3795509"/>
                        <a:ext cx="1616075" cy="381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15875"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7E5D3450-86B4-491C-89A1-CA676BD5EB58}"/>
              </a:ext>
            </a:extLst>
          </p:cNvPr>
          <p:cNvGrpSpPr/>
          <p:nvPr/>
        </p:nvGrpSpPr>
        <p:grpSpPr>
          <a:xfrm>
            <a:off x="4334742" y="4529162"/>
            <a:ext cx="4164445" cy="1817170"/>
            <a:chOff x="4689765" y="4578846"/>
            <a:chExt cx="4164445" cy="181717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C80172-D347-4F62-83C3-CCF5C9704A20}"/>
                </a:ext>
              </a:extLst>
            </p:cNvPr>
            <p:cNvSpPr/>
            <p:nvPr/>
          </p:nvSpPr>
          <p:spPr>
            <a:xfrm>
              <a:off x="4689765" y="4578846"/>
              <a:ext cx="345440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en-US" dirty="0"/>
                <a:t>Further approximations:</a:t>
              </a:r>
            </a:p>
            <a:p>
              <a:pPr algn="l">
                <a:spcAft>
                  <a:spcPts val="1800"/>
                </a:spcAft>
              </a:pPr>
              <a:r>
                <a:rPr lang="en-US" dirty="0"/>
                <a:t>1) When </a:t>
              </a:r>
              <a:r>
                <a:rPr lang="en-US" i="1" dirty="0"/>
                <a:t>V </a:t>
              </a:r>
              <a:r>
                <a:rPr lang="en-US" dirty="0"/>
                <a:t>&gt; 100 mV,</a:t>
              </a:r>
            </a:p>
            <a:p>
              <a:pPr algn="l">
                <a:spcAft>
                  <a:spcPts val="2400"/>
                </a:spcAft>
              </a:pPr>
              <a:r>
                <a:rPr lang="en-US" dirty="0"/>
                <a:t>    </a:t>
              </a:r>
              <a:r>
                <a:rPr lang="en-US" dirty="0">
                  <a:solidFill>
                    <a:srgbClr val="0000FF"/>
                  </a:solidFill>
                </a:rPr>
                <a:t>Dynamic resistance </a:t>
              </a:r>
            </a:p>
            <a:p>
              <a:pPr algn="l">
                <a:spcAft>
                  <a:spcPts val="600"/>
                </a:spcAft>
              </a:pPr>
              <a:r>
                <a:rPr lang="en-US" dirty="0"/>
                <a:t>2) When </a:t>
              </a:r>
              <a:r>
                <a:rPr lang="en-US" i="1" dirty="0"/>
                <a:t>V &lt; -</a:t>
              </a:r>
              <a:r>
                <a:rPr lang="en-US" dirty="0"/>
                <a:t>100 mV,</a:t>
              </a:r>
            </a:p>
          </p:txBody>
        </p:sp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271CA731-DD60-4B5D-ADF1-911FAED8B74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89764426"/>
                </p:ext>
              </p:extLst>
            </p:nvPr>
          </p:nvGraphicFramePr>
          <p:xfrm>
            <a:off x="6866660" y="4939579"/>
            <a:ext cx="1176338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749160" imgH="241200" progId="Equation.DSMT4">
                    <p:embed/>
                  </p:oleObj>
                </mc:Choice>
                <mc:Fallback>
                  <p:oleObj name="Equation" r:id="rId5" imgW="749160" imgH="241200" progId="Equation.DSMT4">
                    <p:embed/>
                    <p:pic>
                      <p:nvPicPr>
                        <p:cNvPr id="17" name="Object 16">
                          <a:extLst>
                            <a:ext uri="{FF2B5EF4-FFF2-40B4-BE49-F238E27FC236}">
                              <a16:creationId xmlns:a16="http://schemas.microsoft.com/office/drawing/2014/main" id="{C757B5B3-F87A-4EB8-B55C-8C7014A1D9A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866660" y="4939579"/>
                          <a:ext cx="1176338" cy="381000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19">
              <a:extLst>
                <a:ext uri="{FF2B5EF4-FFF2-40B4-BE49-F238E27FC236}">
                  <a16:creationId xmlns:a16="http://schemas.microsoft.com/office/drawing/2014/main" id="{24F59B8C-445A-46B0-B672-DF2F5E5FF08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6315331"/>
                </p:ext>
              </p:extLst>
            </p:nvPr>
          </p:nvGraphicFramePr>
          <p:xfrm>
            <a:off x="6933829" y="6035654"/>
            <a:ext cx="798512" cy="360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507960" imgH="228600" progId="Equation.DSMT4">
                    <p:embed/>
                  </p:oleObj>
                </mc:Choice>
                <mc:Fallback>
                  <p:oleObj name="Equation" r:id="rId7" imgW="507960" imgH="228600" progId="Equation.DSMT4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271CA731-DD60-4B5D-ADF1-911FAED8B74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933829" y="6035654"/>
                          <a:ext cx="798512" cy="360362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22">
              <a:extLst>
                <a:ext uri="{FF2B5EF4-FFF2-40B4-BE49-F238E27FC236}">
                  <a16:creationId xmlns:a16="http://schemas.microsoft.com/office/drawing/2014/main" id="{D3CD4AE2-8953-499B-A7C7-05C5CD5CFC1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1591511"/>
                </p:ext>
              </p:extLst>
            </p:nvPr>
          </p:nvGraphicFramePr>
          <p:xfrm>
            <a:off x="6876185" y="5349154"/>
            <a:ext cx="1978025" cy="620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257120" imgH="393480" progId="Equation.DSMT4">
                    <p:embed/>
                  </p:oleObj>
                </mc:Choice>
                <mc:Fallback>
                  <p:oleObj name="Equation" r:id="rId9" imgW="1257120" imgH="393480" progId="Equation.DSMT4">
                    <p:embed/>
                    <p:pic>
                      <p:nvPicPr>
                        <p:cNvPr id="20" name="Object 19">
                          <a:extLst>
                            <a:ext uri="{FF2B5EF4-FFF2-40B4-BE49-F238E27FC236}">
                              <a16:creationId xmlns:a16="http://schemas.microsoft.com/office/drawing/2014/main" id="{24F59B8C-445A-46B0-B672-DF2F5E5FF08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876185" y="5349154"/>
                          <a:ext cx="1978025" cy="620712"/>
                        </a:xfrm>
                        <a:prstGeom prst="rect">
                          <a:avLst/>
                        </a:prstGeom>
                        <a:noFill/>
                        <a:ln w="1587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8196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06BE32-2C73-413D-8D78-8B8DFE64D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F54783-873E-4385-BA25-D22D3A63B703}"/>
              </a:ext>
            </a:extLst>
          </p:cNvPr>
          <p:cNvSpPr/>
          <p:nvPr/>
        </p:nvSpPr>
        <p:spPr>
          <a:xfrm>
            <a:off x="420253" y="390345"/>
            <a:ext cx="4826002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3.  Zener diodes </a:t>
            </a:r>
          </a:p>
          <a:p>
            <a:pPr algn="l">
              <a:spcAft>
                <a:spcPts val="0"/>
              </a:spcAft>
            </a:pPr>
            <a:r>
              <a:rPr lang="en-US" altLang="en-US" u="sng" dirty="0">
                <a:solidFill>
                  <a:srgbClr val="0000FF"/>
                </a:solidFill>
              </a:rPr>
              <a:t>Zener diodes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are manufactured with controlled reverse breakdown properties. They are designed to operate at or about their reverse breakdown voltage (</a:t>
            </a:r>
            <a:r>
              <a:rPr lang="en-US" altLang="en-US" dirty="0">
                <a:solidFill>
                  <a:srgbClr val="0000FF"/>
                </a:solidFill>
              </a:rPr>
              <a:t>Zener voltage, </a:t>
            </a:r>
            <a:r>
              <a:rPr lang="en-US" altLang="en-US" i="1" dirty="0"/>
              <a:t>V</a:t>
            </a:r>
            <a:r>
              <a:rPr lang="en-US" altLang="en-US" i="1" baseline="-25000" dirty="0"/>
              <a:t>Z</a:t>
            </a:r>
            <a:r>
              <a:rPr lang="en-US" altLang="en-US" dirty="0"/>
              <a:t>), typically 2 V to 200 V.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1D8FB3-EE71-4162-9944-0BC9461E0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455" y="3052917"/>
            <a:ext cx="5141329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Example 1: Simple </a:t>
            </a:r>
            <a:r>
              <a:rPr lang="en-US" altLang="en-US" u="sng" dirty="0">
                <a:solidFill>
                  <a:srgbClr val="0000FF"/>
                </a:solidFill>
              </a:rPr>
              <a:t>Zener diode voltage regulator</a:t>
            </a:r>
          </a:p>
          <a:p>
            <a:pPr algn="l">
              <a:spcAft>
                <a:spcPts val="600"/>
              </a:spcAft>
            </a:pPr>
            <a:r>
              <a:rPr lang="en-US" altLang="en-US" dirty="0"/>
              <a:t>The circuit is working at the reverse breakdown of the Zener diode. Even though </a:t>
            </a:r>
            <a:r>
              <a:rPr lang="en-US" altLang="en-US" i="1" dirty="0"/>
              <a:t>V</a:t>
            </a:r>
            <a:r>
              <a:rPr lang="en-US" altLang="en-US" i="1" baseline="-25000" dirty="0"/>
              <a:t>in</a:t>
            </a:r>
            <a:r>
              <a:rPr lang="en-US" altLang="en-US" dirty="0"/>
              <a:t> may vary somehow, the load voltage 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L</a:t>
            </a:r>
            <a:r>
              <a:rPr lang="en-US" altLang="en-US" dirty="0"/>
              <a:t> is stabilized at </a:t>
            </a:r>
            <a:r>
              <a:rPr lang="en-US" altLang="en-US" i="1" dirty="0"/>
              <a:t>V</a:t>
            </a:r>
            <a:r>
              <a:rPr lang="en-US" altLang="en-US" i="1" baseline="-25000" dirty="0"/>
              <a:t>Z</a:t>
            </a:r>
            <a:r>
              <a:rPr lang="en-US" altLang="en-US" dirty="0"/>
              <a:t>.  Zener diodes can be used in series to obtain desired </a:t>
            </a:r>
            <a:r>
              <a:rPr lang="en-US" altLang="en-US" i="1" dirty="0"/>
              <a:t>V</a:t>
            </a:r>
            <a:r>
              <a:rPr lang="en-US" altLang="en-US" i="1" baseline="-25000" dirty="0"/>
              <a:t>Z</a:t>
            </a:r>
            <a:r>
              <a:rPr lang="en-US" altLang="en-US" i="1" dirty="0"/>
              <a:t> .</a:t>
            </a:r>
            <a:endParaRPr lang="en-US" alt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831C61-193F-4D59-92C4-BEF10A6EE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784" y="136525"/>
            <a:ext cx="3251561" cy="259418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75C44414-495B-421E-A9F2-A16DAE3EDBB0}"/>
              </a:ext>
            </a:extLst>
          </p:cNvPr>
          <p:cNvGrpSpPr/>
          <p:nvPr/>
        </p:nvGrpSpPr>
        <p:grpSpPr>
          <a:xfrm>
            <a:off x="6128538" y="2937924"/>
            <a:ext cx="2330641" cy="1574275"/>
            <a:chOff x="6137774" y="2993342"/>
            <a:chExt cx="2330641" cy="157427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D83E283-8E75-4B5C-BE51-044C99D36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7774" y="3043617"/>
              <a:ext cx="2095500" cy="1524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E91FFA7-9C6D-4EFF-9557-A8E386C4497A}"/>
                </a:ext>
              </a:extLst>
            </p:cNvPr>
            <p:cNvSpPr/>
            <p:nvPr/>
          </p:nvSpPr>
          <p:spPr>
            <a:xfrm>
              <a:off x="6375728" y="3644505"/>
              <a:ext cx="4288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V</a:t>
              </a:r>
              <a:r>
                <a:rPr lang="en-US" altLang="en-US" i="1" baseline="-25000" dirty="0"/>
                <a:t>in</a:t>
              </a:r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627777-EE86-4AEC-AE1D-5FF2E803B629}"/>
                </a:ext>
              </a:extLst>
            </p:cNvPr>
            <p:cNvSpPr/>
            <p:nvPr/>
          </p:nvSpPr>
          <p:spPr>
            <a:xfrm>
              <a:off x="8000018" y="3644504"/>
              <a:ext cx="468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R</a:t>
              </a:r>
              <a:r>
                <a:rPr lang="en-US" altLang="en-US" i="1" baseline="-25000" dirty="0"/>
                <a:t>L</a:t>
              </a:r>
              <a:r>
                <a:rPr lang="en-US" altLang="en-US" dirty="0"/>
                <a:t> </a:t>
              </a:r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6D4E6AF-9C47-4514-90D7-3976C2735FC8}"/>
                </a:ext>
              </a:extLst>
            </p:cNvPr>
            <p:cNvSpPr/>
            <p:nvPr/>
          </p:nvSpPr>
          <p:spPr>
            <a:xfrm>
              <a:off x="6929518" y="2993342"/>
              <a:ext cx="3834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R</a:t>
              </a:r>
              <a:r>
                <a:rPr lang="en-US" altLang="en-US" dirty="0"/>
                <a:t> </a:t>
              </a:r>
              <a:endParaRPr lang="en-US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3A7E0C9-22C1-420A-8294-E6CAAB6FE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52" y="4895233"/>
            <a:ext cx="5023168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altLang="en-US" dirty="0"/>
              <a:t>Example 2: </a:t>
            </a:r>
            <a:r>
              <a:rPr lang="en-US" altLang="en-US" u="sng" dirty="0">
                <a:solidFill>
                  <a:srgbClr val="0000FF"/>
                </a:solidFill>
              </a:rPr>
              <a:t>The diode clipper</a:t>
            </a:r>
          </a:p>
          <a:p>
            <a:pPr algn="l">
              <a:spcAft>
                <a:spcPts val="0"/>
              </a:spcAft>
            </a:pPr>
            <a:r>
              <a:rPr lang="en-US" altLang="en-US" dirty="0"/>
              <a:t>In the circuit the input voltage varies in both polarities. The output voltage 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L</a:t>
            </a:r>
            <a:r>
              <a:rPr lang="en-US" altLang="en-US" dirty="0"/>
              <a:t> is clipped to the range of  –</a:t>
            </a:r>
            <a:r>
              <a:rPr lang="en-US" altLang="en-US" i="1" dirty="0"/>
              <a:t>V</a:t>
            </a:r>
            <a:r>
              <a:rPr lang="en-US" altLang="en-US" i="1" baseline="-25000" dirty="0"/>
              <a:t>Z</a:t>
            </a:r>
            <a:r>
              <a:rPr lang="en-US" altLang="en-US" baseline="-25000" dirty="0"/>
              <a:t>2</a:t>
            </a:r>
            <a:r>
              <a:rPr lang="en-US" altLang="en-US" dirty="0"/>
              <a:t> &lt;</a:t>
            </a:r>
            <a:r>
              <a:rPr lang="en-US" altLang="en-US" i="1" dirty="0"/>
              <a:t>V</a:t>
            </a:r>
            <a:r>
              <a:rPr lang="en-US" altLang="en-US" i="1" baseline="-25000" dirty="0"/>
              <a:t>out</a:t>
            </a:r>
            <a:r>
              <a:rPr lang="en-US" altLang="en-US" dirty="0"/>
              <a:t>&lt;</a:t>
            </a:r>
            <a:r>
              <a:rPr lang="en-US" altLang="en-US" i="1" dirty="0"/>
              <a:t> V</a:t>
            </a:r>
            <a:r>
              <a:rPr lang="en-US" altLang="en-US" i="1" baseline="-25000" dirty="0"/>
              <a:t>Z</a:t>
            </a:r>
            <a:r>
              <a:rPr lang="en-US" altLang="en-US" baseline="-25000" dirty="0"/>
              <a:t>1</a:t>
            </a:r>
            <a:r>
              <a:rPr lang="en-US" altLang="en-US" dirty="0"/>
              <a:t>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E60B39B-B5BB-47D6-9ED5-163B316CD12E}"/>
              </a:ext>
            </a:extLst>
          </p:cNvPr>
          <p:cNvGrpSpPr/>
          <p:nvPr/>
        </p:nvGrpSpPr>
        <p:grpSpPr>
          <a:xfrm>
            <a:off x="6194042" y="4657783"/>
            <a:ext cx="2325081" cy="1555745"/>
            <a:chOff x="5875480" y="4927605"/>
            <a:chExt cx="2325081" cy="155574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91FA585-2339-4512-BE6E-3063CAC6C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5480" y="4959350"/>
              <a:ext cx="2095500" cy="152400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84CA145-89EB-415C-A699-307FB0599D9E}"/>
                </a:ext>
              </a:extLst>
            </p:cNvPr>
            <p:cNvSpPr/>
            <p:nvPr/>
          </p:nvSpPr>
          <p:spPr>
            <a:xfrm>
              <a:off x="6070927" y="5578768"/>
              <a:ext cx="4288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V</a:t>
              </a:r>
              <a:r>
                <a:rPr lang="en-US" altLang="en-US" i="1" baseline="-25000" dirty="0"/>
                <a:t>in</a:t>
              </a:r>
              <a:endParaRPr lang="en-US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D2ED6E2-DC15-438E-8AB7-23B88A71246B}"/>
                </a:ext>
              </a:extLst>
            </p:cNvPr>
            <p:cNvSpPr/>
            <p:nvPr/>
          </p:nvSpPr>
          <p:spPr>
            <a:xfrm>
              <a:off x="6661663" y="4927605"/>
              <a:ext cx="3834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R</a:t>
              </a:r>
              <a:r>
                <a:rPr lang="en-US" altLang="en-US" dirty="0"/>
                <a:t> </a:t>
              </a:r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91D97C-1B66-4134-BC52-CAD165D69B40}"/>
                </a:ext>
              </a:extLst>
            </p:cNvPr>
            <p:cNvSpPr/>
            <p:nvPr/>
          </p:nvSpPr>
          <p:spPr>
            <a:xfrm>
              <a:off x="7732164" y="5523350"/>
              <a:ext cx="468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R</a:t>
              </a:r>
              <a:r>
                <a:rPr lang="en-US" altLang="en-US" i="1" baseline="-25000" dirty="0"/>
                <a:t>L</a:t>
              </a:r>
              <a:r>
                <a:rPr lang="en-US" altLang="en-US" dirty="0"/>
                <a:t> </a:t>
              </a:r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E400D17-12D5-4C7D-BA30-6318A06B7ECE}"/>
                </a:ext>
              </a:extLst>
            </p:cNvPr>
            <p:cNvSpPr/>
            <p:nvPr/>
          </p:nvSpPr>
          <p:spPr>
            <a:xfrm>
              <a:off x="6759500" y="5768056"/>
              <a:ext cx="4475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Z</a:t>
              </a:r>
              <a:r>
                <a:rPr lang="en-US" altLang="en-US" baseline="-25000" dirty="0"/>
                <a:t>2</a:t>
              </a:r>
              <a:r>
                <a:rPr lang="en-US" altLang="en-US" dirty="0"/>
                <a:t> </a:t>
              </a:r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0223DF9-89ED-4F34-B2DE-9058BF94AAED}"/>
                </a:ext>
              </a:extLst>
            </p:cNvPr>
            <p:cNvSpPr/>
            <p:nvPr/>
          </p:nvSpPr>
          <p:spPr>
            <a:xfrm>
              <a:off x="6759500" y="5395370"/>
              <a:ext cx="4475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Z</a:t>
              </a:r>
              <a:r>
                <a:rPr lang="en-US" altLang="en-US" baseline="-25000" dirty="0"/>
                <a:t>1</a:t>
              </a:r>
              <a:r>
                <a:rPr lang="en-US" altLang="en-US" dirty="0"/>
                <a:t> 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168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7C8AD1B-DDE4-40FB-8D32-01D613602305}"/>
              </a:ext>
            </a:extLst>
          </p:cNvPr>
          <p:cNvGrpSpPr/>
          <p:nvPr/>
        </p:nvGrpSpPr>
        <p:grpSpPr>
          <a:xfrm>
            <a:off x="3813354" y="2223988"/>
            <a:ext cx="3005103" cy="1524000"/>
            <a:chOff x="5555676" y="2114319"/>
            <a:chExt cx="3005103" cy="1524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680DDE-A337-4A33-BAA3-66BC12547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5676" y="2114319"/>
              <a:ext cx="2857500" cy="1524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F63AC9-656D-4434-817D-A208CDF25668}"/>
                </a:ext>
              </a:extLst>
            </p:cNvPr>
            <p:cNvSpPr/>
            <p:nvPr/>
          </p:nvSpPr>
          <p:spPr>
            <a:xfrm>
              <a:off x="8092382" y="2739340"/>
              <a:ext cx="468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R</a:t>
              </a:r>
              <a:r>
                <a:rPr lang="en-US" altLang="en-US" i="1" baseline="-25000" dirty="0"/>
                <a:t>L</a:t>
              </a:r>
              <a:r>
                <a:rPr lang="en-US" altLang="en-US" dirty="0"/>
                <a:t> </a:t>
              </a:r>
              <a:endParaRPr lang="en-US" dirty="0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30B013-06A1-49A7-9BE3-088C5AA01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B721F-2C59-4FF6-9858-7BC68F46563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D889C7-7049-44C3-8106-64B564D70106}"/>
              </a:ext>
            </a:extLst>
          </p:cNvPr>
          <p:cNvSpPr/>
          <p:nvPr/>
        </p:nvSpPr>
        <p:spPr>
          <a:xfrm>
            <a:off x="484909" y="357162"/>
            <a:ext cx="3874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1" u="sng" dirty="0">
                <a:solidFill>
                  <a:srgbClr val="800080"/>
                </a:solidFill>
              </a:rPr>
              <a:t>4. Rectification and power supply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E8DED8-9BC3-4252-8C09-48AEFA532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255" y="718939"/>
            <a:ext cx="3571888" cy="281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altLang="en-US" u="sng" dirty="0"/>
              <a:t>1) Half-wave rectifier</a:t>
            </a:r>
          </a:p>
          <a:p>
            <a:pPr algn="l">
              <a:spcAft>
                <a:spcPts val="1800"/>
              </a:spcAft>
            </a:pPr>
            <a:r>
              <a:rPr lang="en-US" altLang="en-US" dirty="0"/>
              <a:t>The input is an alternating sinusoidal voltage. The diode only passes the positive voltages.</a:t>
            </a:r>
          </a:p>
          <a:p>
            <a:pPr algn="l">
              <a:spcAft>
                <a:spcPts val="0"/>
              </a:spcAft>
            </a:pPr>
            <a:r>
              <a:rPr lang="en-US" altLang="en-US" u="sng" dirty="0"/>
              <a:t>2) Full-wave rectifier</a:t>
            </a:r>
          </a:p>
          <a:p>
            <a:pPr algn="l">
              <a:spcAft>
                <a:spcPts val="1200"/>
              </a:spcAft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FF"/>
                </a:solidFill>
              </a:rPr>
              <a:t>bridge rectifier </a:t>
            </a:r>
            <a:r>
              <a:rPr lang="en-US" altLang="en-US" dirty="0"/>
              <a:t>is used to rectify the secondary voltage of a </a:t>
            </a:r>
            <a:r>
              <a:rPr lang="en-US" altLang="en-US" dirty="0">
                <a:solidFill>
                  <a:srgbClr val="0000FF"/>
                </a:solidFill>
              </a:rPr>
              <a:t>transformer</a:t>
            </a:r>
            <a:r>
              <a:rPr lang="en-US" altLang="en-US" dirty="0"/>
              <a:t>. The output is a positive full wave.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E2D95D-435A-4142-8A31-238463497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27" y="4553713"/>
            <a:ext cx="5474682" cy="171922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3ECA587-3475-4DC1-8F2F-F4CE8BDA40EE}"/>
              </a:ext>
            </a:extLst>
          </p:cNvPr>
          <p:cNvGrpSpPr/>
          <p:nvPr/>
        </p:nvGrpSpPr>
        <p:grpSpPr>
          <a:xfrm>
            <a:off x="4239182" y="541828"/>
            <a:ext cx="1876539" cy="1524000"/>
            <a:chOff x="6268604" y="541828"/>
            <a:chExt cx="1876539" cy="1524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D0D191E-504E-4E89-8EA3-F5025697A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8604" y="541828"/>
              <a:ext cx="1714500" cy="15240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9BB7F2-193C-4C60-9608-14C020CEB65A}"/>
                </a:ext>
              </a:extLst>
            </p:cNvPr>
            <p:cNvSpPr/>
            <p:nvPr/>
          </p:nvSpPr>
          <p:spPr>
            <a:xfrm>
              <a:off x="7676746" y="1086031"/>
              <a:ext cx="468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R</a:t>
              </a:r>
              <a:r>
                <a:rPr lang="en-US" altLang="en-US" i="1" baseline="-25000" dirty="0"/>
                <a:t>L</a:t>
              </a:r>
              <a:r>
                <a:rPr lang="en-US" altLang="en-US" dirty="0"/>
                <a:t> </a:t>
              </a:r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406A63C-D588-480B-8E08-510115F26FCE}"/>
              </a:ext>
            </a:extLst>
          </p:cNvPr>
          <p:cNvSpPr/>
          <p:nvPr/>
        </p:nvSpPr>
        <p:spPr>
          <a:xfrm>
            <a:off x="468310" y="3844790"/>
            <a:ext cx="8324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altLang="en-US" u="sng" dirty="0"/>
              <a:t>3) Power supplies</a:t>
            </a:r>
          </a:p>
          <a:p>
            <a:pPr algn="l">
              <a:spcAft>
                <a:spcPts val="0"/>
              </a:spcAft>
            </a:pPr>
            <a:r>
              <a:rPr lang="en-US" altLang="en-US" dirty="0"/>
              <a:t>Filter capacitors and IC </a:t>
            </a:r>
            <a:r>
              <a:rPr lang="en-US" altLang="en-US" dirty="0">
                <a:solidFill>
                  <a:srgbClr val="0000FF"/>
                </a:solidFill>
              </a:rPr>
              <a:t>voltage regulators </a:t>
            </a:r>
            <a:r>
              <a:rPr lang="en-US" altLang="en-US" dirty="0"/>
              <a:t>are used to provide a stable DC voltage.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E340140-4019-44B4-B7B4-0AF0371E19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251" y="791358"/>
            <a:ext cx="2090942" cy="9002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0D90C74-AABE-4EC7-952F-C70B3E4B00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252" y="2345782"/>
            <a:ext cx="2090941" cy="90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7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CA17F2-F02A-9269-1CCC-351F594C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0B721F-2C59-4FF6-9858-7BC68F46563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5A888D-045A-5A88-302A-4639EC3F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34" y="495688"/>
            <a:ext cx="1589799" cy="64633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Homework: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3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3,5</a:t>
            </a:r>
          </a:p>
        </p:txBody>
      </p:sp>
    </p:spTree>
    <p:extLst>
      <p:ext uri="{BB962C8B-B14F-4D97-AF65-F5344CB8AC3E}">
        <p14:creationId xmlns:p14="http://schemas.microsoft.com/office/powerpoint/2010/main" val="9556827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tx1"/>
          </a:solidFill>
        </a:ln>
      </a:spPr>
      <a:bodyPr rtlCol="0" anchor="ctr"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157460</TotalTime>
  <Words>525</Words>
  <Application>Microsoft Office PowerPoint</Application>
  <PresentationFormat>On-screen Show (4:3)</PresentationFormat>
  <Paragraphs>58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Default Design</vt:lpstr>
      <vt:lpstr>MathType 6.0 Equation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pw103</dc:creator>
  <cp:lastModifiedBy>Pengqian Wang</cp:lastModifiedBy>
  <cp:revision>2410</cp:revision>
  <cp:lastPrinted>2017-01-04T16:34:42Z</cp:lastPrinted>
  <dcterms:created xsi:type="dcterms:W3CDTF">2006-08-25T03:15:15Z</dcterms:created>
  <dcterms:modified xsi:type="dcterms:W3CDTF">2025-09-23T16:38:22Z</dcterms:modified>
</cp:coreProperties>
</file>