
<file path=[Content_Types].xml><?xml version="1.0" encoding="utf-8"?>
<Types xmlns="http://schemas.openxmlformats.org/package/2006/content-types">
  <Default Extension="bin" ContentType="application/vnd.openxmlformats-officedocument.oleObject"/>
  <Default Extension="jpeg" ContentType="image/jpeg"/>
  <Default Extension="jp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0"/>
  </p:notesMasterIdLst>
  <p:sldIdLst>
    <p:sldId id="288" r:id="rId2"/>
    <p:sldId id="534" r:id="rId3"/>
    <p:sldId id="535" r:id="rId4"/>
    <p:sldId id="546" r:id="rId5"/>
    <p:sldId id="524" r:id="rId6"/>
    <p:sldId id="547" r:id="rId7"/>
    <p:sldId id="548" r:id="rId8"/>
    <p:sldId id="536" r:id="rId9"/>
    <p:sldId id="523" r:id="rId10"/>
    <p:sldId id="537" r:id="rId11"/>
    <p:sldId id="533" r:id="rId12"/>
    <p:sldId id="549" r:id="rId13"/>
    <p:sldId id="539" r:id="rId14"/>
    <p:sldId id="540" r:id="rId15"/>
    <p:sldId id="538" r:id="rId16"/>
    <p:sldId id="541" r:id="rId17"/>
    <p:sldId id="551" r:id="rId18"/>
    <p:sldId id="550" r:id="rId19"/>
  </p:sldIdLst>
  <p:sldSz cx="9144000" cy="6858000" type="screen4x3"/>
  <p:notesSz cx="7010400" cy="9236075"/>
  <p:defaultTextStyle>
    <a:defPPr>
      <a:defRPr lang="en-US"/>
    </a:defPPr>
    <a:lvl1pPr algn="ctr" rtl="0" fontAlgn="base">
      <a:spcBef>
        <a:spcPct val="0"/>
      </a:spcBef>
      <a:spcAft>
        <a:spcPct val="0"/>
      </a:spcAft>
      <a:defRPr kern="1200">
        <a:solidFill>
          <a:schemeClr val="tx1"/>
        </a:solidFill>
        <a:latin typeface="Times New Roman" pitchFamily="18" charset="0"/>
        <a:ea typeface="+mn-ea"/>
        <a:cs typeface="+mn-cs"/>
      </a:defRPr>
    </a:lvl1pPr>
    <a:lvl2pPr marL="457200" algn="ctr" rtl="0" fontAlgn="base">
      <a:spcBef>
        <a:spcPct val="0"/>
      </a:spcBef>
      <a:spcAft>
        <a:spcPct val="0"/>
      </a:spcAft>
      <a:defRPr kern="1200">
        <a:solidFill>
          <a:schemeClr val="tx1"/>
        </a:solidFill>
        <a:latin typeface="Times New Roman" pitchFamily="18" charset="0"/>
        <a:ea typeface="+mn-ea"/>
        <a:cs typeface="+mn-cs"/>
      </a:defRPr>
    </a:lvl2pPr>
    <a:lvl3pPr marL="914400" algn="ctr" rtl="0" fontAlgn="base">
      <a:spcBef>
        <a:spcPct val="0"/>
      </a:spcBef>
      <a:spcAft>
        <a:spcPct val="0"/>
      </a:spcAft>
      <a:defRPr kern="1200">
        <a:solidFill>
          <a:schemeClr val="tx1"/>
        </a:solidFill>
        <a:latin typeface="Times New Roman" pitchFamily="18" charset="0"/>
        <a:ea typeface="+mn-ea"/>
        <a:cs typeface="+mn-cs"/>
      </a:defRPr>
    </a:lvl3pPr>
    <a:lvl4pPr marL="1371600" algn="ctr" rtl="0" fontAlgn="base">
      <a:spcBef>
        <a:spcPct val="0"/>
      </a:spcBef>
      <a:spcAft>
        <a:spcPct val="0"/>
      </a:spcAft>
      <a:defRPr kern="1200">
        <a:solidFill>
          <a:schemeClr val="tx1"/>
        </a:solidFill>
        <a:latin typeface="Times New Roman" pitchFamily="18" charset="0"/>
        <a:ea typeface="+mn-ea"/>
        <a:cs typeface="+mn-cs"/>
      </a:defRPr>
    </a:lvl4pPr>
    <a:lvl5pPr marL="1828800" algn="ctr" rtl="0" fontAlgn="base">
      <a:spcBef>
        <a:spcPct val="0"/>
      </a:spcBef>
      <a:spcAft>
        <a:spcPct val="0"/>
      </a:spcAft>
      <a:defRPr kern="1200">
        <a:solidFill>
          <a:schemeClr val="tx1"/>
        </a:solidFill>
        <a:latin typeface="Times New Roman" pitchFamily="18" charset="0"/>
        <a:ea typeface="+mn-ea"/>
        <a:cs typeface="+mn-cs"/>
      </a:defRPr>
    </a:lvl5pPr>
    <a:lvl6pPr marL="2286000" algn="l" defTabSz="914400" rtl="0" eaLnBrk="1" latinLnBrk="0" hangingPunct="1">
      <a:defRPr kern="1200">
        <a:solidFill>
          <a:schemeClr val="tx1"/>
        </a:solidFill>
        <a:latin typeface="Times New Roman" pitchFamily="18" charset="0"/>
        <a:ea typeface="+mn-ea"/>
        <a:cs typeface="+mn-cs"/>
      </a:defRPr>
    </a:lvl6pPr>
    <a:lvl7pPr marL="2743200" algn="l" defTabSz="914400" rtl="0" eaLnBrk="1" latinLnBrk="0" hangingPunct="1">
      <a:defRPr kern="1200">
        <a:solidFill>
          <a:schemeClr val="tx1"/>
        </a:solidFill>
        <a:latin typeface="Times New Roman" pitchFamily="18" charset="0"/>
        <a:ea typeface="+mn-ea"/>
        <a:cs typeface="+mn-cs"/>
      </a:defRPr>
    </a:lvl7pPr>
    <a:lvl8pPr marL="3200400" algn="l" defTabSz="914400" rtl="0" eaLnBrk="1" latinLnBrk="0" hangingPunct="1">
      <a:defRPr kern="1200">
        <a:solidFill>
          <a:schemeClr val="tx1"/>
        </a:solidFill>
        <a:latin typeface="Times New Roman" pitchFamily="18" charset="0"/>
        <a:ea typeface="+mn-ea"/>
        <a:cs typeface="+mn-cs"/>
      </a:defRPr>
    </a:lvl8pPr>
    <a:lvl9pPr marL="3657600" algn="l" defTabSz="914400" rtl="0" eaLnBrk="1" latinLnBrk="0" hangingPunct="1">
      <a:defRPr kern="1200">
        <a:solidFill>
          <a:schemeClr val="tx1"/>
        </a:solidFill>
        <a:latin typeface="Times New Roman" pitchFamily="18"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FF"/>
    <a:srgbClr val="800080"/>
    <a:srgbClr val="FFFFCC"/>
    <a:srgbClr val="336600"/>
    <a:srgbClr val="00CC00"/>
    <a:srgbClr val="990033"/>
    <a:srgbClr val="9900FF"/>
    <a:srgbClr val="0000CC"/>
    <a:srgbClr val="FF3300"/>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8A107856-5554-42FB-B03E-39F5DBC370BA}" styleName="Medium Style 4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C4B1156A-380E-4F78-BDF5-A606A8083BF9}" styleName="Medium Style 4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solidFill>
            <a:schemeClr val="accent4">
              <a:tint val="20000"/>
            </a:schemeClr>
          </a:solidFill>
        </a:fill>
      </a:tcStyle>
    </a:wholeTbl>
    <a:band1H>
      <a:tcStyle>
        <a:tcBdr/>
        <a:fill>
          <a:solidFill>
            <a:schemeClr val="accent4">
              <a:tint val="40000"/>
            </a:schemeClr>
          </a:solidFill>
        </a:fill>
      </a:tcStyle>
    </a:band1H>
    <a:band1V>
      <a:tcStyle>
        <a:tcBdr/>
        <a:fill>
          <a:solidFill>
            <a:schemeClr val="accent4">
              <a:tint val="40000"/>
            </a:schemeClr>
          </a:solidFill>
        </a:fill>
      </a:tcStyle>
    </a:band1V>
    <a:lastCol>
      <a:tcTxStyle b="on"/>
      <a:tcStyle>
        <a:tcBdr/>
      </a:tcStyle>
    </a:lastCol>
    <a:firstCol>
      <a:tcTxStyle b="on"/>
      <a:tcStyle>
        <a:tcBdr/>
      </a:tcStyle>
    </a:firstCol>
    <a:lastRow>
      <a:tcTxStyle b="on"/>
      <a:tcStyle>
        <a:tcBdr>
          <a:top>
            <a:ln w="25400" cmpd="sng">
              <a:solidFill>
                <a:schemeClr val="accent4"/>
              </a:solidFill>
            </a:ln>
          </a:top>
        </a:tcBdr>
        <a:fill>
          <a:solidFill>
            <a:schemeClr val="accent4">
              <a:tint val="20000"/>
            </a:schemeClr>
          </a:solidFill>
        </a:fill>
      </a:tcStyle>
    </a:lastRow>
    <a:firstRow>
      <a:tcTxStyle b="on"/>
      <a:tcStyle>
        <a:tcBdr/>
        <a:fill>
          <a:solidFill>
            <a:schemeClr val="accent4">
              <a:tint val="20000"/>
            </a:schemeClr>
          </a:solidFill>
        </a:fill>
      </a:tcStyle>
    </a:firstRow>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2A488322-F2BA-4B5B-9748-0D474271808F}" styleName="Medium Style 3 - Accent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 styleId="{125E5076-3810-47DD-B79F-674D7AD40C01}" styleName="Dark Style 1 - Accent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1"/>
          </a:solidFill>
        </a:fill>
      </a:tcStyle>
    </a:wholeTbl>
    <a:band1H>
      <a:tcStyle>
        <a:tcBdr/>
        <a:fill>
          <a:solidFill>
            <a:schemeClr val="accent1">
              <a:shade val="60000"/>
            </a:schemeClr>
          </a:solidFill>
        </a:fill>
      </a:tcStyle>
    </a:band1H>
    <a:band1V>
      <a:tcStyle>
        <a:tcBdr/>
        <a:fill>
          <a:solidFill>
            <a:schemeClr val="accent1">
              <a:shade val="60000"/>
            </a:schemeClr>
          </a:solidFill>
        </a:fill>
      </a:tcStyle>
    </a:band1V>
    <a:lastCol>
      <a:tcTxStyle b="on"/>
      <a:tcStyle>
        <a:tcBdr>
          <a:left>
            <a:ln w="25400" cmpd="sng">
              <a:solidFill>
                <a:schemeClr val="lt1"/>
              </a:solidFill>
            </a:ln>
          </a:left>
        </a:tcBdr>
        <a:fill>
          <a:solidFill>
            <a:schemeClr val="accent1">
              <a:shade val="60000"/>
            </a:schemeClr>
          </a:solidFill>
        </a:fill>
      </a:tcStyle>
    </a:lastCol>
    <a:firstCol>
      <a:tcTxStyle b="on"/>
      <a:tcStyle>
        <a:tcBdr>
          <a:right>
            <a:ln w="25400" cmpd="sng">
              <a:solidFill>
                <a:schemeClr val="lt1"/>
              </a:solidFill>
            </a:ln>
          </a:right>
        </a:tcBdr>
        <a:fill>
          <a:solidFill>
            <a:schemeClr val="accent1">
              <a:shade val="60000"/>
            </a:schemeClr>
          </a:solidFill>
        </a:fill>
      </a:tcStyle>
    </a:firstCol>
    <a:lastRow>
      <a:tcTxStyle b="on"/>
      <a:tcStyle>
        <a:tcBdr>
          <a:top>
            <a:ln w="25400" cmpd="sng">
              <a:solidFill>
                <a:schemeClr val="lt1"/>
              </a:solidFill>
            </a:ln>
          </a:top>
        </a:tcBdr>
        <a:fill>
          <a:solidFill>
            <a:schemeClr val="accent1">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1651" autoAdjust="0"/>
    <p:restoredTop sz="98544" autoAdjust="0"/>
  </p:normalViewPr>
  <p:slideViewPr>
    <p:cSldViewPr snapToGrid="0">
      <p:cViewPr varScale="1">
        <p:scale>
          <a:sx n="82" d="100"/>
          <a:sy n="82" d="100"/>
        </p:scale>
        <p:origin x="1656" y="72"/>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38405" cy="38405"/>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46" name="Rectangle 2"/>
          <p:cNvSpPr>
            <a:spLocks noGrp="1" noChangeArrowheads="1"/>
          </p:cNvSpPr>
          <p:nvPr>
            <p:ph type="hdr" sz="quarter"/>
          </p:nvPr>
        </p:nvSpPr>
        <p:spPr bwMode="auto">
          <a:xfrm>
            <a:off x="0" y="2"/>
            <a:ext cx="3037840" cy="462368"/>
          </a:xfrm>
          <a:prstGeom prst="rect">
            <a:avLst/>
          </a:prstGeom>
          <a:noFill/>
          <a:ln w="9525">
            <a:noFill/>
            <a:miter lim="800000"/>
            <a:headEnd/>
            <a:tailEnd/>
          </a:ln>
          <a:effectLst/>
        </p:spPr>
        <p:txBody>
          <a:bodyPr vert="horz" wrap="square" lIns="93164" tIns="46581" rIns="93164" bIns="46581" numCol="1" anchor="t" anchorCtr="0" compatLnSpc="1">
            <a:prstTxWarp prst="textNoShape">
              <a:avLst/>
            </a:prstTxWarp>
          </a:bodyPr>
          <a:lstStyle>
            <a:lvl1pPr algn="l" defTabSz="931692">
              <a:defRPr sz="1200">
                <a:latin typeface="Arial" charset="0"/>
              </a:defRPr>
            </a:lvl1pPr>
          </a:lstStyle>
          <a:p>
            <a:pPr>
              <a:defRPr/>
            </a:pPr>
            <a:endParaRPr lang="en-US"/>
          </a:p>
        </p:txBody>
      </p:sp>
      <p:sp>
        <p:nvSpPr>
          <p:cNvPr id="6147" name="Rectangle 3"/>
          <p:cNvSpPr>
            <a:spLocks noGrp="1" noChangeArrowheads="1"/>
          </p:cNvSpPr>
          <p:nvPr>
            <p:ph type="dt" idx="1"/>
          </p:nvPr>
        </p:nvSpPr>
        <p:spPr bwMode="auto">
          <a:xfrm>
            <a:off x="3970938" y="2"/>
            <a:ext cx="3037840" cy="462368"/>
          </a:xfrm>
          <a:prstGeom prst="rect">
            <a:avLst/>
          </a:prstGeom>
          <a:noFill/>
          <a:ln w="9525">
            <a:noFill/>
            <a:miter lim="800000"/>
            <a:headEnd/>
            <a:tailEnd/>
          </a:ln>
          <a:effectLst/>
        </p:spPr>
        <p:txBody>
          <a:bodyPr vert="horz" wrap="square" lIns="93164" tIns="46581" rIns="93164" bIns="46581" numCol="1" anchor="t" anchorCtr="0" compatLnSpc="1">
            <a:prstTxWarp prst="textNoShape">
              <a:avLst/>
            </a:prstTxWarp>
          </a:bodyPr>
          <a:lstStyle>
            <a:lvl1pPr algn="r" defTabSz="931692">
              <a:defRPr sz="1200">
                <a:latin typeface="Arial" charset="0"/>
              </a:defRPr>
            </a:lvl1pPr>
          </a:lstStyle>
          <a:p>
            <a:pPr>
              <a:defRPr/>
            </a:pPr>
            <a:endParaRPr lang="en-US"/>
          </a:p>
        </p:txBody>
      </p:sp>
      <p:sp>
        <p:nvSpPr>
          <p:cNvPr id="52228" name="Rectangle 4"/>
          <p:cNvSpPr>
            <a:spLocks noGrp="1" noRot="1" noChangeAspect="1" noChangeArrowheads="1" noTextEdit="1"/>
          </p:cNvSpPr>
          <p:nvPr>
            <p:ph type="sldImg" idx="2"/>
          </p:nvPr>
        </p:nvSpPr>
        <p:spPr bwMode="auto">
          <a:xfrm>
            <a:off x="1195388" y="692150"/>
            <a:ext cx="4619625" cy="3463925"/>
          </a:xfrm>
          <a:prstGeom prst="rect">
            <a:avLst/>
          </a:prstGeom>
          <a:noFill/>
          <a:ln w="9525">
            <a:solidFill>
              <a:srgbClr val="000000"/>
            </a:solidFill>
            <a:miter lim="800000"/>
            <a:headEnd/>
            <a:tailEnd/>
          </a:ln>
        </p:spPr>
      </p:sp>
      <p:sp>
        <p:nvSpPr>
          <p:cNvPr id="6149" name="Rectangle 5"/>
          <p:cNvSpPr>
            <a:spLocks noGrp="1" noChangeArrowheads="1"/>
          </p:cNvSpPr>
          <p:nvPr>
            <p:ph type="body" sz="quarter" idx="3"/>
          </p:nvPr>
        </p:nvSpPr>
        <p:spPr bwMode="auto">
          <a:xfrm>
            <a:off x="701040" y="4386854"/>
            <a:ext cx="5608320" cy="4156475"/>
          </a:xfrm>
          <a:prstGeom prst="rect">
            <a:avLst/>
          </a:prstGeom>
          <a:noFill/>
          <a:ln w="9525">
            <a:noFill/>
            <a:miter lim="800000"/>
            <a:headEnd/>
            <a:tailEnd/>
          </a:ln>
          <a:effectLst/>
        </p:spPr>
        <p:txBody>
          <a:bodyPr vert="horz" wrap="square" lIns="93164" tIns="46581" rIns="93164" bIns="46581"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150" name="Rectangle 6"/>
          <p:cNvSpPr>
            <a:spLocks noGrp="1" noChangeArrowheads="1"/>
          </p:cNvSpPr>
          <p:nvPr>
            <p:ph type="ftr" sz="quarter" idx="4"/>
          </p:nvPr>
        </p:nvSpPr>
        <p:spPr bwMode="auto">
          <a:xfrm>
            <a:off x="0" y="8772097"/>
            <a:ext cx="3037840" cy="462367"/>
          </a:xfrm>
          <a:prstGeom prst="rect">
            <a:avLst/>
          </a:prstGeom>
          <a:noFill/>
          <a:ln w="9525">
            <a:noFill/>
            <a:miter lim="800000"/>
            <a:headEnd/>
            <a:tailEnd/>
          </a:ln>
          <a:effectLst/>
        </p:spPr>
        <p:txBody>
          <a:bodyPr vert="horz" wrap="square" lIns="93164" tIns="46581" rIns="93164" bIns="46581" numCol="1" anchor="b" anchorCtr="0" compatLnSpc="1">
            <a:prstTxWarp prst="textNoShape">
              <a:avLst/>
            </a:prstTxWarp>
          </a:bodyPr>
          <a:lstStyle>
            <a:lvl1pPr algn="l" defTabSz="931692">
              <a:defRPr sz="1200">
                <a:latin typeface="Arial" charset="0"/>
              </a:defRPr>
            </a:lvl1pPr>
          </a:lstStyle>
          <a:p>
            <a:pPr>
              <a:defRPr/>
            </a:pPr>
            <a:endParaRPr lang="en-US"/>
          </a:p>
        </p:txBody>
      </p:sp>
      <p:sp>
        <p:nvSpPr>
          <p:cNvPr id="6151" name="Rectangle 7"/>
          <p:cNvSpPr>
            <a:spLocks noGrp="1" noChangeArrowheads="1"/>
          </p:cNvSpPr>
          <p:nvPr>
            <p:ph type="sldNum" sz="quarter" idx="5"/>
          </p:nvPr>
        </p:nvSpPr>
        <p:spPr bwMode="auto">
          <a:xfrm>
            <a:off x="3970938" y="8772097"/>
            <a:ext cx="3037840" cy="462367"/>
          </a:xfrm>
          <a:prstGeom prst="rect">
            <a:avLst/>
          </a:prstGeom>
          <a:noFill/>
          <a:ln w="9525">
            <a:noFill/>
            <a:miter lim="800000"/>
            <a:headEnd/>
            <a:tailEnd/>
          </a:ln>
          <a:effectLst/>
        </p:spPr>
        <p:txBody>
          <a:bodyPr vert="horz" wrap="square" lIns="93164" tIns="46581" rIns="93164" bIns="46581" numCol="1" anchor="b" anchorCtr="0" compatLnSpc="1">
            <a:prstTxWarp prst="textNoShape">
              <a:avLst/>
            </a:prstTxWarp>
          </a:bodyPr>
          <a:lstStyle>
            <a:lvl1pPr algn="r" defTabSz="931692">
              <a:defRPr sz="1200">
                <a:latin typeface="Arial" charset="0"/>
              </a:defRPr>
            </a:lvl1pPr>
          </a:lstStyle>
          <a:p>
            <a:pPr>
              <a:defRPr/>
            </a:pPr>
            <a:fld id="{4235ECDD-4B40-4B40-8FAA-D1A4A8E49B4B}" type="slidenum">
              <a:rPr lang="en-US"/>
              <a:pPr>
                <a:defRPr/>
              </a:pPr>
              <a:t>‹#›</a:t>
            </a:fld>
            <a:endParaRPr lang="en-US"/>
          </a:p>
        </p:txBody>
      </p:sp>
    </p:spTree>
    <p:extLst>
      <p:ext uri="{BB962C8B-B14F-4D97-AF65-F5344CB8AC3E}">
        <p14:creationId xmlns:p14="http://schemas.microsoft.com/office/powerpoint/2010/main" val="192969603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7988124A-F936-4FDF-B470-7110258EA810}"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7BEC6CDB-F77B-4E07-8CD8-6A77D7070871}"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01FDFA8D-FF0B-4107-B6B4-4ABCAE222A11}"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04D6FFBB-01EB-4F95-900D-02AEEFD431C6}"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998AC595-7421-40CA-B8A4-7B1E136CD70A}"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3E2451D8-3864-4A1E-9E35-4BF447377CC6}"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540B721F-2C59-4FF6-9858-7BC68F465633}"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C06A5738-A3FE-44AB-AEEE-F0D69F272CFA}"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68D35D80-A2B7-487F-AEC8-BE2A58865C89}"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C4DFF01D-50F7-4613-B797-EF0F8409DCFE}"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CCD24249-244E-48EA-AAE6-1E9C236C2715}"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26627"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sz="1400">
                <a:latin typeface="+mn-lt"/>
              </a:defRPr>
            </a:lvl1pPr>
          </a:lstStyle>
          <a:p>
            <a:pPr>
              <a:defRPr/>
            </a:pPr>
            <a:endParaRPr lang="en-US"/>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mn-lt"/>
              </a:defRPr>
            </a:lvl1pPr>
          </a:lstStyle>
          <a:p>
            <a:pPr>
              <a:defRPr/>
            </a:pPr>
            <a:endParaRPr lang="en-US"/>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atin typeface="+mn-lt"/>
              </a:defRPr>
            </a:lvl1pPr>
          </a:lstStyle>
          <a:p>
            <a:pPr>
              <a:defRPr/>
            </a:pPr>
            <a:fld id="{7A8ED020-467A-4025-AFDB-90B0DAC10434}"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oleObject" Target="../embeddings/oleObject1.bin"/><Relationship Id="rId1" Type="http://schemas.openxmlformats.org/officeDocument/2006/relationships/slideLayout" Target="../slideLayouts/slideLayout7.xml"/><Relationship Id="rId5" Type="http://schemas.openxmlformats.org/officeDocument/2006/relationships/image" Target="../media/image2.wmf"/><Relationship Id="rId4" Type="http://schemas.openxmlformats.org/officeDocument/2006/relationships/oleObject" Target="../embeddings/oleObject2.bin"/></Relationships>
</file>

<file path=ppt/slides/_rels/slide2.xml.rels><?xml version="1.0" encoding="UTF-8" standalone="yes"?>
<Relationships xmlns="http://schemas.openxmlformats.org/package/2006/relationships"><Relationship Id="rId3" Type="http://schemas.openxmlformats.org/officeDocument/2006/relationships/image" Target="../media/image3.wmf"/><Relationship Id="rId2" Type="http://schemas.openxmlformats.org/officeDocument/2006/relationships/oleObject" Target="../embeddings/oleObject3.bin"/><Relationship Id="rId1" Type="http://schemas.openxmlformats.org/officeDocument/2006/relationships/slideLayout" Target="../slideLayouts/slideLayout7.xml"/><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3" Type="http://schemas.openxmlformats.org/officeDocument/2006/relationships/image" Target="../media/image5.wmf"/><Relationship Id="rId2" Type="http://schemas.openxmlformats.org/officeDocument/2006/relationships/oleObject" Target="../embeddings/oleObject4.bin"/><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7.wmf"/><Relationship Id="rId2" Type="http://schemas.openxmlformats.org/officeDocument/2006/relationships/oleObject" Target="../embeddings/oleObject5.bin"/><Relationship Id="rId1" Type="http://schemas.openxmlformats.org/officeDocument/2006/relationships/slideLayout" Target="../slideLayouts/slideLayout7.xml"/><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8" Type="http://schemas.openxmlformats.org/officeDocument/2006/relationships/image" Target="../media/image12.wmf"/><Relationship Id="rId3" Type="http://schemas.openxmlformats.org/officeDocument/2006/relationships/oleObject" Target="../embeddings/oleObject6.bin"/><Relationship Id="rId7" Type="http://schemas.openxmlformats.org/officeDocument/2006/relationships/oleObject" Target="../embeddings/oleObject8.bin"/><Relationship Id="rId12" Type="http://schemas.openxmlformats.org/officeDocument/2006/relationships/image" Target="../media/image16.png"/><Relationship Id="rId2" Type="http://schemas.openxmlformats.org/officeDocument/2006/relationships/image" Target="../media/image9.jpeg"/><Relationship Id="rId1" Type="http://schemas.openxmlformats.org/officeDocument/2006/relationships/slideLayout" Target="../slideLayouts/slideLayout7.xml"/><Relationship Id="rId6" Type="http://schemas.openxmlformats.org/officeDocument/2006/relationships/image" Target="../media/image11.wmf"/><Relationship Id="rId11" Type="http://schemas.openxmlformats.org/officeDocument/2006/relationships/image" Target="../media/image15.png"/><Relationship Id="rId5" Type="http://schemas.openxmlformats.org/officeDocument/2006/relationships/oleObject" Target="../embeddings/oleObject7.bin"/><Relationship Id="rId10" Type="http://schemas.openxmlformats.org/officeDocument/2006/relationships/image" Target="../media/image14.png"/><Relationship Id="rId4" Type="http://schemas.openxmlformats.org/officeDocument/2006/relationships/image" Target="../media/image10.wmf"/><Relationship Id="rId9" Type="http://schemas.openxmlformats.org/officeDocument/2006/relationships/image" Target="../media/image13.jpeg"/></Relationships>
</file>

<file path=ppt/slides/_rels/slide6.xml.rels><?xml version="1.0" encoding="UTF-8" standalone="yes"?>
<Relationships xmlns="http://schemas.openxmlformats.org/package/2006/relationships"><Relationship Id="rId3" Type="http://schemas.openxmlformats.org/officeDocument/2006/relationships/image" Target="../media/image17.wmf"/><Relationship Id="rId7" Type="http://schemas.openxmlformats.org/officeDocument/2006/relationships/image" Target="../media/image20.jpeg"/><Relationship Id="rId2" Type="http://schemas.openxmlformats.org/officeDocument/2006/relationships/oleObject" Target="../embeddings/oleObject9.bin"/><Relationship Id="rId1" Type="http://schemas.openxmlformats.org/officeDocument/2006/relationships/slideLayout" Target="../slideLayouts/slideLayout7.xml"/><Relationship Id="rId6" Type="http://schemas.openxmlformats.org/officeDocument/2006/relationships/image" Target="../media/image19.png"/><Relationship Id="rId5" Type="http://schemas.openxmlformats.org/officeDocument/2006/relationships/image" Target="../media/image18.wmf"/><Relationship Id="rId4" Type="http://schemas.openxmlformats.org/officeDocument/2006/relationships/oleObject" Target="../embeddings/oleObject10.bin"/></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8" Type="http://schemas.openxmlformats.org/officeDocument/2006/relationships/image" Target="../media/image24.wmf"/><Relationship Id="rId13" Type="http://schemas.openxmlformats.org/officeDocument/2006/relationships/image" Target="../media/image27.wmf"/><Relationship Id="rId3" Type="http://schemas.openxmlformats.org/officeDocument/2006/relationships/image" Target="../media/image21.wmf"/><Relationship Id="rId7" Type="http://schemas.openxmlformats.org/officeDocument/2006/relationships/oleObject" Target="../embeddings/oleObject13.bin"/><Relationship Id="rId12" Type="http://schemas.openxmlformats.org/officeDocument/2006/relationships/oleObject" Target="../embeddings/oleObject15.bin"/><Relationship Id="rId17" Type="http://schemas.openxmlformats.org/officeDocument/2006/relationships/image" Target="../media/image29.wmf"/><Relationship Id="rId2" Type="http://schemas.openxmlformats.org/officeDocument/2006/relationships/oleObject" Target="../embeddings/oleObject11.bin"/><Relationship Id="rId16" Type="http://schemas.openxmlformats.org/officeDocument/2006/relationships/oleObject" Target="../embeddings/oleObject17.bin"/><Relationship Id="rId1" Type="http://schemas.openxmlformats.org/officeDocument/2006/relationships/slideLayout" Target="../slideLayouts/slideLayout7.xml"/><Relationship Id="rId6" Type="http://schemas.openxmlformats.org/officeDocument/2006/relationships/image" Target="../media/image23.wmf"/><Relationship Id="rId11" Type="http://schemas.openxmlformats.org/officeDocument/2006/relationships/image" Target="../media/image26.wmf"/><Relationship Id="rId5" Type="http://schemas.openxmlformats.org/officeDocument/2006/relationships/oleObject" Target="../embeddings/oleObject12.bin"/><Relationship Id="rId15" Type="http://schemas.openxmlformats.org/officeDocument/2006/relationships/image" Target="../media/image28.wmf"/><Relationship Id="rId10" Type="http://schemas.openxmlformats.org/officeDocument/2006/relationships/oleObject" Target="../embeddings/oleObject14.bin"/><Relationship Id="rId4" Type="http://schemas.openxmlformats.org/officeDocument/2006/relationships/image" Target="../media/image22.jpeg"/><Relationship Id="rId9" Type="http://schemas.openxmlformats.org/officeDocument/2006/relationships/image" Target="../media/image25.jpeg"/><Relationship Id="rId14" Type="http://schemas.openxmlformats.org/officeDocument/2006/relationships/oleObject" Target="../embeddings/oleObject16.bin"/></Relationships>
</file>

<file path=ppt/slides/_rels/slide9.xml.rels><?xml version="1.0" encoding="UTF-8" standalone="yes"?>
<Relationships xmlns="http://schemas.openxmlformats.org/package/2006/relationships"><Relationship Id="rId3" Type="http://schemas.openxmlformats.org/officeDocument/2006/relationships/image" Target="../media/image30.wmf"/><Relationship Id="rId7" Type="http://schemas.openxmlformats.org/officeDocument/2006/relationships/image" Target="../media/image33.jpeg"/><Relationship Id="rId2" Type="http://schemas.openxmlformats.org/officeDocument/2006/relationships/oleObject" Target="../embeddings/oleObject18.bin"/><Relationship Id="rId1" Type="http://schemas.openxmlformats.org/officeDocument/2006/relationships/slideLayout" Target="../slideLayouts/slideLayout7.xml"/><Relationship Id="rId6" Type="http://schemas.openxmlformats.org/officeDocument/2006/relationships/image" Target="../media/image32.jpeg"/><Relationship Id="rId5" Type="http://schemas.openxmlformats.org/officeDocument/2006/relationships/image" Target="../media/image31.wmf"/><Relationship Id="rId4" Type="http://schemas.openxmlformats.org/officeDocument/2006/relationships/oleObject" Target="../embeddings/oleObject19.bin"/></Relationships>
</file>

<file path=ppt/slides/_rels/slide10.xml.rels><?xml version="1.0" encoding="UTF-8" standalone="yes"?>
<Relationships xmlns="http://schemas.openxmlformats.org/package/2006/relationships"><Relationship Id="rId2" Type="http://schemas.openxmlformats.org/officeDocument/2006/relationships/image" Target="../media/image34.jp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oleObject" Target="../embeddings/oleObject20.bin"/><Relationship Id="rId2" Type="http://schemas.openxmlformats.org/officeDocument/2006/relationships/image" Target="../media/image35.png"/><Relationship Id="rId1" Type="http://schemas.openxmlformats.org/officeDocument/2006/relationships/slideLayout" Target="../slideLayouts/slideLayout7.xml"/><Relationship Id="rId4" Type="http://schemas.openxmlformats.org/officeDocument/2006/relationships/image" Target="../media/image36.wmf"/></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5.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8" Type="http://schemas.openxmlformats.org/officeDocument/2006/relationships/image" Target="../media/image43.png"/><Relationship Id="rId3" Type="http://schemas.openxmlformats.org/officeDocument/2006/relationships/image" Target="../media/image40.wmf"/><Relationship Id="rId7" Type="http://schemas.openxmlformats.org/officeDocument/2006/relationships/image" Target="../media/image42.wmf"/><Relationship Id="rId2" Type="http://schemas.openxmlformats.org/officeDocument/2006/relationships/oleObject" Target="../embeddings/oleObject21.bin"/><Relationship Id="rId1" Type="http://schemas.openxmlformats.org/officeDocument/2006/relationships/slideLayout" Target="../slideLayouts/slideLayout7.xml"/><Relationship Id="rId6" Type="http://schemas.openxmlformats.org/officeDocument/2006/relationships/oleObject" Target="../embeddings/oleObject23.bin"/><Relationship Id="rId5" Type="http://schemas.openxmlformats.org/officeDocument/2006/relationships/image" Target="../media/image41.wmf"/><Relationship Id="rId4" Type="http://schemas.openxmlformats.org/officeDocument/2006/relationships/oleObject" Target="../embeddings/oleObject22.bin"/><Relationship Id="rId9" Type="http://schemas.openxmlformats.org/officeDocument/2006/relationships/image" Target="../media/image44.png"/></Relationships>
</file>

<file path=ppt/slides/_rels/slide17.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39.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3"/>
          <p:cNvSpPr>
            <a:spLocks noGrp="1"/>
          </p:cNvSpPr>
          <p:nvPr>
            <p:ph type="sldNum" sz="quarter" idx="12"/>
          </p:nvPr>
        </p:nvSpPr>
        <p:spPr/>
        <p:txBody>
          <a:bodyPr/>
          <a:lstStyle/>
          <a:p>
            <a:pPr>
              <a:defRPr/>
            </a:pPr>
            <a:fld id="{C6FF9041-1CCA-4C78-A9CF-A6C1E80A420C}" type="slidenum">
              <a:rPr lang="en-US"/>
              <a:pPr>
                <a:defRPr/>
              </a:pPr>
              <a:t>1</a:t>
            </a:fld>
            <a:endParaRPr lang="en-US" dirty="0"/>
          </a:p>
        </p:txBody>
      </p:sp>
      <p:sp>
        <p:nvSpPr>
          <p:cNvPr id="27651" name="Rectangle 4"/>
          <p:cNvSpPr>
            <a:spLocks noChangeArrowheads="1"/>
          </p:cNvSpPr>
          <p:nvPr/>
        </p:nvSpPr>
        <p:spPr bwMode="auto">
          <a:xfrm>
            <a:off x="451101" y="1175499"/>
            <a:ext cx="8235699" cy="4686796"/>
          </a:xfrm>
          <a:prstGeom prst="rect">
            <a:avLst/>
          </a:prstGeom>
          <a:noFill/>
          <a:ln w="9525">
            <a:noFill/>
            <a:miter lim="800000"/>
            <a:headEnd/>
            <a:tailEnd/>
          </a:ln>
        </p:spPr>
        <p:txBody>
          <a:bodyPr wrap="square">
            <a:spAutoFit/>
          </a:bodyPr>
          <a:lstStyle/>
          <a:p>
            <a:pPr algn="just">
              <a:spcAft>
                <a:spcPts val="800"/>
              </a:spcAft>
            </a:pPr>
            <a:r>
              <a:rPr lang="en-US" dirty="0"/>
              <a:t>Particles may have an intrinsic property called the </a:t>
            </a:r>
            <a:r>
              <a:rPr lang="en-US" dirty="0">
                <a:solidFill>
                  <a:srgbClr val="0000FF"/>
                </a:solidFill>
              </a:rPr>
              <a:t>electric charge</a:t>
            </a:r>
            <a:r>
              <a:rPr lang="en-US" dirty="0"/>
              <a:t>. Charges can be positive or negative.</a:t>
            </a:r>
          </a:p>
          <a:p>
            <a:pPr algn="l">
              <a:spcAft>
                <a:spcPts val="800"/>
              </a:spcAft>
            </a:pPr>
            <a:r>
              <a:rPr lang="en-US" dirty="0"/>
              <a:t>The SI unit of charge is the </a:t>
            </a:r>
            <a:r>
              <a:rPr lang="en-US" dirty="0">
                <a:solidFill>
                  <a:srgbClr val="0000FF"/>
                </a:solidFill>
              </a:rPr>
              <a:t>coulomb</a:t>
            </a:r>
            <a:r>
              <a:rPr lang="en-US" dirty="0"/>
              <a:t> (C).</a:t>
            </a:r>
          </a:p>
          <a:p>
            <a:pPr algn="l">
              <a:spcAft>
                <a:spcPts val="800"/>
              </a:spcAft>
            </a:pPr>
            <a:r>
              <a:rPr lang="en-US" dirty="0"/>
              <a:t>The charge on the electron is</a:t>
            </a:r>
          </a:p>
          <a:p>
            <a:pPr algn="l">
              <a:spcAft>
                <a:spcPts val="1200"/>
              </a:spcAft>
            </a:pPr>
            <a:r>
              <a:rPr lang="en-US" dirty="0"/>
              <a:t>The charge on the proton is</a:t>
            </a:r>
          </a:p>
          <a:p>
            <a:pPr algn="l">
              <a:spcAft>
                <a:spcPts val="800"/>
              </a:spcAft>
            </a:pPr>
            <a:r>
              <a:rPr lang="en-US" dirty="0">
                <a:solidFill>
                  <a:srgbClr val="0000FF"/>
                </a:solidFill>
              </a:rPr>
              <a:t>Conductors</a:t>
            </a:r>
            <a:r>
              <a:rPr lang="en-US" dirty="0"/>
              <a:t> transmit charges easily.</a:t>
            </a:r>
          </a:p>
          <a:p>
            <a:pPr algn="l">
              <a:spcAft>
                <a:spcPts val="800"/>
              </a:spcAft>
            </a:pPr>
            <a:r>
              <a:rPr lang="en-US" dirty="0">
                <a:solidFill>
                  <a:srgbClr val="0000FF"/>
                </a:solidFill>
              </a:rPr>
              <a:t>Insulators</a:t>
            </a:r>
            <a:r>
              <a:rPr lang="en-US" dirty="0"/>
              <a:t> do not transmit charge.</a:t>
            </a:r>
          </a:p>
          <a:p>
            <a:pPr algn="l">
              <a:spcAft>
                <a:spcPts val="1200"/>
              </a:spcAft>
            </a:pPr>
            <a:r>
              <a:rPr lang="en-US" dirty="0">
                <a:solidFill>
                  <a:srgbClr val="0000FF"/>
                </a:solidFill>
              </a:rPr>
              <a:t>Semiconductors</a:t>
            </a:r>
            <a:r>
              <a:rPr lang="en-US" dirty="0"/>
              <a:t> are intermediate. They are important materials in electronics.</a:t>
            </a:r>
          </a:p>
          <a:p>
            <a:pPr algn="l">
              <a:lnSpc>
                <a:spcPct val="125000"/>
              </a:lnSpc>
              <a:spcAft>
                <a:spcPts val="800"/>
              </a:spcAft>
            </a:pPr>
            <a:r>
              <a:rPr lang="en-US" dirty="0"/>
              <a:t>Electric charges produce </a:t>
            </a:r>
            <a:r>
              <a:rPr lang="en-US" dirty="0">
                <a:solidFill>
                  <a:srgbClr val="0000FF"/>
                </a:solidFill>
              </a:rPr>
              <a:t>electric field</a:t>
            </a:r>
            <a:r>
              <a:rPr lang="en-US" dirty="0"/>
              <a:t> </a:t>
            </a:r>
            <a:r>
              <a:rPr lang="en-US" b="1" dirty="0"/>
              <a:t>E</a:t>
            </a:r>
            <a:r>
              <a:rPr lang="en-US" dirty="0"/>
              <a:t> around the charged bodies. The electric field exerts </a:t>
            </a:r>
            <a:r>
              <a:rPr lang="en-US" dirty="0">
                <a:solidFill>
                  <a:srgbClr val="0000FF"/>
                </a:solidFill>
              </a:rPr>
              <a:t>electric force </a:t>
            </a:r>
            <a:r>
              <a:rPr lang="en-US" b="1" dirty="0"/>
              <a:t>F </a:t>
            </a:r>
            <a:r>
              <a:rPr lang="en-US" dirty="0"/>
              <a:t>= </a:t>
            </a:r>
            <a:r>
              <a:rPr lang="en-US" i="1" dirty="0"/>
              <a:t>q</a:t>
            </a:r>
            <a:r>
              <a:rPr lang="en-US" dirty="0"/>
              <a:t> </a:t>
            </a:r>
            <a:r>
              <a:rPr lang="en-US" b="1" dirty="0"/>
              <a:t>E</a:t>
            </a:r>
            <a:r>
              <a:rPr lang="en-US" dirty="0"/>
              <a:t>  on a charge.</a:t>
            </a:r>
          </a:p>
          <a:p>
            <a:pPr algn="l">
              <a:lnSpc>
                <a:spcPct val="125000"/>
              </a:lnSpc>
              <a:spcAft>
                <a:spcPts val="800"/>
              </a:spcAft>
            </a:pPr>
            <a:r>
              <a:rPr lang="en-US" dirty="0"/>
              <a:t>The SI unit of </a:t>
            </a:r>
            <a:r>
              <a:rPr lang="en-US" b="1" dirty="0"/>
              <a:t>E</a:t>
            </a:r>
            <a:r>
              <a:rPr lang="en-US" dirty="0"/>
              <a:t> is newton/coulomb, or N/C.</a:t>
            </a:r>
          </a:p>
          <a:p>
            <a:pPr algn="l">
              <a:lnSpc>
                <a:spcPct val="125000"/>
              </a:lnSpc>
              <a:spcAft>
                <a:spcPts val="800"/>
              </a:spcAft>
            </a:pPr>
            <a:r>
              <a:rPr lang="en-US" dirty="0"/>
              <a:t>Electric field can also be produced by time-varying magnetic field.</a:t>
            </a:r>
          </a:p>
        </p:txBody>
      </p:sp>
      <p:sp>
        <p:nvSpPr>
          <p:cNvPr id="8" name="Rectangle 7"/>
          <p:cNvSpPr/>
          <p:nvPr/>
        </p:nvSpPr>
        <p:spPr>
          <a:xfrm>
            <a:off x="304798" y="228005"/>
            <a:ext cx="8628889" cy="461665"/>
          </a:xfrm>
          <a:prstGeom prst="rect">
            <a:avLst/>
          </a:prstGeom>
        </p:spPr>
        <p:txBody>
          <a:bodyPr wrap="square">
            <a:spAutoFit/>
          </a:bodyPr>
          <a:lstStyle/>
          <a:p>
            <a:pPr>
              <a:spcAft>
                <a:spcPts val="600"/>
              </a:spcAft>
            </a:pPr>
            <a:r>
              <a:rPr lang="en-US" sz="2400" b="1" u="sng" dirty="0">
                <a:solidFill>
                  <a:srgbClr val="990000"/>
                </a:solidFill>
                <a:latin typeface="Arial" charset="0"/>
                <a:ea typeface="Arial Unicode MS" pitchFamily="34" charset="-128"/>
              </a:rPr>
              <a:t>Lecture 1: Current, voltage, and resistance </a:t>
            </a:r>
          </a:p>
        </p:txBody>
      </p:sp>
      <p:sp>
        <p:nvSpPr>
          <p:cNvPr id="2" name="Rectangle 1">
            <a:extLst>
              <a:ext uri="{FF2B5EF4-FFF2-40B4-BE49-F238E27FC236}">
                <a16:creationId xmlns:a16="http://schemas.microsoft.com/office/drawing/2014/main" id="{8F856CEA-CD3D-4316-B702-745672F58CB3}"/>
              </a:ext>
            </a:extLst>
          </p:cNvPr>
          <p:cNvSpPr/>
          <p:nvPr/>
        </p:nvSpPr>
        <p:spPr>
          <a:xfrm>
            <a:off x="304797" y="806167"/>
            <a:ext cx="7241311" cy="369332"/>
          </a:xfrm>
          <a:prstGeom prst="rect">
            <a:avLst/>
          </a:prstGeom>
        </p:spPr>
        <p:txBody>
          <a:bodyPr wrap="square">
            <a:spAutoFit/>
          </a:bodyPr>
          <a:lstStyle/>
          <a:p>
            <a:pPr algn="l">
              <a:spcAft>
                <a:spcPts val="600"/>
              </a:spcAft>
            </a:pPr>
            <a:r>
              <a:rPr lang="en-US" b="1" u="sng" dirty="0">
                <a:solidFill>
                  <a:srgbClr val="800080"/>
                </a:solidFill>
              </a:rPr>
              <a:t>1. Electric charges and field</a:t>
            </a:r>
          </a:p>
        </p:txBody>
      </p:sp>
      <p:graphicFrame>
        <p:nvGraphicFramePr>
          <p:cNvPr id="10" name="Object 9">
            <a:extLst>
              <a:ext uri="{FF2B5EF4-FFF2-40B4-BE49-F238E27FC236}">
                <a16:creationId xmlns:a16="http://schemas.microsoft.com/office/drawing/2014/main" id="{EA694CF0-0F6C-4EEB-AD36-BC51F6911675}"/>
              </a:ext>
            </a:extLst>
          </p:cNvPr>
          <p:cNvGraphicFramePr>
            <a:graphicFrameLocks noChangeAspect="1"/>
          </p:cNvGraphicFramePr>
          <p:nvPr>
            <p:extLst>
              <p:ext uri="{D42A27DB-BD31-4B8C-83A1-F6EECF244321}">
                <p14:modId xmlns:p14="http://schemas.microsoft.com/office/powerpoint/2010/main" val="251565365"/>
              </p:ext>
            </p:extLst>
          </p:nvPr>
        </p:nvGraphicFramePr>
        <p:xfrm>
          <a:off x="3217626" y="2181168"/>
          <a:ext cx="2573338" cy="381000"/>
        </p:xfrm>
        <a:graphic>
          <a:graphicData uri="http://schemas.openxmlformats.org/presentationml/2006/ole">
            <mc:AlternateContent xmlns:mc="http://schemas.openxmlformats.org/markup-compatibility/2006">
              <mc:Choice xmlns:v="urn:schemas-microsoft-com:vml" Requires="v">
                <p:oleObj name="Equation" r:id="rId2" imgW="1638000" imgH="241200" progId="Equation.DSMT4">
                  <p:embed/>
                </p:oleObj>
              </mc:Choice>
              <mc:Fallback>
                <p:oleObj name="Equation" r:id="rId2" imgW="1638000" imgH="241200" progId="Equation.DSMT4">
                  <p:embed/>
                  <p:pic>
                    <p:nvPicPr>
                      <p:cNvPr id="12" name="Object 11"/>
                      <p:cNvPicPr/>
                      <p:nvPr/>
                    </p:nvPicPr>
                    <p:blipFill>
                      <a:blip r:embed="rId3"/>
                      <a:stretch>
                        <a:fillRect/>
                      </a:stretch>
                    </p:blipFill>
                    <p:spPr>
                      <a:xfrm>
                        <a:off x="3217626" y="2181168"/>
                        <a:ext cx="2573338" cy="381000"/>
                      </a:xfrm>
                      <a:prstGeom prst="rect">
                        <a:avLst/>
                      </a:prstGeom>
                    </p:spPr>
                  </p:pic>
                </p:oleObj>
              </mc:Fallback>
            </mc:AlternateContent>
          </a:graphicData>
        </a:graphic>
      </p:graphicFrame>
      <p:graphicFrame>
        <p:nvGraphicFramePr>
          <p:cNvPr id="11" name="Object 10">
            <a:extLst>
              <a:ext uri="{FF2B5EF4-FFF2-40B4-BE49-F238E27FC236}">
                <a16:creationId xmlns:a16="http://schemas.microsoft.com/office/drawing/2014/main" id="{0D61ECE5-E471-4417-91B8-B46B731EAC05}"/>
              </a:ext>
            </a:extLst>
          </p:cNvPr>
          <p:cNvGraphicFramePr>
            <a:graphicFrameLocks noChangeAspect="1"/>
          </p:cNvGraphicFramePr>
          <p:nvPr>
            <p:extLst>
              <p:ext uri="{D42A27DB-BD31-4B8C-83A1-F6EECF244321}">
                <p14:modId xmlns:p14="http://schemas.microsoft.com/office/powerpoint/2010/main" val="1762555718"/>
              </p:ext>
            </p:extLst>
          </p:nvPr>
        </p:nvGraphicFramePr>
        <p:xfrm>
          <a:off x="3104626" y="2543696"/>
          <a:ext cx="2593975" cy="401638"/>
        </p:xfrm>
        <a:graphic>
          <a:graphicData uri="http://schemas.openxmlformats.org/presentationml/2006/ole">
            <mc:AlternateContent xmlns:mc="http://schemas.openxmlformats.org/markup-compatibility/2006">
              <mc:Choice xmlns:v="urn:schemas-microsoft-com:vml" Requires="v">
                <p:oleObj name="Equation" r:id="rId4" imgW="1650960" imgH="253800" progId="Equation.DSMT4">
                  <p:embed/>
                </p:oleObj>
              </mc:Choice>
              <mc:Fallback>
                <p:oleObj name="Equation" r:id="rId4" imgW="1650960" imgH="253800" progId="Equation.DSMT4">
                  <p:embed/>
                  <p:pic>
                    <p:nvPicPr>
                      <p:cNvPr id="13" name="Object 12"/>
                      <p:cNvPicPr/>
                      <p:nvPr/>
                    </p:nvPicPr>
                    <p:blipFill>
                      <a:blip r:embed="rId5"/>
                      <a:stretch>
                        <a:fillRect/>
                      </a:stretch>
                    </p:blipFill>
                    <p:spPr>
                      <a:xfrm>
                        <a:off x="3104626" y="2543696"/>
                        <a:ext cx="2593975" cy="401638"/>
                      </a:xfrm>
                      <a:prstGeom prst="rect">
                        <a:avLst/>
                      </a:prstGeom>
                    </p:spPr>
                  </p:pic>
                </p:oleObj>
              </mc:Fallback>
            </mc:AlternateContent>
          </a:graphicData>
        </a:graphic>
      </p:graphicFrame>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8135157C-D3D5-424D-9A47-5007109E0E7C}"/>
              </a:ext>
            </a:extLst>
          </p:cNvPr>
          <p:cNvSpPr>
            <a:spLocks noGrp="1"/>
          </p:cNvSpPr>
          <p:nvPr>
            <p:ph type="sldNum" sz="quarter" idx="12"/>
          </p:nvPr>
        </p:nvSpPr>
        <p:spPr/>
        <p:txBody>
          <a:bodyPr/>
          <a:lstStyle/>
          <a:p>
            <a:pPr>
              <a:defRPr/>
            </a:pPr>
            <a:fld id="{540B721F-2C59-4FF6-9858-7BC68F465633}" type="slidenum">
              <a:rPr lang="en-US" smtClean="0"/>
              <a:pPr>
                <a:defRPr/>
              </a:pPr>
              <a:t>2</a:t>
            </a:fld>
            <a:endParaRPr lang="en-US"/>
          </a:p>
        </p:txBody>
      </p:sp>
      <p:sp>
        <p:nvSpPr>
          <p:cNvPr id="3" name="Rectangle 2">
            <a:extLst>
              <a:ext uri="{FF2B5EF4-FFF2-40B4-BE49-F238E27FC236}">
                <a16:creationId xmlns:a16="http://schemas.microsoft.com/office/drawing/2014/main" id="{67EE32D8-5272-454B-BA8C-0A3C97544BF9}"/>
              </a:ext>
            </a:extLst>
          </p:cNvPr>
          <p:cNvSpPr/>
          <p:nvPr/>
        </p:nvSpPr>
        <p:spPr>
          <a:xfrm>
            <a:off x="457200" y="344349"/>
            <a:ext cx="7241311" cy="369332"/>
          </a:xfrm>
          <a:prstGeom prst="rect">
            <a:avLst/>
          </a:prstGeom>
        </p:spPr>
        <p:txBody>
          <a:bodyPr wrap="square">
            <a:spAutoFit/>
          </a:bodyPr>
          <a:lstStyle/>
          <a:p>
            <a:pPr algn="l">
              <a:spcAft>
                <a:spcPts val="600"/>
              </a:spcAft>
            </a:pPr>
            <a:r>
              <a:rPr lang="en-US" b="1" u="sng" dirty="0">
                <a:solidFill>
                  <a:srgbClr val="800080"/>
                </a:solidFill>
              </a:rPr>
              <a:t>2. Electric current</a:t>
            </a:r>
          </a:p>
        </p:txBody>
      </p:sp>
      <p:sp>
        <p:nvSpPr>
          <p:cNvPr id="4" name="Rectangle 4">
            <a:extLst>
              <a:ext uri="{FF2B5EF4-FFF2-40B4-BE49-F238E27FC236}">
                <a16:creationId xmlns:a16="http://schemas.microsoft.com/office/drawing/2014/main" id="{CB7B849A-78BE-411E-90F5-56E9FC4ACC4D}"/>
              </a:ext>
            </a:extLst>
          </p:cNvPr>
          <p:cNvSpPr>
            <a:spLocks noChangeArrowheads="1"/>
          </p:cNvSpPr>
          <p:nvPr/>
        </p:nvSpPr>
        <p:spPr bwMode="auto">
          <a:xfrm>
            <a:off x="434106" y="713681"/>
            <a:ext cx="5403276" cy="3379323"/>
          </a:xfrm>
          <a:prstGeom prst="rect">
            <a:avLst/>
          </a:prstGeom>
          <a:noFill/>
          <a:ln w="9525">
            <a:noFill/>
            <a:miter lim="800000"/>
            <a:headEnd/>
            <a:tailEnd/>
          </a:ln>
        </p:spPr>
        <p:txBody>
          <a:bodyPr wrap="square">
            <a:spAutoFit/>
          </a:bodyPr>
          <a:lstStyle/>
          <a:p>
            <a:pPr algn="l">
              <a:lnSpc>
                <a:spcPct val="114000"/>
              </a:lnSpc>
              <a:spcAft>
                <a:spcPts val="600"/>
              </a:spcAft>
            </a:pPr>
            <a:r>
              <a:rPr lang="en-US" altLang="en-US" dirty="0"/>
              <a:t>An </a:t>
            </a:r>
            <a:r>
              <a:rPr lang="en-US" altLang="en-US" dirty="0">
                <a:solidFill>
                  <a:srgbClr val="0000FF"/>
                </a:solidFill>
              </a:rPr>
              <a:t>electric current </a:t>
            </a:r>
            <a:r>
              <a:rPr lang="en-US" altLang="en-US" dirty="0"/>
              <a:t>is a motion of charges.</a:t>
            </a:r>
          </a:p>
          <a:p>
            <a:pPr algn="l">
              <a:lnSpc>
                <a:spcPct val="114000"/>
              </a:lnSpc>
              <a:spcAft>
                <a:spcPts val="600"/>
              </a:spcAft>
            </a:pPr>
            <a:r>
              <a:rPr lang="en-US" dirty="0"/>
              <a:t>In physics, the current direction is described by</a:t>
            </a:r>
            <a:r>
              <a:rPr lang="en-US" b="1" dirty="0">
                <a:solidFill>
                  <a:srgbClr val="0000FF"/>
                </a:solidFill>
              </a:rPr>
              <a:t> </a:t>
            </a:r>
            <a:r>
              <a:rPr lang="en-US" u="sng" dirty="0">
                <a:solidFill>
                  <a:srgbClr val="0000FF"/>
                </a:solidFill>
              </a:rPr>
              <a:t>conventional current direction</a:t>
            </a:r>
            <a:r>
              <a:rPr lang="en-US" b="1" dirty="0">
                <a:solidFill>
                  <a:srgbClr val="0000FF"/>
                </a:solidFill>
              </a:rPr>
              <a:t> </a:t>
            </a:r>
            <a:r>
              <a:rPr lang="en-US" dirty="0"/>
              <a:t>:</a:t>
            </a:r>
            <a:br>
              <a:rPr lang="en-US" dirty="0"/>
            </a:br>
            <a:r>
              <a:rPr lang="en-US" dirty="0"/>
              <a:t>If the charged particles are positive, the direction of the</a:t>
            </a:r>
            <a:br>
              <a:rPr lang="en-US" dirty="0"/>
            </a:br>
            <a:r>
              <a:rPr lang="en-US" dirty="0"/>
              <a:t>current is the same as the moving direction of the particle. If the charged particles are negative, especially electrons in conductors, the current is in the opposite direction to the actual motion of the particles.</a:t>
            </a:r>
          </a:p>
          <a:p>
            <a:pPr algn="l">
              <a:lnSpc>
                <a:spcPct val="114000"/>
              </a:lnSpc>
              <a:spcAft>
                <a:spcPts val="600"/>
              </a:spcAft>
            </a:pPr>
            <a:r>
              <a:rPr lang="en-US" altLang="en-US" dirty="0"/>
              <a:t>In some engineering books the current direction of electrons are defined oppositely.</a:t>
            </a:r>
          </a:p>
        </p:txBody>
      </p:sp>
      <p:sp>
        <p:nvSpPr>
          <p:cNvPr id="5" name="Rectangle 4">
            <a:extLst>
              <a:ext uri="{FF2B5EF4-FFF2-40B4-BE49-F238E27FC236}">
                <a16:creationId xmlns:a16="http://schemas.microsoft.com/office/drawing/2014/main" id="{D464B30A-E495-4CD2-BA3D-E329DAD09626}"/>
              </a:ext>
            </a:extLst>
          </p:cNvPr>
          <p:cNvSpPr/>
          <p:nvPr/>
        </p:nvSpPr>
        <p:spPr>
          <a:xfrm>
            <a:off x="457200" y="4136956"/>
            <a:ext cx="5380182" cy="1985159"/>
          </a:xfrm>
          <a:prstGeom prst="rect">
            <a:avLst/>
          </a:prstGeom>
        </p:spPr>
        <p:txBody>
          <a:bodyPr wrap="square">
            <a:spAutoFit/>
          </a:bodyPr>
          <a:lstStyle/>
          <a:p>
            <a:pPr algn="just">
              <a:spcAft>
                <a:spcPts val="600"/>
              </a:spcAft>
            </a:pPr>
            <a:r>
              <a:rPr lang="en-US" altLang="en-US" dirty="0">
                <a:solidFill>
                  <a:srgbClr val="0000FF"/>
                </a:solidFill>
              </a:rPr>
              <a:t>Current</a:t>
            </a:r>
            <a:r>
              <a:rPr lang="en-US" altLang="en-US" dirty="0"/>
              <a:t> through a cross section area </a:t>
            </a:r>
            <a:r>
              <a:rPr lang="en-US" altLang="en-US" i="1" dirty="0"/>
              <a:t>A</a:t>
            </a:r>
            <a:r>
              <a:rPr lang="en-US" altLang="en-US" dirty="0"/>
              <a:t> is defined as the net charge flowing through the area per unit time:</a:t>
            </a:r>
          </a:p>
          <a:p>
            <a:pPr algn="l">
              <a:spcAft>
                <a:spcPts val="1200"/>
              </a:spcAft>
            </a:pPr>
            <a:r>
              <a:rPr lang="en-US" altLang="en-US" dirty="0"/>
              <a:t>The unit of current is </a:t>
            </a:r>
            <a:r>
              <a:rPr lang="en-US" altLang="en-US" dirty="0">
                <a:solidFill>
                  <a:srgbClr val="0000FF"/>
                </a:solidFill>
              </a:rPr>
              <a:t>ampere</a:t>
            </a:r>
            <a:r>
              <a:rPr lang="en-US" altLang="en-US" dirty="0"/>
              <a:t>, 1 A = 1 C/s.</a:t>
            </a:r>
            <a:endParaRPr lang="en-US" dirty="0"/>
          </a:p>
          <a:p>
            <a:pPr algn="l"/>
            <a:r>
              <a:rPr lang="en-US" altLang="en-US" dirty="0">
                <a:solidFill>
                  <a:srgbClr val="0000FF"/>
                </a:solidFill>
              </a:rPr>
              <a:t>Current</a:t>
            </a:r>
            <a:r>
              <a:rPr lang="en-US" altLang="en-US" dirty="0"/>
              <a:t> </a:t>
            </a:r>
            <a:r>
              <a:rPr lang="en-US" altLang="en-US" dirty="0">
                <a:solidFill>
                  <a:srgbClr val="0000FF"/>
                </a:solidFill>
              </a:rPr>
              <a:t>density</a:t>
            </a:r>
            <a:r>
              <a:rPr lang="en-US" altLang="en-US" dirty="0"/>
              <a:t> is the electric current through a unit area perpendicular to the current direction; it is a vector. Current density is needed more in theoretical work.</a:t>
            </a:r>
            <a:endParaRPr lang="en-US" dirty="0"/>
          </a:p>
        </p:txBody>
      </p:sp>
      <p:graphicFrame>
        <p:nvGraphicFramePr>
          <p:cNvPr id="6" name="Object 5">
            <a:extLst>
              <a:ext uri="{FF2B5EF4-FFF2-40B4-BE49-F238E27FC236}">
                <a16:creationId xmlns:a16="http://schemas.microsoft.com/office/drawing/2014/main" id="{754A9250-4E46-4962-A0B3-B6925BB39C71}"/>
              </a:ext>
            </a:extLst>
          </p:cNvPr>
          <p:cNvGraphicFramePr>
            <a:graphicFrameLocks noChangeAspect="1"/>
          </p:cNvGraphicFramePr>
          <p:nvPr>
            <p:extLst>
              <p:ext uri="{D42A27DB-BD31-4B8C-83A1-F6EECF244321}">
                <p14:modId xmlns:p14="http://schemas.microsoft.com/office/powerpoint/2010/main" val="3810692004"/>
              </p:ext>
            </p:extLst>
          </p:nvPr>
        </p:nvGraphicFramePr>
        <p:xfrm>
          <a:off x="6780212" y="4599758"/>
          <a:ext cx="839788" cy="1281112"/>
        </p:xfrm>
        <a:graphic>
          <a:graphicData uri="http://schemas.openxmlformats.org/presentationml/2006/ole">
            <mc:AlternateContent xmlns:mc="http://schemas.openxmlformats.org/markup-compatibility/2006">
              <mc:Choice xmlns:v="urn:schemas-microsoft-com:vml" Requires="v">
                <p:oleObj name="Equation" r:id="rId2" imgW="533160" imgH="812520" progId="Equation.DSMT4">
                  <p:embed/>
                </p:oleObj>
              </mc:Choice>
              <mc:Fallback>
                <p:oleObj name="Equation" r:id="rId2" imgW="533160" imgH="812520" progId="Equation.DSMT4">
                  <p:embed/>
                  <p:pic>
                    <p:nvPicPr>
                      <p:cNvPr id="14" name="Object 13"/>
                      <p:cNvPicPr/>
                      <p:nvPr/>
                    </p:nvPicPr>
                    <p:blipFill>
                      <a:blip r:embed="rId3"/>
                      <a:stretch>
                        <a:fillRect/>
                      </a:stretch>
                    </p:blipFill>
                    <p:spPr>
                      <a:xfrm>
                        <a:off x="6780212" y="4599758"/>
                        <a:ext cx="839788" cy="1281112"/>
                      </a:xfrm>
                      <a:prstGeom prst="rect">
                        <a:avLst/>
                      </a:prstGeom>
                      <a:solidFill>
                        <a:srgbClr val="FFFFCC"/>
                      </a:solidFill>
                      <a:ln w="15875">
                        <a:solidFill>
                          <a:srgbClr val="0000FF"/>
                        </a:solidFill>
                      </a:ln>
                    </p:spPr>
                  </p:pic>
                </p:oleObj>
              </mc:Fallback>
            </mc:AlternateContent>
          </a:graphicData>
        </a:graphic>
      </p:graphicFrame>
      <p:pic>
        <p:nvPicPr>
          <p:cNvPr id="7" name="Picture 6" descr="25_01_Figure.jpg">
            <a:extLst>
              <a:ext uri="{FF2B5EF4-FFF2-40B4-BE49-F238E27FC236}">
                <a16:creationId xmlns:a16="http://schemas.microsoft.com/office/drawing/2014/main" id="{EFFE61AD-368C-4BB1-862E-4EFD0B6AC61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053317" y="529015"/>
            <a:ext cx="2277884" cy="3706388"/>
          </a:xfrm>
          <a:prstGeom prst="rect">
            <a:avLst/>
          </a:prstGeom>
        </p:spPr>
      </p:pic>
    </p:spTree>
    <p:extLst>
      <p:ext uri="{BB962C8B-B14F-4D97-AF65-F5344CB8AC3E}">
        <p14:creationId xmlns:p14="http://schemas.microsoft.com/office/powerpoint/2010/main" val="137821500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EF91056-FA73-434F-9EE1-BD178169C207}"/>
              </a:ext>
            </a:extLst>
          </p:cNvPr>
          <p:cNvSpPr>
            <a:spLocks noGrp="1"/>
          </p:cNvSpPr>
          <p:nvPr>
            <p:ph type="sldNum" sz="quarter" idx="12"/>
          </p:nvPr>
        </p:nvSpPr>
        <p:spPr/>
        <p:txBody>
          <a:bodyPr/>
          <a:lstStyle/>
          <a:p>
            <a:pPr>
              <a:defRPr/>
            </a:pPr>
            <a:fld id="{540B721F-2C59-4FF6-9858-7BC68F465633}" type="slidenum">
              <a:rPr lang="en-US" smtClean="0"/>
              <a:pPr>
                <a:defRPr/>
              </a:pPr>
              <a:t>3</a:t>
            </a:fld>
            <a:endParaRPr lang="en-US"/>
          </a:p>
        </p:txBody>
      </p:sp>
      <p:sp>
        <p:nvSpPr>
          <p:cNvPr id="3" name="Rectangle 2">
            <a:extLst>
              <a:ext uri="{FF2B5EF4-FFF2-40B4-BE49-F238E27FC236}">
                <a16:creationId xmlns:a16="http://schemas.microsoft.com/office/drawing/2014/main" id="{0ACEF280-94B4-4F61-A251-2559E24BC8F8}"/>
              </a:ext>
            </a:extLst>
          </p:cNvPr>
          <p:cNvSpPr/>
          <p:nvPr/>
        </p:nvSpPr>
        <p:spPr>
          <a:xfrm>
            <a:off x="461077" y="381062"/>
            <a:ext cx="1146789" cy="369332"/>
          </a:xfrm>
          <a:prstGeom prst="rect">
            <a:avLst/>
          </a:prstGeom>
        </p:spPr>
        <p:txBody>
          <a:bodyPr wrap="none">
            <a:spAutoFit/>
          </a:bodyPr>
          <a:lstStyle/>
          <a:p>
            <a:pPr algn="l">
              <a:spcAft>
                <a:spcPts val="600"/>
              </a:spcAft>
            </a:pPr>
            <a:r>
              <a:rPr lang="en-US" b="1" u="sng" dirty="0">
                <a:solidFill>
                  <a:srgbClr val="800080"/>
                </a:solidFill>
              </a:rPr>
              <a:t>3. Voltage</a:t>
            </a:r>
          </a:p>
        </p:txBody>
      </p:sp>
      <p:sp>
        <p:nvSpPr>
          <p:cNvPr id="4" name="Rectangle 4">
            <a:extLst>
              <a:ext uri="{FF2B5EF4-FFF2-40B4-BE49-F238E27FC236}">
                <a16:creationId xmlns:a16="http://schemas.microsoft.com/office/drawing/2014/main" id="{E035AFE8-E2CF-45D8-B5E9-7D621BDE0690}"/>
              </a:ext>
            </a:extLst>
          </p:cNvPr>
          <p:cNvSpPr>
            <a:spLocks noChangeArrowheads="1"/>
          </p:cNvSpPr>
          <p:nvPr/>
        </p:nvSpPr>
        <p:spPr bwMode="auto">
          <a:xfrm>
            <a:off x="461077" y="750394"/>
            <a:ext cx="7593033" cy="3209405"/>
          </a:xfrm>
          <a:prstGeom prst="rect">
            <a:avLst/>
          </a:prstGeom>
          <a:noFill/>
          <a:ln w="9525">
            <a:noFill/>
            <a:miter lim="800000"/>
            <a:headEnd/>
            <a:tailEnd/>
          </a:ln>
        </p:spPr>
        <p:txBody>
          <a:bodyPr wrap="square">
            <a:spAutoFit/>
          </a:bodyPr>
          <a:lstStyle/>
          <a:p>
            <a:pPr algn="l">
              <a:lnSpc>
                <a:spcPct val="114000"/>
              </a:lnSpc>
              <a:spcAft>
                <a:spcPts val="600"/>
              </a:spcAft>
            </a:pPr>
            <a:r>
              <a:rPr lang="en-US" altLang="en-US" dirty="0"/>
              <a:t>Charges in a conservative electric field have </a:t>
            </a:r>
            <a:r>
              <a:rPr lang="en-US" altLang="en-US" dirty="0">
                <a:solidFill>
                  <a:srgbClr val="0000FF"/>
                </a:solidFill>
              </a:rPr>
              <a:t>electric potential energy</a:t>
            </a:r>
            <a:r>
              <a:rPr lang="en-US" altLang="en-US" dirty="0"/>
              <a:t>.</a:t>
            </a:r>
          </a:p>
          <a:p>
            <a:pPr algn="l">
              <a:lnSpc>
                <a:spcPct val="114000"/>
              </a:lnSpc>
              <a:spcAft>
                <a:spcPts val="600"/>
              </a:spcAft>
            </a:pPr>
            <a:r>
              <a:rPr lang="en-US" altLang="en-US" dirty="0"/>
              <a:t>The </a:t>
            </a:r>
            <a:r>
              <a:rPr lang="en-US" altLang="en-US" dirty="0">
                <a:solidFill>
                  <a:srgbClr val="0000FF"/>
                </a:solidFill>
              </a:rPr>
              <a:t>electric potential </a:t>
            </a:r>
            <a:r>
              <a:rPr lang="en-US" altLang="en-US" dirty="0"/>
              <a:t>is the electric potential energy of a unit charge. </a:t>
            </a:r>
          </a:p>
          <a:p>
            <a:pPr algn="l">
              <a:lnSpc>
                <a:spcPct val="114000"/>
              </a:lnSpc>
              <a:spcAft>
                <a:spcPts val="1200"/>
              </a:spcAft>
            </a:pPr>
            <a:r>
              <a:rPr lang="en-US" altLang="en-US" dirty="0">
                <a:solidFill>
                  <a:srgbClr val="0000FF"/>
                </a:solidFill>
              </a:rPr>
              <a:t>Voltage </a:t>
            </a:r>
            <a:r>
              <a:rPr lang="en-US" altLang="en-US" dirty="0"/>
              <a:t>is the difference between the electric potentials at two spatial points:</a:t>
            </a:r>
          </a:p>
          <a:p>
            <a:pPr algn="l">
              <a:lnSpc>
                <a:spcPct val="114000"/>
              </a:lnSpc>
              <a:spcAft>
                <a:spcPts val="600"/>
              </a:spcAft>
            </a:pPr>
            <a:endParaRPr lang="en-US" altLang="en-US" dirty="0"/>
          </a:p>
          <a:p>
            <a:pPr algn="l">
              <a:lnSpc>
                <a:spcPct val="114000"/>
              </a:lnSpc>
              <a:spcAft>
                <a:spcPts val="600"/>
              </a:spcAft>
            </a:pPr>
            <a:r>
              <a:rPr lang="en-US" dirty="0"/>
              <a:t>The SI unit of voltage (and electric potential) is the </a:t>
            </a:r>
            <a:r>
              <a:rPr lang="en-US" dirty="0">
                <a:solidFill>
                  <a:srgbClr val="0000FF"/>
                </a:solidFill>
              </a:rPr>
              <a:t>volt</a:t>
            </a:r>
            <a:r>
              <a:rPr lang="en-US" dirty="0"/>
              <a:t>, or V: 1 V= 1 J/C.</a:t>
            </a:r>
          </a:p>
          <a:p>
            <a:pPr algn="l">
              <a:lnSpc>
                <a:spcPct val="114000"/>
              </a:lnSpc>
              <a:spcAft>
                <a:spcPts val="600"/>
              </a:spcAft>
            </a:pPr>
            <a:r>
              <a:rPr lang="en-US" altLang="en-US" dirty="0"/>
              <a:t>We should distinguish </a:t>
            </a:r>
            <a:r>
              <a:rPr lang="en-US" altLang="en-US" i="1" dirty="0"/>
              <a:t>V</a:t>
            </a:r>
            <a:r>
              <a:rPr lang="en-US" altLang="en-US" dirty="0"/>
              <a:t> (a variable) and V (its unit).</a:t>
            </a:r>
          </a:p>
          <a:p>
            <a:pPr algn="l">
              <a:lnSpc>
                <a:spcPct val="114000"/>
              </a:lnSpc>
              <a:spcAft>
                <a:spcPts val="600"/>
              </a:spcAft>
            </a:pPr>
            <a:endParaRPr lang="en-US" altLang="en-US" u="sng" dirty="0"/>
          </a:p>
          <a:p>
            <a:pPr algn="l">
              <a:lnSpc>
                <a:spcPct val="114000"/>
              </a:lnSpc>
              <a:spcAft>
                <a:spcPts val="600"/>
              </a:spcAft>
            </a:pPr>
            <a:r>
              <a:rPr lang="en-US" altLang="en-US" u="sng" dirty="0"/>
              <a:t>Prefixes and nomenclature:</a:t>
            </a:r>
          </a:p>
        </p:txBody>
      </p:sp>
      <p:graphicFrame>
        <p:nvGraphicFramePr>
          <p:cNvPr id="6" name="Object 5">
            <a:extLst>
              <a:ext uri="{FF2B5EF4-FFF2-40B4-BE49-F238E27FC236}">
                <a16:creationId xmlns:a16="http://schemas.microsoft.com/office/drawing/2014/main" id="{EFB37B81-989D-48DB-97F6-E22F6EE2CCC1}"/>
              </a:ext>
            </a:extLst>
          </p:cNvPr>
          <p:cNvGraphicFramePr>
            <a:graphicFrameLocks noChangeAspect="1"/>
          </p:cNvGraphicFramePr>
          <p:nvPr>
            <p:extLst>
              <p:ext uri="{D42A27DB-BD31-4B8C-83A1-F6EECF244321}">
                <p14:modId xmlns:p14="http://schemas.microsoft.com/office/powerpoint/2010/main" val="3990279299"/>
              </p:ext>
            </p:extLst>
          </p:nvPr>
        </p:nvGraphicFramePr>
        <p:xfrm>
          <a:off x="609312" y="1984087"/>
          <a:ext cx="1619250" cy="360363"/>
        </p:xfrm>
        <a:graphic>
          <a:graphicData uri="http://schemas.openxmlformats.org/presentationml/2006/ole">
            <mc:AlternateContent xmlns:mc="http://schemas.openxmlformats.org/markup-compatibility/2006">
              <mc:Choice xmlns:v="urn:schemas-microsoft-com:vml" Requires="v">
                <p:oleObj name="Equation" r:id="rId2" imgW="1028520" imgH="228600" progId="Equation.DSMT4">
                  <p:embed/>
                </p:oleObj>
              </mc:Choice>
              <mc:Fallback>
                <p:oleObj name="Equation" r:id="rId2" imgW="1028520" imgH="228600" progId="Equation.DSMT4">
                  <p:embed/>
                  <p:pic>
                    <p:nvPicPr>
                      <p:cNvPr id="6" name="Object 5">
                        <a:extLst>
                          <a:ext uri="{FF2B5EF4-FFF2-40B4-BE49-F238E27FC236}">
                            <a16:creationId xmlns:a16="http://schemas.microsoft.com/office/drawing/2014/main" id="{754A9250-4E46-4962-A0B3-B6925BB39C71}"/>
                          </a:ext>
                        </a:extLst>
                      </p:cNvPr>
                      <p:cNvPicPr/>
                      <p:nvPr/>
                    </p:nvPicPr>
                    <p:blipFill>
                      <a:blip r:embed="rId3"/>
                      <a:stretch>
                        <a:fillRect/>
                      </a:stretch>
                    </p:blipFill>
                    <p:spPr>
                      <a:xfrm>
                        <a:off x="609312" y="1984087"/>
                        <a:ext cx="1619250" cy="360363"/>
                      </a:xfrm>
                      <a:prstGeom prst="rect">
                        <a:avLst/>
                      </a:prstGeom>
                      <a:solidFill>
                        <a:srgbClr val="FFFFCC"/>
                      </a:solidFill>
                      <a:ln w="15875">
                        <a:solidFill>
                          <a:srgbClr val="0000FF"/>
                        </a:solidFill>
                      </a:ln>
                    </p:spPr>
                  </p:pic>
                </p:oleObj>
              </mc:Fallback>
            </mc:AlternateContent>
          </a:graphicData>
        </a:graphic>
      </p:graphicFrame>
      <p:pic>
        <p:nvPicPr>
          <p:cNvPr id="11" name="Picture 10">
            <a:extLst>
              <a:ext uri="{FF2B5EF4-FFF2-40B4-BE49-F238E27FC236}">
                <a16:creationId xmlns:a16="http://schemas.microsoft.com/office/drawing/2014/main" id="{8BC9362E-89E9-DF32-71A9-F3F523F9557A}"/>
              </a:ext>
            </a:extLst>
          </p:cNvPr>
          <p:cNvPicPr>
            <a:picLocks noChangeAspect="1"/>
          </p:cNvPicPr>
          <p:nvPr/>
        </p:nvPicPr>
        <p:blipFill>
          <a:blip r:embed="rId4"/>
          <a:stretch>
            <a:fillRect/>
          </a:stretch>
        </p:blipFill>
        <p:spPr>
          <a:xfrm>
            <a:off x="4827295" y="3429000"/>
            <a:ext cx="2792705" cy="3231054"/>
          </a:xfrm>
          <a:prstGeom prst="rect">
            <a:avLst/>
          </a:prstGeom>
        </p:spPr>
      </p:pic>
    </p:spTree>
    <p:extLst>
      <p:ext uri="{BB962C8B-B14F-4D97-AF65-F5344CB8AC3E}">
        <p14:creationId xmlns:p14="http://schemas.microsoft.com/office/powerpoint/2010/main" val="392038146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EF91056-FA73-434F-9EE1-BD178169C207}"/>
              </a:ext>
            </a:extLst>
          </p:cNvPr>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540B721F-2C59-4FF6-9858-7BC68F465633}" type="slidenum">
              <a:rPr kumimoji="0" lang="en-US" sz="1400" b="0" i="0" u="none" strike="noStrike" kern="1200" cap="none" spc="0" normalizeH="0" baseline="0" noProof="0" smtClean="0">
                <a:ln>
                  <a:noFill/>
                </a:ln>
                <a:solidFill>
                  <a:srgbClr val="000000"/>
                </a:solidFill>
                <a:effectLst/>
                <a:uLnTx/>
                <a:uFillTx/>
                <a:latin typeface="Arial"/>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4</a:t>
            </a:fld>
            <a:endParaRPr kumimoji="0" lang="en-US" sz="1400" b="0" i="0" u="none" strike="noStrike" kern="1200" cap="none" spc="0" normalizeH="0" baseline="0" noProof="0">
              <a:ln>
                <a:noFill/>
              </a:ln>
              <a:solidFill>
                <a:srgbClr val="000000"/>
              </a:solidFill>
              <a:effectLst/>
              <a:uLnTx/>
              <a:uFillTx/>
              <a:latin typeface="Arial"/>
              <a:ea typeface="+mn-ea"/>
              <a:cs typeface="+mn-cs"/>
            </a:endParaRPr>
          </a:p>
        </p:txBody>
      </p:sp>
      <p:sp>
        <p:nvSpPr>
          <p:cNvPr id="7" name="Rectangle 6">
            <a:extLst>
              <a:ext uri="{FF2B5EF4-FFF2-40B4-BE49-F238E27FC236}">
                <a16:creationId xmlns:a16="http://schemas.microsoft.com/office/drawing/2014/main" id="{E1140290-2D6C-4AD7-8485-744C74A2A6BC}"/>
              </a:ext>
            </a:extLst>
          </p:cNvPr>
          <p:cNvSpPr/>
          <p:nvPr/>
        </p:nvSpPr>
        <p:spPr>
          <a:xfrm>
            <a:off x="405093" y="362819"/>
            <a:ext cx="2935484" cy="369332"/>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ts val="600"/>
              </a:spcAft>
              <a:buClrTx/>
              <a:buSzTx/>
              <a:buFontTx/>
              <a:buNone/>
              <a:tabLst/>
              <a:defRPr/>
            </a:pPr>
            <a:r>
              <a:rPr kumimoji="0" lang="en-US" sz="1800" b="1" i="0" u="sng" strike="noStrike" kern="1200" cap="none" spc="0" normalizeH="0" baseline="0" noProof="0" dirty="0">
                <a:ln>
                  <a:noFill/>
                </a:ln>
                <a:solidFill>
                  <a:srgbClr val="800080"/>
                </a:solidFill>
                <a:effectLst/>
                <a:uLnTx/>
                <a:uFillTx/>
                <a:latin typeface="Times New Roman" pitchFamily="18" charset="0"/>
                <a:ea typeface="+mn-ea"/>
                <a:cs typeface="+mn-cs"/>
              </a:rPr>
              <a:t>4. Ohm’s law and resistance</a:t>
            </a:r>
          </a:p>
        </p:txBody>
      </p:sp>
      <p:sp>
        <p:nvSpPr>
          <p:cNvPr id="8" name="Rectangle 7">
            <a:extLst>
              <a:ext uri="{FF2B5EF4-FFF2-40B4-BE49-F238E27FC236}">
                <a16:creationId xmlns:a16="http://schemas.microsoft.com/office/drawing/2014/main" id="{40090FB9-C89C-422B-A167-38896FBAA676}"/>
              </a:ext>
            </a:extLst>
          </p:cNvPr>
          <p:cNvSpPr/>
          <p:nvPr/>
        </p:nvSpPr>
        <p:spPr>
          <a:xfrm>
            <a:off x="475107" y="779512"/>
            <a:ext cx="7772400" cy="984372"/>
          </a:xfrm>
          <a:prstGeom prst="rect">
            <a:avLst/>
          </a:prstGeom>
        </p:spPr>
        <p:txBody>
          <a:bodyPr wrap="square">
            <a:spAutoFit/>
          </a:bodyPr>
          <a:lstStyle/>
          <a:p>
            <a:pPr marL="0" marR="0" lvl="0" indent="0" algn="just" defTabSz="914400" rtl="0" eaLnBrk="1" fontAlgn="base" latinLnBrk="0" hangingPunct="1">
              <a:lnSpc>
                <a:spcPct val="110000"/>
              </a:lnSpc>
              <a:spcBef>
                <a:spcPct val="0"/>
              </a:spcBef>
              <a:spcAft>
                <a:spcPts val="600"/>
              </a:spcAft>
              <a:buClrTx/>
              <a:buSzTx/>
              <a:buFontTx/>
              <a:buNone/>
              <a:tabLst/>
              <a:defRPr/>
            </a:pPr>
            <a:r>
              <a:rPr kumimoji="0" lang="en-US" altLang="en-US" sz="1800" b="0" i="0" u="none" strike="noStrike" kern="1200" cap="none" spc="0" normalizeH="0" baseline="0" noProof="0" dirty="0">
                <a:ln>
                  <a:noFill/>
                </a:ln>
                <a:solidFill>
                  <a:srgbClr val="000000"/>
                </a:solidFill>
                <a:effectLst/>
                <a:uLnTx/>
                <a:uFillTx/>
                <a:latin typeface="Times New Roman" pitchFamily="18" charset="0"/>
                <a:ea typeface="+mn-ea"/>
                <a:cs typeface="+mn-cs"/>
              </a:rPr>
              <a:t>The current density </a:t>
            </a:r>
            <a:r>
              <a:rPr kumimoji="0" lang="en-US" altLang="en-US" sz="1800" b="1" i="0" u="none" strike="noStrike" kern="1200" cap="none" spc="0" normalizeH="0" baseline="0" noProof="0" dirty="0">
                <a:ln>
                  <a:noFill/>
                </a:ln>
                <a:solidFill>
                  <a:srgbClr val="000000"/>
                </a:solidFill>
                <a:effectLst/>
                <a:uLnTx/>
                <a:uFillTx/>
                <a:latin typeface="Times New Roman" pitchFamily="18" charset="0"/>
                <a:ea typeface="+mn-ea"/>
                <a:cs typeface="+mn-cs"/>
              </a:rPr>
              <a:t>J</a:t>
            </a:r>
            <a:r>
              <a:rPr kumimoji="0" lang="en-US" altLang="en-US" sz="1800" b="0" i="0" u="none" strike="noStrike" kern="1200" cap="none" spc="0" normalizeH="0" baseline="0" noProof="0" dirty="0">
                <a:ln>
                  <a:noFill/>
                </a:ln>
                <a:solidFill>
                  <a:srgbClr val="000000"/>
                </a:solidFill>
                <a:effectLst/>
                <a:uLnTx/>
                <a:uFillTx/>
                <a:latin typeface="Times New Roman" pitchFamily="18" charset="0"/>
                <a:ea typeface="+mn-ea"/>
                <a:cs typeface="+mn-cs"/>
              </a:rPr>
              <a:t> in a conductor depends on the electric field </a:t>
            </a:r>
            <a:r>
              <a:rPr kumimoji="0" lang="en-US" altLang="en-US" sz="1800" b="1" i="0" u="none" strike="noStrike" kern="1200" cap="none" spc="0" normalizeH="0" baseline="0" noProof="0" dirty="0">
                <a:ln>
                  <a:noFill/>
                </a:ln>
                <a:solidFill>
                  <a:srgbClr val="000000"/>
                </a:solidFill>
                <a:effectLst/>
                <a:uLnTx/>
                <a:uFillTx/>
                <a:latin typeface="Times New Roman" pitchFamily="18" charset="0"/>
                <a:ea typeface="+mn-ea"/>
                <a:cs typeface="+mn-cs"/>
              </a:rPr>
              <a:t>E</a:t>
            </a:r>
            <a:r>
              <a:rPr kumimoji="0" lang="en-US" altLang="en-US" sz="1800" b="0" i="0" u="none" strike="noStrike" kern="1200" cap="none" spc="0" normalizeH="0" baseline="0" noProof="0" dirty="0">
                <a:ln>
                  <a:noFill/>
                </a:ln>
                <a:solidFill>
                  <a:srgbClr val="000000"/>
                </a:solidFill>
                <a:effectLst/>
                <a:uLnTx/>
                <a:uFillTx/>
                <a:latin typeface="Times New Roman" pitchFamily="18" charset="0"/>
                <a:ea typeface="+mn-ea"/>
                <a:cs typeface="+mn-cs"/>
              </a:rPr>
              <a:t> and the properties of the material. For some materials, </a:t>
            </a:r>
            <a:r>
              <a:rPr kumimoji="0" lang="en-US" altLang="en-US" sz="1800" b="1" i="0" u="none" strike="noStrike" kern="1200" cap="none" spc="0" normalizeH="0" baseline="0" noProof="0" dirty="0">
                <a:ln>
                  <a:noFill/>
                </a:ln>
                <a:solidFill>
                  <a:srgbClr val="000000"/>
                </a:solidFill>
                <a:effectLst/>
                <a:uLnTx/>
                <a:uFillTx/>
                <a:latin typeface="Times New Roman" pitchFamily="18" charset="0"/>
                <a:ea typeface="+mn-ea"/>
                <a:cs typeface="+mn-cs"/>
              </a:rPr>
              <a:t>J</a:t>
            </a:r>
            <a:r>
              <a:rPr kumimoji="0" lang="en-US" altLang="en-US" sz="1800" b="0" i="0" u="none" strike="noStrike" kern="1200" cap="none" spc="0" normalizeH="0" baseline="0" noProof="0" dirty="0">
                <a:ln>
                  <a:noFill/>
                </a:ln>
                <a:solidFill>
                  <a:srgbClr val="000000"/>
                </a:solidFill>
                <a:effectLst/>
                <a:uLnTx/>
                <a:uFillTx/>
                <a:latin typeface="Times New Roman" pitchFamily="18" charset="0"/>
                <a:ea typeface="+mn-ea"/>
                <a:cs typeface="+mn-cs"/>
              </a:rPr>
              <a:t> is nearly proportional to </a:t>
            </a:r>
            <a:r>
              <a:rPr kumimoji="0" lang="en-US" altLang="en-US" sz="1800" b="1" i="0" u="none" strike="noStrike" kern="1200" cap="none" spc="0" normalizeH="0" baseline="0" noProof="0" dirty="0">
                <a:ln>
                  <a:noFill/>
                </a:ln>
                <a:solidFill>
                  <a:srgbClr val="000000"/>
                </a:solidFill>
                <a:effectLst/>
                <a:uLnTx/>
                <a:uFillTx/>
                <a:latin typeface="Times New Roman" pitchFamily="18" charset="0"/>
                <a:ea typeface="+mn-ea"/>
                <a:cs typeface="+mn-cs"/>
              </a:rPr>
              <a:t>E</a:t>
            </a:r>
            <a:r>
              <a:rPr kumimoji="0" lang="en-US" altLang="en-US" sz="1800" b="0" i="0" u="none" strike="noStrike" kern="1200" cap="none" spc="0" normalizeH="0" baseline="0" noProof="0" dirty="0">
                <a:ln>
                  <a:noFill/>
                </a:ln>
                <a:solidFill>
                  <a:srgbClr val="000000"/>
                </a:solidFill>
                <a:effectLst/>
                <a:uLnTx/>
                <a:uFillTx/>
                <a:latin typeface="Times New Roman" pitchFamily="18" charset="0"/>
                <a:ea typeface="+mn-ea"/>
                <a:cs typeface="+mn-cs"/>
              </a:rPr>
              <a:t>. This relationship is called the </a:t>
            </a:r>
            <a:r>
              <a:rPr kumimoji="0" lang="en-US" altLang="en-US" sz="1800" b="0" i="0" u="none" strike="noStrike" kern="1200" cap="none" spc="0" normalizeH="0" baseline="0" noProof="0" dirty="0">
                <a:ln>
                  <a:noFill/>
                </a:ln>
                <a:solidFill>
                  <a:srgbClr val="0000FF"/>
                </a:solidFill>
                <a:effectLst/>
                <a:uLnTx/>
                <a:uFillTx/>
                <a:latin typeface="Times New Roman" pitchFamily="18" charset="0"/>
                <a:ea typeface="+mn-ea"/>
                <a:cs typeface="+mn-cs"/>
              </a:rPr>
              <a:t>Ohm’s law</a:t>
            </a:r>
            <a:r>
              <a:rPr kumimoji="0" lang="en-US" altLang="en-US" sz="1800" b="0" i="0" u="none" strike="noStrike" kern="1200" cap="none" spc="0" normalizeH="0" baseline="0" noProof="0" dirty="0">
                <a:ln>
                  <a:noFill/>
                </a:ln>
                <a:solidFill>
                  <a:srgbClr val="000000"/>
                </a:solidFill>
                <a:effectLst/>
                <a:uLnTx/>
                <a:uFillTx/>
                <a:latin typeface="Times New Roman" pitchFamily="18" charset="0"/>
                <a:ea typeface="+mn-ea"/>
                <a:cs typeface="+mn-cs"/>
              </a:rPr>
              <a:t>, and these materials are said to be </a:t>
            </a:r>
            <a:r>
              <a:rPr kumimoji="0" lang="en-US" altLang="en-US" sz="1800" b="0" i="0" u="none" strike="noStrike" kern="1200" cap="none" spc="0" normalizeH="0" baseline="0" noProof="0" dirty="0">
                <a:ln>
                  <a:noFill/>
                </a:ln>
                <a:solidFill>
                  <a:srgbClr val="0000FF"/>
                </a:solidFill>
                <a:effectLst/>
                <a:uLnTx/>
                <a:uFillTx/>
                <a:latin typeface="Times New Roman" pitchFamily="18" charset="0"/>
                <a:ea typeface="+mn-ea"/>
                <a:cs typeface="+mn-cs"/>
              </a:rPr>
              <a:t>ohmic</a:t>
            </a:r>
            <a:r>
              <a:rPr kumimoji="0" lang="en-US" altLang="en-US" sz="1800" b="0" i="0" u="none" strike="noStrike" kern="1200" cap="none" spc="0" normalizeH="0" baseline="0" noProof="0" dirty="0">
                <a:ln>
                  <a:noFill/>
                </a:ln>
                <a:solidFill>
                  <a:srgbClr val="000000"/>
                </a:solidFill>
                <a:effectLst/>
                <a:uLnTx/>
                <a:uFillTx/>
                <a:latin typeface="Times New Roman" pitchFamily="18" charset="0"/>
                <a:ea typeface="+mn-ea"/>
                <a:cs typeface="+mn-cs"/>
              </a:rPr>
              <a:t>. </a:t>
            </a:r>
            <a:endParaRPr kumimoji="0" lang="en-US" sz="1800" b="0" i="0" u="none" strike="noStrike" kern="1200" cap="none" spc="0" normalizeH="0" baseline="0" noProof="0" dirty="0">
              <a:ln>
                <a:noFill/>
              </a:ln>
              <a:solidFill>
                <a:srgbClr val="000000"/>
              </a:solidFill>
              <a:effectLst/>
              <a:uLnTx/>
              <a:uFillTx/>
              <a:latin typeface="Times New Roman" pitchFamily="18" charset="0"/>
              <a:ea typeface="+mn-ea"/>
              <a:cs typeface="+mn-cs"/>
            </a:endParaRPr>
          </a:p>
        </p:txBody>
      </p:sp>
      <p:sp>
        <p:nvSpPr>
          <p:cNvPr id="9" name="Rectangle 8">
            <a:extLst>
              <a:ext uri="{FF2B5EF4-FFF2-40B4-BE49-F238E27FC236}">
                <a16:creationId xmlns:a16="http://schemas.microsoft.com/office/drawing/2014/main" id="{4E76E8B4-526E-45A4-AA66-6BB4614867C4}"/>
              </a:ext>
            </a:extLst>
          </p:cNvPr>
          <p:cNvSpPr/>
          <p:nvPr/>
        </p:nvSpPr>
        <p:spPr>
          <a:xfrm>
            <a:off x="475107" y="1991895"/>
            <a:ext cx="5581977" cy="1060483"/>
          </a:xfrm>
          <a:prstGeom prst="rect">
            <a:avLst/>
          </a:prstGeom>
        </p:spPr>
        <p:txBody>
          <a:bodyPr wrap="none">
            <a:spAutoFit/>
          </a:bodyPr>
          <a:lstStyle/>
          <a:p>
            <a:pPr marL="0" marR="0" lvl="0" indent="0" algn="l" defTabSz="914400" rtl="0" eaLnBrk="1" fontAlgn="base" latinLnBrk="0" hangingPunct="1">
              <a:lnSpc>
                <a:spcPct val="110000"/>
              </a:lnSpc>
              <a:spcBef>
                <a:spcPct val="0"/>
              </a:spcBef>
              <a:spcAft>
                <a:spcPts val="600"/>
              </a:spcAft>
              <a:buClrTx/>
              <a:buSzTx/>
              <a:buFontTx/>
              <a:buNone/>
              <a:tabLst/>
              <a:defRPr/>
            </a:pPr>
            <a:r>
              <a:rPr kumimoji="0" lang="en-US" altLang="en-US" sz="1800" b="0" i="0" u="none" strike="noStrike" kern="1200" cap="none" spc="0" normalizeH="0" baseline="0" noProof="0" dirty="0">
                <a:ln>
                  <a:noFill/>
                </a:ln>
                <a:solidFill>
                  <a:srgbClr val="0000FF"/>
                </a:solidFill>
                <a:effectLst/>
                <a:uLnTx/>
                <a:uFillTx/>
                <a:latin typeface="Times New Roman" pitchFamily="18" charset="0"/>
                <a:ea typeface="+mn-ea"/>
                <a:cs typeface="+mn-cs"/>
              </a:rPr>
              <a:t>Resistivity</a:t>
            </a:r>
            <a:r>
              <a:rPr kumimoji="0" lang="en-US" altLang="en-US" sz="1800" b="0" i="0" u="none" strike="noStrike" kern="1200" cap="none" spc="0" normalizeH="0" baseline="0" noProof="0" dirty="0">
                <a:ln>
                  <a:noFill/>
                </a:ln>
                <a:solidFill>
                  <a:srgbClr val="000000"/>
                </a:solidFill>
                <a:effectLst/>
                <a:uLnTx/>
                <a:uFillTx/>
                <a:latin typeface="Times New Roman" pitchFamily="18" charset="0"/>
                <a:ea typeface="+mn-ea"/>
                <a:cs typeface="+mn-cs"/>
              </a:rPr>
              <a:t> of a material is defined as:</a:t>
            </a:r>
          </a:p>
          <a:p>
            <a:pPr marL="0" marR="0" lvl="0" indent="0" algn="l" defTabSz="914400" rtl="0" eaLnBrk="1" fontAlgn="base" latinLnBrk="0" hangingPunct="1">
              <a:lnSpc>
                <a:spcPct val="11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imes New Roman" pitchFamily="18" charset="0"/>
                <a:ea typeface="+mn-ea"/>
                <a:cs typeface="+mn-cs"/>
              </a:rPr>
              <a:t>Its unit is </a:t>
            </a:r>
            <a:r>
              <a:rPr kumimoji="0" lang="en-US" sz="1800" b="0" i="0" u="none" strike="noStrike" kern="1200" cap="none" spc="0" normalizeH="0" baseline="0" noProof="0" dirty="0" err="1">
                <a:ln>
                  <a:noFill/>
                </a:ln>
                <a:solidFill>
                  <a:srgbClr val="000000"/>
                </a:solidFill>
                <a:effectLst/>
                <a:uLnTx/>
                <a:uFillTx/>
                <a:latin typeface="Times New Roman" pitchFamily="18" charset="0"/>
                <a:ea typeface="+mn-ea"/>
                <a:cs typeface="+mn-cs"/>
              </a:rPr>
              <a:t>V·m</a:t>
            </a:r>
            <a:r>
              <a:rPr kumimoji="0" lang="en-US" sz="1800" b="0" i="0" u="none" strike="noStrike" kern="1200" cap="none" spc="0" normalizeH="0" baseline="0" noProof="0" dirty="0">
                <a:ln>
                  <a:noFill/>
                </a:ln>
                <a:solidFill>
                  <a:srgbClr val="000000"/>
                </a:solidFill>
                <a:effectLst/>
                <a:uLnTx/>
                <a:uFillTx/>
                <a:latin typeface="Times New Roman" pitchFamily="18" charset="0"/>
                <a:ea typeface="+mn-ea"/>
                <a:cs typeface="+mn-cs"/>
              </a:rPr>
              <a:t>/A, or </a:t>
            </a:r>
            <a:r>
              <a:rPr kumimoji="0" lang="en-US" sz="1800" b="0" i="0" u="none" strike="noStrike" kern="1200" cap="none" spc="0" normalizeH="0" baseline="0" noProof="0" dirty="0" err="1">
                <a:ln>
                  <a:noFill/>
                </a:ln>
                <a:solidFill>
                  <a:srgbClr val="000000"/>
                </a:solidFill>
                <a:effectLst/>
                <a:uLnTx/>
                <a:uFillTx/>
                <a:latin typeface="Symbol" panose="05050102010706020507" pitchFamily="18" charset="2"/>
                <a:ea typeface="+mn-ea"/>
                <a:cs typeface="+mn-cs"/>
              </a:rPr>
              <a:t>W</a:t>
            </a:r>
            <a:r>
              <a:rPr kumimoji="0" lang="en-US" sz="1800" b="0" i="0" u="none" strike="noStrike" kern="1200" cap="none" spc="0" normalizeH="0" baseline="0" noProof="0" dirty="0" err="1">
                <a:ln>
                  <a:noFill/>
                </a:ln>
                <a:solidFill>
                  <a:srgbClr val="000000"/>
                </a:solidFill>
                <a:effectLst/>
                <a:uLnTx/>
                <a:uFillTx/>
                <a:latin typeface="Times New Roman" pitchFamily="18" charset="0"/>
                <a:ea typeface="+mn-ea"/>
                <a:cs typeface="+mn-cs"/>
              </a:rPr>
              <a:t>·m</a:t>
            </a:r>
            <a:r>
              <a:rPr kumimoji="0" lang="en-US" sz="1800" b="0" i="0" u="none" strike="noStrike" kern="1200" cap="none" spc="0" normalizeH="0" baseline="0" noProof="0" dirty="0">
                <a:ln>
                  <a:noFill/>
                </a:ln>
                <a:solidFill>
                  <a:srgbClr val="000000"/>
                </a:solidFill>
                <a:effectLst/>
                <a:uLnTx/>
                <a:uFillTx/>
                <a:latin typeface="Times New Roman" pitchFamily="18" charset="0"/>
                <a:ea typeface="+mn-ea"/>
                <a:cs typeface="+mn-cs"/>
              </a:rPr>
              <a:t>.</a:t>
            </a:r>
          </a:p>
          <a:p>
            <a:pPr marL="0" marR="0" lvl="0" indent="0" algn="l" defTabSz="914400" rtl="0" eaLnBrk="1" fontAlgn="base" latinLnBrk="0" hangingPunct="1">
              <a:lnSpc>
                <a:spcPct val="11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imes New Roman" pitchFamily="18" charset="0"/>
                <a:ea typeface="+mn-ea"/>
                <a:cs typeface="+mn-cs"/>
              </a:rPr>
              <a:t>The reciprocal of resistivity is called the </a:t>
            </a:r>
            <a:r>
              <a:rPr kumimoji="0" lang="en-US" sz="1800" b="0" i="0" u="none" strike="noStrike" kern="1200" cap="none" spc="0" normalizeH="0" baseline="0" noProof="0" dirty="0">
                <a:ln>
                  <a:noFill/>
                </a:ln>
                <a:solidFill>
                  <a:srgbClr val="0000FF"/>
                </a:solidFill>
                <a:effectLst/>
                <a:uLnTx/>
                <a:uFillTx/>
                <a:latin typeface="Times New Roman" pitchFamily="18" charset="0"/>
                <a:ea typeface="+mn-ea"/>
                <a:cs typeface="+mn-cs"/>
              </a:rPr>
              <a:t>conductivity </a:t>
            </a:r>
            <a:r>
              <a:rPr kumimoji="0" lang="en-US" sz="1800" b="0" i="0" u="none" strike="noStrike" kern="1200" cap="none" spc="0" normalizeH="0" baseline="0" noProof="0" dirty="0">
                <a:ln>
                  <a:noFill/>
                </a:ln>
                <a:solidFill>
                  <a:srgbClr val="000000"/>
                </a:solidFill>
                <a:effectLst/>
                <a:uLnTx/>
                <a:uFillTx/>
                <a:latin typeface="Times New Roman" pitchFamily="18" charset="0"/>
                <a:ea typeface="+mn-ea"/>
                <a:cs typeface="+mn-cs"/>
              </a:rPr>
              <a:t>(</a:t>
            </a:r>
            <a:r>
              <a:rPr kumimoji="0" lang="en-US" sz="1800" b="0" i="1" u="none" strike="noStrike" kern="1200" cap="none" spc="0" normalizeH="0" baseline="0" noProof="0" dirty="0">
                <a:ln>
                  <a:noFill/>
                </a:ln>
                <a:solidFill>
                  <a:srgbClr val="000000"/>
                </a:solidFill>
                <a:effectLst/>
                <a:uLnTx/>
                <a:uFillTx/>
                <a:latin typeface="Symbol" panose="05050102010706020507" pitchFamily="18" charset="2"/>
                <a:ea typeface="+mn-ea"/>
                <a:cs typeface="+mn-cs"/>
              </a:rPr>
              <a:t>s </a:t>
            </a:r>
            <a:r>
              <a:rPr kumimoji="0" lang="en-US" sz="1800" b="0" i="0" u="none" strike="noStrike" kern="1200" cap="none" spc="0" normalizeH="0" baseline="0" noProof="0" dirty="0">
                <a:ln>
                  <a:noFill/>
                </a:ln>
                <a:solidFill>
                  <a:srgbClr val="000000"/>
                </a:solidFill>
                <a:effectLst/>
                <a:uLnTx/>
                <a:uFillTx/>
                <a:latin typeface="Times New Roman" pitchFamily="18" charset="0"/>
                <a:ea typeface="+mn-ea"/>
                <a:cs typeface="+mn-cs"/>
              </a:rPr>
              <a:t>).</a:t>
            </a:r>
          </a:p>
        </p:txBody>
      </p:sp>
      <p:graphicFrame>
        <p:nvGraphicFramePr>
          <p:cNvPr id="10" name="Object 9">
            <a:extLst>
              <a:ext uri="{FF2B5EF4-FFF2-40B4-BE49-F238E27FC236}">
                <a16:creationId xmlns:a16="http://schemas.microsoft.com/office/drawing/2014/main" id="{08644C2E-EEAC-4440-8CD3-4F49453F2BFF}"/>
              </a:ext>
            </a:extLst>
          </p:cNvPr>
          <p:cNvGraphicFramePr>
            <a:graphicFrameLocks noChangeAspect="1"/>
          </p:cNvGraphicFramePr>
          <p:nvPr>
            <p:extLst>
              <p:ext uri="{D42A27DB-BD31-4B8C-83A1-F6EECF244321}">
                <p14:modId xmlns:p14="http://schemas.microsoft.com/office/powerpoint/2010/main" val="1449627527"/>
              </p:ext>
            </p:extLst>
          </p:nvPr>
        </p:nvGraphicFramePr>
        <p:xfrm>
          <a:off x="4201609" y="1862951"/>
          <a:ext cx="758825" cy="620713"/>
        </p:xfrm>
        <a:graphic>
          <a:graphicData uri="http://schemas.openxmlformats.org/presentationml/2006/ole">
            <mc:AlternateContent xmlns:mc="http://schemas.openxmlformats.org/markup-compatibility/2006">
              <mc:Choice xmlns:v="urn:schemas-microsoft-com:vml" Requires="v">
                <p:oleObj name="Equation" r:id="rId2" imgW="482400" imgH="393480" progId="Equation.DSMT4">
                  <p:embed/>
                </p:oleObj>
              </mc:Choice>
              <mc:Fallback>
                <p:oleObj name="Equation" r:id="rId2" imgW="482400" imgH="393480" progId="Equation.DSMT4">
                  <p:embed/>
                  <p:pic>
                    <p:nvPicPr>
                      <p:cNvPr id="10" name="Object 9">
                        <a:extLst>
                          <a:ext uri="{FF2B5EF4-FFF2-40B4-BE49-F238E27FC236}">
                            <a16:creationId xmlns:a16="http://schemas.microsoft.com/office/drawing/2014/main" id="{08644C2E-EEAC-4440-8CD3-4F49453F2BFF}"/>
                          </a:ext>
                        </a:extLst>
                      </p:cNvPr>
                      <p:cNvPicPr/>
                      <p:nvPr/>
                    </p:nvPicPr>
                    <p:blipFill>
                      <a:blip r:embed="rId3"/>
                      <a:stretch>
                        <a:fillRect/>
                      </a:stretch>
                    </p:blipFill>
                    <p:spPr>
                      <a:xfrm>
                        <a:off x="4201609" y="1862951"/>
                        <a:ext cx="758825" cy="620713"/>
                      </a:xfrm>
                      <a:prstGeom prst="rect">
                        <a:avLst/>
                      </a:prstGeom>
                      <a:solidFill>
                        <a:srgbClr val="FFFFCC"/>
                      </a:solidFill>
                      <a:ln w="15875">
                        <a:solidFill>
                          <a:srgbClr val="0000FF"/>
                        </a:solidFill>
                      </a:ln>
                    </p:spPr>
                  </p:pic>
                </p:oleObj>
              </mc:Fallback>
            </mc:AlternateContent>
          </a:graphicData>
        </a:graphic>
      </p:graphicFrame>
      <p:pic>
        <p:nvPicPr>
          <p:cNvPr id="11" name="Picture 10">
            <a:extLst>
              <a:ext uri="{FF2B5EF4-FFF2-40B4-BE49-F238E27FC236}">
                <a16:creationId xmlns:a16="http://schemas.microsoft.com/office/drawing/2014/main" id="{C9887579-B1EE-F41D-D5BD-1AF80D0913E9}"/>
              </a:ext>
            </a:extLst>
          </p:cNvPr>
          <p:cNvPicPr>
            <a:picLocks noChangeAspect="1"/>
          </p:cNvPicPr>
          <p:nvPr/>
        </p:nvPicPr>
        <p:blipFill>
          <a:blip r:embed="rId4"/>
          <a:stretch>
            <a:fillRect/>
          </a:stretch>
        </p:blipFill>
        <p:spPr>
          <a:xfrm>
            <a:off x="550650" y="3280389"/>
            <a:ext cx="2644369" cy="2255715"/>
          </a:xfrm>
          <a:prstGeom prst="rect">
            <a:avLst/>
          </a:prstGeom>
        </p:spPr>
      </p:pic>
    </p:spTree>
    <p:extLst>
      <p:ext uri="{BB962C8B-B14F-4D97-AF65-F5344CB8AC3E}">
        <p14:creationId xmlns:p14="http://schemas.microsoft.com/office/powerpoint/2010/main" val="242765638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3"/>
          <p:cNvSpPr>
            <a:spLocks noGrp="1"/>
          </p:cNvSpPr>
          <p:nvPr>
            <p:ph type="sldNum" sz="quarter" idx="12"/>
          </p:nvPr>
        </p:nvSpPr>
        <p:spPr/>
        <p:txBody>
          <a:bodyPr/>
          <a:lstStyle/>
          <a:p>
            <a:pPr>
              <a:defRPr/>
            </a:pPr>
            <a:fld id="{C6FF9041-1CCA-4C78-A9CF-A6C1E80A420C}" type="slidenum">
              <a:rPr lang="en-US"/>
              <a:pPr>
                <a:defRPr/>
              </a:pPr>
              <a:t>5</a:t>
            </a:fld>
            <a:endParaRPr lang="en-US" dirty="0"/>
          </a:p>
        </p:txBody>
      </p:sp>
      <p:sp>
        <p:nvSpPr>
          <p:cNvPr id="2" name="Rectangle 1"/>
          <p:cNvSpPr/>
          <p:nvPr/>
        </p:nvSpPr>
        <p:spPr>
          <a:xfrm>
            <a:off x="350979" y="440319"/>
            <a:ext cx="5611370" cy="3893374"/>
          </a:xfrm>
          <a:prstGeom prst="rect">
            <a:avLst/>
          </a:prstGeom>
        </p:spPr>
        <p:txBody>
          <a:bodyPr wrap="square">
            <a:spAutoFit/>
          </a:bodyPr>
          <a:lstStyle/>
          <a:p>
            <a:pPr algn="just">
              <a:spcAft>
                <a:spcPts val="600"/>
              </a:spcAft>
            </a:pPr>
            <a:r>
              <a:rPr lang="en-US" altLang="en-US" dirty="0"/>
              <a:t>When a conductor obeys Ohm’s law, we have</a:t>
            </a:r>
          </a:p>
          <a:p>
            <a:pPr algn="just">
              <a:spcAft>
                <a:spcPts val="600"/>
              </a:spcAft>
            </a:pPr>
            <a:endParaRPr lang="en-US" dirty="0"/>
          </a:p>
          <a:p>
            <a:pPr algn="just">
              <a:spcAft>
                <a:spcPts val="600"/>
              </a:spcAft>
            </a:pPr>
            <a:endParaRPr lang="en-US" dirty="0"/>
          </a:p>
          <a:p>
            <a:pPr algn="just">
              <a:spcAft>
                <a:spcPts val="600"/>
              </a:spcAft>
            </a:pPr>
            <a:r>
              <a:rPr lang="en-US" dirty="0"/>
              <a:t>The </a:t>
            </a:r>
            <a:r>
              <a:rPr lang="en-US" dirty="0">
                <a:solidFill>
                  <a:srgbClr val="0000FF"/>
                </a:solidFill>
              </a:rPr>
              <a:t>resistance</a:t>
            </a:r>
            <a:r>
              <a:rPr lang="en-US" dirty="0"/>
              <a:t> of a conductor is its voltage to current ratio:</a:t>
            </a:r>
          </a:p>
          <a:p>
            <a:pPr algn="just">
              <a:spcAft>
                <a:spcPts val="600"/>
              </a:spcAft>
            </a:pPr>
            <a:endParaRPr lang="en-US" dirty="0"/>
          </a:p>
          <a:p>
            <a:pPr algn="just">
              <a:spcAft>
                <a:spcPts val="600"/>
              </a:spcAft>
            </a:pPr>
            <a:endParaRPr lang="en-US" dirty="0"/>
          </a:p>
          <a:p>
            <a:pPr algn="just">
              <a:spcAft>
                <a:spcPts val="600"/>
              </a:spcAft>
            </a:pPr>
            <a:r>
              <a:rPr lang="en-US" dirty="0"/>
              <a:t>The cause-effect form of Ohm’s law is:</a:t>
            </a:r>
          </a:p>
          <a:p>
            <a:pPr algn="just">
              <a:spcAft>
                <a:spcPts val="600"/>
              </a:spcAft>
            </a:pPr>
            <a:r>
              <a:rPr lang="en-US" sz="1200" dirty="0"/>
              <a:t> </a:t>
            </a:r>
          </a:p>
          <a:p>
            <a:pPr algn="just">
              <a:spcAft>
                <a:spcPts val="1200"/>
              </a:spcAft>
            </a:pPr>
            <a:r>
              <a:rPr lang="en-US" dirty="0"/>
              <a:t>The unit of resistance is </a:t>
            </a:r>
            <a:r>
              <a:rPr lang="en-US" dirty="0">
                <a:solidFill>
                  <a:srgbClr val="0000FF"/>
                </a:solidFill>
              </a:rPr>
              <a:t>ohm</a:t>
            </a:r>
            <a:r>
              <a:rPr lang="en-US" dirty="0"/>
              <a:t>, 1 </a:t>
            </a:r>
            <a:r>
              <a:rPr lang="en-US" dirty="0">
                <a:latin typeface="Symbol" panose="05050102010706020507" pitchFamily="18" charset="2"/>
              </a:rPr>
              <a:t>W </a:t>
            </a:r>
            <a:r>
              <a:rPr lang="en-US" dirty="0"/>
              <a:t>= 1 V/A.</a:t>
            </a:r>
          </a:p>
          <a:p>
            <a:pPr algn="just">
              <a:spcAft>
                <a:spcPts val="600"/>
              </a:spcAft>
            </a:pPr>
            <a:r>
              <a:rPr lang="en-US" dirty="0"/>
              <a:t>The reciprocal of resistance is called the </a:t>
            </a:r>
            <a:r>
              <a:rPr lang="en-US" dirty="0">
                <a:solidFill>
                  <a:srgbClr val="0000FF"/>
                </a:solidFill>
              </a:rPr>
              <a:t>conductance </a:t>
            </a:r>
            <a:r>
              <a:rPr lang="en-US" i="1" dirty="0"/>
              <a:t>G</a:t>
            </a:r>
            <a:r>
              <a:rPr lang="en-US" dirty="0"/>
              <a:t>:</a:t>
            </a:r>
          </a:p>
          <a:p>
            <a:pPr algn="just">
              <a:spcAft>
                <a:spcPts val="600"/>
              </a:spcAft>
            </a:pPr>
            <a:r>
              <a:rPr lang="en-US" i="1" dirty="0"/>
              <a:t>G </a:t>
            </a:r>
            <a:r>
              <a:rPr lang="en-US" dirty="0"/>
              <a:t>= 1/</a:t>
            </a:r>
            <a:r>
              <a:rPr lang="en-US" i="1" dirty="0"/>
              <a:t>R</a:t>
            </a:r>
            <a:r>
              <a:rPr lang="en-US" dirty="0"/>
              <a:t>, measured in 1/</a:t>
            </a:r>
            <a:r>
              <a:rPr lang="en-US" dirty="0">
                <a:latin typeface="Symbol" panose="05050102010706020507" pitchFamily="18" charset="2"/>
              </a:rPr>
              <a:t>W</a:t>
            </a:r>
            <a:r>
              <a:rPr lang="en-US" dirty="0"/>
              <a:t>, also called a </a:t>
            </a:r>
            <a:r>
              <a:rPr lang="en-US" dirty="0">
                <a:solidFill>
                  <a:srgbClr val="0000FF"/>
                </a:solidFill>
              </a:rPr>
              <a:t>siemens</a:t>
            </a:r>
            <a:r>
              <a:rPr lang="en-US" dirty="0"/>
              <a:t> or </a:t>
            </a:r>
            <a:r>
              <a:rPr lang="en-US" dirty="0">
                <a:solidFill>
                  <a:srgbClr val="0000FF"/>
                </a:solidFill>
              </a:rPr>
              <a:t>mho</a:t>
            </a:r>
            <a:r>
              <a:rPr lang="en-US" dirty="0"/>
              <a:t>.</a:t>
            </a:r>
          </a:p>
        </p:txBody>
      </p:sp>
      <p:pic>
        <p:nvPicPr>
          <p:cNvPr id="10" name="Picture 9" descr="25_07_Figure.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120732" y="463154"/>
            <a:ext cx="2305447" cy="2056209"/>
          </a:xfrm>
          <a:prstGeom prst="rect">
            <a:avLst/>
          </a:prstGeom>
        </p:spPr>
      </p:pic>
      <p:graphicFrame>
        <p:nvGraphicFramePr>
          <p:cNvPr id="11" name="Object 10"/>
          <p:cNvGraphicFramePr>
            <a:graphicFrameLocks noChangeAspect="1"/>
          </p:cNvGraphicFramePr>
          <p:nvPr>
            <p:extLst>
              <p:ext uri="{D42A27DB-BD31-4B8C-83A1-F6EECF244321}">
                <p14:modId xmlns:p14="http://schemas.microsoft.com/office/powerpoint/2010/main" val="4093272226"/>
              </p:ext>
            </p:extLst>
          </p:nvPr>
        </p:nvGraphicFramePr>
        <p:xfrm>
          <a:off x="444707" y="829075"/>
          <a:ext cx="3454400" cy="620712"/>
        </p:xfrm>
        <a:graphic>
          <a:graphicData uri="http://schemas.openxmlformats.org/presentationml/2006/ole">
            <mc:AlternateContent xmlns:mc="http://schemas.openxmlformats.org/markup-compatibility/2006">
              <mc:Choice xmlns:v="urn:schemas-microsoft-com:vml" Requires="v">
                <p:oleObj name="Equation" r:id="rId3" imgW="2197080" imgH="393480" progId="Equation.DSMT4">
                  <p:embed/>
                </p:oleObj>
              </mc:Choice>
              <mc:Fallback>
                <p:oleObj name="Equation" r:id="rId3" imgW="2197080" imgH="393480" progId="Equation.DSMT4">
                  <p:embed/>
                  <p:pic>
                    <p:nvPicPr>
                      <p:cNvPr id="11" name="Object 10"/>
                      <p:cNvPicPr/>
                      <p:nvPr/>
                    </p:nvPicPr>
                    <p:blipFill>
                      <a:blip r:embed="rId4"/>
                      <a:stretch>
                        <a:fillRect/>
                      </a:stretch>
                    </p:blipFill>
                    <p:spPr>
                      <a:xfrm>
                        <a:off x="444707" y="829075"/>
                        <a:ext cx="3454400" cy="620712"/>
                      </a:xfrm>
                      <a:prstGeom prst="rect">
                        <a:avLst/>
                      </a:prstGeom>
                      <a:noFill/>
                      <a:ln w="15875">
                        <a:noFill/>
                      </a:ln>
                    </p:spPr>
                  </p:pic>
                </p:oleObj>
              </mc:Fallback>
            </mc:AlternateContent>
          </a:graphicData>
        </a:graphic>
      </p:graphicFrame>
      <p:graphicFrame>
        <p:nvGraphicFramePr>
          <p:cNvPr id="12" name="Object 11"/>
          <p:cNvGraphicFramePr>
            <a:graphicFrameLocks noChangeAspect="1"/>
          </p:cNvGraphicFramePr>
          <p:nvPr>
            <p:extLst>
              <p:ext uri="{D42A27DB-BD31-4B8C-83A1-F6EECF244321}">
                <p14:modId xmlns:p14="http://schemas.microsoft.com/office/powerpoint/2010/main" val="1392693623"/>
              </p:ext>
            </p:extLst>
          </p:nvPr>
        </p:nvGraphicFramePr>
        <p:xfrm>
          <a:off x="500063" y="1898650"/>
          <a:ext cx="1858962" cy="620713"/>
        </p:xfrm>
        <a:graphic>
          <a:graphicData uri="http://schemas.openxmlformats.org/presentationml/2006/ole">
            <mc:AlternateContent xmlns:mc="http://schemas.openxmlformats.org/markup-compatibility/2006">
              <mc:Choice xmlns:v="urn:schemas-microsoft-com:vml" Requires="v">
                <p:oleObj name="Equation" r:id="rId5" imgW="1180800" imgH="393480" progId="Equation.DSMT4">
                  <p:embed/>
                </p:oleObj>
              </mc:Choice>
              <mc:Fallback>
                <p:oleObj name="Equation" r:id="rId5" imgW="1180800" imgH="393480" progId="Equation.DSMT4">
                  <p:embed/>
                  <p:pic>
                    <p:nvPicPr>
                      <p:cNvPr id="12" name="Object 11"/>
                      <p:cNvPicPr/>
                      <p:nvPr/>
                    </p:nvPicPr>
                    <p:blipFill>
                      <a:blip r:embed="rId6"/>
                      <a:stretch>
                        <a:fillRect/>
                      </a:stretch>
                    </p:blipFill>
                    <p:spPr>
                      <a:xfrm>
                        <a:off x="500063" y="1898650"/>
                        <a:ext cx="1858962" cy="620713"/>
                      </a:xfrm>
                      <a:prstGeom prst="rect">
                        <a:avLst/>
                      </a:prstGeom>
                      <a:solidFill>
                        <a:srgbClr val="FFFFCC"/>
                      </a:solidFill>
                      <a:ln w="15875">
                        <a:solidFill>
                          <a:srgbClr val="0000FF"/>
                        </a:solidFill>
                      </a:ln>
                    </p:spPr>
                  </p:pic>
                </p:oleObj>
              </mc:Fallback>
            </mc:AlternateContent>
          </a:graphicData>
        </a:graphic>
      </p:graphicFrame>
      <p:graphicFrame>
        <p:nvGraphicFramePr>
          <p:cNvPr id="13" name="Object 12"/>
          <p:cNvGraphicFramePr>
            <a:graphicFrameLocks noChangeAspect="1"/>
          </p:cNvGraphicFramePr>
          <p:nvPr>
            <p:extLst>
              <p:ext uri="{D42A27DB-BD31-4B8C-83A1-F6EECF244321}">
                <p14:modId xmlns:p14="http://schemas.microsoft.com/office/powerpoint/2010/main" val="2938130260"/>
              </p:ext>
            </p:extLst>
          </p:nvPr>
        </p:nvGraphicFramePr>
        <p:xfrm>
          <a:off x="4171806" y="2445616"/>
          <a:ext cx="619125" cy="620713"/>
        </p:xfrm>
        <a:graphic>
          <a:graphicData uri="http://schemas.openxmlformats.org/presentationml/2006/ole">
            <mc:AlternateContent xmlns:mc="http://schemas.openxmlformats.org/markup-compatibility/2006">
              <mc:Choice xmlns:v="urn:schemas-microsoft-com:vml" Requires="v">
                <p:oleObj name="Equation" r:id="rId7" imgW="393480" imgH="393480" progId="Equation.DSMT4">
                  <p:embed/>
                </p:oleObj>
              </mc:Choice>
              <mc:Fallback>
                <p:oleObj name="Equation" r:id="rId7" imgW="393480" imgH="393480" progId="Equation.DSMT4">
                  <p:embed/>
                  <p:pic>
                    <p:nvPicPr>
                      <p:cNvPr id="13" name="Object 12"/>
                      <p:cNvPicPr/>
                      <p:nvPr/>
                    </p:nvPicPr>
                    <p:blipFill>
                      <a:blip r:embed="rId8"/>
                      <a:stretch>
                        <a:fillRect/>
                      </a:stretch>
                    </p:blipFill>
                    <p:spPr>
                      <a:xfrm>
                        <a:off x="4171806" y="2445616"/>
                        <a:ext cx="619125" cy="620713"/>
                      </a:xfrm>
                      <a:prstGeom prst="rect">
                        <a:avLst/>
                      </a:prstGeom>
                      <a:solidFill>
                        <a:srgbClr val="FFFFCC"/>
                      </a:solidFill>
                      <a:ln w="15875">
                        <a:solidFill>
                          <a:srgbClr val="0000FF"/>
                        </a:solidFill>
                      </a:ln>
                    </p:spPr>
                  </p:pic>
                </p:oleObj>
              </mc:Fallback>
            </mc:AlternateContent>
          </a:graphicData>
        </a:graphic>
      </p:graphicFrame>
      <p:sp>
        <p:nvSpPr>
          <p:cNvPr id="8" name="TextBox 7">
            <a:extLst>
              <a:ext uri="{FF2B5EF4-FFF2-40B4-BE49-F238E27FC236}">
                <a16:creationId xmlns:a16="http://schemas.microsoft.com/office/drawing/2014/main" id="{E9B91AAB-9486-5A88-0943-05F650B9325B}"/>
              </a:ext>
            </a:extLst>
          </p:cNvPr>
          <p:cNvSpPr txBox="1"/>
          <p:nvPr/>
        </p:nvSpPr>
        <p:spPr>
          <a:xfrm>
            <a:off x="350979" y="4469160"/>
            <a:ext cx="5769753" cy="1754326"/>
          </a:xfrm>
          <a:prstGeom prst="rect">
            <a:avLst/>
          </a:prstGeom>
          <a:noFill/>
        </p:spPr>
        <p:txBody>
          <a:bodyPr wrap="square">
            <a:spAutoFit/>
          </a:bodyPr>
          <a:lstStyle/>
          <a:p>
            <a:pPr algn="l"/>
            <a:r>
              <a:rPr lang="en-US" dirty="0"/>
              <a:t>When using a resistor, it is important to know its </a:t>
            </a:r>
            <a:r>
              <a:rPr lang="en-US" dirty="0">
                <a:solidFill>
                  <a:srgbClr val="0000FF"/>
                </a:solidFill>
              </a:rPr>
              <a:t>power rating</a:t>
            </a:r>
            <a:r>
              <a:rPr lang="en-US" dirty="0"/>
              <a:t>. Typical values are 1/8, ¼, ½, 1, and 2 W. </a:t>
            </a:r>
          </a:p>
          <a:p>
            <a:pPr algn="l"/>
            <a:endParaRPr lang="en-US" dirty="0"/>
          </a:p>
          <a:p>
            <a:pPr algn="l"/>
            <a:r>
              <a:rPr lang="en-US" dirty="0">
                <a:solidFill>
                  <a:srgbClr val="0000FF"/>
                </a:solidFill>
              </a:rPr>
              <a:t>Rheostats </a:t>
            </a:r>
            <a:r>
              <a:rPr lang="en-US" dirty="0"/>
              <a:t>are 2-leads variable resistors.</a:t>
            </a:r>
          </a:p>
          <a:p>
            <a:pPr algn="l"/>
            <a:r>
              <a:rPr lang="en-US" dirty="0">
                <a:solidFill>
                  <a:srgbClr val="0000FF"/>
                </a:solidFill>
              </a:rPr>
              <a:t>Potentiometers </a:t>
            </a:r>
            <a:r>
              <a:rPr lang="en-US" dirty="0"/>
              <a:t>are 3-leads variable resistors, also called “pots”.</a:t>
            </a:r>
          </a:p>
        </p:txBody>
      </p:sp>
      <p:pic>
        <p:nvPicPr>
          <p:cNvPr id="4236" name="Picture 140" descr="Rotary Potentiometer">
            <a:extLst>
              <a:ext uri="{FF2B5EF4-FFF2-40B4-BE49-F238E27FC236}">
                <a16:creationId xmlns:a16="http://schemas.microsoft.com/office/drawing/2014/main" id="{14903316-9A25-9B4A-2F02-AA80137537EB}"/>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6289514" y="4587158"/>
            <a:ext cx="1053385" cy="1239276"/>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14" descr="A black line with a wave&#10;&#10;AI-generated content may be incorrect.">
            <a:extLst>
              <a:ext uri="{FF2B5EF4-FFF2-40B4-BE49-F238E27FC236}">
                <a16:creationId xmlns:a16="http://schemas.microsoft.com/office/drawing/2014/main" id="{03E546DF-7F30-1EC2-602A-6C6068B52812}"/>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7504583" y="3571693"/>
            <a:ext cx="952500" cy="762000"/>
          </a:xfrm>
          <a:prstGeom prst="rect">
            <a:avLst/>
          </a:prstGeom>
        </p:spPr>
      </p:pic>
      <p:pic>
        <p:nvPicPr>
          <p:cNvPr id="23" name="Picture 22" descr="A black arrow pointing up to a wave&#10;&#10;AI-generated content may be incorrect.">
            <a:extLst>
              <a:ext uri="{FF2B5EF4-FFF2-40B4-BE49-F238E27FC236}">
                <a16:creationId xmlns:a16="http://schemas.microsoft.com/office/drawing/2014/main" id="{AC6CF0FA-C189-BAE4-842A-99D0FA5E91FD}"/>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7523244" y="4786603"/>
            <a:ext cx="952500" cy="952500"/>
          </a:xfrm>
          <a:prstGeom prst="rect">
            <a:avLst/>
          </a:prstGeom>
        </p:spPr>
      </p:pic>
      <p:pic>
        <p:nvPicPr>
          <p:cNvPr id="25" name="Picture 24">
            <a:extLst>
              <a:ext uri="{FF2B5EF4-FFF2-40B4-BE49-F238E27FC236}">
                <a16:creationId xmlns:a16="http://schemas.microsoft.com/office/drawing/2014/main" id="{6EFF2298-90D8-6ADD-DFAA-2D70C75600FA}"/>
              </a:ext>
            </a:extLst>
          </p:cNvPr>
          <p:cNvPicPr>
            <a:picLocks noChangeAspect="1"/>
          </p:cNvPicPr>
          <p:nvPr/>
        </p:nvPicPr>
        <p:blipFill>
          <a:blip r:embed="rId12"/>
          <a:stretch>
            <a:fillRect/>
          </a:stretch>
        </p:blipFill>
        <p:spPr>
          <a:xfrm>
            <a:off x="6120732" y="3799221"/>
            <a:ext cx="1465440" cy="281815"/>
          </a:xfrm>
          <a:prstGeom prst="rect">
            <a:avLst/>
          </a:prstGeom>
        </p:spPr>
      </p:pic>
    </p:spTree>
    <p:extLst>
      <p:ext uri="{BB962C8B-B14F-4D97-AF65-F5344CB8AC3E}">
        <p14:creationId xmlns:p14="http://schemas.microsoft.com/office/powerpoint/2010/main" val="53580184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3"/>
          <p:cNvSpPr>
            <a:spLocks noGrp="1"/>
          </p:cNvSpPr>
          <p:nvPr>
            <p:ph type="sldNum" sz="quarter" idx="12"/>
          </p:nvPr>
        </p:nvSpPr>
        <p:spPr/>
        <p:txBody>
          <a:bodyPr/>
          <a:lstStyle/>
          <a:p>
            <a:pPr>
              <a:defRPr/>
            </a:pPr>
            <a:fld id="{C6FF9041-1CCA-4C78-A9CF-A6C1E80A420C}" type="slidenum">
              <a:rPr lang="en-US"/>
              <a:pPr>
                <a:defRPr/>
              </a:pPr>
              <a:t>6</a:t>
            </a:fld>
            <a:endParaRPr lang="en-US" dirty="0"/>
          </a:p>
        </p:txBody>
      </p:sp>
      <p:sp>
        <p:nvSpPr>
          <p:cNvPr id="3" name="Rectangle 2">
            <a:extLst>
              <a:ext uri="{FF2B5EF4-FFF2-40B4-BE49-F238E27FC236}">
                <a16:creationId xmlns:a16="http://schemas.microsoft.com/office/drawing/2014/main" id="{68A82AB8-21BD-4E4A-BB89-15C9F0221EB6}"/>
              </a:ext>
            </a:extLst>
          </p:cNvPr>
          <p:cNvSpPr/>
          <p:nvPr/>
        </p:nvSpPr>
        <p:spPr>
          <a:xfrm>
            <a:off x="384648" y="4418602"/>
            <a:ext cx="1043876" cy="369332"/>
          </a:xfrm>
          <a:prstGeom prst="rect">
            <a:avLst/>
          </a:prstGeom>
        </p:spPr>
        <p:txBody>
          <a:bodyPr wrap="none">
            <a:spAutoFit/>
          </a:bodyPr>
          <a:lstStyle/>
          <a:p>
            <a:pPr algn="l">
              <a:spcAft>
                <a:spcPts val="600"/>
              </a:spcAft>
            </a:pPr>
            <a:r>
              <a:rPr lang="en-US" b="1" u="sng" dirty="0">
                <a:solidFill>
                  <a:srgbClr val="800080"/>
                </a:solidFill>
              </a:rPr>
              <a:t>5. Power</a:t>
            </a:r>
          </a:p>
        </p:txBody>
      </p:sp>
      <p:sp>
        <p:nvSpPr>
          <p:cNvPr id="4" name="Rectangle 3">
            <a:extLst>
              <a:ext uri="{FF2B5EF4-FFF2-40B4-BE49-F238E27FC236}">
                <a16:creationId xmlns:a16="http://schemas.microsoft.com/office/drawing/2014/main" id="{3F9116ED-EBD0-4E7F-9B3D-43836727E6E2}"/>
              </a:ext>
            </a:extLst>
          </p:cNvPr>
          <p:cNvSpPr/>
          <p:nvPr/>
        </p:nvSpPr>
        <p:spPr>
          <a:xfrm>
            <a:off x="350979" y="4679365"/>
            <a:ext cx="8488221" cy="1477328"/>
          </a:xfrm>
          <a:prstGeom prst="rect">
            <a:avLst/>
          </a:prstGeom>
        </p:spPr>
        <p:txBody>
          <a:bodyPr wrap="square">
            <a:spAutoFit/>
          </a:bodyPr>
          <a:lstStyle/>
          <a:p>
            <a:pPr algn="l">
              <a:lnSpc>
                <a:spcPct val="150000"/>
              </a:lnSpc>
            </a:pPr>
            <a:r>
              <a:rPr lang="en-US" dirty="0"/>
              <a:t>The power absorbed or delivered  by an </a:t>
            </a:r>
            <a:r>
              <a:rPr lang="en-US" dirty="0">
                <a:solidFill>
                  <a:srgbClr val="0000FF"/>
                </a:solidFill>
              </a:rPr>
              <a:t>electric component </a:t>
            </a:r>
            <a:r>
              <a:rPr lang="en-US" dirty="0"/>
              <a:t>(resistors, capacitors, inductors, batteries, diodes, …) . is</a:t>
            </a:r>
          </a:p>
          <a:p>
            <a:pPr algn="l"/>
            <a:endParaRPr lang="en-US" dirty="0"/>
          </a:p>
          <a:p>
            <a:pPr algn="l"/>
            <a:r>
              <a:rPr lang="en-US" dirty="0"/>
              <a:t>For a resistor, it is</a:t>
            </a:r>
          </a:p>
        </p:txBody>
      </p:sp>
      <p:graphicFrame>
        <p:nvGraphicFramePr>
          <p:cNvPr id="16" name="Object 15">
            <a:extLst>
              <a:ext uri="{FF2B5EF4-FFF2-40B4-BE49-F238E27FC236}">
                <a16:creationId xmlns:a16="http://schemas.microsoft.com/office/drawing/2014/main" id="{E600B06F-B059-46F0-B170-5429A47AB666}"/>
              </a:ext>
            </a:extLst>
          </p:cNvPr>
          <p:cNvGraphicFramePr>
            <a:graphicFrameLocks noChangeAspect="1"/>
          </p:cNvGraphicFramePr>
          <p:nvPr/>
        </p:nvGraphicFramePr>
        <p:xfrm>
          <a:off x="3821762" y="5241777"/>
          <a:ext cx="700087" cy="279400"/>
        </p:xfrm>
        <a:graphic>
          <a:graphicData uri="http://schemas.openxmlformats.org/presentationml/2006/ole">
            <mc:AlternateContent xmlns:mc="http://schemas.openxmlformats.org/markup-compatibility/2006">
              <mc:Choice xmlns:v="urn:schemas-microsoft-com:vml" Requires="v">
                <p:oleObj name="Equation" r:id="rId2" imgW="444240" imgH="177480" progId="Equation.DSMT4">
                  <p:embed/>
                </p:oleObj>
              </mc:Choice>
              <mc:Fallback>
                <p:oleObj name="Equation" r:id="rId2" imgW="444240" imgH="177480" progId="Equation.DSMT4">
                  <p:embed/>
                  <p:pic>
                    <p:nvPicPr>
                      <p:cNvPr id="16" name="Object 15">
                        <a:extLst>
                          <a:ext uri="{FF2B5EF4-FFF2-40B4-BE49-F238E27FC236}">
                            <a16:creationId xmlns:a16="http://schemas.microsoft.com/office/drawing/2014/main" id="{E600B06F-B059-46F0-B170-5429A47AB666}"/>
                          </a:ext>
                        </a:extLst>
                      </p:cNvPr>
                      <p:cNvPicPr/>
                      <p:nvPr/>
                    </p:nvPicPr>
                    <p:blipFill>
                      <a:blip r:embed="rId3"/>
                      <a:stretch>
                        <a:fillRect/>
                      </a:stretch>
                    </p:blipFill>
                    <p:spPr>
                      <a:xfrm>
                        <a:off x="3821762" y="5241777"/>
                        <a:ext cx="700087" cy="279400"/>
                      </a:xfrm>
                      <a:prstGeom prst="rect">
                        <a:avLst/>
                      </a:prstGeom>
                      <a:solidFill>
                        <a:srgbClr val="FFFFCC"/>
                      </a:solidFill>
                      <a:ln w="15875">
                        <a:solidFill>
                          <a:srgbClr val="0000FF"/>
                        </a:solidFill>
                      </a:ln>
                    </p:spPr>
                  </p:pic>
                </p:oleObj>
              </mc:Fallback>
            </mc:AlternateContent>
          </a:graphicData>
        </a:graphic>
      </p:graphicFrame>
      <p:graphicFrame>
        <p:nvGraphicFramePr>
          <p:cNvPr id="17" name="Object 16">
            <a:extLst>
              <a:ext uri="{FF2B5EF4-FFF2-40B4-BE49-F238E27FC236}">
                <a16:creationId xmlns:a16="http://schemas.microsoft.com/office/drawing/2014/main" id="{05842656-3BFE-4E52-8969-115F906D020D}"/>
              </a:ext>
            </a:extLst>
          </p:cNvPr>
          <p:cNvGraphicFramePr>
            <a:graphicFrameLocks noChangeAspect="1"/>
          </p:cNvGraphicFramePr>
          <p:nvPr/>
        </p:nvGraphicFramePr>
        <p:xfrm>
          <a:off x="2194068" y="5651558"/>
          <a:ext cx="1858962" cy="658812"/>
        </p:xfrm>
        <a:graphic>
          <a:graphicData uri="http://schemas.openxmlformats.org/presentationml/2006/ole">
            <mc:AlternateContent xmlns:mc="http://schemas.openxmlformats.org/markup-compatibility/2006">
              <mc:Choice xmlns:v="urn:schemas-microsoft-com:vml" Requires="v">
                <p:oleObj name="Equation" r:id="rId4" imgW="1180800" imgH="419040" progId="Equation.DSMT4">
                  <p:embed/>
                </p:oleObj>
              </mc:Choice>
              <mc:Fallback>
                <p:oleObj name="Equation" r:id="rId4" imgW="1180800" imgH="419040" progId="Equation.DSMT4">
                  <p:embed/>
                  <p:pic>
                    <p:nvPicPr>
                      <p:cNvPr id="17" name="Object 16">
                        <a:extLst>
                          <a:ext uri="{FF2B5EF4-FFF2-40B4-BE49-F238E27FC236}">
                            <a16:creationId xmlns:a16="http://schemas.microsoft.com/office/drawing/2014/main" id="{05842656-3BFE-4E52-8969-115F906D020D}"/>
                          </a:ext>
                        </a:extLst>
                      </p:cNvPr>
                      <p:cNvPicPr/>
                      <p:nvPr/>
                    </p:nvPicPr>
                    <p:blipFill>
                      <a:blip r:embed="rId5"/>
                      <a:stretch>
                        <a:fillRect/>
                      </a:stretch>
                    </p:blipFill>
                    <p:spPr>
                      <a:xfrm>
                        <a:off x="2194068" y="5651558"/>
                        <a:ext cx="1858962" cy="658812"/>
                      </a:xfrm>
                      <a:prstGeom prst="rect">
                        <a:avLst/>
                      </a:prstGeom>
                      <a:solidFill>
                        <a:srgbClr val="FFFFCC"/>
                      </a:solidFill>
                      <a:ln w="15875">
                        <a:solidFill>
                          <a:srgbClr val="0000FF"/>
                        </a:solidFill>
                      </a:ln>
                    </p:spPr>
                  </p:pic>
                </p:oleObj>
              </mc:Fallback>
            </mc:AlternateContent>
          </a:graphicData>
        </a:graphic>
      </p:graphicFrame>
      <p:grpSp>
        <p:nvGrpSpPr>
          <p:cNvPr id="22" name="Group 21">
            <a:extLst>
              <a:ext uri="{FF2B5EF4-FFF2-40B4-BE49-F238E27FC236}">
                <a16:creationId xmlns:a16="http://schemas.microsoft.com/office/drawing/2014/main" id="{ABB8F711-DB64-4443-AFBF-87210FD8317D}"/>
              </a:ext>
            </a:extLst>
          </p:cNvPr>
          <p:cNvGrpSpPr/>
          <p:nvPr/>
        </p:nvGrpSpPr>
        <p:grpSpPr>
          <a:xfrm>
            <a:off x="6286750" y="5447986"/>
            <a:ext cx="1531831" cy="762541"/>
            <a:chOff x="6240568" y="5417488"/>
            <a:chExt cx="1531831" cy="762541"/>
          </a:xfrm>
        </p:grpSpPr>
        <p:pic>
          <p:nvPicPr>
            <p:cNvPr id="7" name="Picture 6">
              <a:extLst>
                <a:ext uri="{FF2B5EF4-FFF2-40B4-BE49-F238E27FC236}">
                  <a16:creationId xmlns:a16="http://schemas.microsoft.com/office/drawing/2014/main" id="{BA805E54-58AA-4B5E-B133-2807C88F52F5}"/>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248399" y="5418029"/>
              <a:ext cx="1524000" cy="762000"/>
            </a:xfrm>
            <a:prstGeom prst="rect">
              <a:avLst/>
            </a:prstGeom>
          </p:spPr>
        </p:pic>
        <p:sp>
          <p:nvSpPr>
            <p:cNvPr id="9" name="Rectangle 8">
              <a:extLst>
                <a:ext uri="{FF2B5EF4-FFF2-40B4-BE49-F238E27FC236}">
                  <a16:creationId xmlns:a16="http://schemas.microsoft.com/office/drawing/2014/main" id="{2254B00A-2BDE-4593-84DB-5EF879F9D70D}"/>
                </a:ext>
              </a:extLst>
            </p:cNvPr>
            <p:cNvSpPr/>
            <p:nvPr/>
          </p:nvSpPr>
          <p:spPr>
            <a:xfrm>
              <a:off x="6240568" y="5605557"/>
              <a:ext cx="314510" cy="369332"/>
            </a:xfrm>
            <a:prstGeom prst="rect">
              <a:avLst/>
            </a:prstGeom>
          </p:spPr>
          <p:txBody>
            <a:bodyPr wrap="none">
              <a:spAutoFit/>
            </a:bodyPr>
            <a:lstStyle/>
            <a:p>
              <a:r>
                <a:rPr lang="en-US" dirty="0"/>
                <a:t>+</a:t>
              </a:r>
            </a:p>
          </p:txBody>
        </p:sp>
        <p:sp>
          <p:nvSpPr>
            <p:cNvPr id="18" name="Rectangle 17">
              <a:extLst>
                <a:ext uri="{FF2B5EF4-FFF2-40B4-BE49-F238E27FC236}">
                  <a16:creationId xmlns:a16="http://schemas.microsoft.com/office/drawing/2014/main" id="{C5CB93BB-212D-4474-890A-0B356A8E834D}"/>
                </a:ext>
              </a:extLst>
            </p:cNvPr>
            <p:cNvSpPr/>
            <p:nvPr/>
          </p:nvSpPr>
          <p:spPr>
            <a:xfrm>
              <a:off x="7498429" y="5581134"/>
              <a:ext cx="261611" cy="369332"/>
            </a:xfrm>
            <a:prstGeom prst="rect">
              <a:avLst/>
            </a:prstGeom>
          </p:spPr>
          <p:txBody>
            <a:bodyPr wrap="none">
              <a:spAutoFit/>
            </a:bodyPr>
            <a:lstStyle/>
            <a:p>
              <a:r>
                <a:rPr lang="en-US" dirty="0"/>
                <a:t>-</a:t>
              </a:r>
            </a:p>
          </p:txBody>
        </p:sp>
        <p:cxnSp>
          <p:nvCxnSpPr>
            <p:cNvPr id="20" name="Straight Arrow Connector 19">
              <a:extLst>
                <a:ext uri="{FF2B5EF4-FFF2-40B4-BE49-F238E27FC236}">
                  <a16:creationId xmlns:a16="http://schemas.microsoft.com/office/drawing/2014/main" id="{9BBCE38D-0D7D-4C34-A753-CCF22F699E67}"/>
                </a:ext>
              </a:extLst>
            </p:cNvPr>
            <p:cNvCxnSpPr/>
            <p:nvPr/>
          </p:nvCxnSpPr>
          <p:spPr bwMode="auto">
            <a:xfrm>
              <a:off x="6687127" y="5605557"/>
              <a:ext cx="461818" cy="0"/>
            </a:xfrm>
            <a:prstGeom prst="straightConnector1">
              <a:avLst/>
            </a:prstGeom>
            <a:solidFill>
              <a:schemeClr val="accent1"/>
            </a:solidFill>
            <a:ln w="22225" cap="flat" cmpd="sng" algn="ctr">
              <a:solidFill>
                <a:schemeClr val="tx1"/>
              </a:solidFill>
              <a:prstDash val="solid"/>
              <a:round/>
              <a:headEnd type="none" w="med" len="med"/>
              <a:tailEnd type="stealth" w="med" len="lg"/>
            </a:ln>
            <a:effectLst/>
          </p:spPr>
        </p:cxnSp>
        <p:sp>
          <p:nvSpPr>
            <p:cNvPr id="21" name="Rectangle 20">
              <a:extLst>
                <a:ext uri="{FF2B5EF4-FFF2-40B4-BE49-F238E27FC236}">
                  <a16:creationId xmlns:a16="http://schemas.microsoft.com/office/drawing/2014/main" id="{B17DEFFB-37BD-44FA-ADC3-A3AB4549E11B}"/>
                </a:ext>
              </a:extLst>
            </p:cNvPr>
            <p:cNvSpPr/>
            <p:nvPr/>
          </p:nvSpPr>
          <p:spPr>
            <a:xfrm>
              <a:off x="7128509" y="5417488"/>
              <a:ext cx="261610" cy="369332"/>
            </a:xfrm>
            <a:prstGeom prst="rect">
              <a:avLst/>
            </a:prstGeom>
          </p:spPr>
          <p:txBody>
            <a:bodyPr wrap="none">
              <a:spAutoFit/>
            </a:bodyPr>
            <a:lstStyle/>
            <a:p>
              <a:r>
                <a:rPr lang="en-US" i="1" dirty="0"/>
                <a:t>I</a:t>
              </a:r>
            </a:p>
          </p:txBody>
        </p:sp>
      </p:grpSp>
      <p:sp>
        <p:nvSpPr>
          <p:cNvPr id="15" name="TextBox 14">
            <a:extLst>
              <a:ext uri="{FF2B5EF4-FFF2-40B4-BE49-F238E27FC236}">
                <a16:creationId xmlns:a16="http://schemas.microsoft.com/office/drawing/2014/main" id="{EE2FE207-5BA0-6966-4CFB-5AB04AAB07AE}"/>
              </a:ext>
            </a:extLst>
          </p:cNvPr>
          <p:cNvSpPr txBox="1"/>
          <p:nvPr/>
        </p:nvSpPr>
        <p:spPr>
          <a:xfrm>
            <a:off x="384648" y="413493"/>
            <a:ext cx="4187352" cy="923330"/>
          </a:xfrm>
          <a:prstGeom prst="rect">
            <a:avLst/>
          </a:prstGeom>
          <a:noFill/>
        </p:spPr>
        <p:txBody>
          <a:bodyPr wrap="square">
            <a:spAutoFit/>
          </a:bodyPr>
          <a:lstStyle/>
          <a:p>
            <a:pPr algn="l" eaLnBrk="1" hangingPunct="1">
              <a:spcAft>
                <a:spcPts val="600"/>
              </a:spcAft>
              <a:defRPr/>
            </a:pPr>
            <a:r>
              <a:rPr lang="en-US" sz="1800" dirty="0"/>
              <a:t>The </a:t>
            </a:r>
            <a:r>
              <a:rPr lang="en-US" sz="1800" b="1" u="sng" dirty="0">
                <a:solidFill>
                  <a:srgbClr val="0000FF"/>
                </a:solidFill>
              </a:rPr>
              <a:t>electronic color code</a:t>
            </a:r>
            <a:r>
              <a:rPr lang="en-US" sz="1800" dirty="0"/>
              <a:t> is used to indicate the values of electronic components, commonly for resistors.</a:t>
            </a:r>
          </a:p>
        </p:txBody>
      </p:sp>
      <p:pic>
        <p:nvPicPr>
          <p:cNvPr id="19" name="Picture 2" descr="Resistor Colour Code Bands">
            <a:extLst>
              <a:ext uri="{FF2B5EF4-FFF2-40B4-BE49-F238E27FC236}">
                <a16:creationId xmlns:a16="http://schemas.microsoft.com/office/drawing/2014/main" id="{CD2A6524-2D62-911B-D4B1-612A7D242272}"/>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866879" y="378616"/>
            <a:ext cx="3241423" cy="39916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 name="Rectangle 22">
            <a:extLst>
              <a:ext uri="{FF2B5EF4-FFF2-40B4-BE49-F238E27FC236}">
                <a16:creationId xmlns:a16="http://schemas.microsoft.com/office/drawing/2014/main" id="{3106BC40-21DF-1C31-6F13-CC0E7803FB6A}"/>
              </a:ext>
            </a:extLst>
          </p:cNvPr>
          <p:cNvSpPr>
            <a:spLocks noChangeArrowheads="1"/>
          </p:cNvSpPr>
          <p:nvPr/>
        </p:nvSpPr>
        <p:spPr bwMode="auto">
          <a:xfrm>
            <a:off x="384648" y="1467204"/>
            <a:ext cx="3892475"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l" eaLnBrk="1" hangingPunct="1">
              <a:spcBef>
                <a:spcPct val="0"/>
              </a:spcBef>
              <a:buFontTx/>
              <a:buNone/>
            </a:pPr>
            <a:r>
              <a:rPr lang="en-US" altLang="en-US" sz="1800" u="sng" dirty="0">
                <a:latin typeface="Times New Roman" panose="02020603050405020304" pitchFamily="18" charset="0"/>
              </a:rPr>
              <a:t>A mnemonic trick: </a:t>
            </a:r>
          </a:p>
          <a:p>
            <a:pPr algn="l" eaLnBrk="1" hangingPunct="1">
              <a:spcBef>
                <a:spcPct val="0"/>
              </a:spcBef>
              <a:buFontTx/>
              <a:buNone/>
            </a:pPr>
            <a:r>
              <a:rPr lang="en-US" altLang="en-US" sz="1800" b="1" dirty="0">
                <a:latin typeface="Times New Roman" panose="02020603050405020304" pitchFamily="18" charset="0"/>
              </a:rPr>
              <a:t>B</a:t>
            </a:r>
            <a:r>
              <a:rPr lang="en-US" altLang="en-US" sz="1800" dirty="0">
                <a:latin typeface="Times New Roman" panose="02020603050405020304" pitchFamily="18" charset="0"/>
              </a:rPr>
              <a:t>oys (black) </a:t>
            </a:r>
            <a:r>
              <a:rPr lang="en-US" altLang="en-US" sz="1800" b="1" dirty="0">
                <a:latin typeface="Times New Roman" panose="02020603050405020304" pitchFamily="18" charset="0"/>
              </a:rPr>
              <a:t>b</a:t>
            </a:r>
            <a:r>
              <a:rPr lang="en-US" altLang="en-US" sz="1800" dirty="0">
                <a:latin typeface="Times New Roman" panose="02020603050405020304" pitchFamily="18" charset="0"/>
              </a:rPr>
              <a:t>etter (brown) </a:t>
            </a:r>
            <a:r>
              <a:rPr lang="en-US" altLang="en-US" sz="1800" b="1" dirty="0">
                <a:latin typeface="Times New Roman" panose="02020603050405020304" pitchFamily="18" charset="0"/>
              </a:rPr>
              <a:t>r</a:t>
            </a:r>
            <a:r>
              <a:rPr lang="en-US" altLang="en-US" sz="1800" dirty="0">
                <a:latin typeface="Times New Roman" panose="02020603050405020304" pitchFamily="18" charset="0"/>
              </a:rPr>
              <a:t>emember </a:t>
            </a:r>
            <a:r>
              <a:rPr lang="en-US" altLang="en-US" sz="1800" b="1" dirty="0">
                <a:latin typeface="Times New Roman" panose="02020603050405020304" pitchFamily="18" charset="0"/>
              </a:rPr>
              <a:t>o</a:t>
            </a:r>
            <a:r>
              <a:rPr lang="en-US" altLang="en-US" sz="1800" dirty="0">
                <a:latin typeface="Times New Roman" panose="02020603050405020304" pitchFamily="18" charset="0"/>
              </a:rPr>
              <a:t>ur </a:t>
            </a:r>
            <a:r>
              <a:rPr lang="en-US" altLang="en-US" sz="1800" b="1" dirty="0">
                <a:latin typeface="Times New Roman" panose="02020603050405020304" pitchFamily="18" charset="0"/>
              </a:rPr>
              <a:t>y</a:t>
            </a:r>
            <a:r>
              <a:rPr lang="en-US" altLang="en-US" sz="1800" dirty="0">
                <a:latin typeface="Times New Roman" panose="02020603050405020304" pitchFamily="18" charset="0"/>
              </a:rPr>
              <a:t>oung </a:t>
            </a:r>
            <a:r>
              <a:rPr lang="en-US" altLang="en-US" sz="1800" b="1" dirty="0">
                <a:latin typeface="Times New Roman" panose="02020603050405020304" pitchFamily="18" charset="0"/>
              </a:rPr>
              <a:t>g</a:t>
            </a:r>
            <a:r>
              <a:rPr lang="en-US" altLang="en-US" sz="1800" dirty="0">
                <a:latin typeface="Times New Roman" panose="02020603050405020304" pitchFamily="18" charset="0"/>
              </a:rPr>
              <a:t>irls </a:t>
            </a:r>
            <a:r>
              <a:rPr lang="en-US" altLang="en-US" sz="1800" b="1" dirty="0">
                <a:latin typeface="Times New Roman" panose="02020603050405020304" pitchFamily="18" charset="0"/>
              </a:rPr>
              <a:t>b</a:t>
            </a:r>
            <a:r>
              <a:rPr lang="en-US" altLang="en-US" sz="1800" dirty="0">
                <a:latin typeface="Times New Roman" panose="02020603050405020304" pitchFamily="18" charset="0"/>
              </a:rPr>
              <a:t>ecome (blue) </a:t>
            </a:r>
            <a:r>
              <a:rPr lang="en-US" altLang="en-US" sz="1800" b="1" dirty="0">
                <a:latin typeface="Times New Roman" panose="02020603050405020304" pitchFamily="18" charset="0"/>
              </a:rPr>
              <a:t>v</a:t>
            </a:r>
            <a:r>
              <a:rPr lang="en-US" altLang="en-US" sz="1800" dirty="0">
                <a:latin typeface="Times New Roman" panose="02020603050405020304" pitchFamily="18" charset="0"/>
              </a:rPr>
              <a:t>ery </a:t>
            </a:r>
            <a:r>
              <a:rPr lang="en-US" altLang="en-US" sz="1800" b="1" dirty="0">
                <a:latin typeface="Times New Roman" panose="02020603050405020304" pitchFamily="18" charset="0"/>
              </a:rPr>
              <a:t>g</a:t>
            </a:r>
            <a:r>
              <a:rPr lang="en-US" altLang="en-US" sz="1800" dirty="0">
                <a:latin typeface="Times New Roman" panose="02020603050405020304" pitchFamily="18" charset="0"/>
              </a:rPr>
              <a:t>ood </a:t>
            </a:r>
            <a:r>
              <a:rPr lang="en-US" altLang="en-US" sz="1800" b="1" dirty="0">
                <a:latin typeface="Times New Roman" panose="02020603050405020304" pitchFamily="18" charset="0"/>
              </a:rPr>
              <a:t>w</a:t>
            </a:r>
            <a:r>
              <a:rPr lang="en-US" altLang="en-US" sz="1800" dirty="0">
                <a:latin typeface="Times New Roman" panose="02020603050405020304" pitchFamily="18" charset="0"/>
              </a:rPr>
              <a:t>ives. </a:t>
            </a:r>
          </a:p>
        </p:txBody>
      </p:sp>
    </p:spTree>
    <p:extLst>
      <p:ext uri="{BB962C8B-B14F-4D97-AF65-F5344CB8AC3E}">
        <p14:creationId xmlns:p14="http://schemas.microsoft.com/office/powerpoint/2010/main" val="16512587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1736F21E-D1E3-73A5-DE41-B3F1785A8D02}"/>
              </a:ext>
            </a:extLst>
          </p:cNvPr>
          <p:cNvSpPr>
            <a:spLocks noGrp="1"/>
          </p:cNvSpPr>
          <p:nvPr>
            <p:ph type="sldNum" sz="quarter" idx="12"/>
          </p:nvPr>
        </p:nvSpPr>
        <p:spPr/>
        <p:txBody>
          <a:bodyPr/>
          <a:lstStyle/>
          <a:p>
            <a:pPr>
              <a:defRPr/>
            </a:pPr>
            <a:fld id="{540B721F-2C59-4FF6-9858-7BC68F465633}" type="slidenum">
              <a:rPr lang="en-US" smtClean="0"/>
              <a:pPr>
                <a:defRPr/>
              </a:pPr>
              <a:t>7</a:t>
            </a:fld>
            <a:endParaRPr lang="en-US"/>
          </a:p>
        </p:txBody>
      </p:sp>
      <p:sp>
        <p:nvSpPr>
          <p:cNvPr id="3" name="Rectangle 4">
            <a:extLst>
              <a:ext uri="{FF2B5EF4-FFF2-40B4-BE49-F238E27FC236}">
                <a16:creationId xmlns:a16="http://schemas.microsoft.com/office/drawing/2014/main" id="{833818B5-9FF4-5923-8140-0A9D188BBDA5}"/>
              </a:ext>
            </a:extLst>
          </p:cNvPr>
          <p:cNvSpPr>
            <a:spLocks noChangeArrowheads="1"/>
          </p:cNvSpPr>
          <p:nvPr/>
        </p:nvSpPr>
        <p:spPr bwMode="auto">
          <a:xfrm>
            <a:off x="509590" y="514349"/>
            <a:ext cx="1617790" cy="646331"/>
          </a:xfrm>
          <a:prstGeom prst="rect">
            <a:avLst/>
          </a:prstGeom>
          <a:noFill/>
          <a:ln w="19050">
            <a:solidFill>
              <a:srgbClr val="FF3300"/>
            </a:solidFill>
            <a:miter lim="800000"/>
            <a:headEnd/>
            <a:tailEnd/>
          </a:ln>
        </p:spPr>
        <p:txBody>
          <a:bodyPr wrap="square">
            <a:spAutoFit/>
          </a:bodyPr>
          <a:lstStyle/>
          <a:p>
            <a:pPr algn="l"/>
            <a:r>
              <a:rPr lang="en-US" b="1" dirty="0">
                <a:solidFill>
                  <a:srgbClr val="FF0000"/>
                </a:solidFill>
                <a:latin typeface="Arial" charset="0"/>
              </a:rPr>
              <a:t>Homework:</a:t>
            </a:r>
          </a:p>
          <a:p>
            <a:pPr algn="l"/>
            <a:r>
              <a:rPr lang="en-US" b="1" dirty="0">
                <a:solidFill>
                  <a:srgbClr val="0000FF"/>
                </a:solidFill>
                <a:latin typeface="Arial" charset="0"/>
              </a:rPr>
              <a:t>Ch1: 1,2,3</a:t>
            </a:r>
          </a:p>
        </p:txBody>
      </p:sp>
    </p:spTree>
    <p:extLst>
      <p:ext uri="{BB962C8B-B14F-4D97-AF65-F5344CB8AC3E}">
        <p14:creationId xmlns:p14="http://schemas.microsoft.com/office/powerpoint/2010/main" val="154366745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5C1F49FF-06D9-4102-BE28-8903B9CB77F0}"/>
              </a:ext>
            </a:extLst>
          </p:cNvPr>
          <p:cNvSpPr>
            <a:spLocks noGrp="1"/>
          </p:cNvSpPr>
          <p:nvPr>
            <p:ph type="sldNum" sz="quarter" idx="12"/>
          </p:nvPr>
        </p:nvSpPr>
        <p:spPr/>
        <p:txBody>
          <a:bodyPr/>
          <a:lstStyle/>
          <a:p>
            <a:pPr>
              <a:defRPr/>
            </a:pPr>
            <a:fld id="{540B721F-2C59-4FF6-9858-7BC68F465633}" type="slidenum">
              <a:rPr lang="en-US" smtClean="0"/>
              <a:pPr>
                <a:defRPr/>
              </a:pPr>
              <a:t>8</a:t>
            </a:fld>
            <a:endParaRPr lang="en-US"/>
          </a:p>
        </p:txBody>
      </p:sp>
      <p:sp>
        <p:nvSpPr>
          <p:cNvPr id="6" name="Rectangle 5">
            <a:extLst>
              <a:ext uri="{FF2B5EF4-FFF2-40B4-BE49-F238E27FC236}">
                <a16:creationId xmlns:a16="http://schemas.microsoft.com/office/drawing/2014/main" id="{842E22FF-391D-4FC3-A392-57330C77978D}"/>
              </a:ext>
            </a:extLst>
          </p:cNvPr>
          <p:cNvSpPr/>
          <p:nvPr/>
        </p:nvSpPr>
        <p:spPr>
          <a:xfrm>
            <a:off x="257555" y="338842"/>
            <a:ext cx="8628889" cy="461665"/>
          </a:xfrm>
          <a:prstGeom prst="rect">
            <a:avLst/>
          </a:prstGeom>
        </p:spPr>
        <p:txBody>
          <a:bodyPr wrap="square">
            <a:spAutoFit/>
          </a:bodyPr>
          <a:lstStyle/>
          <a:p>
            <a:pPr>
              <a:spcAft>
                <a:spcPts val="600"/>
              </a:spcAft>
            </a:pPr>
            <a:r>
              <a:rPr lang="en-US" sz="2400" b="1" u="sng" dirty="0">
                <a:solidFill>
                  <a:srgbClr val="990000"/>
                </a:solidFill>
                <a:latin typeface="Arial" charset="0"/>
                <a:ea typeface="Arial Unicode MS" pitchFamily="34" charset="-128"/>
              </a:rPr>
              <a:t>Lecture 2: Kirchhoff’s laws</a:t>
            </a:r>
          </a:p>
        </p:txBody>
      </p:sp>
      <p:sp>
        <p:nvSpPr>
          <p:cNvPr id="7" name="Rectangle 6">
            <a:extLst>
              <a:ext uri="{FF2B5EF4-FFF2-40B4-BE49-F238E27FC236}">
                <a16:creationId xmlns:a16="http://schemas.microsoft.com/office/drawing/2014/main" id="{1D5713CE-1974-4DA7-9D47-1DAA1C66A9D9}"/>
              </a:ext>
            </a:extLst>
          </p:cNvPr>
          <p:cNvSpPr/>
          <p:nvPr/>
        </p:nvSpPr>
        <p:spPr>
          <a:xfrm>
            <a:off x="257555" y="800507"/>
            <a:ext cx="2691763" cy="369332"/>
          </a:xfrm>
          <a:prstGeom prst="rect">
            <a:avLst/>
          </a:prstGeom>
        </p:spPr>
        <p:txBody>
          <a:bodyPr wrap="none">
            <a:spAutoFit/>
          </a:bodyPr>
          <a:lstStyle/>
          <a:p>
            <a:r>
              <a:rPr lang="en-US" b="1" u="sng" dirty="0">
                <a:solidFill>
                  <a:srgbClr val="800080"/>
                </a:solidFill>
              </a:rPr>
              <a:t>1. Resistor combinations</a:t>
            </a:r>
            <a:endParaRPr lang="en-US" dirty="0"/>
          </a:p>
        </p:txBody>
      </p:sp>
      <p:sp>
        <p:nvSpPr>
          <p:cNvPr id="9" name="Rectangle 8">
            <a:extLst>
              <a:ext uri="{FF2B5EF4-FFF2-40B4-BE49-F238E27FC236}">
                <a16:creationId xmlns:a16="http://schemas.microsoft.com/office/drawing/2014/main" id="{4E3762EC-20BF-4D8A-906C-7D38731AC143}"/>
              </a:ext>
            </a:extLst>
          </p:cNvPr>
          <p:cNvSpPr/>
          <p:nvPr/>
        </p:nvSpPr>
        <p:spPr>
          <a:xfrm>
            <a:off x="337127" y="1169839"/>
            <a:ext cx="4572000" cy="1168781"/>
          </a:xfrm>
          <a:prstGeom prst="rect">
            <a:avLst/>
          </a:prstGeom>
        </p:spPr>
        <p:txBody>
          <a:bodyPr>
            <a:spAutoFit/>
          </a:bodyPr>
          <a:lstStyle/>
          <a:p>
            <a:pPr algn="l">
              <a:lnSpc>
                <a:spcPct val="114000"/>
              </a:lnSpc>
              <a:spcAft>
                <a:spcPts val="600"/>
              </a:spcAft>
            </a:pPr>
            <a:r>
              <a:rPr lang="en-US" altLang="en-US" u="sng" dirty="0">
                <a:solidFill>
                  <a:srgbClr val="0000FF"/>
                </a:solidFill>
              </a:rPr>
              <a:t>1)  Resistors in series:</a:t>
            </a:r>
          </a:p>
          <a:p>
            <a:pPr marL="342900" indent="-342900" algn="l">
              <a:lnSpc>
                <a:spcPct val="114000"/>
              </a:lnSpc>
              <a:spcAft>
                <a:spcPts val="600"/>
              </a:spcAft>
              <a:buAutoNum type="arabicParenR"/>
            </a:pPr>
            <a:endParaRPr lang="en-US" altLang="en-US" u="sng" dirty="0"/>
          </a:p>
          <a:p>
            <a:pPr marL="342900" indent="-342900" algn="l">
              <a:lnSpc>
                <a:spcPct val="114000"/>
              </a:lnSpc>
              <a:spcAft>
                <a:spcPts val="600"/>
              </a:spcAft>
              <a:buAutoNum type="arabicParenR"/>
            </a:pPr>
            <a:endParaRPr lang="en-US" altLang="en-US" u="sng" dirty="0"/>
          </a:p>
        </p:txBody>
      </p:sp>
      <p:graphicFrame>
        <p:nvGraphicFramePr>
          <p:cNvPr id="10" name="Object 9">
            <a:extLst>
              <a:ext uri="{FF2B5EF4-FFF2-40B4-BE49-F238E27FC236}">
                <a16:creationId xmlns:a16="http://schemas.microsoft.com/office/drawing/2014/main" id="{149518D8-DBEA-41A4-8AD6-B58ABDF1E6FE}"/>
              </a:ext>
            </a:extLst>
          </p:cNvPr>
          <p:cNvGraphicFramePr>
            <a:graphicFrameLocks noChangeAspect="1"/>
          </p:cNvGraphicFramePr>
          <p:nvPr>
            <p:extLst>
              <p:ext uri="{D42A27DB-BD31-4B8C-83A1-F6EECF244321}">
                <p14:modId xmlns:p14="http://schemas.microsoft.com/office/powerpoint/2010/main" val="3076515093"/>
              </p:ext>
            </p:extLst>
          </p:nvPr>
        </p:nvGraphicFramePr>
        <p:xfrm>
          <a:off x="5181596" y="2107881"/>
          <a:ext cx="2255837" cy="379413"/>
        </p:xfrm>
        <a:graphic>
          <a:graphicData uri="http://schemas.openxmlformats.org/presentationml/2006/ole">
            <mc:AlternateContent xmlns:mc="http://schemas.openxmlformats.org/markup-compatibility/2006">
              <mc:Choice xmlns:v="urn:schemas-microsoft-com:vml" Requires="v">
                <p:oleObj name="Equation" r:id="rId2" imgW="1434960" imgH="241200" progId="Equation.DSMT4">
                  <p:embed/>
                </p:oleObj>
              </mc:Choice>
              <mc:Fallback>
                <p:oleObj name="Equation" r:id="rId2" imgW="1434960" imgH="241200" progId="Equation.DSMT4">
                  <p:embed/>
                  <p:pic>
                    <p:nvPicPr>
                      <p:cNvPr id="14" name="Object 13"/>
                      <p:cNvPicPr/>
                      <p:nvPr/>
                    </p:nvPicPr>
                    <p:blipFill>
                      <a:blip r:embed="rId3"/>
                      <a:stretch>
                        <a:fillRect/>
                      </a:stretch>
                    </p:blipFill>
                    <p:spPr>
                      <a:xfrm>
                        <a:off x="5181596" y="2107881"/>
                        <a:ext cx="2255837" cy="379413"/>
                      </a:xfrm>
                      <a:prstGeom prst="rect">
                        <a:avLst/>
                      </a:prstGeom>
                      <a:solidFill>
                        <a:srgbClr val="FFFFCC"/>
                      </a:solidFill>
                      <a:ln w="15875">
                        <a:solidFill>
                          <a:srgbClr val="0000FF"/>
                        </a:solidFill>
                      </a:ln>
                    </p:spPr>
                  </p:pic>
                </p:oleObj>
              </mc:Fallback>
            </mc:AlternateContent>
          </a:graphicData>
        </a:graphic>
      </p:graphicFrame>
      <p:sp>
        <p:nvSpPr>
          <p:cNvPr id="11" name="Rectangle 10">
            <a:extLst>
              <a:ext uri="{FF2B5EF4-FFF2-40B4-BE49-F238E27FC236}">
                <a16:creationId xmlns:a16="http://schemas.microsoft.com/office/drawing/2014/main" id="{58CA9531-3020-496E-8ECD-7DA46E35EECB}"/>
              </a:ext>
            </a:extLst>
          </p:cNvPr>
          <p:cNvSpPr/>
          <p:nvPr/>
        </p:nvSpPr>
        <p:spPr>
          <a:xfrm>
            <a:off x="609596" y="1478889"/>
            <a:ext cx="5394040" cy="646331"/>
          </a:xfrm>
          <a:prstGeom prst="rect">
            <a:avLst/>
          </a:prstGeom>
        </p:spPr>
        <p:txBody>
          <a:bodyPr wrap="square">
            <a:spAutoFit/>
          </a:bodyPr>
          <a:lstStyle/>
          <a:p>
            <a:pPr algn="l"/>
            <a:r>
              <a:rPr lang="en-US" altLang="en-US" dirty="0"/>
              <a:t>In this case, the current is the same in each of the resistors, while the total voltage is shared:  </a:t>
            </a:r>
            <a:endParaRPr lang="en-US" b="1" u="sng" dirty="0">
              <a:solidFill>
                <a:srgbClr val="800080"/>
              </a:solidFill>
            </a:endParaRPr>
          </a:p>
        </p:txBody>
      </p:sp>
      <p:pic>
        <p:nvPicPr>
          <p:cNvPr id="12" name="Picture 11" descr="26_01_FigureA.jpg">
            <a:extLst>
              <a:ext uri="{FF2B5EF4-FFF2-40B4-BE49-F238E27FC236}">
                <a16:creationId xmlns:a16="http://schemas.microsoft.com/office/drawing/2014/main" id="{D2D6F940-5458-4DA7-AF28-324CE0FCBCA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896668" y="958114"/>
            <a:ext cx="2416711" cy="936001"/>
          </a:xfrm>
          <a:prstGeom prst="rect">
            <a:avLst/>
          </a:prstGeom>
        </p:spPr>
      </p:pic>
      <p:graphicFrame>
        <p:nvGraphicFramePr>
          <p:cNvPr id="13" name="Object 12">
            <a:extLst>
              <a:ext uri="{FF2B5EF4-FFF2-40B4-BE49-F238E27FC236}">
                <a16:creationId xmlns:a16="http://schemas.microsoft.com/office/drawing/2014/main" id="{40CBD873-8B8B-42E4-B2AE-111E51538F4D}"/>
              </a:ext>
            </a:extLst>
          </p:cNvPr>
          <p:cNvGraphicFramePr>
            <a:graphicFrameLocks noChangeAspect="1"/>
          </p:cNvGraphicFramePr>
          <p:nvPr>
            <p:extLst>
              <p:ext uri="{D42A27DB-BD31-4B8C-83A1-F6EECF244321}">
                <p14:modId xmlns:p14="http://schemas.microsoft.com/office/powerpoint/2010/main" val="2199897255"/>
              </p:ext>
            </p:extLst>
          </p:nvPr>
        </p:nvGraphicFramePr>
        <p:xfrm>
          <a:off x="713324" y="2131574"/>
          <a:ext cx="4471988" cy="379413"/>
        </p:xfrm>
        <a:graphic>
          <a:graphicData uri="http://schemas.openxmlformats.org/presentationml/2006/ole">
            <mc:AlternateContent xmlns:mc="http://schemas.openxmlformats.org/markup-compatibility/2006">
              <mc:Choice xmlns:v="urn:schemas-microsoft-com:vml" Requires="v">
                <p:oleObj name="Equation" r:id="rId5" imgW="2844720" imgH="241200" progId="Equation.DSMT4">
                  <p:embed/>
                </p:oleObj>
              </mc:Choice>
              <mc:Fallback>
                <p:oleObj name="Equation" r:id="rId5" imgW="2844720" imgH="241200" progId="Equation.DSMT4">
                  <p:embed/>
                  <p:pic>
                    <p:nvPicPr>
                      <p:cNvPr id="18" name="Object 17"/>
                      <p:cNvPicPr/>
                      <p:nvPr/>
                    </p:nvPicPr>
                    <p:blipFill>
                      <a:blip r:embed="rId6"/>
                      <a:stretch>
                        <a:fillRect/>
                      </a:stretch>
                    </p:blipFill>
                    <p:spPr>
                      <a:xfrm>
                        <a:off x="713324" y="2131574"/>
                        <a:ext cx="4471988" cy="379413"/>
                      </a:xfrm>
                      <a:prstGeom prst="rect">
                        <a:avLst/>
                      </a:prstGeom>
                      <a:noFill/>
                      <a:ln w="15875">
                        <a:noFill/>
                      </a:ln>
                    </p:spPr>
                  </p:pic>
                </p:oleObj>
              </mc:Fallback>
            </mc:AlternateContent>
          </a:graphicData>
        </a:graphic>
      </p:graphicFrame>
      <p:sp>
        <p:nvSpPr>
          <p:cNvPr id="14" name="Rectangle 13">
            <a:extLst>
              <a:ext uri="{FF2B5EF4-FFF2-40B4-BE49-F238E27FC236}">
                <a16:creationId xmlns:a16="http://schemas.microsoft.com/office/drawing/2014/main" id="{3078F4F0-9FF0-47A4-B707-1294FA957E77}"/>
              </a:ext>
            </a:extLst>
          </p:cNvPr>
          <p:cNvSpPr/>
          <p:nvPr/>
        </p:nvSpPr>
        <p:spPr>
          <a:xfrm>
            <a:off x="609596" y="2654593"/>
            <a:ext cx="7232077" cy="369332"/>
          </a:xfrm>
          <a:prstGeom prst="rect">
            <a:avLst/>
          </a:prstGeom>
        </p:spPr>
        <p:txBody>
          <a:bodyPr wrap="square">
            <a:spAutoFit/>
          </a:bodyPr>
          <a:lstStyle/>
          <a:p>
            <a:pPr algn="l"/>
            <a:r>
              <a:rPr lang="en-US" dirty="0"/>
              <a:t>It follows that                                       , </a:t>
            </a:r>
            <a:r>
              <a:rPr lang="en-US" dirty="0">
                <a:solidFill>
                  <a:srgbClr val="0000FF"/>
                </a:solidFill>
              </a:rPr>
              <a:t>the larger resistor has more voltage.   </a:t>
            </a:r>
          </a:p>
        </p:txBody>
      </p:sp>
      <p:graphicFrame>
        <p:nvGraphicFramePr>
          <p:cNvPr id="15" name="Object 14">
            <a:extLst>
              <a:ext uri="{FF2B5EF4-FFF2-40B4-BE49-F238E27FC236}">
                <a16:creationId xmlns:a16="http://schemas.microsoft.com/office/drawing/2014/main" id="{7CFEF960-D05F-41DE-BB9B-419CBC2DDD08}"/>
              </a:ext>
            </a:extLst>
          </p:cNvPr>
          <p:cNvGraphicFramePr>
            <a:graphicFrameLocks noChangeAspect="1"/>
          </p:cNvGraphicFramePr>
          <p:nvPr>
            <p:extLst>
              <p:ext uri="{D42A27DB-BD31-4B8C-83A1-F6EECF244321}">
                <p14:modId xmlns:p14="http://schemas.microsoft.com/office/powerpoint/2010/main" val="3649357690"/>
              </p:ext>
            </p:extLst>
          </p:nvPr>
        </p:nvGraphicFramePr>
        <p:xfrm>
          <a:off x="2044898" y="2682407"/>
          <a:ext cx="2176462" cy="360362"/>
        </p:xfrm>
        <a:graphic>
          <a:graphicData uri="http://schemas.openxmlformats.org/presentationml/2006/ole">
            <mc:AlternateContent xmlns:mc="http://schemas.openxmlformats.org/markup-compatibility/2006">
              <mc:Choice xmlns:v="urn:schemas-microsoft-com:vml" Requires="v">
                <p:oleObj name="Equation" r:id="rId7" imgW="1384200" imgH="228600" progId="Equation.DSMT4">
                  <p:embed/>
                </p:oleObj>
              </mc:Choice>
              <mc:Fallback>
                <p:oleObj name="Equation" r:id="rId7" imgW="1384200" imgH="228600" progId="Equation.DSMT4">
                  <p:embed/>
                  <p:pic>
                    <p:nvPicPr>
                      <p:cNvPr id="22" name="Object 21"/>
                      <p:cNvPicPr/>
                      <p:nvPr/>
                    </p:nvPicPr>
                    <p:blipFill>
                      <a:blip r:embed="rId8"/>
                      <a:stretch>
                        <a:fillRect/>
                      </a:stretch>
                    </p:blipFill>
                    <p:spPr>
                      <a:xfrm>
                        <a:off x="2044898" y="2682407"/>
                        <a:ext cx="2176462" cy="360362"/>
                      </a:xfrm>
                      <a:prstGeom prst="rect">
                        <a:avLst/>
                      </a:prstGeom>
                      <a:noFill/>
                      <a:ln w="15875">
                        <a:noFill/>
                      </a:ln>
                    </p:spPr>
                  </p:pic>
                </p:oleObj>
              </mc:Fallback>
            </mc:AlternateContent>
          </a:graphicData>
        </a:graphic>
      </p:graphicFrame>
      <p:sp>
        <p:nvSpPr>
          <p:cNvPr id="16" name="Rectangle 15">
            <a:extLst>
              <a:ext uri="{FF2B5EF4-FFF2-40B4-BE49-F238E27FC236}">
                <a16:creationId xmlns:a16="http://schemas.microsoft.com/office/drawing/2014/main" id="{BF45DAF1-8333-43C5-9DC7-A99996C76EE6}"/>
              </a:ext>
            </a:extLst>
          </p:cNvPr>
          <p:cNvSpPr/>
          <p:nvPr/>
        </p:nvSpPr>
        <p:spPr>
          <a:xfrm>
            <a:off x="257555" y="3053786"/>
            <a:ext cx="5343237" cy="1168781"/>
          </a:xfrm>
          <a:prstGeom prst="rect">
            <a:avLst/>
          </a:prstGeom>
        </p:spPr>
        <p:txBody>
          <a:bodyPr wrap="square">
            <a:spAutoFit/>
          </a:bodyPr>
          <a:lstStyle/>
          <a:p>
            <a:pPr algn="l">
              <a:lnSpc>
                <a:spcPct val="114000"/>
              </a:lnSpc>
              <a:spcAft>
                <a:spcPts val="600"/>
              </a:spcAft>
            </a:pPr>
            <a:r>
              <a:rPr lang="en-US" altLang="en-US" u="sng" dirty="0">
                <a:solidFill>
                  <a:srgbClr val="0000FF"/>
                </a:solidFill>
              </a:rPr>
              <a:t>2)  Resistors in parallel:</a:t>
            </a:r>
          </a:p>
          <a:p>
            <a:pPr marL="342900" indent="-342900" algn="l">
              <a:lnSpc>
                <a:spcPct val="114000"/>
              </a:lnSpc>
              <a:spcAft>
                <a:spcPts val="600"/>
              </a:spcAft>
              <a:buAutoNum type="arabicParenR"/>
            </a:pPr>
            <a:endParaRPr lang="en-US" altLang="en-US" u="sng" dirty="0"/>
          </a:p>
          <a:p>
            <a:pPr marL="342900" indent="-342900" algn="l">
              <a:lnSpc>
                <a:spcPct val="114000"/>
              </a:lnSpc>
              <a:spcAft>
                <a:spcPts val="600"/>
              </a:spcAft>
              <a:buAutoNum type="arabicParenR"/>
            </a:pPr>
            <a:endParaRPr lang="en-US" altLang="en-US" u="sng" dirty="0"/>
          </a:p>
        </p:txBody>
      </p:sp>
      <p:sp>
        <p:nvSpPr>
          <p:cNvPr id="17" name="Rectangle 16">
            <a:extLst>
              <a:ext uri="{FF2B5EF4-FFF2-40B4-BE49-F238E27FC236}">
                <a16:creationId xmlns:a16="http://schemas.microsoft.com/office/drawing/2014/main" id="{788BE4D8-CBB5-4656-B8EB-120CE424D550}"/>
              </a:ext>
            </a:extLst>
          </p:cNvPr>
          <p:cNvSpPr/>
          <p:nvPr/>
        </p:nvSpPr>
        <p:spPr>
          <a:xfrm>
            <a:off x="565080" y="3367630"/>
            <a:ext cx="5546436" cy="646331"/>
          </a:xfrm>
          <a:prstGeom prst="rect">
            <a:avLst/>
          </a:prstGeom>
        </p:spPr>
        <p:txBody>
          <a:bodyPr wrap="square">
            <a:spAutoFit/>
          </a:bodyPr>
          <a:lstStyle/>
          <a:p>
            <a:pPr algn="l">
              <a:spcAft>
                <a:spcPts val="600"/>
              </a:spcAft>
            </a:pPr>
            <a:r>
              <a:rPr lang="en-US" altLang="en-US" dirty="0"/>
              <a:t>Now the voltage is the same across each resistor, while the total current is shared:</a:t>
            </a:r>
            <a:endParaRPr lang="en-US" b="1" u="sng" dirty="0">
              <a:solidFill>
                <a:srgbClr val="800080"/>
              </a:solidFill>
            </a:endParaRPr>
          </a:p>
        </p:txBody>
      </p:sp>
      <p:pic>
        <p:nvPicPr>
          <p:cNvPr id="18" name="Picture 17" descr="26_01_FigureB.jpg">
            <a:extLst>
              <a:ext uri="{FF2B5EF4-FFF2-40B4-BE49-F238E27FC236}">
                <a16:creationId xmlns:a16="http://schemas.microsoft.com/office/drawing/2014/main" id="{17ACCD4E-064C-4873-8E25-46AEFA33D1CF}"/>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6309514" y="3391496"/>
            <a:ext cx="2332654" cy="1662141"/>
          </a:xfrm>
          <a:prstGeom prst="rect">
            <a:avLst/>
          </a:prstGeom>
        </p:spPr>
      </p:pic>
      <p:graphicFrame>
        <p:nvGraphicFramePr>
          <p:cNvPr id="19" name="Object 18">
            <a:extLst>
              <a:ext uri="{FF2B5EF4-FFF2-40B4-BE49-F238E27FC236}">
                <a16:creationId xmlns:a16="http://schemas.microsoft.com/office/drawing/2014/main" id="{51807361-9FB9-4DC4-8123-77DC2DF4310D}"/>
              </a:ext>
            </a:extLst>
          </p:cNvPr>
          <p:cNvGraphicFramePr>
            <a:graphicFrameLocks noChangeAspect="1"/>
          </p:cNvGraphicFramePr>
          <p:nvPr>
            <p:extLst>
              <p:ext uri="{D42A27DB-BD31-4B8C-83A1-F6EECF244321}">
                <p14:modId xmlns:p14="http://schemas.microsoft.com/office/powerpoint/2010/main" val="489819569"/>
              </p:ext>
            </p:extLst>
          </p:nvPr>
        </p:nvGraphicFramePr>
        <p:xfrm>
          <a:off x="641812" y="4680782"/>
          <a:ext cx="2395538" cy="698500"/>
        </p:xfrm>
        <a:graphic>
          <a:graphicData uri="http://schemas.openxmlformats.org/presentationml/2006/ole">
            <mc:AlternateContent xmlns:mc="http://schemas.openxmlformats.org/markup-compatibility/2006">
              <mc:Choice xmlns:v="urn:schemas-microsoft-com:vml" Requires="v">
                <p:oleObj name="Equation" r:id="rId10" imgW="1523880" imgH="444240" progId="Equation.DSMT4">
                  <p:embed/>
                </p:oleObj>
              </mc:Choice>
              <mc:Fallback>
                <p:oleObj name="Equation" r:id="rId10" imgW="1523880" imgH="444240" progId="Equation.DSMT4">
                  <p:embed/>
                  <p:pic>
                    <p:nvPicPr>
                      <p:cNvPr id="5" name="Object 4"/>
                      <p:cNvPicPr/>
                      <p:nvPr/>
                    </p:nvPicPr>
                    <p:blipFill>
                      <a:blip r:embed="rId11"/>
                      <a:stretch>
                        <a:fillRect/>
                      </a:stretch>
                    </p:blipFill>
                    <p:spPr>
                      <a:xfrm>
                        <a:off x="641812" y="4680782"/>
                        <a:ext cx="2395538" cy="698500"/>
                      </a:xfrm>
                      <a:prstGeom prst="rect">
                        <a:avLst/>
                      </a:prstGeom>
                      <a:solidFill>
                        <a:srgbClr val="FFFFCC"/>
                      </a:solidFill>
                      <a:ln w="15875">
                        <a:solidFill>
                          <a:srgbClr val="0000FF"/>
                        </a:solidFill>
                      </a:ln>
                    </p:spPr>
                  </p:pic>
                </p:oleObj>
              </mc:Fallback>
            </mc:AlternateContent>
          </a:graphicData>
        </a:graphic>
      </p:graphicFrame>
      <p:graphicFrame>
        <p:nvGraphicFramePr>
          <p:cNvPr id="20" name="Object 19">
            <a:extLst>
              <a:ext uri="{FF2B5EF4-FFF2-40B4-BE49-F238E27FC236}">
                <a16:creationId xmlns:a16="http://schemas.microsoft.com/office/drawing/2014/main" id="{D14BE21C-91CB-45E0-B73E-12FD5A05AE46}"/>
              </a:ext>
            </a:extLst>
          </p:cNvPr>
          <p:cNvGraphicFramePr>
            <a:graphicFrameLocks noChangeAspect="1"/>
          </p:cNvGraphicFramePr>
          <p:nvPr>
            <p:extLst>
              <p:ext uri="{D42A27DB-BD31-4B8C-83A1-F6EECF244321}">
                <p14:modId xmlns:p14="http://schemas.microsoft.com/office/powerpoint/2010/main" val="2043250732"/>
              </p:ext>
            </p:extLst>
          </p:nvPr>
        </p:nvGraphicFramePr>
        <p:xfrm>
          <a:off x="574316" y="3916895"/>
          <a:ext cx="4291013" cy="719137"/>
        </p:xfrm>
        <a:graphic>
          <a:graphicData uri="http://schemas.openxmlformats.org/presentationml/2006/ole">
            <mc:AlternateContent xmlns:mc="http://schemas.openxmlformats.org/markup-compatibility/2006">
              <mc:Choice xmlns:v="urn:schemas-microsoft-com:vml" Requires="v">
                <p:oleObj name="Equation" r:id="rId12" imgW="2730240" imgH="457200" progId="Equation.DSMT4">
                  <p:embed/>
                </p:oleObj>
              </mc:Choice>
              <mc:Fallback>
                <p:oleObj name="Equation" r:id="rId12" imgW="2730240" imgH="457200" progId="Equation.DSMT4">
                  <p:embed/>
                  <p:pic>
                    <p:nvPicPr>
                      <p:cNvPr id="6" name="Object 5"/>
                      <p:cNvPicPr/>
                      <p:nvPr/>
                    </p:nvPicPr>
                    <p:blipFill>
                      <a:blip r:embed="rId13"/>
                      <a:stretch>
                        <a:fillRect/>
                      </a:stretch>
                    </p:blipFill>
                    <p:spPr>
                      <a:xfrm>
                        <a:off x="574316" y="3916895"/>
                        <a:ext cx="4291013" cy="719137"/>
                      </a:xfrm>
                      <a:prstGeom prst="rect">
                        <a:avLst/>
                      </a:prstGeom>
                      <a:noFill/>
                      <a:ln w="15875">
                        <a:noFill/>
                      </a:ln>
                    </p:spPr>
                  </p:pic>
                </p:oleObj>
              </mc:Fallback>
            </mc:AlternateContent>
          </a:graphicData>
        </a:graphic>
      </p:graphicFrame>
      <p:sp>
        <p:nvSpPr>
          <p:cNvPr id="21" name="Rectangle 20">
            <a:extLst>
              <a:ext uri="{FF2B5EF4-FFF2-40B4-BE49-F238E27FC236}">
                <a16:creationId xmlns:a16="http://schemas.microsoft.com/office/drawing/2014/main" id="{14BCC68C-0F9A-4B9D-A3F8-2FFF0E5D12D3}"/>
              </a:ext>
            </a:extLst>
          </p:cNvPr>
          <p:cNvSpPr/>
          <p:nvPr/>
        </p:nvSpPr>
        <p:spPr>
          <a:xfrm>
            <a:off x="516175" y="5487476"/>
            <a:ext cx="6064735" cy="873572"/>
          </a:xfrm>
          <a:prstGeom prst="rect">
            <a:avLst/>
          </a:prstGeom>
        </p:spPr>
        <p:txBody>
          <a:bodyPr wrap="square">
            <a:spAutoFit/>
          </a:bodyPr>
          <a:lstStyle/>
          <a:p>
            <a:pPr algn="l">
              <a:lnSpc>
                <a:spcPct val="150000"/>
              </a:lnSpc>
            </a:pPr>
            <a:r>
              <a:rPr lang="en-US" dirty="0"/>
              <a:t>It follows that                                         , </a:t>
            </a:r>
            <a:r>
              <a:rPr lang="en-US" dirty="0">
                <a:solidFill>
                  <a:srgbClr val="0000FF"/>
                </a:solidFill>
              </a:rPr>
              <a:t>the smaller resistor carries more current. </a:t>
            </a:r>
          </a:p>
        </p:txBody>
      </p:sp>
      <p:graphicFrame>
        <p:nvGraphicFramePr>
          <p:cNvPr id="22" name="Object 21">
            <a:extLst>
              <a:ext uri="{FF2B5EF4-FFF2-40B4-BE49-F238E27FC236}">
                <a16:creationId xmlns:a16="http://schemas.microsoft.com/office/drawing/2014/main" id="{699DE36A-D879-448B-BD65-61D18B5C36BC}"/>
              </a:ext>
            </a:extLst>
          </p:cNvPr>
          <p:cNvGraphicFramePr>
            <a:graphicFrameLocks noChangeAspect="1"/>
          </p:cNvGraphicFramePr>
          <p:nvPr>
            <p:extLst>
              <p:ext uri="{D42A27DB-BD31-4B8C-83A1-F6EECF244321}">
                <p14:modId xmlns:p14="http://schemas.microsoft.com/office/powerpoint/2010/main" val="3652739241"/>
              </p:ext>
            </p:extLst>
          </p:nvPr>
        </p:nvGraphicFramePr>
        <p:xfrm>
          <a:off x="4649864" y="4699661"/>
          <a:ext cx="1397000" cy="679450"/>
        </p:xfrm>
        <a:graphic>
          <a:graphicData uri="http://schemas.openxmlformats.org/presentationml/2006/ole">
            <mc:AlternateContent xmlns:mc="http://schemas.openxmlformats.org/markup-compatibility/2006">
              <mc:Choice xmlns:v="urn:schemas-microsoft-com:vml" Requires="v">
                <p:oleObj name="Equation" r:id="rId14" imgW="888840" imgH="431640" progId="Equation.DSMT4">
                  <p:embed/>
                </p:oleObj>
              </mc:Choice>
              <mc:Fallback>
                <p:oleObj name="Equation" r:id="rId14" imgW="888840" imgH="431640" progId="Equation.DSMT4">
                  <p:embed/>
                  <p:pic>
                    <p:nvPicPr>
                      <p:cNvPr id="8" name="Object 7"/>
                      <p:cNvPicPr/>
                      <p:nvPr/>
                    </p:nvPicPr>
                    <p:blipFill>
                      <a:blip r:embed="rId15"/>
                      <a:stretch>
                        <a:fillRect/>
                      </a:stretch>
                    </p:blipFill>
                    <p:spPr>
                      <a:xfrm>
                        <a:off x="4649864" y="4699661"/>
                        <a:ext cx="1397000" cy="679450"/>
                      </a:xfrm>
                      <a:prstGeom prst="rect">
                        <a:avLst/>
                      </a:prstGeom>
                      <a:solidFill>
                        <a:srgbClr val="FFFFCC"/>
                      </a:solidFill>
                      <a:ln w="15875">
                        <a:solidFill>
                          <a:srgbClr val="0000FF"/>
                        </a:solidFill>
                      </a:ln>
                    </p:spPr>
                  </p:pic>
                </p:oleObj>
              </mc:Fallback>
            </mc:AlternateContent>
          </a:graphicData>
        </a:graphic>
      </p:graphicFrame>
      <p:graphicFrame>
        <p:nvGraphicFramePr>
          <p:cNvPr id="24" name="Object 23">
            <a:extLst>
              <a:ext uri="{FF2B5EF4-FFF2-40B4-BE49-F238E27FC236}">
                <a16:creationId xmlns:a16="http://schemas.microsoft.com/office/drawing/2014/main" id="{F56C10FF-4945-402E-AB27-0A68A41C8EC3}"/>
              </a:ext>
            </a:extLst>
          </p:cNvPr>
          <p:cNvGraphicFramePr>
            <a:graphicFrameLocks noChangeAspect="1"/>
          </p:cNvGraphicFramePr>
          <p:nvPr>
            <p:extLst>
              <p:ext uri="{D42A27DB-BD31-4B8C-83A1-F6EECF244321}">
                <p14:modId xmlns:p14="http://schemas.microsoft.com/office/powerpoint/2010/main" val="1402416343"/>
              </p:ext>
            </p:extLst>
          </p:nvPr>
        </p:nvGraphicFramePr>
        <p:xfrm>
          <a:off x="1930379" y="5468782"/>
          <a:ext cx="2276475" cy="681037"/>
        </p:xfrm>
        <a:graphic>
          <a:graphicData uri="http://schemas.openxmlformats.org/presentationml/2006/ole">
            <mc:AlternateContent xmlns:mc="http://schemas.openxmlformats.org/markup-compatibility/2006">
              <mc:Choice xmlns:v="urn:schemas-microsoft-com:vml" Requires="v">
                <p:oleObj name="Equation" r:id="rId16" imgW="1447560" imgH="431640" progId="Equation.DSMT4">
                  <p:embed/>
                </p:oleObj>
              </mc:Choice>
              <mc:Fallback>
                <p:oleObj name="Equation" r:id="rId16" imgW="1447560" imgH="431640" progId="Equation.DSMT4">
                  <p:embed/>
                  <p:pic>
                    <p:nvPicPr>
                      <p:cNvPr id="9" name="Object 8"/>
                      <p:cNvPicPr/>
                      <p:nvPr/>
                    </p:nvPicPr>
                    <p:blipFill>
                      <a:blip r:embed="rId17"/>
                      <a:stretch>
                        <a:fillRect/>
                      </a:stretch>
                    </p:blipFill>
                    <p:spPr>
                      <a:xfrm>
                        <a:off x="1930379" y="5468782"/>
                        <a:ext cx="2276475" cy="681037"/>
                      </a:xfrm>
                      <a:prstGeom prst="rect">
                        <a:avLst/>
                      </a:prstGeom>
                      <a:noFill/>
                      <a:ln w="15875">
                        <a:noFill/>
                      </a:ln>
                    </p:spPr>
                  </p:pic>
                </p:oleObj>
              </mc:Fallback>
            </mc:AlternateContent>
          </a:graphicData>
        </a:graphic>
      </p:graphicFrame>
      <p:sp>
        <p:nvSpPr>
          <p:cNvPr id="25" name="Rectangle 24">
            <a:extLst>
              <a:ext uri="{FF2B5EF4-FFF2-40B4-BE49-F238E27FC236}">
                <a16:creationId xmlns:a16="http://schemas.microsoft.com/office/drawing/2014/main" id="{9F633A12-0362-4FB4-B07A-F7427924639E}"/>
              </a:ext>
            </a:extLst>
          </p:cNvPr>
          <p:cNvSpPr/>
          <p:nvPr/>
        </p:nvSpPr>
        <p:spPr>
          <a:xfrm>
            <a:off x="3114802" y="4832942"/>
            <a:ext cx="1563248" cy="369332"/>
          </a:xfrm>
          <a:prstGeom prst="rect">
            <a:avLst/>
          </a:prstGeom>
        </p:spPr>
        <p:txBody>
          <a:bodyPr wrap="none">
            <a:spAutoFit/>
          </a:bodyPr>
          <a:lstStyle/>
          <a:p>
            <a:r>
              <a:rPr lang="en-US" dirty="0"/>
              <a:t>For 2 resistors,</a:t>
            </a:r>
          </a:p>
        </p:txBody>
      </p:sp>
    </p:spTree>
    <p:extLst>
      <p:ext uri="{BB962C8B-B14F-4D97-AF65-F5344CB8AC3E}">
        <p14:creationId xmlns:p14="http://schemas.microsoft.com/office/powerpoint/2010/main" val="42140536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3"/>
          <p:cNvSpPr>
            <a:spLocks noGrp="1"/>
          </p:cNvSpPr>
          <p:nvPr>
            <p:ph type="sldNum" sz="quarter" idx="12"/>
          </p:nvPr>
        </p:nvSpPr>
        <p:spPr/>
        <p:txBody>
          <a:bodyPr/>
          <a:lstStyle/>
          <a:p>
            <a:pPr>
              <a:defRPr/>
            </a:pPr>
            <a:fld id="{C6FF9041-1CCA-4C78-A9CF-A6C1E80A420C}" type="slidenum">
              <a:rPr lang="en-US"/>
              <a:pPr>
                <a:defRPr/>
              </a:pPr>
              <a:t>9</a:t>
            </a:fld>
            <a:endParaRPr lang="en-US" dirty="0"/>
          </a:p>
        </p:txBody>
      </p:sp>
      <p:sp>
        <p:nvSpPr>
          <p:cNvPr id="27651" name="Rectangle 4"/>
          <p:cNvSpPr>
            <a:spLocks noChangeArrowheads="1"/>
          </p:cNvSpPr>
          <p:nvPr/>
        </p:nvSpPr>
        <p:spPr bwMode="auto">
          <a:xfrm>
            <a:off x="430375" y="720894"/>
            <a:ext cx="8512632" cy="1354217"/>
          </a:xfrm>
          <a:prstGeom prst="rect">
            <a:avLst/>
          </a:prstGeom>
          <a:noFill/>
          <a:ln w="9525">
            <a:noFill/>
            <a:miter lim="800000"/>
            <a:headEnd/>
            <a:tailEnd/>
          </a:ln>
        </p:spPr>
        <p:txBody>
          <a:bodyPr wrap="square">
            <a:spAutoFit/>
          </a:bodyPr>
          <a:lstStyle/>
          <a:p>
            <a:pPr algn="l">
              <a:spcAft>
                <a:spcPts val="600"/>
              </a:spcAft>
            </a:pPr>
            <a:r>
              <a:rPr lang="en-US" altLang="en-US" dirty="0"/>
              <a:t>Many circuits cannot be reduced to simple series or parallel combinations. For analyzing complicated networks, we need Kirchhoff’s laws.</a:t>
            </a:r>
          </a:p>
          <a:p>
            <a:pPr algn="l">
              <a:spcAft>
                <a:spcPts val="600"/>
              </a:spcAft>
            </a:pPr>
            <a:r>
              <a:rPr lang="en-US" dirty="0"/>
              <a:t>A </a:t>
            </a:r>
            <a:r>
              <a:rPr lang="en-US" dirty="0">
                <a:solidFill>
                  <a:srgbClr val="0000FF"/>
                </a:solidFill>
              </a:rPr>
              <a:t>junction</a:t>
            </a:r>
            <a:r>
              <a:rPr lang="en-US" dirty="0"/>
              <a:t> in a circuit is a point where three or more conductors meet.</a:t>
            </a:r>
          </a:p>
          <a:p>
            <a:pPr algn="l">
              <a:spcAft>
                <a:spcPts val="600"/>
              </a:spcAft>
            </a:pPr>
            <a:r>
              <a:rPr lang="en-US" dirty="0"/>
              <a:t>A </a:t>
            </a:r>
            <a:r>
              <a:rPr lang="en-US" dirty="0">
                <a:solidFill>
                  <a:srgbClr val="0000FF"/>
                </a:solidFill>
              </a:rPr>
              <a:t>loop</a:t>
            </a:r>
            <a:r>
              <a:rPr lang="en-US" dirty="0"/>
              <a:t> in a circuit is any closed conducting path.</a:t>
            </a:r>
            <a:endParaRPr lang="en-US" altLang="en-US" dirty="0"/>
          </a:p>
        </p:txBody>
      </p:sp>
      <p:graphicFrame>
        <p:nvGraphicFramePr>
          <p:cNvPr id="14" name="Object 13"/>
          <p:cNvGraphicFramePr>
            <a:graphicFrameLocks noChangeAspect="1"/>
          </p:cNvGraphicFramePr>
          <p:nvPr>
            <p:extLst>
              <p:ext uri="{D42A27DB-BD31-4B8C-83A1-F6EECF244321}">
                <p14:modId xmlns:p14="http://schemas.microsoft.com/office/powerpoint/2010/main" val="1717735301"/>
              </p:ext>
            </p:extLst>
          </p:nvPr>
        </p:nvGraphicFramePr>
        <p:xfrm>
          <a:off x="5582288" y="2397829"/>
          <a:ext cx="938213" cy="398463"/>
        </p:xfrm>
        <a:graphic>
          <a:graphicData uri="http://schemas.openxmlformats.org/presentationml/2006/ole">
            <mc:AlternateContent xmlns:mc="http://schemas.openxmlformats.org/markup-compatibility/2006">
              <mc:Choice xmlns:v="urn:schemas-microsoft-com:vml" Requires="v">
                <p:oleObj name="Equation" r:id="rId2" imgW="596880" imgH="253800" progId="Equation.DSMT4">
                  <p:embed/>
                </p:oleObj>
              </mc:Choice>
              <mc:Fallback>
                <p:oleObj name="Equation" r:id="rId2" imgW="596880" imgH="253800" progId="Equation.DSMT4">
                  <p:embed/>
                  <p:pic>
                    <p:nvPicPr>
                      <p:cNvPr id="14" name="Object 13"/>
                      <p:cNvPicPr/>
                      <p:nvPr/>
                    </p:nvPicPr>
                    <p:blipFill>
                      <a:blip r:embed="rId3"/>
                      <a:stretch>
                        <a:fillRect/>
                      </a:stretch>
                    </p:blipFill>
                    <p:spPr>
                      <a:xfrm>
                        <a:off x="5582288" y="2397829"/>
                        <a:ext cx="938213" cy="398463"/>
                      </a:xfrm>
                      <a:prstGeom prst="rect">
                        <a:avLst/>
                      </a:prstGeom>
                      <a:solidFill>
                        <a:srgbClr val="FFFFCC"/>
                      </a:solidFill>
                      <a:ln w="15875">
                        <a:solidFill>
                          <a:srgbClr val="0000FF"/>
                        </a:solidFill>
                      </a:ln>
                    </p:spPr>
                  </p:pic>
                </p:oleObj>
              </mc:Fallback>
            </mc:AlternateContent>
          </a:graphicData>
        </a:graphic>
      </p:graphicFrame>
      <p:sp>
        <p:nvSpPr>
          <p:cNvPr id="2" name="Rectangle 1"/>
          <p:cNvSpPr/>
          <p:nvPr/>
        </p:nvSpPr>
        <p:spPr>
          <a:xfrm>
            <a:off x="430375" y="2104142"/>
            <a:ext cx="6051657" cy="1277273"/>
          </a:xfrm>
          <a:prstGeom prst="rect">
            <a:avLst/>
          </a:prstGeom>
        </p:spPr>
        <p:txBody>
          <a:bodyPr wrap="none">
            <a:spAutoFit/>
          </a:bodyPr>
          <a:lstStyle/>
          <a:p>
            <a:pPr algn="l"/>
            <a:r>
              <a:rPr lang="en-US" altLang="en-US" u="sng" dirty="0">
                <a:solidFill>
                  <a:srgbClr val="0000FF"/>
                </a:solidFill>
              </a:rPr>
              <a:t>Kirchhoff’s junction rule: </a:t>
            </a:r>
          </a:p>
          <a:p>
            <a:pPr algn="l">
              <a:spcAft>
                <a:spcPts val="600"/>
              </a:spcAft>
            </a:pPr>
            <a:r>
              <a:rPr lang="en-US" altLang="en-US" dirty="0"/>
              <a:t>The sum of the currents </a:t>
            </a:r>
            <a:r>
              <a:rPr lang="en-US" altLang="en-US" u="sng" dirty="0"/>
              <a:t>into</a:t>
            </a:r>
            <a:r>
              <a:rPr lang="en-US" altLang="en-US" dirty="0"/>
              <a:t> any junction equals zero.</a:t>
            </a:r>
          </a:p>
          <a:p>
            <a:pPr algn="l"/>
            <a:r>
              <a:rPr lang="en-US" altLang="en-US" u="sng" dirty="0">
                <a:solidFill>
                  <a:srgbClr val="0000FF"/>
                </a:solidFill>
              </a:rPr>
              <a:t>Kirchhoff’s loop rule: </a:t>
            </a:r>
          </a:p>
          <a:p>
            <a:pPr algn="l"/>
            <a:r>
              <a:rPr lang="en-US" altLang="en-US" dirty="0"/>
              <a:t>The sum of the </a:t>
            </a:r>
            <a:r>
              <a:rPr lang="en-US" altLang="en-US" u="sng" dirty="0"/>
              <a:t>potential changes</a:t>
            </a:r>
            <a:r>
              <a:rPr lang="en-US" altLang="en-US" dirty="0"/>
              <a:t> around any loop equals zero.</a:t>
            </a:r>
          </a:p>
        </p:txBody>
      </p:sp>
      <p:graphicFrame>
        <p:nvGraphicFramePr>
          <p:cNvPr id="13" name="Object 12"/>
          <p:cNvGraphicFramePr>
            <a:graphicFrameLocks noChangeAspect="1"/>
          </p:cNvGraphicFramePr>
          <p:nvPr>
            <p:extLst>
              <p:ext uri="{D42A27DB-BD31-4B8C-83A1-F6EECF244321}">
                <p14:modId xmlns:p14="http://schemas.microsoft.com/office/powerpoint/2010/main" val="1954029656"/>
              </p:ext>
            </p:extLst>
          </p:nvPr>
        </p:nvGraphicFramePr>
        <p:xfrm>
          <a:off x="6373978" y="2976408"/>
          <a:ext cx="898525" cy="398462"/>
        </p:xfrm>
        <a:graphic>
          <a:graphicData uri="http://schemas.openxmlformats.org/presentationml/2006/ole">
            <mc:AlternateContent xmlns:mc="http://schemas.openxmlformats.org/markup-compatibility/2006">
              <mc:Choice xmlns:v="urn:schemas-microsoft-com:vml" Requires="v">
                <p:oleObj name="Equation" r:id="rId4" imgW="571320" imgH="253800" progId="Equation.DSMT4">
                  <p:embed/>
                </p:oleObj>
              </mc:Choice>
              <mc:Fallback>
                <p:oleObj name="Equation" r:id="rId4" imgW="571320" imgH="253800" progId="Equation.DSMT4">
                  <p:embed/>
                  <p:pic>
                    <p:nvPicPr>
                      <p:cNvPr id="13" name="Object 12"/>
                      <p:cNvPicPr/>
                      <p:nvPr/>
                    </p:nvPicPr>
                    <p:blipFill>
                      <a:blip r:embed="rId5"/>
                      <a:stretch>
                        <a:fillRect/>
                      </a:stretch>
                    </p:blipFill>
                    <p:spPr>
                      <a:xfrm>
                        <a:off x="6373978" y="2976408"/>
                        <a:ext cx="898525" cy="398462"/>
                      </a:xfrm>
                      <a:prstGeom prst="rect">
                        <a:avLst/>
                      </a:prstGeom>
                      <a:solidFill>
                        <a:srgbClr val="FFFFCC"/>
                      </a:solidFill>
                      <a:ln w="15875">
                        <a:solidFill>
                          <a:srgbClr val="0000FF"/>
                        </a:solidFill>
                      </a:ln>
                    </p:spPr>
                  </p:pic>
                </p:oleObj>
              </mc:Fallback>
            </mc:AlternateContent>
          </a:graphicData>
        </a:graphic>
      </p:graphicFrame>
      <p:pic>
        <p:nvPicPr>
          <p:cNvPr id="15" name="Picture 14" descr="26_07_FigureA.jpg"/>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63972" y="3904461"/>
            <a:ext cx="3111622" cy="1662342"/>
          </a:xfrm>
          <a:prstGeom prst="rect">
            <a:avLst/>
          </a:prstGeom>
        </p:spPr>
      </p:pic>
      <p:pic>
        <p:nvPicPr>
          <p:cNvPr id="19" name="Picture 18" descr="26_06_FigureA.jpg"/>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5054413" y="3727378"/>
            <a:ext cx="2932176" cy="2436175"/>
          </a:xfrm>
          <a:prstGeom prst="rect">
            <a:avLst/>
          </a:prstGeom>
        </p:spPr>
      </p:pic>
      <p:sp>
        <p:nvSpPr>
          <p:cNvPr id="10" name="Rectangle 9">
            <a:extLst>
              <a:ext uri="{FF2B5EF4-FFF2-40B4-BE49-F238E27FC236}">
                <a16:creationId xmlns:a16="http://schemas.microsoft.com/office/drawing/2014/main" id="{F521EEB8-CFF4-44A8-A35F-6050D0E759BA}"/>
              </a:ext>
            </a:extLst>
          </p:cNvPr>
          <p:cNvSpPr/>
          <p:nvPr/>
        </p:nvSpPr>
        <p:spPr>
          <a:xfrm>
            <a:off x="430375" y="322532"/>
            <a:ext cx="2050561" cy="369332"/>
          </a:xfrm>
          <a:prstGeom prst="rect">
            <a:avLst/>
          </a:prstGeom>
        </p:spPr>
        <p:txBody>
          <a:bodyPr wrap="none">
            <a:spAutoFit/>
          </a:bodyPr>
          <a:lstStyle/>
          <a:p>
            <a:r>
              <a:rPr lang="en-US" b="1" u="sng" dirty="0">
                <a:solidFill>
                  <a:srgbClr val="800080"/>
                </a:solidFill>
              </a:rPr>
              <a:t>2. Kirchhoff’s laws</a:t>
            </a:r>
            <a:endParaRPr lang="en-US" dirty="0"/>
          </a:p>
        </p:txBody>
      </p:sp>
    </p:spTree>
    <p:extLst>
      <p:ext uri="{BB962C8B-B14F-4D97-AF65-F5344CB8AC3E}">
        <p14:creationId xmlns:p14="http://schemas.microsoft.com/office/powerpoint/2010/main" val="353113078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a:defRPr/>
            </a:pPr>
            <a:fld id="{540B721F-2C59-4FF6-9858-7BC68F465633}" type="slidenum">
              <a:rPr lang="en-US" smtClean="0"/>
              <a:pPr>
                <a:defRPr/>
              </a:pPr>
              <a:t>10</a:t>
            </a:fld>
            <a:endParaRPr lang="en-US"/>
          </a:p>
        </p:txBody>
      </p:sp>
      <p:sp>
        <p:nvSpPr>
          <p:cNvPr id="3" name="Rectangle 2"/>
          <p:cNvSpPr/>
          <p:nvPr/>
        </p:nvSpPr>
        <p:spPr>
          <a:xfrm>
            <a:off x="420624" y="243763"/>
            <a:ext cx="8092440" cy="2385268"/>
          </a:xfrm>
          <a:prstGeom prst="rect">
            <a:avLst/>
          </a:prstGeom>
        </p:spPr>
        <p:txBody>
          <a:bodyPr wrap="square">
            <a:spAutoFit/>
          </a:bodyPr>
          <a:lstStyle/>
          <a:p>
            <a:pPr algn="l"/>
            <a:r>
              <a:rPr lang="en-US" altLang="en-US" u="sng" dirty="0">
                <a:solidFill>
                  <a:srgbClr val="0000FF"/>
                </a:solidFill>
              </a:rPr>
              <a:t>Sign convention of Kirchhoff’s junction rule: </a:t>
            </a:r>
          </a:p>
          <a:p>
            <a:pPr algn="l">
              <a:spcAft>
                <a:spcPts val="600"/>
              </a:spcAft>
            </a:pPr>
            <a:r>
              <a:rPr lang="en-US" altLang="en-US" dirty="0"/>
              <a:t>The current is positive when flowing into a junction, and negative when flowing out of a junction.</a:t>
            </a:r>
          </a:p>
          <a:p>
            <a:pPr algn="l"/>
            <a:r>
              <a:rPr lang="en-US" altLang="en-US" u="sng" dirty="0">
                <a:solidFill>
                  <a:srgbClr val="0000FF"/>
                </a:solidFill>
              </a:rPr>
              <a:t>Sign convention of Kirchhoff’s loop rule:</a:t>
            </a:r>
          </a:p>
          <a:p>
            <a:pPr algn="l">
              <a:spcAft>
                <a:spcPts val="600"/>
              </a:spcAft>
            </a:pPr>
            <a:r>
              <a:rPr lang="en-US" altLang="en-US" dirty="0"/>
              <a:t>First assume a current direction, and assume a polarity of a battery in the loop, if they are not given. </a:t>
            </a:r>
            <a:r>
              <a:rPr lang="en-US" altLang="en-US" u="sng" dirty="0"/>
              <a:t>Don’t worry that your assumptions may be wrong. </a:t>
            </a:r>
            <a:r>
              <a:rPr lang="en-US" altLang="en-US" dirty="0"/>
              <a:t>Then travel around the loop, using the following sign convention for the potential changes through each element.</a:t>
            </a:r>
            <a:endParaRPr lang="en-US" dirty="0"/>
          </a:p>
        </p:txBody>
      </p:sp>
      <p:pic>
        <p:nvPicPr>
          <p:cNvPr id="4" name="Picture 3" descr="26_08_Figure.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6656" y="2633230"/>
            <a:ext cx="7086600" cy="1774177"/>
          </a:xfrm>
          <a:prstGeom prst="rect">
            <a:avLst/>
          </a:prstGeom>
        </p:spPr>
      </p:pic>
      <p:sp>
        <p:nvSpPr>
          <p:cNvPr id="6" name="Rectangle 5"/>
          <p:cNvSpPr/>
          <p:nvPr/>
        </p:nvSpPr>
        <p:spPr>
          <a:xfrm>
            <a:off x="520839" y="4578876"/>
            <a:ext cx="7681329" cy="1061316"/>
          </a:xfrm>
          <a:prstGeom prst="rect">
            <a:avLst/>
          </a:prstGeom>
        </p:spPr>
        <p:txBody>
          <a:bodyPr wrap="square">
            <a:spAutoFit/>
          </a:bodyPr>
          <a:lstStyle/>
          <a:p>
            <a:pPr algn="l">
              <a:lnSpc>
                <a:spcPct val="110000"/>
              </a:lnSpc>
              <a:spcAft>
                <a:spcPts val="600"/>
              </a:spcAft>
            </a:pPr>
            <a:r>
              <a:rPr lang="en-US" dirty="0"/>
              <a:t>Note: </a:t>
            </a:r>
            <a:r>
              <a:rPr lang="en-US" u="sng" dirty="0"/>
              <a:t>Not all loops generate independent equations.</a:t>
            </a:r>
          </a:p>
          <a:p>
            <a:pPr algn="l">
              <a:lnSpc>
                <a:spcPct val="110000"/>
              </a:lnSpc>
              <a:spcAft>
                <a:spcPts val="600"/>
              </a:spcAft>
            </a:pPr>
            <a:r>
              <a:rPr lang="en-US" dirty="0"/>
              <a:t>If   Loop 1 ± Loop 2 = Loop3,  one of the three loops are redundant, and you only need to keep two of them. </a:t>
            </a:r>
          </a:p>
        </p:txBody>
      </p:sp>
    </p:spTree>
    <p:extLst>
      <p:ext uri="{BB962C8B-B14F-4D97-AF65-F5344CB8AC3E}">
        <p14:creationId xmlns:p14="http://schemas.microsoft.com/office/powerpoint/2010/main" val="178389377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6DD60C6A-365A-448E-A063-D75B6A9C5ED5}"/>
              </a:ext>
            </a:extLst>
          </p:cNvPr>
          <p:cNvSpPr>
            <a:spLocks noGrp="1"/>
          </p:cNvSpPr>
          <p:nvPr>
            <p:ph type="sldNum" sz="quarter" idx="12"/>
          </p:nvPr>
        </p:nvSpPr>
        <p:spPr/>
        <p:txBody>
          <a:bodyPr/>
          <a:lstStyle/>
          <a:p>
            <a:pPr>
              <a:defRPr/>
            </a:pPr>
            <a:fld id="{540B721F-2C59-4FF6-9858-7BC68F465633}" type="slidenum">
              <a:rPr lang="en-US" smtClean="0"/>
              <a:pPr>
                <a:defRPr/>
              </a:pPr>
              <a:t>11</a:t>
            </a:fld>
            <a:endParaRPr lang="en-US" dirty="0"/>
          </a:p>
        </p:txBody>
      </p:sp>
      <p:sp>
        <p:nvSpPr>
          <p:cNvPr id="5" name="Rectangle 4">
            <a:extLst>
              <a:ext uri="{FF2B5EF4-FFF2-40B4-BE49-F238E27FC236}">
                <a16:creationId xmlns:a16="http://schemas.microsoft.com/office/drawing/2014/main" id="{7325E74D-0243-4748-949A-7935DA816635}"/>
              </a:ext>
            </a:extLst>
          </p:cNvPr>
          <p:cNvSpPr/>
          <p:nvPr/>
        </p:nvSpPr>
        <p:spPr>
          <a:xfrm>
            <a:off x="420624" y="308417"/>
            <a:ext cx="8424796" cy="2507866"/>
          </a:xfrm>
          <a:prstGeom prst="rect">
            <a:avLst/>
          </a:prstGeom>
        </p:spPr>
        <p:txBody>
          <a:bodyPr wrap="square">
            <a:spAutoFit/>
          </a:bodyPr>
          <a:lstStyle/>
          <a:p>
            <a:pPr algn="l">
              <a:lnSpc>
                <a:spcPct val="110000"/>
              </a:lnSpc>
            </a:pPr>
            <a:r>
              <a:rPr lang="en-US" altLang="en-US" u="sng" dirty="0">
                <a:solidFill>
                  <a:srgbClr val="0000FF"/>
                </a:solidFill>
              </a:rPr>
              <a:t>Example of Kirchhoff’s laws:</a:t>
            </a:r>
          </a:p>
          <a:p>
            <a:pPr algn="l">
              <a:lnSpc>
                <a:spcPct val="110000"/>
              </a:lnSpc>
            </a:pPr>
            <a:r>
              <a:rPr lang="en-US" altLang="en-US" dirty="0"/>
              <a:t>Question: Find the currents through each resistor.</a:t>
            </a:r>
          </a:p>
          <a:p>
            <a:pPr algn="l">
              <a:lnSpc>
                <a:spcPct val="110000"/>
              </a:lnSpc>
            </a:pPr>
            <a:r>
              <a:rPr lang="en-US" altLang="en-US" dirty="0"/>
              <a:t>Step 1: Define </a:t>
            </a:r>
            <a:r>
              <a:rPr lang="en-US" altLang="en-US" i="1" dirty="0">
                <a:solidFill>
                  <a:srgbClr val="0000FF"/>
                </a:solidFill>
              </a:rPr>
              <a:t>I</a:t>
            </a:r>
            <a:r>
              <a:rPr lang="en-US" altLang="en-US" baseline="-25000" dirty="0">
                <a:solidFill>
                  <a:srgbClr val="0000FF"/>
                </a:solidFill>
              </a:rPr>
              <a:t>1</a:t>
            </a:r>
            <a:r>
              <a:rPr lang="en-US" altLang="en-US" dirty="0"/>
              <a:t>, </a:t>
            </a:r>
            <a:r>
              <a:rPr lang="en-US" altLang="en-US" i="1" dirty="0">
                <a:solidFill>
                  <a:srgbClr val="0000FF"/>
                </a:solidFill>
              </a:rPr>
              <a:t>I</a:t>
            </a:r>
            <a:r>
              <a:rPr lang="en-US" altLang="en-US" baseline="-25000" dirty="0">
                <a:solidFill>
                  <a:srgbClr val="0000FF"/>
                </a:solidFill>
              </a:rPr>
              <a:t>2</a:t>
            </a:r>
            <a:r>
              <a:rPr lang="en-US" altLang="en-US" dirty="0"/>
              <a:t>, and </a:t>
            </a:r>
            <a:r>
              <a:rPr lang="en-US" altLang="en-US" i="1" dirty="0">
                <a:solidFill>
                  <a:srgbClr val="0000FF"/>
                </a:solidFill>
              </a:rPr>
              <a:t>I</a:t>
            </a:r>
            <a:r>
              <a:rPr lang="en-US" altLang="en-US" baseline="-25000" dirty="0">
                <a:solidFill>
                  <a:srgbClr val="0000FF"/>
                </a:solidFill>
              </a:rPr>
              <a:t>3</a:t>
            </a:r>
            <a:r>
              <a:rPr lang="en-US" altLang="en-US" dirty="0"/>
              <a:t>, and assume their directions, as shown.</a:t>
            </a:r>
          </a:p>
          <a:p>
            <a:pPr algn="l">
              <a:lnSpc>
                <a:spcPct val="110000"/>
              </a:lnSpc>
            </a:pPr>
            <a:r>
              <a:rPr lang="en-US" altLang="en-US" dirty="0"/>
              <a:t>Step 2: Choose two independent loops, which can be of either senses, as shown.</a:t>
            </a:r>
          </a:p>
          <a:p>
            <a:pPr algn="l">
              <a:lnSpc>
                <a:spcPct val="110000"/>
              </a:lnSpc>
            </a:pPr>
            <a:r>
              <a:rPr lang="en-US" altLang="en-US" dirty="0"/>
              <a:t>Step 3: Write down Kirchhoff’s current equations.</a:t>
            </a:r>
          </a:p>
          <a:p>
            <a:pPr algn="l">
              <a:lnSpc>
                <a:spcPct val="110000"/>
              </a:lnSpc>
            </a:pPr>
            <a:r>
              <a:rPr lang="en-US" altLang="en-US" dirty="0"/>
              <a:t>Step 4: Write down Kirchhoff’s voltage equations.</a:t>
            </a:r>
          </a:p>
          <a:p>
            <a:pPr algn="l">
              <a:lnSpc>
                <a:spcPct val="110000"/>
              </a:lnSpc>
            </a:pPr>
            <a:r>
              <a:rPr lang="en-US" altLang="en-US" dirty="0"/>
              <a:t>Step 5: Check the </a:t>
            </a:r>
            <a:r>
              <a:rPr lang="en-US" altLang="en-US" u="sng" dirty="0"/>
              <a:t>number of unknowns = the number of equations</a:t>
            </a:r>
            <a:r>
              <a:rPr lang="en-US" altLang="en-US" dirty="0"/>
              <a:t>.</a:t>
            </a:r>
          </a:p>
          <a:p>
            <a:pPr algn="l">
              <a:lnSpc>
                <a:spcPct val="110000"/>
              </a:lnSpc>
            </a:pPr>
            <a:r>
              <a:rPr lang="en-US" altLang="en-US" dirty="0"/>
              <a:t>Step 6: Solve the simultaneous linear equations.   </a:t>
            </a:r>
          </a:p>
        </p:txBody>
      </p:sp>
      <p:grpSp>
        <p:nvGrpSpPr>
          <p:cNvPr id="45" name="Group 44">
            <a:extLst>
              <a:ext uri="{FF2B5EF4-FFF2-40B4-BE49-F238E27FC236}">
                <a16:creationId xmlns:a16="http://schemas.microsoft.com/office/drawing/2014/main" id="{2397C90A-4F3B-4D95-94BC-A540C2051A07}"/>
              </a:ext>
            </a:extLst>
          </p:cNvPr>
          <p:cNvGrpSpPr/>
          <p:nvPr/>
        </p:nvGrpSpPr>
        <p:grpSpPr>
          <a:xfrm>
            <a:off x="4739999" y="3429000"/>
            <a:ext cx="3626401" cy="2334933"/>
            <a:chOff x="1591755" y="3716809"/>
            <a:chExt cx="3626401" cy="2334933"/>
          </a:xfrm>
        </p:grpSpPr>
        <p:grpSp>
          <p:nvGrpSpPr>
            <p:cNvPr id="33" name="Group 32">
              <a:extLst>
                <a:ext uri="{FF2B5EF4-FFF2-40B4-BE49-F238E27FC236}">
                  <a16:creationId xmlns:a16="http://schemas.microsoft.com/office/drawing/2014/main" id="{B95B3F1A-33F1-4807-B926-1A2CB7AFEE0C}"/>
                </a:ext>
              </a:extLst>
            </p:cNvPr>
            <p:cNvGrpSpPr/>
            <p:nvPr/>
          </p:nvGrpSpPr>
          <p:grpSpPr>
            <a:xfrm>
              <a:off x="1591755" y="3716809"/>
              <a:ext cx="3626401" cy="2334933"/>
              <a:chOff x="4177937" y="2275936"/>
              <a:chExt cx="3626401" cy="2334933"/>
            </a:xfrm>
          </p:grpSpPr>
          <p:pic>
            <p:nvPicPr>
              <p:cNvPr id="19" name="Picture 18">
                <a:extLst>
                  <a:ext uri="{FF2B5EF4-FFF2-40B4-BE49-F238E27FC236}">
                    <a16:creationId xmlns:a16="http://schemas.microsoft.com/office/drawing/2014/main" id="{95C0C4AC-62BA-41F1-9892-5D569F506B5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240022" y="2324869"/>
                <a:ext cx="3429000" cy="2286000"/>
              </a:xfrm>
              <a:prstGeom prst="rect">
                <a:avLst/>
              </a:prstGeom>
            </p:spPr>
          </p:pic>
          <p:sp>
            <p:nvSpPr>
              <p:cNvPr id="8" name="Rectangle 7">
                <a:extLst>
                  <a:ext uri="{FF2B5EF4-FFF2-40B4-BE49-F238E27FC236}">
                    <a16:creationId xmlns:a16="http://schemas.microsoft.com/office/drawing/2014/main" id="{E8D96591-C0B3-4146-8C43-7CD3A8A40E4F}"/>
                  </a:ext>
                </a:extLst>
              </p:cNvPr>
              <p:cNvSpPr/>
              <p:nvPr/>
            </p:nvSpPr>
            <p:spPr>
              <a:xfrm>
                <a:off x="4746623" y="2275936"/>
                <a:ext cx="1056701" cy="369332"/>
              </a:xfrm>
              <a:prstGeom prst="rect">
                <a:avLst/>
              </a:prstGeom>
            </p:spPr>
            <p:txBody>
              <a:bodyPr wrap="none">
                <a:spAutoFit/>
              </a:bodyPr>
              <a:lstStyle/>
              <a:p>
                <a:r>
                  <a:rPr lang="en-US" altLang="en-US" i="1" dirty="0"/>
                  <a:t>R</a:t>
                </a:r>
                <a:r>
                  <a:rPr lang="en-US" altLang="en-US" baseline="-25000" dirty="0"/>
                  <a:t>1</a:t>
                </a:r>
                <a:r>
                  <a:rPr lang="en-US" altLang="en-US" dirty="0"/>
                  <a:t>= 30 </a:t>
                </a:r>
                <a:r>
                  <a:rPr lang="en-US" altLang="en-US" dirty="0">
                    <a:latin typeface="Symbol" panose="05050102010706020507" pitchFamily="18" charset="2"/>
                  </a:rPr>
                  <a:t>W</a:t>
                </a:r>
                <a:endParaRPr lang="en-US" dirty="0">
                  <a:latin typeface="Symbol" panose="05050102010706020507" pitchFamily="18" charset="2"/>
                </a:endParaRPr>
              </a:p>
            </p:txBody>
          </p:sp>
          <p:sp>
            <p:nvSpPr>
              <p:cNvPr id="9" name="Rectangle 8">
                <a:extLst>
                  <a:ext uri="{FF2B5EF4-FFF2-40B4-BE49-F238E27FC236}">
                    <a16:creationId xmlns:a16="http://schemas.microsoft.com/office/drawing/2014/main" id="{F2D4A843-40A4-4AF7-A6FA-550312214F82}"/>
                  </a:ext>
                </a:extLst>
              </p:cNvPr>
              <p:cNvSpPr/>
              <p:nvPr/>
            </p:nvSpPr>
            <p:spPr>
              <a:xfrm>
                <a:off x="6126078" y="2275936"/>
                <a:ext cx="1056701" cy="369332"/>
              </a:xfrm>
              <a:prstGeom prst="rect">
                <a:avLst/>
              </a:prstGeom>
            </p:spPr>
            <p:txBody>
              <a:bodyPr wrap="none">
                <a:spAutoFit/>
              </a:bodyPr>
              <a:lstStyle/>
              <a:p>
                <a:r>
                  <a:rPr lang="en-US" altLang="en-US" i="1" dirty="0"/>
                  <a:t>R</a:t>
                </a:r>
                <a:r>
                  <a:rPr lang="en-US" altLang="en-US" baseline="-25000" dirty="0"/>
                  <a:t>2</a:t>
                </a:r>
                <a:r>
                  <a:rPr lang="en-US" altLang="en-US" dirty="0"/>
                  <a:t>= 10 </a:t>
                </a:r>
                <a:r>
                  <a:rPr lang="en-US" altLang="en-US" dirty="0">
                    <a:latin typeface="Symbol" panose="05050102010706020507" pitchFamily="18" charset="2"/>
                  </a:rPr>
                  <a:t>W</a:t>
                </a:r>
                <a:endParaRPr lang="en-US" dirty="0">
                  <a:latin typeface="Symbol" panose="05050102010706020507" pitchFamily="18" charset="2"/>
                </a:endParaRPr>
              </a:p>
            </p:txBody>
          </p:sp>
          <p:sp>
            <p:nvSpPr>
              <p:cNvPr id="11" name="Rectangle 10">
                <a:extLst>
                  <a:ext uri="{FF2B5EF4-FFF2-40B4-BE49-F238E27FC236}">
                    <a16:creationId xmlns:a16="http://schemas.microsoft.com/office/drawing/2014/main" id="{E338C7E5-64AF-4878-A632-572A929D5E9A}"/>
                  </a:ext>
                </a:extLst>
              </p:cNvPr>
              <p:cNvSpPr/>
              <p:nvPr/>
            </p:nvSpPr>
            <p:spPr>
              <a:xfrm>
                <a:off x="5972275" y="3245868"/>
                <a:ext cx="1056701" cy="369332"/>
              </a:xfrm>
              <a:prstGeom prst="rect">
                <a:avLst/>
              </a:prstGeom>
            </p:spPr>
            <p:txBody>
              <a:bodyPr wrap="none">
                <a:spAutoFit/>
              </a:bodyPr>
              <a:lstStyle/>
              <a:p>
                <a:r>
                  <a:rPr lang="en-US" altLang="en-US" i="1" dirty="0"/>
                  <a:t>R</a:t>
                </a:r>
                <a:r>
                  <a:rPr lang="en-US" altLang="en-US" baseline="-25000" dirty="0"/>
                  <a:t>3</a:t>
                </a:r>
                <a:r>
                  <a:rPr lang="en-US" altLang="en-US" dirty="0"/>
                  <a:t>= 30 </a:t>
                </a:r>
                <a:r>
                  <a:rPr lang="en-US" altLang="en-US" dirty="0">
                    <a:latin typeface="Symbol" panose="05050102010706020507" pitchFamily="18" charset="2"/>
                  </a:rPr>
                  <a:t>W</a:t>
                </a:r>
                <a:endParaRPr lang="en-US" dirty="0">
                  <a:latin typeface="Symbol" panose="05050102010706020507" pitchFamily="18" charset="2"/>
                </a:endParaRPr>
              </a:p>
            </p:txBody>
          </p:sp>
          <p:sp>
            <p:nvSpPr>
              <p:cNvPr id="12" name="Rectangle 11">
                <a:extLst>
                  <a:ext uri="{FF2B5EF4-FFF2-40B4-BE49-F238E27FC236}">
                    <a16:creationId xmlns:a16="http://schemas.microsoft.com/office/drawing/2014/main" id="{5E0DF03D-CD9F-4DD3-91D6-8448EE96CE83}"/>
                  </a:ext>
                </a:extLst>
              </p:cNvPr>
              <p:cNvSpPr/>
              <p:nvPr/>
            </p:nvSpPr>
            <p:spPr>
              <a:xfrm rot="16200000">
                <a:off x="3829123" y="3235869"/>
                <a:ext cx="1066959" cy="369332"/>
              </a:xfrm>
              <a:prstGeom prst="rect">
                <a:avLst/>
              </a:prstGeom>
            </p:spPr>
            <p:txBody>
              <a:bodyPr wrap="none">
                <a:spAutoFit/>
              </a:bodyPr>
              <a:lstStyle/>
              <a:p>
                <a:r>
                  <a:rPr lang="en-US" altLang="en-US" i="1" dirty="0"/>
                  <a:t>V</a:t>
                </a:r>
                <a:r>
                  <a:rPr lang="en-US" altLang="en-US" baseline="-25000" dirty="0"/>
                  <a:t>1</a:t>
                </a:r>
                <a:r>
                  <a:rPr lang="en-US" altLang="en-US" dirty="0"/>
                  <a:t>= 15 V</a:t>
                </a:r>
                <a:endParaRPr lang="en-US" dirty="0">
                  <a:latin typeface="Symbol" panose="05050102010706020507" pitchFamily="18" charset="2"/>
                </a:endParaRPr>
              </a:p>
            </p:txBody>
          </p:sp>
          <p:sp>
            <p:nvSpPr>
              <p:cNvPr id="13" name="Rectangle 12">
                <a:extLst>
                  <a:ext uri="{FF2B5EF4-FFF2-40B4-BE49-F238E27FC236}">
                    <a16:creationId xmlns:a16="http://schemas.microsoft.com/office/drawing/2014/main" id="{47CC00EA-97CD-4838-9280-2B47978DB7C0}"/>
                  </a:ext>
                </a:extLst>
              </p:cNvPr>
              <p:cNvSpPr/>
              <p:nvPr/>
            </p:nvSpPr>
            <p:spPr>
              <a:xfrm rot="16200000">
                <a:off x="7086192" y="3237562"/>
                <a:ext cx="1066959" cy="369332"/>
              </a:xfrm>
              <a:prstGeom prst="rect">
                <a:avLst/>
              </a:prstGeom>
            </p:spPr>
            <p:txBody>
              <a:bodyPr wrap="none">
                <a:spAutoFit/>
              </a:bodyPr>
              <a:lstStyle/>
              <a:p>
                <a:r>
                  <a:rPr lang="en-US" altLang="en-US" i="1" dirty="0"/>
                  <a:t>V</a:t>
                </a:r>
                <a:r>
                  <a:rPr lang="en-US" altLang="en-US" baseline="-25000" dirty="0"/>
                  <a:t>2</a:t>
                </a:r>
                <a:r>
                  <a:rPr lang="en-US" altLang="en-US" dirty="0"/>
                  <a:t>= 10 V</a:t>
                </a:r>
                <a:endParaRPr lang="en-US" dirty="0">
                  <a:latin typeface="Symbol" panose="05050102010706020507" pitchFamily="18" charset="2"/>
                </a:endParaRPr>
              </a:p>
            </p:txBody>
          </p:sp>
          <p:cxnSp>
            <p:nvCxnSpPr>
              <p:cNvPr id="15" name="Straight Arrow Connector 14">
                <a:extLst>
                  <a:ext uri="{FF2B5EF4-FFF2-40B4-BE49-F238E27FC236}">
                    <a16:creationId xmlns:a16="http://schemas.microsoft.com/office/drawing/2014/main" id="{001DFA4E-61B6-4DD2-8C2B-0D9D510C5C6F}"/>
                  </a:ext>
                </a:extLst>
              </p:cNvPr>
              <p:cNvCxnSpPr>
                <a:cxnSpLocks/>
              </p:cNvCxnSpPr>
              <p:nvPr/>
            </p:nvCxnSpPr>
            <p:spPr bwMode="auto">
              <a:xfrm>
                <a:off x="5123161" y="2887056"/>
                <a:ext cx="390950" cy="0"/>
              </a:xfrm>
              <a:prstGeom prst="straightConnector1">
                <a:avLst/>
              </a:prstGeom>
              <a:solidFill>
                <a:schemeClr val="accent1"/>
              </a:solidFill>
              <a:ln w="25400" cap="flat" cmpd="sng" algn="ctr">
                <a:solidFill>
                  <a:srgbClr val="0000FF"/>
                </a:solidFill>
                <a:prstDash val="solid"/>
                <a:round/>
                <a:headEnd type="none" w="med" len="med"/>
                <a:tailEnd type="stealth" w="med" len="lg"/>
              </a:ln>
              <a:effectLst/>
            </p:spPr>
          </p:cxnSp>
          <p:sp>
            <p:nvSpPr>
              <p:cNvPr id="17" name="Rectangle 16">
                <a:extLst>
                  <a:ext uri="{FF2B5EF4-FFF2-40B4-BE49-F238E27FC236}">
                    <a16:creationId xmlns:a16="http://schemas.microsoft.com/office/drawing/2014/main" id="{7386BD12-C706-4693-BCFA-FE9AD25F6459}"/>
                  </a:ext>
                </a:extLst>
              </p:cNvPr>
              <p:cNvSpPr/>
              <p:nvPr/>
            </p:nvSpPr>
            <p:spPr>
              <a:xfrm>
                <a:off x="5162160" y="2865048"/>
                <a:ext cx="338554" cy="369332"/>
              </a:xfrm>
              <a:prstGeom prst="rect">
                <a:avLst/>
              </a:prstGeom>
            </p:spPr>
            <p:txBody>
              <a:bodyPr wrap="none">
                <a:spAutoFit/>
              </a:bodyPr>
              <a:lstStyle/>
              <a:p>
                <a:r>
                  <a:rPr lang="en-US" altLang="en-US" i="1" dirty="0">
                    <a:solidFill>
                      <a:srgbClr val="0000FF"/>
                    </a:solidFill>
                  </a:rPr>
                  <a:t>I</a:t>
                </a:r>
                <a:r>
                  <a:rPr lang="en-US" altLang="en-US" baseline="-25000" dirty="0">
                    <a:solidFill>
                      <a:srgbClr val="0000FF"/>
                    </a:solidFill>
                  </a:rPr>
                  <a:t>1</a:t>
                </a:r>
                <a:endParaRPr lang="en-US" dirty="0">
                  <a:solidFill>
                    <a:srgbClr val="0000FF"/>
                  </a:solidFill>
                </a:endParaRPr>
              </a:p>
            </p:txBody>
          </p:sp>
          <p:cxnSp>
            <p:nvCxnSpPr>
              <p:cNvPr id="20" name="Straight Arrow Connector 19">
                <a:extLst>
                  <a:ext uri="{FF2B5EF4-FFF2-40B4-BE49-F238E27FC236}">
                    <a16:creationId xmlns:a16="http://schemas.microsoft.com/office/drawing/2014/main" id="{EAF12ECF-9124-46D2-8888-FB754661E864}"/>
                  </a:ext>
                </a:extLst>
              </p:cNvPr>
              <p:cNvCxnSpPr>
                <a:cxnSpLocks/>
              </p:cNvCxnSpPr>
              <p:nvPr/>
            </p:nvCxnSpPr>
            <p:spPr bwMode="auto">
              <a:xfrm rot="10800000">
                <a:off x="6502239" y="2887416"/>
                <a:ext cx="390950" cy="0"/>
              </a:xfrm>
              <a:prstGeom prst="straightConnector1">
                <a:avLst/>
              </a:prstGeom>
              <a:solidFill>
                <a:schemeClr val="accent1"/>
              </a:solidFill>
              <a:ln w="25400" cap="flat" cmpd="sng" algn="ctr">
                <a:solidFill>
                  <a:srgbClr val="0000FF"/>
                </a:solidFill>
                <a:prstDash val="solid"/>
                <a:round/>
                <a:headEnd type="none" w="med" len="med"/>
                <a:tailEnd type="stealth" w="med" len="lg"/>
              </a:ln>
              <a:effectLst/>
            </p:spPr>
          </p:cxnSp>
          <p:sp>
            <p:nvSpPr>
              <p:cNvPr id="21" name="Rectangle 20">
                <a:extLst>
                  <a:ext uri="{FF2B5EF4-FFF2-40B4-BE49-F238E27FC236}">
                    <a16:creationId xmlns:a16="http://schemas.microsoft.com/office/drawing/2014/main" id="{F231E866-6BA7-42F1-8BF5-3F623F51E724}"/>
                  </a:ext>
                </a:extLst>
              </p:cNvPr>
              <p:cNvSpPr/>
              <p:nvPr/>
            </p:nvSpPr>
            <p:spPr>
              <a:xfrm>
                <a:off x="6582344" y="2860817"/>
                <a:ext cx="338554" cy="369332"/>
              </a:xfrm>
              <a:prstGeom prst="rect">
                <a:avLst/>
              </a:prstGeom>
            </p:spPr>
            <p:txBody>
              <a:bodyPr wrap="none">
                <a:spAutoFit/>
              </a:bodyPr>
              <a:lstStyle/>
              <a:p>
                <a:r>
                  <a:rPr lang="en-US" altLang="en-US" i="1" dirty="0">
                    <a:solidFill>
                      <a:srgbClr val="0000FF"/>
                    </a:solidFill>
                  </a:rPr>
                  <a:t>I</a:t>
                </a:r>
                <a:r>
                  <a:rPr lang="en-US" altLang="en-US" baseline="-25000" dirty="0">
                    <a:solidFill>
                      <a:srgbClr val="0000FF"/>
                    </a:solidFill>
                  </a:rPr>
                  <a:t>2</a:t>
                </a:r>
                <a:endParaRPr lang="en-US" dirty="0">
                  <a:solidFill>
                    <a:srgbClr val="0000FF"/>
                  </a:solidFill>
                </a:endParaRPr>
              </a:p>
            </p:txBody>
          </p:sp>
          <p:cxnSp>
            <p:nvCxnSpPr>
              <p:cNvPr id="22" name="Straight Arrow Connector 21">
                <a:extLst>
                  <a:ext uri="{FF2B5EF4-FFF2-40B4-BE49-F238E27FC236}">
                    <a16:creationId xmlns:a16="http://schemas.microsoft.com/office/drawing/2014/main" id="{C606B04A-4B80-47A5-87D7-9FE2A2E15700}"/>
                  </a:ext>
                </a:extLst>
              </p:cNvPr>
              <p:cNvCxnSpPr>
                <a:cxnSpLocks/>
              </p:cNvCxnSpPr>
              <p:nvPr/>
            </p:nvCxnSpPr>
            <p:spPr bwMode="auto">
              <a:xfrm rot="5400000">
                <a:off x="5611453" y="3478678"/>
                <a:ext cx="390950" cy="0"/>
              </a:xfrm>
              <a:prstGeom prst="straightConnector1">
                <a:avLst/>
              </a:prstGeom>
              <a:solidFill>
                <a:schemeClr val="accent1"/>
              </a:solidFill>
              <a:ln w="25400" cap="flat" cmpd="sng" algn="ctr">
                <a:solidFill>
                  <a:srgbClr val="0000FF"/>
                </a:solidFill>
                <a:prstDash val="solid"/>
                <a:round/>
                <a:headEnd type="none" w="med" len="med"/>
                <a:tailEnd type="stealth" w="med" len="lg"/>
              </a:ln>
              <a:effectLst/>
            </p:spPr>
          </p:cxnSp>
          <p:sp>
            <p:nvSpPr>
              <p:cNvPr id="23" name="Rectangle 22">
                <a:extLst>
                  <a:ext uri="{FF2B5EF4-FFF2-40B4-BE49-F238E27FC236}">
                    <a16:creationId xmlns:a16="http://schemas.microsoft.com/office/drawing/2014/main" id="{E5E56BB1-D9A2-4249-A35E-375E23F0A279}"/>
                  </a:ext>
                </a:extLst>
              </p:cNvPr>
              <p:cNvSpPr/>
              <p:nvPr/>
            </p:nvSpPr>
            <p:spPr>
              <a:xfrm>
                <a:off x="5500714" y="3254118"/>
                <a:ext cx="338554" cy="369332"/>
              </a:xfrm>
              <a:prstGeom prst="rect">
                <a:avLst/>
              </a:prstGeom>
            </p:spPr>
            <p:txBody>
              <a:bodyPr wrap="none">
                <a:spAutoFit/>
              </a:bodyPr>
              <a:lstStyle/>
              <a:p>
                <a:r>
                  <a:rPr lang="en-US" altLang="en-US" i="1" dirty="0">
                    <a:solidFill>
                      <a:srgbClr val="0000FF"/>
                    </a:solidFill>
                  </a:rPr>
                  <a:t>I</a:t>
                </a:r>
                <a:r>
                  <a:rPr lang="en-US" altLang="en-US" baseline="-25000" dirty="0">
                    <a:solidFill>
                      <a:srgbClr val="0000FF"/>
                    </a:solidFill>
                  </a:rPr>
                  <a:t>3</a:t>
                </a:r>
                <a:endParaRPr lang="en-US" dirty="0">
                  <a:solidFill>
                    <a:srgbClr val="0000FF"/>
                  </a:solidFill>
                </a:endParaRPr>
              </a:p>
            </p:txBody>
          </p:sp>
        </p:grpSp>
        <p:grpSp>
          <p:nvGrpSpPr>
            <p:cNvPr id="36" name="Group 35">
              <a:extLst>
                <a:ext uri="{FF2B5EF4-FFF2-40B4-BE49-F238E27FC236}">
                  <a16:creationId xmlns:a16="http://schemas.microsoft.com/office/drawing/2014/main" id="{B39E65C1-D719-4FCA-A97F-E451EF45720E}"/>
                </a:ext>
              </a:extLst>
            </p:cNvPr>
            <p:cNvGrpSpPr/>
            <p:nvPr/>
          </p:nvGrpSpPr>
          <p:grpSpPr>
            <a:xfrm>
              <a:off x="2157717" y="4376863"/>
              <a:ext cx="1031746" cy="1188596"/>
              <a:chOff x="2157717" y="4376863"/>
              <a:chExt cx="1031746" cy="1188596"/>
            </a:xfrm>
          </p:grpSpPr>
          <p:sp>
            <p:nvSpPr>
              <p:cNvPr id="32" name="Oval 31">
                <a:extLst>
                  <a:ext uri="{FF2B5EF4-FFF2-40B4-BE49-F238E27FC236}">
                    <a16:creationId xmlns:a16="http://schemas.microsoft.com/office/drawing/2014/main" id="{4C777FE1-79A4-43B3-9DFC-E7623932BB16}"/>
                  </a:ext>
                </a:extLst>
              </p:cNvPr>
              <p:cNvSpPr/>
              <p:nvPr/>
            </p:nvSpPr>
            <p:spPr>
              <a:xfrm>
                <a:off x="2157717" y="4376863"/>
                <a:ext cx="1031746" cy="1188596"/>
              </a:xfrm>
              <a:prstGeom prst="ellipse">
                <a:avLst/>
              </a:prstGeom>
              <a:ln w="19050">
                <a:solidFill>
                  <a:srgbClr val="C00000"/>
                </a:solidFill>
              </a:ln>
            </p:spPr>
            <p:txBody>
              <a:bodyPr rtlCol="0" anchor="ctr">
                <a:noAutofit/>
              </a:bodyPr>
              <a:lstStyle/>
              <a:p>
                <a:pPr algn="l"/>
                <a:endParaRPr lang="en-US" dirty="0"/>
              </a:p>
            </p:txBody>
          </p:sp>
          <p:cxnSp>
            <p:nvCxnSpPr>
              <p:cNvPr id="35" name="Straight Arrow Connector 34">
                <a:extLst>
                  <a:ext uri="{FF2B5EF4-FFF2-40B4-BE49-F238E27FC236}">
                    <a16:creationId xmlns:a16="http://schemas.microsoft.com/office/drawing/2014/main" id="{190913D1-5708-4443-B0F3-F14080DA328D}"/>
                  </a:ext>
                </a:extLst>
              </p:cNvPr>
              <p:cNvCxnSpPr/>
              <p:nvPr/>
            </p:nvCxnSpPr>
            <p:spPr bwMode="auto">
              <a:xfrm flipH="1">
                <a:off x="3020291" y="5218546"/>
                <a:ext cx="120073" cy="212436"/>
              </a:xfrm>
              <a:prstGeom prst="straightConnector1">
                <a:avLst/>
              </a:prstGeom>
              <a:solidFill>
                <a:schemeClr val="accent1"/>
              </a:solidFill>
              <a:ln w="22225" cap="flat" cmpd="sng" algn="ctr">
                <a:solidFill>
                  <a:srgbClr val="C00000"/>
                </a:solidFill>
                <a:prstDash val="solid"/>
                <a:round/>
                <a:headEnd type="none" w="med" len="med"/>
                <a:tailEnd type="arrow"/>
              </a:ln>
              <a:effectLst/>
            </p:spPr>
          </p:cxnSp>
        </p:grpSp>
        <p:grpSp>
          <p:nvGrpSpPr>
            <p:cNvPr id="42" name="Group 41">
              <a:extLst>
                <a:ext uri="{FF2B5EF4-FFF2-40B4-BE49-F238E27FC236}">
                  <a16:creationId xmlns:a16="http://schemas.microsoft.com/office/drawing/2014/main" id="{D2ACBA05-0C39-46DA-AA0A-1092FA18577E}"/>
                </a:ext>
              </a:extLst>
            </p:cNvPr>
            <p:cNvGrpSpPr/>
            <p:nvPr/>
          </p:nvGrpSpPr>
          <p:grpSpPr>
            <a:xfrm>
              <a:off x="3640330" y="4373361"/>
              <a:ext cx="1031746" cy="1188596"/>
              <a:chOff x="6974287" y="2915403"/>
              <a:chExt cx="1031746" cy="1188596"/>
            </a:xfrm>
          </p:grpSpPr>
          <p:sp>
            <p:nvSpPr>
              <p:cNvPr id="38" name="Oval 37">
                <a:extLst>
                  <a:ext uri="{FF2B5EF4-FFF2-40B4-BE49-F238E27FC236}">
                    <a16:creationId xmlns:a16="http://schemas.microsoft.com/office/drawing/2014/main" id="{052C0F90-262C-4C3D-8B8A-D5846D93E6B8}"/>
                  </a:ext>
                </a:extLst>
              </p:cNvPr>
              <p:cNvSpPr/>
              <p:nvPr/>
            </p:nvSpPr>
            <p:spPr>
              <a:xfrm>
                <a:off x="6974287" y="2915403"/>
                <a:ext cx="1031746" cy="1188596"/>
              </a:xfrm>
              <a:prstGeom prst="ellipse">
                <a:avLst/>
              </a:prstGeom>
              <a:ln w="19050">
                <a:solidFill>
                  <a:srgbClr val="C00000"/>
                </a:solidFill>
              </a:ln>
            </p:spPr>
            <p:txBody>
              <a:bodyPr rtlCol="0" anchor="ctr">
                <a:noAutofit/>
              </a:bodyPr>
              <a:lstStyle/>
              <a:p>
                <a:pPr algn="l"/>
                <a:endParaRPr lang="en-US" dirty="0"/>
              </a:p>
            </p:txBody>
          </p:sp>
          <p:cxnSp>
            <p:nvCxnSpPr>
              <p:cNvPr id="39" name="Straight Arrow Connector 38">
                <a:extLst>
                  <a:ext uri="{FF2B5EF4-FFF2-40B4-BE49-F238E27FC236}">
                    <a16:creationId xmlns:a16="http://schemas.microsoft.com/office/drawing/2014/main" id="{F7C65E30-408B-40F9-B429-D5FDE94A05EE}"/>
                  </a:ext>
                </a:extLst>
              </p:cNvPr>
              <p:cNvCxnSpPr>
                <a:cxnSpLocks/>
              </p:cNvCxnSpPr>
              <p:nvPr/>
            </p:nvCxnSpPr>
            <p:spPr bwMode="auto">
              <a:xfrm>
                <a:off x="7019636" y="3759200"/>
                <a:ext cx="133736" cy="210322"/>
              </a:xfrm>
              <a:prstGeom prst="straightConnector1">
                <a:avLst/>
              </a:prstGeom>
              <a:solidFill>
                <a:schemeClr val="accent1"/>
              </a:solidFill>
              <a:ln w="22225" cap="flat" cmpd="sng" algn="ctr">
                <a:solidFill>
                  <a:srgbClr val="C00000"/>
                </a:solidFill>
                <a:prstDash val="solid"/>
                <a:round/>
                <a:headEnd type="none" w="med" len="med"/>
                <a:tailEnd type="arrow"/>
              </a:ln>
              <a:effectLst/>
            </p:spPr>
          </p:cxnSp>
        </p:grpSp>
        <p:sp>
          <p:nvSpPr>
            <p:cNvPr id="43" name="Rectangle 42">
              <a:extLst>
                <a:ext uri="{FF2B5EF4-FFF2-40B4-BE49-F238E27FC236}">
                  <a16:creationId xmlns:a16="http://schemas.microsoft.com/office/drawing/2014/main" id="{22ADE1EC-B9CB-4132-8845-BF39D6787D2D}"/>
                </a:ext>
              </a:extLst>
            </p:cNvPr>
            <p:cNvSpPr/>
            <p:nvPr/>
          </p:nvSpPr>
          <p:spPr>
            <a:xfrm>
              <a:off x="2486445" y="5183970"/>
              <a:ext cx="402674" cy="369332"/>
            </a:xfrm>
            <a:prstGeom prst="rect">
              <a:avLst/>
            </a:prstGeom>
          </p:spPr>
          <p:txBody>
            <a:bodyPr wrap="none">
              <a:spAutoFit/>
            </a:bodyPr>
            <a:lstStyle/>
            <a:p>
              <a:r>
                <a:rPr lang="en-US" altLang="en-US" dirty="0">
                  <a:solidFill>
                    <a:srgbClr val="C00000"/>
                  </a:solidFill>
                </a:rPr>
                <a:t>L</a:t>
              </a:r>
              <a:r>
                <a:rPr lang="en-US" altLang="en-US" baseline="-25000" dirty="0">
                  <a:solidFill>
                    <a:srgbClr val="C00000"/>
                  </a:solidFill>
                </a:rPr>
                <a:t>1</a:t>
              </a:r>
              <a:endParaRPr lang="en-US" dirty="0">
                <a:solidFill>
                  <a:srgbClr val="C00000"/>
                </a:solidFill>
              </a:endParaRPr>
            </a:p>
          </p:txBody>
        </p:sp>
        <p:sp>
          <p:nvSpPr>
            <p:cNvPr id="44" name="Rectangle 43">
              <a:extLst>
                <a:ext uri="{FF2B5EF4-FFF2-40B4-BE49-F238E27FC236}">
                  <a16:creationId xmlns:a16="http://schemas.microsoft.com/office/drawing/2014/main" id="{127C486A-6C8C-4BE0-BCCA-696CA4CF4C2E}"/>
                </a:ext>
              </a:extLst>
            </p:cNvPr>
            <p:cNvSpPr/>
            <p:nvPr/>
          </p:nvSpPr>
          <p:spPr>
            <a:xfrm>
              <a:off x="3996162" y="5158627"/>
              <a:ext cx="402674" cy="369332"/>
            </a:xfrm>
            <a:prstGeom prst="rect">
              <a:avLst/>
            </a:prstGeom>
          </p:spPr>
          <p:txBody>
            <a:bodyPr wrap="none">
              <a:spAutoFit/>
            </a:bodyPr>
            <a:lstStyle/>
            <a:p>
              <a:r>
                <a:rPr lang="en-US" altLang="en-US" dirty="0">
                  <a:solidFill>
                    <a:srgbClr val="C00000"/>
                  </a:solidFill>
                </a:rPr>
                <a:t>L</a:t>
              </a:r>
              <a:r>
                <a:rPr lang="en-US" altLang="en-US" baseline="-25000" dirty="0">
                  <a:solidFill>
                    <a:srgbClr val="C00000"/>
                  </a:solidFill>
                </a:rPr>
                <a:t>2</a:t>
              </a:r>
              <a:endParaRPr lang="en-US" dirty="0">
                <a:solidFill>
                  <a:srgbClr val="C00000"/>
                </a:solidFill>
              </a:endParaRPr>
            </a:p>
          </p:txBody>
        </p:sp>
      </p:grpSp>
      <p:graphicFrame>
        <p:nvGraphicFramePr>
          <p:cNvPr id="46" name="Object 45">
            <a:extLst>
              <a:ext uri="{FF2B5EF4-FFF2-40B4-BE49-F238E27FC236}">
                <a16:creationId xmlns:a16="http://schemas.microsoft.com/office/drawing/2014/main" id="{9426367F-9511-4B1C-9479-1F3B5E179759}"/>
              </a:ext>
            </a:extLst>
          </p:cNvPr>
          <p:cNvGraphicFramePr>
            <a:graphicFrameLocks noChangeAspect="1"/>
          </p:cNvGraphicFramePr>
          <p:nvPr>
            <p:extLst>
              <p:ext uri="{D42A27DB-BD31-4B8C-83A1-F6EECF244321}">
                <p14:modId xmlns:p14="http://schemas.microsoft.com/office/powerpoint/2010/main" val="152858499"/>
              </p:ext>
            </p:extLst>
          </p:nvPr>
        </p:nvGraphicFramePr>
        <p:xfrm>
          <a:off x="485750" y="2946000"/>
          <a:ext cx="3519488" cy="3282950"/>
        </p:xfrm>
        <a:graphic>
          <a:graphicData uri="http://schemas.openxmlformats.org/presentationml/2006/ole">
            <mc:AlternateContent xmlns:mc="http://schemas.openxmlformats.org/markup-compatibility/2006">
              <mc:Choice xmlns:v="urn:schemas-microsoft-com:vml" Requires="v">
                <p:oleObj name="Equation" r:id="rId3" imgW="2209680" imgH="2057400" progId="Equation.DSMT4">
                  <p:embed/>
                </p:oleObj>
              </mc:Choice>
              <mc:Fallback>
                <p:oleObj name="Equation" r:id="rId3" imgW="2209680" imgH="2057400" progId="Equation.DSMT4">
                  <p:embed/>
                  <p:pic>
                    <p:nvPicPr>
                      <p:cNvPr id="11" name="Object 10"/>
                      <p:cNvPicPr/>
                      <p:nvPr/>
                    </p:nvPicPr>
                    <p:blipFill>
                      <a:blip r:embed="rId4"/>
                      <a:stretch>
                        <a:fillRect/>
                      </a:stretch>
                    </p:blipFill>
                    <p:spPr>
                      <a:xfrm>
                        <a:off x="485750" y="2946000"/>
                        <a:ext cx="3519488" cy="3282950"/>
                      </a:xfrm>
                      <a:prstGeom prst="rect">
                        <a:avLst/>
                      </a:prstGeom>
                      <a:noFill/>
                      <a:ln w="15875">
                        <a:noFill/>
                      </a:ln>
                    </p:spPr>
                  </p:pic>
                </p:oleObj>
              </mc:Fallback>
            </mc:AlternateContent>
          </a:graphicData>
        </a:graphic>
      </p:graphicFrame>
    </p:spTree>
    <p:extLst>
      <p:ext uri="{BB962C8B-B14F-4D97-AF65-F5344CB8AC3E}">
        <p14:creationId xmlns:p14="http://schemas.microsoft.com/office/powerpoint/2010/main" val="324977414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84CA17F2-F02A-9269-1CCC-351F594CA79D}"/>
              </a:ext>
            </a:extLst>
          </p:cNvPr>
          <p:cNvSpPr>
            <a:spLocks noGrp="1"/>
          </p:cNvSpPr>
          <p:nvPr>
            <p:ph type="sldNum" sz="quarter" idx="12"/>
          </p:nvPr>
        </p:nvSpPr>
        <p:spPr/>
        <p:txBody>
          <a:bodyPr/>
          <a:lstStyle/>
          <a:p>
            <a:pPr>
              <a:defRPr/>
            </a:pPr>
            <a:fld id="{540B721F-2C59-4FF6-9858-7BC68F465633}" type="slidenum">
              <a:rPr lang="en-US" smtClean="0"/>
              <a:pPr>
                <a:defRPr/>
              </a:pPr>
              <a:t>12</a:t>
            </a:fld>
            <a:endParaRPr lang="en-US"/>
          </a:p>
        </p:txBody>
      </p:sp>
      <p:sp>
        <p:nvSpPr>
          <p:cNvPr id="3" name="Rectangle 4">
            <a:extLst>
              <a:ext uri="{FF2B5EF4-FFF2-40B4-BE49-F238E27FC236}">
                <a16:creationId xmlns:a16="http://schemas.microsoft.com/office/drawing/2014/main" id="{535A888D-045A-5A88-302A-4639EC3FE7F2}"/>
              </a:ext>
            </a:extLst>
          </p:cNvPr>
          <p:cNvSpPr>
            <a:spLocks noChangeArrowheads="1"/>
          </p:cNvSpPr>
          <p:nvPr/>
        </p:nvSpPr>
        <p:spPr bwMode="auto">
          <a:xfrm>
            <a:off x="509591" y="514349"/>
            <a:ext cx="2177626" cy="646331"/>
          </a:xfrm>
          <a:prstGeom prst="rect">
            <a:avLst/>
          </a:prstGeom>
          <a:noFill/>
          <a:ln w="19050">
            <a:solidFill>
              <a:srgbClr val="FF3300"/>
            </a:solidFill>
            <a:miter lim="800000"/>
            <a:headEnd/>
            <a:tailEnd/>
          </a:ln>
        </p:spPr>
        <p:txBody>
          <a:bodyPr wrap="square">
            <a:spAutoFit/>
          </a:bodyPr>
          <a:lstStyle/>
          <a:p>
            <a:pPr algn="l"/>
            <a:r>
              <a:rPr lang="en-US" b="1" dirty="0">
                <a:solidFill>
                  <a:srgbClr val="FF0000"/>
                </a:solidFill>
                <a:latin typeface="Arial" charset="0"/>
              </a:rPr>
              <a:t>Homework:</a:t>
            </a:r>
          </a:p>
          <a:p>
            <a:pPr algn="l"/>
            <a:r>
              <a:rPr lang="en-US" b="1" dirty="0">
                <a:solidFill>
                  <a:srgbClr val="0000FF"/>
                </a:solidFill>
                <a:latin typeface="Arial" charset="0"/>
              </a:rPr>
              <a:t>Ch1: 4,6,7,9,10,11</a:t>
            </a:r>
          </a:p>
        </p:txBody>
      </p:sp>
    </p:spTree>
    <p:extLst>
      <p:ext uri="{BB962C8B-B14F-4D97-AF65-F5344CB8AC3E}">
        <p14:creationId xmlns:p14="http://schemas.microsoft.com/office/powerpoint/2010/main" val="268100684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5C1F49FF-06D9-4102-BE28-8903B9CB77F0}"/>
              </a:ext>
            </a:extLst>
          </p:cNvPr>
          <p:cNvSpPr>
            <a:spLocks noGrp="1"/>
          </p:cNvSpPr>
          <p:nvPr>
            <p:ph type="sldNum" sz="quarter" idx="12"/>
          </p:nvPr>
        </p:nvSpPr>
        <p:spPr/>
        <p:txBody>
          <a:bodyPr/>
          <a:lstStyle/>
          <a:p>
            <a:pPr>
              <a:defRPr/>
            </a:pPr>
            <a:fld id="{540B721F-2C59-4FF6-9858-7BC68F465633}" type="slidenum">
              <a:rPr lang="en-US" smtClean="0"/>
              <a:pPr>
                <a:defRPr/>
              </a:pPr>
              <a:t>13</a:t>
            </a:fld>
            <a:endParaRPr lang="en-US"/>
          </a:p>
        </p:txBody>
      </p:sp>
      <p:sp>
        <p:nvSpPr>
          <p:cNvPr id="6" name="Rectangle 5">
            <a:extLst>
              <a:ext uri="{FF2B5EF4-FFF2-40B4-BE49-F238E27FC236}">
                <a16:creationId xmlns:a16="http://schemas.microsoft.com/office/drawing/2014/main" id="{842E22FF-391D-4FC3-A392-57330C77978D}"/>
              </a:ext>
            </a:extLst>
          </p:cNvPr>
          <p:cNvSpPr/>
          <p:nvPr/>
        </p:nvSpPr>
        <p:spPr>
          <a:xfrm>
            <a:off x="257555" y="338842"/>
            <a:ext cx="8628889" cy="461665"/>
          </a:xfrm>
          <a:prstGeom prst="rect">
            <a:avLst/>
          </a:prstGeom>
        </p:spPr>
        <p:txBody>
          <a:bodyPr wrap="square">
            <a:spAutoFit/>
          </a:bodyPr>
          <a:lstStyle/>
          <a:p>
            <a:pPr>
              <a:spcAft>
                <a:spcPts val="600"/>
              </a:spcAft>
            </a:pPr>
            <a:r>
              <a:rPr lang="en-US" sz="2400" b="1" u="sng" dirty="0">
                <a:solidFill>
                  <a:srgbClr val="990000"/>
                </a:solidFill>
                <a:latin typeface="Arial" charset="0"/>
                <a:ea typeface="Arial Unicode MS" pitchFamily="34" charset="-128"/>
              </a:rPr>
              <a:t>Lecture 3: Thevenin’s theorem</a:t>
            </a:r>
          </a:p>
        </p:txBody>
      </p:sp>
      <p:sp>
        <p:nvSpPr>
          <p:cNvPr id="7" name="Rectangle 6">
            <a:extLst>
              <a:ext uri="{FF2B5EF4-FFF2-40B4-BE49-F238E27FC236}">
                <a16:creationId xmlns:a16="http://schemas.microsoft.com/office/drawing/2014/main" id="{1D5713CE-1974-4DA7-9D47-1DAA1C66A9D9}"/>
              </a:ext>
            </a:extLst>
          </p:cNvPr>
          <p:cNvSpPr/>
          <p:nvPr/>
        </p:nvSpPr>
        <p:spPr>
          <a:xfrm>
            <a:off x="372526" y="816183"/>
            <a:ext cx="2661946" cy="369332"/>
          </a:xfrm>
          <a:prstGeom prst="rect">
            <a:avLst/>
          </a:prstGeom>
        </p:spPr>
        <p:txBody>
          <a:bodyPr wrap="none">
            <a:spAutoFit/>
          </a:bodyPr>
          <a:lstStyle/>
          <a:p>
            <a:r>
              <a:rPr lang="en-US" b="1" u="sng" dirty="0">
                <a:solidFill>
                  <a:srgbClr val="800080"/>
                </a:solidFill>
              </a:rPr>
              <a:t>1. Superposition theorem</a:t>
            </a:r>
            <a:endParaRPr lang="en-US" dirty="0"/>
          </a:p>
        </p:txBody>
      </p:sp>
      <p:sp>
        <p:nvSpPr>
          <p:cNvPr id="9" name="Rectangle 8">
            <a:extLst>
              <a:ext uri="{FF2B5EF4-FFF2-40B4-BE49-F238E27FC236}">
                <a16:creationId xmlns:a16="http://schemas.microsoft.com/office/drawing/2014/main" id="{4E3762EC-20BF-4D8A-906C-7D38731AC143}"/>
              </a:ext>
            </a:extLst>
          </p:cNvPr>
          <p:cNvSpPr/>
          <p:nvPr/>
        </p:nvSpPr>
        <p:spPr>
          <a:xfrm>
            <a:off x="457200" y="1170776"/>
            <a:ext cx="8314274" cy="2747740"/>
          </a:xfrm>
          <a:prstGeom prst="rect">
            <a:avLst/>
          </a:prstGeom>
        </p:spPr>
        <p:txBody>
          <a:bodyPr wrap="square">
            <a:spAutoFit/>
          </a:bodyPr>
          <a:lstStyle/>
          <a:p>
            <a:pPr algn="l">
              <a:lnSpc>
                <a:spcPct val="114000"/>
              </a:lnSpc>
              <a:spcAft>
                <a:spcPts val="600"/>
              </a:spcAft>
            </a:pPr>
            <a:r>
              <a:rPr lang="en-US" altLang="en-US" u="sng" dirty="0">
                <a:solidFill>
                  <a:srgbClr val="0000FF"/>
                </a:solidFill>
              </a:rPr>
              <a:t>Superposition theorem of linear active networks:</a:t>
            </a:r>
            <a:br>
              <a:rPr lang="en-US" altLang="en-US" u="sng" dirty="0">
                <a:solidFill>
                  <a:srgbClr val="0000FF"/>
                </a:solidFill>
              </a:rPr>
            </a:br>
            <a:r>
              <a:rPr lang="en-US" altLang="en-US" dirty="0"/>
              <a:t>The current in a branch of a linear circuit is the </a:t>
            </a:r>
            <a:r>
              <a:rPr lang="en-US" altLang="en-US" dirty="0">
                <a:solidFill>
                  <a:srgbClr val="0000FF"/>
                </a:solidFill>
              </a:rPr>
              <a:t>sum </a:t>
            </a:r>
            <a:r>
              <a:rPr lang="en-US" altLang="en-US" dirty="0"/>
              <a:t>of the </a:t>
            </a:r>
            <a:r>
              <a:rPr lang="en-US" altLang="en-US" dirty="0">
                <a:solidFill>
                  <a:srgbClr val="0000FF"/>
                </a:solidFill>
              </a:rPr>
              <a:t>partial currents </a:t>
            </a:r>
            <a:r>
              <a:rPr lang="en-US" altLang="en-US" dirty="0"/>
              <a:t>produced by each source, with all other sources set to zero.</a:t>
            </a:r>
          </a:p>
          <a:p>
            <a:pPr algn="l">
              <a:lnSpc>
                <a:spcPct val="114000"/>
              </a:lnSpc>
              <a:spcAft>
                <a:spcPts val="600"/>
              </a:spcAft>
            </a:pPr>
            <a:r>
              <a:rPr lang="en-US" altLang="en-US" u="sng" dirty="0"/>
              <a:t>Proof:</a:t>
            </a:r>
            <a:r>
              <a:rPr lang="en-US" altLang="en-US" dirty="0"/>
              <a:t> By Kirchhoff’s law, the solution of the current of each branch is a linear sum of all power sources (Cramer’s method). </a:t>
            </a:r>
          </a:p>
          <a:p>
            <a:pPr algn="l">
              <a:lnSpc>
                <a:spcPct val="114000"/>
              </a:lnSpc>
              <a:spcAft>
                <a:spcPts val="0"/>
              </a:spcAft>
            </a:pPr>
            <a:r>
              <a:rPr lang="en-US" altLang="en-US" u="sng" dirty="0"/>
              <a:t>How to set a source to zero:</a:t>
            </a:r>
          </a:p>
          <a:p>
            <a:pPr algn="l">
              <a:lnSpc>
                <a:spcPct val="114000"/>
              </a:lnSpc>
              <a:spcAft>
                <a:spcPts val="0"/>
              </a:spcAft>
            </a:pPr>
            <a:r>
              <a:rPr lang="en-US" altLang="en-US" dirty="0"/>
              <a:t>1) For a </a:t>
            </a:r>
            <a:r>
              <a:rPr lang="en-US" altLang="en-US" dirty="0">
                <a:solidFill>
                  <a:srgbClr val="0000FF"/>
                </a:solidFill>
              </a:rPr>
              <a:t>voltage source</a:t>
            </a:r>
            <a:r>
              <a:rPr lang="en-US" altLang="en-US" dirty="0"/>
              <a:t>, replace it with a piece of wire.</a:t>
            </a:r>
          </a:p>
          <a:p>
            <a:pPr algn="l">
              <a:lnSpc>
                <a:spcPct val="114000"/>
              </a:lnSpc>
              <a:spcAft>
                <a:spcPts val="600"/>
              </a:spcAft>
            </a:pPr>
            <a:r>
              <a:rPr lang="en-US" altLang="en-US" dirty="0"/>
              <a:t>2) For a </a:t>
            </a:r>
            <a:r>
              <a:rPr lang="en-US" altLang="en-US" dirty="0">
                <a:solidFill>
                  <a:srgbClr val="0000FF"/>
                </a:solidFill>
              </a:rPr>
              <a:t>current source</a:t>
            </a:r>
            <a:r>
              <a:rPr lang="en-US" altLang="en-US" dirty="0"/>
              <a:t>, remove it.	 </a:t>
            </a:r>
          </a:p>
        </p:txBody>
      </p:sp>
      <p:grpSp>
        <p:nvGrpSpPr>
          <p:cNvPr id="67" name="Group 66">
            <a:extLst>
              <a:ext uri="{FF2B5EF4-FFF2-40B4-BE49-F238E27FC236}">
                <a16:creationId xmlns:a16="http://schemas.microsoft.com/office/drawing/2014/main" id="{D2DB76EB-394B-4DFB-BE49-1E498C0007CC}"/>
              </a:ext>
            </a:extLst>
          </p:cNvPr>
          <p:cNvGrpSpPr/>
          <p:nvPr/>
        </p:nvGrpSpPr>
        <p:grpSpPr>
          <a:xfrm>
            <a:off x="1634537" y="4021684"/>
            <a:ext cx="5479309" cy="1665540"/>
            <a:chOff x="1634537" y="4021684"/>
            <a:chExt cx="5479309" cy="1665540"/>
          </a:xfrm>
        </p:grpSpPr>
        <p:pic>
          <p:nvPicPr>
            <p:cNvPr id="4" name="Picture 3">
              <a:extLst>
                <a:ext uri="{FF2B5EF4-FFF2-40B4-BE49-F238E27FC236}">
                  <a16:creationId xmlns:a16="http://schemas.microsoft.com/office/drawing/2014/main" id="{246B439B-A6AA-4FB9-995C-EE40E733A42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34537" y="4021684"/>
              <a:ext cx="5472489" cy="1665540"/>
            </a:xfrm>
            <a:prstGeom prst="rect">
              <a:avLst/>
            </a:prstGeom>
          </p:spPr>
        </p:pic>
        <p:sp>
          <p:nvSpPr>
            <p:cNvPr id="5" name="Arrow: Right 4">
              <a:extLst>
                <a:ext uri="{FF2B5EF4-FFF2-40B4-BE49-F238E27FC236}">
                  <a16:creationId xmlns:a16="http://schemas.microsoft.com/office/drawing/2014/main" id="{B7CE5634-E316-40ED-99DC-E7752B892D0B}"/>
                </a:ext>
              </a:extLst>
            </p:cNvPr>
            <p:cNvSpPr/>
            <p:nvPr/>
          </p:nvSpPr>
          <p:spPr>
            <a:xfrm>
              <a:off x="4239491" y="4519205"/>
              <a:ext cx="508000" cy="733663"/>
            </a:xfrm>
            <a:prstGeom prst="rightArrow">
              <a:avLst/>
            </a:prstGeom>
            <a:ln w="15875">
              <a:solidFill>
                <a:srgbClr val="0000FF"/>
              </a:solidFill>
            </a:ln>
          </p:spPr>
          <p:txBody>
            <a:bodyPr rtlCol="0" anchor="ctr">
              <a:spAutoFit/>
            </a:bodyPr>
            <a:lstStyle/>
            <a:p>
              <a:pPr algn="l"/>
              <a:endParaRPr lang="en-US" dirty="0"/>
            </a:p>
          </p:txBody>
        </p:sp>
        <p:sp>
          <p:nvSpPr>
            <p:cNvPr id="8" name="Rectangle 7">
              <a:extLst>
                <a:ext uri="{FF2B5EF4-FFF2-40B4-BE49-F238E27FC236}">
                  <a16:creationId xmlns:a16="http://schemas.microsoft.com/office/drawing/2014/main" id="{F6626CA3-A36C-48AC-9923-C194A8D9B49B}"/>
                </a:ext>
              </a:extLst>
            </p:cNvPr>
            <p:cNvSpPr/>
            <p:nvPr/>
          </p:nvSpPr>
          <p:spPr>
            <a:xfrm>
              <a:off x="1744227" y="4298897"/>
              <a:ext cx="344966" cy="369332"/>
            </a:xfrm>
            <a:prstGeom prst="rect">
              <a:avLst/>
            </a:prstGeom>
          </p:spPr>
          <p:txBody>
            <a:bodyPr wrap="none">
              <a:spAutoFit/>
            </a:bodyPr>
            <a:lstStyle/>
            <a:p>
              <a:r>
                <a:rPr lang="en-US" altLang="en-US" dirty="0"/>
                <a:t>a </a:t>
              </a:r>
              <a:endParaRPr lang="en-US" dirty="0"/>
            </a:p>
          </p:txBody>
        </p:sp>
        <p:sp>
          <p:nvSpPr>
            <p:cNvPr id="60" name="Rectangle 59">
              <a:extLst>
                <a:ext uri="{FF2B5EF4-FFF2-40B4-BE49-F238E27FC236}">
                  <a16:creationId xmlns:a16="http://schemas.microsoft.com/office/drawing/2014/main" id="{981AFBD9-1EF3-4D7A-A9EE-4AD3A947B7A7}"/>
                </a:ext>
              </a:extLst>
            </p:cNvPr>
            <p:cNvSpPr/>
            <p:nvPr/>
          </p:nvSpPr>
          <p:spPr>
            <a:xfrm>
              <a:off x="1767318" y="4987009"/>
              <a:ext cx="344966" cy="369332"/>
            </a:xfrm>
            <a:prstGeom prst="rect">
              <a:avLst/>
            </a:prstGeom>
          </p:spPr>
          <p:txBody>
            <a:bodyPr wrap="none">
              <a:spAutoFit/>
            </a:bodyPr>
            <a:lstStyle/>
            <a:p>
              <a:r>
                <a:rPr lang="en-US" altLang="en-US" dirty="0"/>
                <a:t>a </a:t>
              </a:r>
              <a:endParaRPr lang="en-US" dirty="0"/>
            </a:p>
          </p:txBody>
        </p:sp>
        <p:sp>
          <p:nvSpPr>
            <p:cNvPr id="61" name="Rectangle 60">
              <a:extLst>
                <a:ext uri="{FF2B5EF4-FFF2-40B4-BE49-F238E27FC236}">
                  <a16:creationId xmlns:a16="http://schemas.microsoft.com/office/drawing/2014/main" id="{1C1C8264-303C-4754-BDD4-C2778B138D89}"/>
                </a:ext>
              </a:extLst>
            </p:cNvPr>
            <p:cNvSpPr/>
            <p:nvPr/>
          </p:nvSpPr>
          <p:spPr>
            <a:xfrm>
              <a:off x="4709100" y="5000861"/>
              <a:ext cx="344966" cy="369332"/>
            </a:xfrm>
            <a:prstGeom prst="rect">
              <a:avLst/>
            </a:prstGeom>
          </p:spPr>
          <p:txBody>
            <a:bodyPr wrap="none">
              <a:spAutoFit/>
            </a:bodyPr>
            <a:lstStyle/>
            <a:p>
              <a:r>
                <a:rPr lang="en-US" altLang="en-US" dirty="0"/>
                <a:t>a </a:t>
              </a:r>
              <a:endParaRPr lang="en-US" dirty="0"/>
            </a:p>
          </p:txBody>
        </p:sp>
        <p:sp>
          <p:nvSpPr>
            <p:cNvPr id="62" name="Rectangle 61">
              <a:extLst>
                <a:ext uri="{FF2B5EF4-FFF2-40B4-BE49-F238E27FC236}">
                  <a16:creationId xmlns:a16="http://schemas.microsoft.com/office/drawing/2014/main" id="{7C0147D1-56E7-459D-BD6B-02596FD2D893}"/>
                </a:ext>
              </a:extLst>
            </p:cNvPr>
            <p:cNvSpPr/>
            <p:nvPr/>
          </p:nvSpPr>
          <p:spPr>
            <a:xfrm>
              <a:off x="4704482" y="4294280"/>
              <a:ext cx="344966" cy="369332"/>
            </a:xfrm>
            <a:prstGeom prst="rect">
              <a:avLst/>
            </a:prstGeom>
          </p:spPr>
          <p:txBody>
            <a:bodyPr wrap="none">
              <a:spAutoFit/>
            </a:bodyPr>
            <a:lstStyle/>
            <a:p>
              <a:r>
                <a:rPr lang="en-US" altLang="en-US" dirty="0"/>
                <a:t>a </a:t>
              </a:r>
              <a:endParaRPr lang="en-US" dirty="0"/>
            </a:p>
          </p:txBody>
        </p:sp>
        <p:sp>
          <p:nvSpPr>
            <p:cNvPr id="63" name="Rectangle 62">
              <a:extLst>
                <a:ext uri="{FF2B5EF4-FFF2-40B4-BE49-F238E27FC236}">
                  <a16:creationId xmlns:a16="http://schemas.microsoft.com/office/drawing/2014/main" id="{C4AF3A31-E510-43BC-8937-0B6E528A4C34}"/>
                </a:ext>
              </a:extLst>
            </p:cNvPr>
            <p:cNvSpPr/>
            <p:nvPr/>
          </p:nvSpPr>
          <p:spPr>
            <a:xfrm>
              <a:off x="6813764" y="5011473"/>
              <a:ext cx="300082" cy="369332"/>
            </a:xfrm>
            <a:prstGeom prst="rect">
              <a:avLst/>
            </a:prstGeom>
          </p:spPr>
          <p:txBody>
            <a:bodyPr wrap="none">
              <a:spAutoFit/>
            </a:bodyPr>
            <a:lstStyle/>
            <a:p>
              <a:r>
                <a:rPr lang="en-US" altLang="en-US" dirty="0"/>
                <a:t>b</a:t>
              </a:r>
              <a:endParaRPr lang="en-US" dirty="0"/>
            </a:p>
          </p:txBody>
        </p:sp>
        <p:sp>
          <p:nvSpPr>
            <p:cNvPr id="64" name="Rectangle 63">
              <a:extLst>
                <a:ext uri="{FF2B5EF4-FFF2-40B4-BE49-F238E27FC236}">
                  <a16:creationId xmlns:a16="http://schemas.microsoft.com/office/drawing/2014/main" id="{4A6BF326-FF99-4DCA-8BD5-408FCF69EDDB}"/>
                </a:ext>
              </a:extLst>
            </p:cNvPr>
            <p:cNvSpPr/>
            <p:nvPr/>
          </p:nvSpPr>
          <p:spPr>
            <a:xfrm>
              <a:off x="3825801" y="5006854"/>
              <a:ext cx="300082" cy="369332"/>
            </a:xfrm>
            <a:prstGeom prst="rect">
              <a:avLst/>
            </a:prstGeom>
          </p:spPr>
          <p:txBody>
            <a:bodyPr wrap="none">
              <a:spAutoFit/>
            </a:bodyPr>
            <a:lstStyle/>
            <a:p>
              <a:r>
                <a:rPr lang="en-US" altLang="en-US" dirty="0"/>
                <a:t>b</a:t>
              </a:r>
              <a:endParaRPr lang="en-US" dirty="0"/>
            </a:p>
          </p:txBody>
        </p:sp>
        <p:sp>
          <p:nvSpPr>
            <p:cNvPr id="65" name="Rectangle 64">
              <a:extLst>
                <a:ext uri="{FF2B5EF4-FFF2-40B4-BE49-F238E27FC236}">
                  <a16:creationId xmlns:a16="http://schemas.microsoft.com/office/drawing/2014/main" id="{09A32D92-5B9F-4930-B13E-AF2BF8F4ED97}"/>
                </a:ext>
              </a:extLst>
            </p:cNvPr>
            <p:cNvSpPr/>
            <p:nvPr/>
          </p:nvSpPr>
          <p:spPr>
            <a:xfrm>
              <a:off x="3811946" y="4300273"/>
              <a:ext cx="300082" cy="369332"/>
            </a:xfrm>
            <a:prstGeom prst="rect">
              <a:avLst/>
            </a:prstGeom>
          </p:spPr>
          <p:txBody>
            <a:bodyPr wrap="none">
              <a:spAutoFit/>
            </a:bodyPr>
            <a:lstStyle/>
            <a:p>
              <a:r>
                <a:rPr lang="en-US" altLang="en-US" dirty="0"/>
                <a:t>b</a:t>
              </a:r>
              <a:endParaRPr lang="en-US" dirty="0"/>
            </a:p>
          </p:txBody>
        </p:sp>
        <p:sp>
          <p:nvSpPr>
            <p:cNvPr id="66" name="Rectangle 65">
              <a:extLst>
                <a:ext uri="{FF2B5EF4-FFF2-40B4-BE49-F238E27FC236}">
                  <a16:creationId xmlns:a16="http://schemas.microsoft.com/office/drawing/2014/main" id="{92449889-B649-4D9F-B81F-8E17D2195DD0}"/>
                </a:ext>
              </a:extLst>
            </p:cNvPr>
            <p:cNvSpPr/>
            <p:nvPr/>
          </p:nvSpPr>
          <p:spPr>
            <a:xfrm>
              <a:off x="6790674" y="4286419"/>
              <a:ext cx="300082" cy="369332"/>
            </a:xfrm>
            <a:prstGeom prst="rect">
              <a:avLst/>
            </a:prstGeom>
          </p:spPr>
          <p:txBody>
            <a:bodyPr wrap="none">
              <a:spAutoFit/>
            </a:bodyPr>
            <a:lstStyle/>
            <a:p>
              <a:r>
                <a:rPr lang="en-US" altLang="en-US" dirty="0"/>
                <a:t>b</a:t>
              </a:r>
              <a:endParaRPr lang="en-US" dirty="0"/>
            </a:p>
          </p:txBody>
        </p:sp>
      </p:grpSp>
    </p:spTree>
    <p:extLst>
      <p:ext uri="{BB962C8B-B14F-4D97-AF65-F5344CB8AC3E}">
        <p14:creationId xmlns:p14="http://schemas.microsoft.com/office/powerpoint/2010/main" val="343987691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E4965FC-AB6F-4784-BC27-7DC5BCBBDF30}"/>
              </a:ext>
            </a:extLst>
          </p:cNvPr>
          <p:cNvSpPr>
            <a:spLocks noGrp="1"/>
          </p:cNvSpPr>
          <p:nvPr>
            <p:ph type="sldNum" sz="quarter" idx="12"/>
          </p:nvPr>
        </p:nvSpPr>
        <p:spPr/>
        <p:txBody>
          <a:bodyPr/>
          <a:lstStyle/>
          <a:p>
            <a:pPr>
              <a:defRPr/>
            </a:pPr>
            <a:fld id="{540B721F-2C59-4FF6-9858-7BC68F465633}" type="slidenum">
              <a:rPr lang="en-US" smtClean="0"/>
              <a:pPr>
                <a:defRPr/>
              </a:pPr>
              <a:t>14</a:t>
            </a:fld>
            <a:endParaRPr lang="en-US"/>
          </a:p>
        </p:txBody>
      </p:sp>
      <p:sp>
        <p:nvSpPr>
          <p:cNvPr id="20" name="Rectangle 19">
            <a:extLst>
              <a:ext uri="{FF2B5EF4-FFF2-40B4-BE49-F238E27FC236}">
                <a16:creationId xmlns:a16="http://schemas.microsoft.com/office/drawing/2014/main" id="{B8E5852D-38E4-4D4B-96CE-FA6B8EC08AD4}"/>
              </a:ext>
            </a:extLst>
          </p:cNvPr>
          <p:cNvSpPr/>
          <p:nvPr/>
        </p:nvSpPr>
        <p:spPr>
          <a:xfrm>
            <a:off x="421427" y="464957"/>
            <a:ext cx="4572000" cy="2901628"/>
          </a:xfrm>
          <a:prstGeom prst="rect">
            <a:avLst/>
          </a:prstGeom>
        </p:spPr>
        <p:txBody>
          <a:bodyPr>
            <a:spAutoFit/>
          </a:bodyPr>
          <a:lstStyle/>
          <a:p>
            <a:pPr algn="l">
              <a:lnSpc>
                <a:spcPct val="114000"/>
              </a:lnSpc>
              <a:spcAft>
                <a:spcPts val="0"/>
              </a:spcAft>
            </a:pPr>
            <a:r>
              <a:rPr lang="en-US" altLang="en-US" u="sng" dirty="0">
                <a:solidFill>
                  <a:srgbClr val="0000FF"/>
                </a:solidFill>
              </a:rPr>
              <a:t>Example of the superposition theorem:</a:t>
            </a:r>
          </a:p>
          <a:p>
            <a:pPr algn="l">
              <a:lnSpc>
                <a:spcPct val="114000"/>
              </a:lnSpc>
              <a:spcAft>
                <a:spcPts val="0"/>
              </a:spcAft>
            </a:pPr>
            <a:r>
              <a:rPr lang="en-US" altLang="en-US" dirty="0"/>
              <a:t>Step 1: Short V</a:t>
            </a:r>
            <a:r>
              <a:rPr lang="en-US" altLang="en-US" baseline="-25000" dirty="0"/>
              <a:t>2</a:t>
            </a:r>
            <a:r>
              <a:rPr lang="en-US" altLang="en-US" dirty="0"/>
              <a:t>, and find the partial currents</a:t>
            </a:r>
          </a:p>
          <a:p>
            <a:pPr algn="l">
              <a:lnSpc>
                <a:spcPct val="114000"/>
              </a:lnSpc>
              <a:spcAft>
                <a:spcPts val="1200"/>
              </a:spcAft>
            </a:pPr>
            <a:r>
              <a:rPr lang="en-US" altLang="en-US" i="1" dirty="0"/>
              <a:t>I</a:t>
            </a:r>
            <a:r>
              <a:rPr lang="en-US" altLang="en-US" baseline="-25000" dirty="0"/>
              <a:t>11</a:t>
            </a:r>
            <a:r>
              <a:rPr lang="en-US" altLang="en-US" dirty="0"/>
              <a:t>= 0.4 A, </a:t>
            </a:r>
            <a:r>
              <a:rPr lang="en-US" altLang="en-US" i="1" dirty="0"/>
              <a:t>I</a:t>
            </a:r>
            <a:r>
              <a:rPr lang="en-US" altLang="en-US" baseline="-25000" dirty="0"/>
              <a:t>21</a:t>
            </a:r>
            <a:r>
              <a:rPr lang="en-US" altLang="en-US" dirty="0"/>
              <a:t>= 0.3 A, </a:t>
            </a:r>
            <a:r>
              <a:rPr lang="en-US" altLang="en-US" i="1" dirty="0"/>
              <a:t>I</a:t>
            </a:r>
            <a:r>
              <a:rPr lang="en-US" altLang="en-US" baseline="-25000" dirty="0"/>
              <a:t>31</a:t>
            </a:r>
            <a:r>
              <a:rPr lang="en-US" altLang="en-US" dirty="0"/>
              <a:t>= 0.1 A.</a:t>
            </a:r>
          </a:p>
          <a:p>
            <a:pPr algn="l">
              <a:lnSpc>
                <a:spcPct val="114000"/>
              </a:lnSpc>
              <a:spcAft>
                <a:spcPts val="0"/>
              </a:spcAft>
            </a:pPr>
            <a:r>
              <a:rPr lang="en-US" altLang="en-US" dirty="0"/>
              <a:t>Step 2: Short </a:t>
            </a:r>
            <a:r>
              <a:rPr lang="en-US" altLang="en-US" i="1" dirty="0"/>
              <a:t>V</a:t>
            </a:r>
            <a:r>
              <a:rPr lang="en-US" altLang="en-US" baseline="-25000" dirty="0"/>
              <a:t>1</a:t>
            </a:r>
            <a:r>
              <a:rPr lang="en-US" altLang="en-US" dirty="0"/>
              <a:t>, and find the partial currents</a:t>
            </a:r>
          </a:p>
          <a:p>
            <a:pPr algn="l">
              <a:lnSpc>
                <a:spcPct val="114000"/>
              </a:lnSpc>
              <a:spcAft>
                <a:spcPts val="1200"/>
              </a:spcAft>
            </a:pPr>
            <a:r>
              <a:rPr lang="en-US" altLang="en-US" i="1" dirty="0"/>
              <a:t>I</a:t>
            </a:r>
            <a:r>
              <a:rPr lang="en-US" altLang="en-US" baseline="-25000" dirty="0"/>
              <a:t>12</a:t>
            </a:r>
            <a:r>
              <a:rPr lang="en-US" altLang="en-US" dirty="0"/>
              <a:t>= 0.2 A, </a:t>
            </a:r>
            <a:r>
              <a:rPr lang="en-US" altLang="en-US" i="1" dirty="0"/>
              <a:t>I</a:t>
            </a:r>
            <a:r>
              <a:rPr lang="en-US" altLang="en-US" baseline="-25000" dirty="0"/>
              <a:t>22</a:t>
            </a:r>
            <a:r>
              <a:rPr lang="en-US" altLang="en-US" dirty="0"/>
              <a:t>= 0.4 A, </a:t>
            </a:r>
            <a:r>
              <a:rPr lang="en-US" altLang="en-US" i="1" dirty="0"/>
              <a:t>I</a:t>
            </a:r>
            <a:r>
              <a:rPr lang="en-US" altLang="en-US" baseline="-25000" dirty="0"/>
              <a:t>32</a:t>
            </a:r>
            <a:r>
              <a:rPr lang="en-US" altLang="en-US" dirty="0"/>
              <a:t>= 0.2 A.</a:t>
            </a:r>
          </a:p>
          <a:p>
            <a:pPr algn="l">
              <a:lnSpc>
                <a:spcPct val="114000"/>
              </a:lnSpc>
              <a:spcAft>
                <a:spcPts val="0"/>
              </a:spcAft>
            </a:pPr>
            <a:r>
              <a:rPr lang="en-US" altLang="en-US" dirty="0"/>
              <a:t>Step 3: Sum up the partial currents. Pay attention to their directions.</a:t>
            </a:r>
          </a:p>
          <a:p>
            <a:pPr algn="l">
              <a:lnSpc>
                <a:spcPct val="114000"/>
              </a:lnSpc>
              <a:spcAft>
                <a:spcPts val="0"/>
              </a:spcAft>
            </a:pPr>
            <a:r>
              <a:rPr lang="en-US" altLang="en-US" i="1" dirty="0"/>
              <a:t>I</a:t>
            </a:r>
            <a:r>
              <a:rPr lang="en-US" altLang="en-US" baseline="-25000" dirty="0"/>
              <a:t>1</a:t>
            </a:r>
            <a:r>
              <a:rPr lang="en-US" altLang="en-US" dirty="0"/>
              <a:t>= 0.2 A, </a:t>
            </a:r>
            <a:r>
              <a:rPr lang="en-US" altLang="en-US" i="1" dirty="0"/>
              <a:t>I</a:t>
            </a:r>
            <a:r>
              <a:rPr lang="en-US" altLang="en-US" baseline="-25000" dirty="0"/>
              <a:t>2</a:t>
            </a:r>
            <a:r>
              <a:rPr lang="en-US" altLang="en-US" dirty="0"/>
              <a:t>= 0.1 A, </a:t>
            </a:r>
            <a:r>
              <a:rPr lang="en-US" altLang="en-US" i="1" dirty="0"/>
              <a:t>I</a:t>
            </a:r>
            <a:r>
              <a:rPr lang="en-US" altLang="en-US" baseline="-25000" dirty="0"/>
              <a:t>3</a:t>
            </a:r>
            <a:r>
              <a:rPr lang="en-US" altLang="en-US" dirty="0"/>
              <a:t>= 0.3 A.</a:t>
            </a:r>
            <a:endParaRPr lang="en-US" dirty="0"/>
          </a:p>
        </p:txBody>
      </p:sp>
      <p:grpSp>
        <p:nvGrpSpPr>
          <p:cNvPr id="25" name="Group 24">
            <a:extLst>
              <a:ext uri="{FF2B5EF4-FFF2-40B4-BE49-F238E27FC236}">
                <a16:creationId xmlns:a16="http://schemas.microsoft.com/office/drawing/2014/main" id="{6E1B66FD-6B45-4BE4-8CD6-234FA4061BDB}"/>
              </a:ext>
            </a:extLst>
          </p:cNvPr>
          <p:cNvGrpSpPr/>
          <p:nvPr/>
        </p:nvGrpSpPr>
        <p:grpSpPr>
          <a:xfrm>
            <a:off x="649597" y="3818399"/>
            <a:ext cx="3626401" cy="2334933"/>
            <a:chOff x="4799453" y="278158"/>
            <a:chExt cx="3626401" cy="2334933"/>
          </a:xfrm>
        </p:grpSpPr>
        <p:grpSp>
          <p:nvGrpSpPr>
            <p:cNvPr id="21" name="Group 20">
              <a:extLst>
                <a:ext uri="{FF2B5EF4-FFF2-40B4-BE49-F238E27FC236}">
                  <a16:creationId xmlns:a16="http://schemas.microsoft.com/office/drawing/2014/main" id="{FD29F653-3A5A-4A06-A33A-62C62C1807DB}"/>
                </a:ext>
              </a:extLst>
            </p:cNvPr>
            <p:cNvGrpSpPr/>
            <p:nvPr/>
          </p:nvGrpSpPr>
          <p:grpSpPr>
            <a:xfrm>
              <a:off x="4799453" y="278158"/>
              <a:ext cx="3626401" cy="2334933"/>
              <a:chOff x="4873344" y="287395"/>
              <a:chExt cx="3626401" cy="2334933"/>
            </a:xfrm>
          </p:grpSpPr>
          <p:grpSp>
            <p:nvGrpSpPr>
              <p:cNvPr id="3" name="Group 2">
                <a:extLst>
                  <a:ext uri="{FF2B5EF4-FFF2-40B4-BE49-F238E27FC236}">
                    <a16:creationId xmlns:a16="http://schemas.microsoft.com/office/drawing/2014/main" id="{6DAB6B66-2632-43EE-92FF-D360E46F0C32}"/>
                  </a:ext>
                </a:extLst>
              </p:cNvPr>
              <p:cNvGrpSpPr/>
              <p:nvPr/>
            </p:nvGrpSpPr>
            <p:grpSpPr>
              <a:xfrm>
                <a:off x="4873344" y="287395"/>
                <a:ext cx="3626401" cy="2334933"/>
                <a:chOff x="4177937" y="2275936"/>
                <a:chExt cx="3626401" cy="2334933"/>
              </a:xfrm>
            </p:grpSpPr>
            <p:pic>
              <p:nvPicPr>
                <p:cNvPr id="4" name="Picture 3">
                  <a:extLst>
                    <a:ext uri="{FF2B5EF4-FFF2-40B4-BE49-F238E27FC236}">
                      <a16:creationId xmlns:a16="http://schemas.microsoft.com/office/drawing/2014/main" id="{032368D3-2910-49C9-818A-4C7690F52A4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240022" y="2324869"/>
                  <a:ext cx="3429000" cy="2286000"/>
                </a:xfrm>
                <a:prstGeom prst="rect">
                  <a:avLst/>
                </a:prstGeom>
              </p:spPr>
            </p:pic>
            <p:sp>
              <p:nvSpPr>
                <p:cNvPr id="5" name="Rectangle 4">
                  <a:extLst>
                    <a:ext uri="{FF2B5EF4-FFF2-40B4-BE49-F238E27FC236}">
                      <a16:creationId xmlns:a16="http://schemas.microsoft.com/office/drawing/2014/main" id="{F4D5B9EA-6EED-4586-9961-A5EF63E94485}"/>
                    </a:ext>
                  </a:extLst>
                </p:cNvPr>
                <p:cNvSpPr/>
                <p:nvPr/>
              </p:nvSpPr>
              <p:spPr>
                <a:xfrm>
                  <a:off x="4746623" y="2275936"/>
                  <a:ext cx="1056701" cy="369332"/>
                </a:xfrm>
                <a:prstGeom prst="rect">
                  <a:avLst/>
                </a:prstGeom>
              </p:spPr>
              <p:txBody>
                <a:bodyPr wrap="none">
                  <a:spAutoFit/>
                </a:bodyPr>
                <a:lstStyle/>
                <a:p>
                  <a:r>
                    <a:rPr lang="en-US" altLang="en-US" i="1" dirty="0"/>
                    <a:t>R</a:t>
                  </a:r>
                  <a:r>
                    <a:rPr lang="en-US" altLang="en-US" baseline="-25000" dirty="0"/>
                    <a:t>1</a:t>
                  </a:r>
                  <a:r>
                    <a:rPr lang="en-US" altLang="en-US" dirty="0"/>
                    <a:t>= 30 </a:t>
                  </a:r>
                  <a:r>
                    <a:rPr lang="en-US" altLang="en-US" dirty="0">
                      <a:latin typeface="Symbol" panose="05050102010706020507" pitchFamily="18" charset="2"/>
                    </a:rPr>
                    <a:t>W</a:t>
                  </a:r>
                  <a:endParaRPr lang="en-US" dirty="0">
                    <a:latin typeface="Symbol" panose="05050102010706020507" pitchFamily="18" charset="2"/>
                  </a:endParaRPr>
                </a:p>
              </p:txBody>
            </p:sp>
            <p:sp>
              <p:nvSpPr>
                <p:cNvPr id="6" name="Rectangle 5">
                  <a:extLst>
                    <a:ext uri="{FF2B5EF4-FFF2-40B4-BE49-F238E27FC236}">
                      <a16:creationId xmlns:a16="http://schemas.microsoft.com/office/drawing/2014/main" id="{8EB45498-71B2-4AA8-BC73-82CC28914529}"/>
                    </a:ext>
                  </a:extLst>
                </p:cNvPr>
                <p:cNvSpPr/>
                <p:nvPr/>
              </p:nvSpPr>
              <p:spPr>
                <a:xfrm>
                  <a:off x="6126078" y="2275936"/>
                  <a:ext cx="1056701" cy="369332"/>
                </a:xfrm>
                <a:prstGeom prst="rect">
                  <a:avLst/>
                </a:prstGeom>
              </p:spPr>
              <p:txBody>
                <a:bodyPr wrap="none">
                  <a:spAutoFit/>
                </a:bodyPr>
                <a:lstStyle/>
                <a:p>
                  <a:r>
                    <a:rPr lang="en-US" altLang="en-US" i="1" dirty="0"/>
                    <a:t>R</a:t>
                  </a:r>
                  <a:r>
                    <a:rPr lang="en-US" altLang="en-US" baseline="-25000" dirty="0"/>
                    <a:t>2</a:t>
                  </a:r>
                  <a:r>
                    <a:rPr lang="en-US" altLang="en-US" dirty="0"/>
                    <a:t>= 10 </a:t>
                  </a:r>
                  <a:r>
                    <a:rPr lang="en-US" altLang="en-US" dirty="0">
                      <a:latin typeface="Symbol" panose="05050102010706020507" pitchFamily="18" charset="2"/>
                    </a:rPr>
                    <a:t>W</a:t>
                  </a:r>
                  <a:endParaRPr lang="en-US" dirty="0">
                    <a:latin typeface="Symbol" panose="05050102010706020507" pitchFamily="18" charset="2"/>
                  </a:endParaRPr>
                </a:p>
              </p:txBody>
            </p:sp>
            <p:sp>
              <p:nvSpPr>
                <p:cNvPr id="7" name="Rectangle 6">
                  <a:extLst>
                    <a:ext uri="{FF2B5EF4-FFF2-40B4-BE49-F238E27FC236}">
                      <a16:creationId xmlns:a16="http://schemas.microsoft.com/office/drawing/2014/main" id="{8F7CC4F8-F15F-437D-A873-DE0513FED940}"/>
                    </a:ext>
                  </a:extLst>
                </p:cNvPr>
                <p:cNvSpPr/>
                <p:nvPr/>
              </p:nvSpPr>
              <p:spPr>
                <a:xfrm>
                  <a:off x="5976599" y="3245868"/>
                  <a:ext cx="1056701" cy="369332"/>
                </a:xfrm>
                <a:prstGeom prst="rect">
                  <a:avLst/>
                </a:prstGeom>
              </p:spPr>
              <p:txBody>
                <a:bodyPr wrap="none">
                  <a:spAutoFit/>
                </a:bodyPr>
                <a:lstStyle/>
                <a:p>
                  <a:r>
                    <a:rPr lang="en-US" altLang="en-US" i="1" dirty="0"/>
                    <a:t>R</a:t>
                  </a:r>
                  <a:r>
                    <a:rPr lang="en-US" altLang="en-US" baseline="-25000" dirty="0"/>
                    <a:t>3</a:t>
                  </a:r>
                  <a:r>
                    <a:rPr lang="en-US" altLang="en-US" dirty="0"/>
                    <a:t>= 30 </a:t>
                  </a:r>
                  <a:r>
                    <a:rPr lang="en-US" altLang="en-US" dirty="0">
                      <a:latin typeface="Symbol" panose="05050102010706020507" pitchFamily="18" charset="2"/>
                    </a:rPr>
                    <a:t>W</a:t>
                  </a:r>
                  <a:endParaRPr lang="en-US" dirty="0">
                    <a:latin typeface="Symbol" panose="05050102010706020507" pitchFamily="18" charset="2"/>
                  </a:endParaRPr>
                </a:p>
              </p:txBody>
            </p:sp>
            <p:sp>
              <p:nvSpPr>
                <p:cNvPr id="8" name="Rectangle 7">
                  <a:extLst>
                    <a:ext uri="{FF2B5EF4-FFF2-40B4-BE49-F238E27FC236}">
                      <a16:creationId xmlns:a16="http://schemas.microsoft.com/office/drawing/2014/main" id="{C38597BB-A694-4918-8FDF-D93AF38E3FE8}"/>
                    </a:ext>
                  </a:extLst>
                </p:cNvPr>
                <p:cNvSpPr/>
                <p:nvPr/>
              </p:nvSpPr>
              <p:spPr>
                <a:xfrm rot="16200000">
                  <a:off x="3829123" y="3235869"/>
                  <a:ext cx="1066959" cy="369332"/>
                </a:xfrm>
                <a:prstGeom prst="rect">
                  <a:avLst/>
                </a:prstGeom>
              </p:spPr>
              <p:txBody>
                <a:bodyPr wrap="none">
                  <a:spAutoFit/>
                </a:bodyPr>
                <a:lstStyle/>
                <a:p>
                  <a:r>
                    <a:rPr lang="en-US" altLang="en-US" i="1" dirty="0"/>
                    <a:t>V</a:t>
                  </a:r>
                  <a:r>
                    <a:rPr lang="en-US" altLang="en-US" baseline="-25000" dirty="0"/>
                    <a:t>1</a:t>
                  </a:r>
                  <a:r>
                    <a:rPr lang="en-US" altLang="en-US" dirty="0"/>
                    <a:t>= 15 V</a:t>
                  </a:r>
                  <a:endParaRPr lang="en-US" dirty="0">
                    <a:latin typeface="Symbol" panose="05050102010706020507" pitchFamily="18" charset="2"/>
                  </a:endParaRPr>
                </a:p>
              </p:txBody>
            </p:sp>
            <p:sp>
              <p:nvSpPr>
                <p:cNvPr id="9" name="Rectangle 8">
                  <a:extLst>
                    <a:ext uri="{FF2B5EF4-FFF2-40B4-BE49-F238E27FC236}">
                      <a16:creationId xmlns:a16="http://schemas.microsoft.com/office/drawing/2014/main" id="{93839793-13B6-4B32-B2A6-C1DF836BF048}"/>
                    </a:ext>
                  </a:extLst>
                </p:cNvPr>
                <p:cNvSpPr/>
                <p:nvPr/>
              </p:nvSpPr>
              <p:spPr>
                <a:xfrm rot="16200000">
                  <a:off x="7086192" y="3237562"/>
                  <a:ext cx="1066959" cy="369332"/>
                </a:xfrm>
                <a:prstGeom prst="rect">
                  <a:avLst/>
                </a:prstGeom>
              </p:spPr>
              <p:txBody>
                <a:bodyPr wrap="none">
                  <a:spAutoFit/>
                </a:bodyPr>
                <a:lstStyle/>
                <a:p>
                  <a:r>
                    <a:rPr lang="en-US" altLang="en-US" i="1" dirty="0"/>
                    <a:t>V</a:t>
                  </a:r>
                  <a:r>
                    <a:rPr lang="en-US" altLang="en-US" baseline="-25000" dirty="0"/>
                    <a:t>2</a:t>
                  </a:r>
                  <a:r>
                    <a:rPr lang="en-US" altLang="en-US" dirty="0"/>
                    <a:t>= 10 V</a:t>
                  </a:r>
                  <a:endParaRPr lang="en-US" dirty="0">
                    <a:latin typeface="Symbol" panose="05050102010706020507" pitchFamily="18" charset="2"/>
                  </a:endParaRPr>
                </a:p>
              </p:txBody>
            </p:sp>
            <p:cxnSp>
              <p:nvCxnSpPr>
                <p:cNvPr id="10" name="Straight Arrow Connector 9">
                  <a:extLst>
                    <a:ext uri="{FF2B5EF4-FFF2-40B4-BE49-F238E27FC236}">
                      <a16:creationId xmlns:a16="http://schemas.microsoft.com/office/drawing/2014/main" id="{265279DC-3D81-4480-834B-052843821F09}"/>
                    </a:ext>
                  </a:extLst>
                </p:cNvPr>
                <p:cNvCxnSpPr>
                  <a:cxnSpLocks/>
                </p:cNvCxnSpPr>
                <p:nvPr/>
              </p:nvCxnSpPr>
              <p:spPr bwMode="auto">
                <a:xfrm>
                  <a:off x="5123161" y="2887056"/>
                  <a:ext cx="390950" cy="0"/>
                </a:xfrm>
                <a:prstGeom prst="straightConnector1">
                  <a:avLst/>
                </a:prstGeom>
                <a:solidFill>
                  <a:schemeClr val="accent1"/>
                </a:solidFill>
                <a:ln w="25400" cap="flat" cmpd="sng" algn="ctr">
                  <a:solidFill>
                    <a:srgbClr val="0000FF"/>
                  </a:solidFill>
                  <a:prstDash val="solid"/>
                  <a:round/>
                  <a:headEnd type="none" w="med" len="med"/>
                  <a:tailEnd type="stealth" w="med" len="lg"/>
                </a:ln>
                <a:effectLst/>
              </p:spPr>
            </p:cxnSp>
            <p:sp>
              <p:nvSpPr>
                <p:cNvPr id="11" name="Rectangle 10">
                  <a:extLst>
                    <a:ext uri="{FF2B5EF4-FFF2-40B4-BE49-F238E27FC236}">
                      <a16:creationId xmlns:a16="http://schemas.microsoft.com/office/drawing/2014/main" id="{12D6F0BB-AD0A-4207-95F7-5BB337DF0DA7}"/>
                    </a:ext>
                  </a:extLst>
                </p:cNvPr>
                <p:cNvSpPr/>
                <p:nvPr/>
              </p:nvSpPr>
              <p:spPr>
                <a:xfrm>
                  <a:off x="5126541" y="2865048"/>
                  <a:ext cx="409792" cy="369332"/>
                </a:xfrm>
                <a:prstGeom prst="rect">
                  <a:avLst/>
                </a:prstGeom>
              </p:spPr>
              <p:txBody>
                <a:bodyPr wrap="none">
                  <a:spAutoFit/>
                </a:bodyPr>
                <a:lstStyle/>
                <a:p>
                  <a:r>
                    <a:rPr lang="en-US" altLang="en-US" i="1" dirty="0">
                      <a:solidFill>
                        <a:srgbClr val="0000FF"/>
                      </a:solidFill>
                    </a:rPr>
                    <a:t>I</a:t>
                  </a:r>
                  <a:r>
                    <a:rPr lang="en-US" altLang="en-US" baseline="-25000" dirty="0">
                      <a:solidFill>
                        <a:srgbClr val="0000FF"/>
                      </a:solidFill>
                    </a:rPr>
                    <a:t>11</a:t>
                  </a:r>
                  <a:endParaRPr lang="en-US" dirty="0">
                    <a:solidFill>
                      <a:srgbClr val="0000FF"/>
                    </a:solidFill>
                  </a:endParaRPr>
                </a:p>
              </p:txBody>
            </p:sp>
            <p:cxnSp>
              <p:nvCxnSpPr>
                <p:cNvPr id="12" name="Straight Arrow Connector 11">
                  <a:extLst>
                    <a:ext uri="{FF2B5EF4-FFF2-40B4-BE49-F238E27FC236}">
                      <a16:creationId xmlns:a16="http://schemas.microsoft.com/office/drawing/2014/main" id="{B93B9890-CA84-42D5-8B9E-C40DF16CE6C9}"/>
                    </a:ext>
                  </a:extLst>
                </p:cNvPr>
                <p:cNvCxnSpPr>
                  <a:cxnSpLocks/>
                </p:cNvCxnSpPr>
                <p:nvPr/>
              </p:nvCxnSpPr>
              <p:spPr bwMode="auto">
                <a:xfrm>
                  <a:off x="6502239" y="2887416"/>
                  <a:ext cx="390950" cy="0"/>
                </a:xfrm>
                <a:prstGeom prst="straightConnector1">
                  <a:avLst/>
                </a:prstGeom>
                <a:solidFill>
                  <a:schemeClr val="accent1"/>
                </a:solidFill>
                <a:ln w="25400" cap="flat" cmpd="sng" algn="ctr">
                  <a:solidFill>
                    <a:srgbClr val="0000FF"/>
                  </a:solidFill>
                  <a:prstDash val="solid"/>
                  <a:round/>
                  <a:headEnd type="none" w="med" len="med"/>
                  <a:tailEnd type="stealth" w="med" len="lg"/>
                </a:ln>
                <a:effectLst/>
              </p:spPr>
            </p:cxnSp>
            <p:sp>
              <p:nvSpPr>
                <p:cNvPr id="13" name="Rectangle 12">
                  <a:extLst>
                    <a:ext uri="{FF2B5EF4-FFF2-40B4-BE49-F238E27FC236}">
                      <a16:creationId xmlns:a16="http://schemas.microsoft.com/office/drawing/2014/main" id="{287F3CDC-516F-4669-92D8-6F2B53FF803E}"/>
                    </a:ext>
                  </a:extLst>
                </p:cNvPr>
                <p:cNvSpPr/>
                <p:nvPr/>
              </p:nvSpPr>
              <p:spPr>
                <a:xfrm>
                  <a:off x="6543873" y="2860817"/>
                  <a:ext cx="415498" cy="369332"/>
                </a:xfrm>
                <a:prstGeom prst="rect">
                  <a:avLst/>
                </a:prstGeom>
              </p:spPr>
              <p:txBody>
                <a:bodyPr wrap="none">
                  <a:spAutoFit/>
                </a:bodyPr>
                <a:lstStyle/>
                <a:p>
                  <a:r>
                    <a:rPr lang="en-US" altLang="en-US" i="1" dirty="0">
                      <a:solidFill>
                        <a:srgbClr val="0000FF"/>
                      </a:solidFill>
                    </a:rPr>
                    <a:t>I</a:t>
                  </a:r>
                  <a:r>
                    <a:rPr lang="en-US" altLang="en-US" baseline="-25000" dirty="0">
                      <a:solidFill>
                        <a:srgbClr val="0000FF"/>
                      </a:solidFill>
                    </a:rPr>
                    <a:t>21</a:t>
                  </a:r>
                  <a:endParaRPr lang="en-US" dirty="0">
                    <a:solidFill>
                      <a:srgbClr val="0000FF"/>
                    </a:solidFill>
                  </a:endParaRPr>
                </a:p>
              </p:txBody>
            </p:sp>
            <p:cxnSp>
              <p:nvCxnSpPr>
                <p:cNvPr id="14" name="Straight Arrow Connector 13">
                  <a:extLst>
                    <a:ext uri="{FF2B5EF4-FFF2-40B4-BE49-F238E27FC236}">
                      <a16:creationId xmlns:a16="http://schemas.microsoft.com/office/drawing/2014/main" id="{BB2307DB-488A-4E33-9E1D-6AB161A2C893}"/>
                    </a:ext>
                  </a:extLst>
                </p:cNvPr>
                <p:cNvCxnSpPr>
                  <a:cxnSpLocks/>
                </p:cNvCxnSpPr>
                <p:nvPr/>
              </p:nvCxnSpPr>
              <p:spPr bwMode="auto">
                <a:xfrm rot="5400000">
                  <a:off x="5611453" y="3478678"/>
                  <a:ext cx="390950" cy="0"/>
                </a:xfrm>
                <a:prstGeom prst="straightConnector1">
                  <a:avLst/>
                </a:prstGeom>
                <a:solidFill>
                  <a:schemeClr val="accent1"/>
                </a:solidFill>
                <a:ln w="25400" cap="flat" cmpd="sng" algn="ctr">
                  <a:solidFill>
                    <a:srgbClr val="0000FF"/>
                  </a:solidFill>
                  <a:prstDash val="solid"/>
                  <a:round/>
                  <a:headEnd type="none" w="med" len="med"/>
                  <a:tailEnd type="stealth" w="med" len="lg"/>
                </a:ln>
                <a:effectLst/>
              </p:spPr>
            </p:cxnSp>
            <p:sp>
              <p:nvSpPr>
                <p:cNvPr id="15" name="Rectangle 14">
                  <a:extLst>
                    <a:ext uri="{FF2B5EF4-FFF2-40B4-BE49-F238E27FC236}">
                      <a16:creationId xmlns:a16="http://schemas.microsoft.com/office/drawing/2014/main" id="{41D16527-E31D-4EFE-BCA0-6C12273D44BB}"/>
                    </a:ext>
                  </a:extLst>
                </p:cNvPr>
                <p:cNvSpPr/>
                <p:nvPr/>
              </p:nvSpPr>
              <p:spPr>
                <a:xfrm>
                  <a:off x="5443770" y="3254118"/>
                  <a:ext cx="415499" cy="369332"/>
                </a:xfrm>
                <a:prstGeom prst="rect">
                  <a:avLst/>
                </a:prstGeom>
              </p:spPr>
              <p:txBody>
                <a:bodyPr wrap="none">
                  <a:spAutoFit/>
                </a:bodyPr>
                <a:lstStyle/>
                <a:p>
                  <a:r>
                    <a:rPr lang="en-US" altLang="en-US" i="1" dirty="0">
                      <a:solidFill>
                        <a:srgbClr val="0000FF"/>
                      </a:solidFill>
                    </a:rPr>
                    <a:t>I</a:t>
                  </a:r>
                  <a:r>
                    <a:rPr lang="en-US" altLang="en-US" baseline="-25000" dirty="0">
                      <a:solidFill>
                        <a:srgbClr val="0000FF"/>
                      </a:solidFill>
                    </a:rPr>
                    <a:t>31</a:t>
                  </a:r>
                  <a:endParaRPr lang="en-US" dirty="0">
                    <a:solidFill>
                      <a:srgbClr val="0000FF"/>
                    </a:solidFill>
                  </a:endParaRPr>
                </a:p>
              </p:txBody>
            </p:sp>
          </p:grpSp>
          <p:pic>
            <p:nvPicPr>
              <p:cNvPr id="19" name="Picture 18">
                <a:extLst>
                  <a:ext uri="{FF2B5EF4-FFF2-40B4-BE49-F238E27FC236}">
                    <a16:creationId xmlns:a16="http://schemas.microsoft.com/office/drawing/2014/main" id="{90C30C9F-7863-4409-91DA-1252BE804DA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876053" y="1294943"/>
                <a:ext cx="390949" cy="390949"/>
              </a:xfrm>
              <a:prstGeom prst="rect">
                <a:avLst/>
              </a:prstGeom>
            </p:spPr>
          </p:pic>
        </p:grpSp>
        <p:sp>
          <p:nvSpPr>
            <p:cNvPr id="24" name="Rectangle 23">
              <a:extLst>
                <a:ext uri="{FF2B5EF4-FFF2-40B4-BE49-F238E27FC236}">
                  <a16:creationId xmlns:a16="http://schemas.microsoft.com/office/drawing/2014/main" id="{D5CDF360-F7B0-4A9E-A629-47E1DC90FCC1}"/>
                </a:ext>
              </a:extLst>
            </p:cNvPr>
            <p:cNvSpPr/>
            <p:nvPr/>
          </p:nvSpPr>
          <p:spPr>
            <a:xfrm>
              <a:off x="7764560" y="1202881"/>
              <a:ext cx="240145" cy="476250"/>
            </a:xfrm>
            <a:prstGeom prst="rect">
              <a:avLst/>
            </a:prstGeom>
            <a:ln w="19050">
              <a:solidFill>
                <a:schemeClr val="tx1"/>
              </a:solidFill>
            </a:ln>
          </p:spPr>
          <p:txBody>
            <a:bodyPr rtlCol="0" anchor="ctr">
              <a:spAutoFit/>
            </a:bodyPr>
            <a:lstStyle/>
            <a:p>
              <a:pPr algn="l"/>
              <a:endParaRPr lang="en-US" dirty="0"/>
            </a:p>
          </p:txBody>
        </p:sp>
      </p:grpSp>
      <p:grpSp>
        <p:nvGrpSpPr>
          <p:cNvPr id="26" name="Group 25">
            <a:extLst>
              <a:ext uri="{FF2B5EF4-FFF2-40B4-BE49-F238E27FC236}">
                <a16:creationId xmlns:a16="http://schemas.microsoft.com/office/drawing/2014/main" id="{17F6CFE9-AC82-4B0C-9204-CE94B7CC896A}"/>
              </a:ext>
            </a:extLst>
          </p:cNvPr>
          <p:cNvGrpSpPr/>
          <p:nvPr/>
        </p:nvGrpSpPr>
        <p:grpSpPr>
          <a:xfrm>
            <a:off x="4971560" y="3795531"/>
            <a:ext cx="3626401" cy="2334933"/>
            <a:chOff x="4799453" y="278158"/>
            <a:chExt cx="3626401" cy="2334933"/>
          </a:xfrm>
        </p:grpSpPr>
        <p:grpSp>
          <p:nvGrpSpPr>
            <p:cNvPr id="27" name="Group 26">
              <a:extLst>
                <a:ext uri="{FF2B5EF4-FFF2-40B4-BE49-F238E27FC236}">
                  <a16:creationId xmlns:a16="http://schemas.microsoft.com/office/drawing/2014/main" id="{F10F5D9F-6E3E-450B-8499-AF2D46084507}"/>
                </a:ext>
              </a:extLst>
            </p:cNvPr>
            <p:cNvGrpSpPr/>
            <p:nvPr/>
          </p:nvGrpSpPr>
          <p:grpSpPr>
            <a:xfrm>
              <a:off x="4799453" y="278158"/>
              <a:ext cx="3626401" cy="2334933"/>
              <a:chOff x="4873344" y="287395"/>
              <a:chExt cx="3626401" cy="2334933"/>
            </a:xfrm>
          </p:grpSpPr>
          <p:grpSp>
            <p:nvGrpSpPr>
              <p:cNvPr id="29" name="Group 28">
                <a:extLst>
                  <a:ext uri="{FF2B5EF4-FFF2-40B4-BE49-F238E27FC236}">
                    <a16:creationId xmlns:a16="http://schemas.microsoft.com/office/drawing/2014/main" id="{7D47C498-ACEE-4F60-BBF0-647798FB3F52}"/>
                  </a:ext>
                </a:extLst>
              </p:cNvPr>
              <p:cNvGrpSpPr/>
              <p:nvPr/>
            </p:nvGrpSpPr>
            <p:grpSpPr>
              <a:xfrm>
                <a:off x="4873344" y="287395"/>
                <a:ext cx="3626401" cy="2334933"/>
                <a:chOff x="4177937" y="2275936"/>
                <a:chExt cx="3626401" cy="2334933"/>
              </a:xfrm>
            </p:grpSpPr>
            <p:pic>
              <p:nvPicPr>
                <p:cNvPr id="31" name="Picture 30">
                  <a:extLst>
                    <a:ext uri="{FF2B5EF4-FFF2-40B4-BE49-F238E27FC236}">
                      <a16:creationId xmlns:a16="http://schemas.microsoft.com/office/drawing/2014/main" id="{CB8A5E58-B7BE-4F85-9360-835FAE23078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240022" y="2324869"/>
                  <a:ext cx="3429000" cy="2286000"/>
                </a:xfrm>
                <a:prstGeom prst="rect">
                  <a:avLst/>
                </a:prstGeom>
              </p:spPr>
            </p:pic>
            <p:sp>
              <p:nvSpPr>
                <p:cNvPr id="32" name="Rectangle 31">
                  <a:extLst>
                    <a:ext uri="{FF2B5EF4-FFF2-40B4-BE49-F238E27FC236}">
                      <a16:creationId xmlns:a16="http://schemas.microsoft.com/office/drawing/2014/main" id="{7F785A63-F484-4956-B2E8-DF62AFA0022B}"/>
                    </a:ext>
                  </a:extLst>
                </p:cNvPr>
                <p:cNvSpPr/>
                <p:nvPr/>
              </p:nvSpPr>
              <p:spPr>
                <a:xfrm>
                  <a:off x="4746623" y="2275936"/>
                  <a:ext cx="1056701" cy="369332"/>
                </a:xfrm>
                <a:prstGeom prst="rect">
                  <a:avLst/>
                </a:prstGeom>
              </p:spPr>
              <p:txBody>
                <a:bodyPr wrap="none">
                  <a:spAutoFit/>
                </a:bodyPr>
                <a:lstStyle/>
                <a:p>
                  <a:r>
                    <a:rPr lang="en-US" altLang="en-US" i="1" dirty="0"/>
                    <a:t>R</a:t>
                  </a:r>
                  <a:r>
                    <a:rPr lang="en-US" altLang="en-US" baseline="-25000" dirty="0"/>
                    <a:t>1</a:t>
                  </a:r>
                  <a:r>
                    <a:rPr lang="en-US" altLang="en-US" dirty="0"/>
                    <a:t>= 30 </a:t>
                  </a:r>
                  <a:r>
                    <a:rPr lang="en-US" altLang="en-US" dirty="0">
                      <a:latin typeface="Symbol" panose="05050102010706020507" pitchFamily="18" charset="2"/>
                    </a:rPr>
                    <a:t>W</a:t>
                  </a:r>
                  <a:endParaRPr lang="en-US" dirty="0">
                    <a:latin typeface="Symbol" panose="05050102010706020507" pitchFamily="18" charset="2"/>
                  </a:endParaRPr>
                </a:p>
              </p:txBody>
            </p:sp>
            <p:sp>
              <p:nvSpPr>
                <p:cNvPr id="33" name="Rectangle 32">
                  <a:extLst>
                    <a:ext uri="{FF2B5EF4-FFF2-40B4-BE49-F238E27FC236}">
                      <a16:creationId xmlns:a16="http://schemas.microsoft.com/office/drawing/2014/main" id="{1DD5ECBF-3691-4F68-8DA2-8D04E2A8A10B}"/>
                    </a:ext>
                  </a:extLst>
                </p:cNvPr>
                <p:cNvSpPr/>
                <p:nvPr/>
              </p:nvSpPr>
              <p:spPr>
                <a:xfrm>
                  <a:off x="6126078" y="2275936"/>
                  <a:ext cx="1056701" cy="369332"/>
                </a:xfrm>
                <a:prstGeom prst="rect">
                  <a:avLst/>
                </a:prstGeom>
              </p:spPr>
              <p:txBody>
                <a:bodyPr wrap="none">
                  <a:spAutoFit/>
                </a:bodyPr>
                <a:lstStyle/>
                <a:p>
                  <a:r>
                    <a:rPr lang="en-US" altLang="en-US" i="1" dirty="0"/>
                    <a:t>R</a:t>
                  </a:r>
                  <a:r>
                    <a:rPr lang="en-US" altLang="en-US" baseline="-25000" dirty="0"/>
                    <a:t>2</a:t>
                  </a:r>
                  <a:r>
                    <a:rPr lang="en-US" altLang="en-US" dirty="0"/>
                    <a:t>= 10 </a:t>
                  </a:r>
                  <a:r>
                    <a:rPr lang="en-US" altLang="en-US" dirty="0">
                      <a:latin typeface="Symbol" panose="05050102010706020507" pitchFamily="18" charset="2"/>
                    </a:rPr>
                    <a:t>W</a:t>
                  </a:r>
                  <a:endParaRPr lang="en-US" dirty="0">
                    <a:latin typeface="Symbol" panose="05050102010706020507" pitchFamily="18" charset="2"/>
                  </a:endParaRPr>
                </a:p>
              </p:txBody>
            </p:sp>
            <p:sp>
              <p:nvSpPr>
                <p:cNvPr id="34" name="Rectangle 33">
                  <a:extLst>
                    <a:ext uri="{FF2B5EF4-FFF2-40B4-BE49-F238E27FC236}">
                      <a16:creationId xmlns:a16="http://schemas.microsoft.com/office/drawing/2014/main" id="{B3B29AAF-0765-4EE3-A6F5-FA2C9F244E8C}"/>
                    </a:ext>
                  </a:extLst>
                </p:cNvPr>
                <p:cNvSpPr/>
                <p:nvPr/>
              </p:nvSpPr>
              <p:spPr>
                <a:xfrm>
                  <a:off x="5973888" y="3245868"/>
                  <a:ext cx="1056701" cy="369332"/>
                </a:xfrm>
                <a:prstGeom prst="rect">
                  <a:avLst/>
                </a:prstGeom>
              </p:spPr>
              <p:txBody>
                <a:bodyPr wrap="none">
                  <a:spAutoFit/>
                </a:bodyPr>
                <a:lstStyle/>
                <a:p>
                  <a:r>
                    <a:rPr lang="en-US" altLang="en-US" i="1" dirty="0"/>
                    <a:t>R</a:t>
                  </a:r>
                  <a:r>
                    <a:rPr lang="en-US" altLang="en-US" baseline="-25000" dirty="0"/>
                    <a:t>3</a:t>
                  </a:r>
                  <a:r>
                    <a:rPr lang="en-US" altLang="en-US" dirty="0"/>
                    <a:t>= 03 </a:t>
                  </a:r>
                  <a:r>
                    <a:rPr lang="en-US" altLang="en-US" dirty="0">
                      <a:latin typeface="Symbol" panose="05050102010706020507" pitchFamily="18" charset="2"/>
                    </a:rPr>
                    <a:t>W</a:t>
                  </a:r>
                  <a:endParaRPr lang="en-US" dirty="0">
                    <a:latin typeface="Symbol" panose="05050102010706020507" pitchFamily="18" charset="2"/>
                  </a:endParaRPr>
                </a:p>
              </p:txBody>
            </p:sp>
            <p:sp>
              <p:nvSpPr>
                <p:cNvPr id="35" name="Rectangle 34">
                  <a:extLst>
                    <a:ext uri="{FF2B5EF4-FFF2-40B4-BE49-F238E27FC236}">
                      <a16:creationId xmlns:a16="http://schemas.microsoft.com/office/drawing/2014/main" id="{60C0BBB9-4AE1-42BF-AB3F-D11AB72D28FF}"/>
                    </a:ext>
                  </a:extLst>
                </p:cNvPr>
                <p:cNvSpPr/>
                <p:nvPr/>
              </p:nvSpPr>
              <p:spPr>
                <a:xfrm rot="16200000">
                  <a:off x="3829123" y="3235869"/>
                  <a:ext cx="1066959" cy="369332"/>
                </a:xfrm>
                <a:prstGeom prst="rect">
                  <a:avLst/>
                </a:prstGeom>
              </p:spPr>
              <p:txBody>
                <a:bodyPr wrap="none">
                  <a:spAutoFit/>
                </a:bodyPr>
                <a:lstStyle/>
                <a:p>
                  <a:r>
                    <a:rPr lang="en-US" altLang="en-US" i="1" dirty="0"/>
                    <a:t>V</a:t>
                  </a:r>
                  <a:r>
                    <a:rPr lang="en-US" altLang="en-US" baseline="-25000" dirty="0"/>
                    <a:t>1</a:t>
                  </a:r>
                  <a:r>
                    <a:rPr lang="en-US" altLang="en-US" dirty="0"/>
                    <a:t>= 15 V</a:t>
                  </a:r>
                  <a:endParaRPr lang="en-US" dirty="0">
                    <a:latin typeface="Symbol" panose="05050102010706020507" pitchFamily="18" charset="2"/>
                  </a:endParaRPr>
                </a:p>
              </p:txBody>
            </p:sp>
            <p:sp>
              <p:nvSpPr>
                <p:cNvPr id="36" name="Rectangle 35">
                  <a:extLst>
                    <a:ext uri="{FF2B5EF4-FFF2-40B4-BE49-F238E27FC236}">
                      <a16:creationId xmlns:a16="http://schemas.microsoft.com/office/drawing/2014/main" id="{F51EE9E7-760B-42DA-AD6E-E2C36A632D2B}"/>
                    </a:ext>
                  </a:extLst>
                </p:cNvPr>
                <p:cNvSpPr/>
                <p:nvPr/>
              </p:nvSpPr>
              <p:spPr>
                <a:xfrm rot="16200000">
                  <a:off x="7086192" y="3237562"/>
                  <a:ext cx="1066959" cy="369332"/>
                </a:xfrm>
                <a:prstGeom prst="rect">
                  <a:avLst/>
                </a:prstGeom>
              </p:spPr>
              <p:txBody>
                <a:bodyPr wrap="none">
                  <a:spAutoFit/>
                </a:bodyPr>
                <a:lstStyle/>
                <a:p>
                  <a:r>
                    <a:rPr lang="en-US" altLang="en-US" i="1" dirty="0"/>
                    <a:t>V</a:t>
                  </a:r>
                  <a:r>
                    <a:rPr lang="en-US" altLang="en-US" baseline="-25000" dirty="0"/>
                    <a:t>2</a:t>
                  </a:r>
                  <a:r>
                    <a:rPr lang="en-US" altLang="en-US" dirty="0"/>
                    <a:t>= 10 V</a:t>
                  </a:r>
                  <a:endParaRPr lang="en-US" dirty="0">
                    <a:latin typeface="Symbol" panose="05050102010706020507" pitchFamily="18" charset="2"/>
                  </a:endParaRPr>
                </a:p>
              </p:txBody>
            </p:sp>
            <p:cxnSp>
              <p:nvCxnSpPr>
                <p:cNvPr id="37" name="Straight Arrow Connector 36">
                  <a:extLst>
                    <a:ext uri="{FF2B5EF4-FFF2-40B4-BE49-F238E27FC236}">
                      <a16:creationId xmlns:a16="http://schemas.microsoft.com/office/drawing/2014/main" id="{109F2634-CEE3-4F48-8434-967E73B42BE5}"/>
                    </a:ext>
                  </a:extLst>
                </p:cNvPr>
                <p:cNvCxnSpPr>
                  <a:cxnSpLocks/>
                </p:cNvCxnSpPr>
                <p:nvPr/>
              </p:nvCxnSpPr>
              <p:spPr bwMode="auto">
                <a:xfrm rot="10800000">
                  <a:off x="5123161" y="2887056"/>
                  <a:ext cx="390950" cy="0"/>
                </a:xfrm>
                <a:prstGeom prst="straightConnector1">
                  <a:avLst/>
                </a:prstGeom>
                <a:solidFill>
                  <a:schemeClr val="accent1"/>
                </a:solidFill>
                <a:ln w="25400" cap="flat" cmpd="sng" algn="ctr">
                  <a:solidFill>
                    <a:srgbClr val="0000FF"/>
                  </a:solidFill>
                  <a:prstDash val="solid"/>
                  <a:round/>
                  <a:headEnd type="none" w="med" len="med"/>
                  <a:tailEnd type="stealth" w="med" len="lg"/>
                </a:ln>
                <a:effectLst/>
              </p:spPr>
            </p:cxnSp>
            <p:sp>
              <p:nvSpPr>
                <p:cNvPr id="38" name="Rectangle 37">
                  <a:extLst>
                    <a:ext uri="{FF2B5EF4-FFF2-40B4-BE49-F238E27FC236}">
                      <a16:creationId xmlns:a16="http://schemas.microsoft.com/office/drawing/2014/main" id="{C598AB48-641E-4C7D-9F82-B84D69FC4C0A}"/>
                    </a:ext>
                  </a:extLst>
                </p:cNvPr>
                <p:cNvSpPr/>
                <p:nvPr/>
              </p:nvSpPr>
              <p:spPr>
                <a:xfrm>
                  <a:off x="5123688" y="2865048"/>
                  <a:ext cx="415498" cy="369332"/>
                </a:xfrm>
                <a:prstGeom prst="rect">
                  <a:avLst/>
                </a:prstGeom>
              </p:spPr>
              <p:txBody>
                <a:bodyPr wrap="none">
                  <a:spAutoFit/>
                </a:bodyPr>
                <a:lstStyle/>
                <a:p>
                  <a:r>
                    <a:rPr lang="en-US" altLang="en-US" i="1" dirty="0">
                      <a:solidFill>
                        <a:srgbClr val="0000FF"/>
                      </a:solidFill>
                    </a:rPr>
                    <a:t>I</a:t>
                  </a:r>
                  <a:r>
                    <a:rPr lang="en-US" altLang="en-US" baseline="-25000" dirty="0">
                      <a:solidFill>
                        <a:srgbClr val="0000FF"/>
                      </a:solidFill>
                    </a:rPr>
                    <a:t>12</a:t>
                  </a:r>
                  <a:endParaRPr lang="en-US" dirty="0">
                    <a:solidFill>
                      <a:srgbClr val="0000FF"/>
                    </a:solidFill>
                  </a:endParaRPr>
                </a:p>
              </p:txBody>
            </p:sp>
            <p:cxnSp>
              <p:nvCxnSpPr>
                <p:cNvPr id="39" name="Straight Arrow Connector 38">
                  <a:extLst>
                    <a:ext uri="{FF2B5EF4-FFF2-40B4-BE49-F238E27FC236}">
                      <a16:creationId xmlns:a16="http://schemas.microsoft.com/office/drawing/2014/main" id="{9AAD8CC1-8DC4-4E12-A6F2-17D8E8190E04}"/>
                    </a:ext>
                  </a:extLst>
                </p:cNvPr>
                <p:cNvCxnSpPr>
                  <a:cxnSpLocks/>
                </p:cNvCxnSpPr>
                <p:nvPr/>
              </p:nvCxnSpPr>
              <p:spPr bwMode="auto">
                <a:xfrm rot="10800000">
                  <a:off x="6502239" y="2887416"/>
                  <a:ext cx="390950" cy="0"/>
                </a:xfrm>
                <a:prstGeom prst="straightConnector1">
                  <a:avLst/>
                </a:prstGeom>
                <a:solidFill>
                  <a:schemeClr val="accent1"/>
                </a:solidFill>
                <a:ln w="25400" cap="flat" cmpd="sng" algn="ctr">
                  <a:solidFill>
                    <a:srgbClr val="0000FF"/>
                  </a:solidFill>
                  <a:prstDash val="solid"/>
                  <a:round/>
                  <a:headEnd type="none" w="med" len="med"/>
                  <a:tailEnd type="stealth" w="med" len="lg"/>
                </a:ln>
                <a:effectLst/>
              </p:spPr>
            </p:cxnSp>
            <p:sp>
              <p:nvSpPr>
                <p:cNvPr id="40" name="Rectangle 39">
                  <a:extLst>
                    <a:ext uri="{FF2B5EF4-FFF2-40B4-BE49-F238E27FC236}">
                      <a16:creationId xmlns:a16="http://schemas.microsoft.com/office/drawing/2014/main" id="{015F7B1E-B326-41B6-AC4E-803BCED7D298}"/>
                    </a:ext>
                  </a:extLst>
                </p:cNvPr>
                <p:cNvSpPr/>
                <p:nvPr/>
              </p:nvSpPr>
              <p:spPr>
                <a:xfrm>
                  <a:off x="6543873" y="2860817"/>
                  <a:ext cx="415498" cy="369332"/>
                </a:xfrm>
                <a:prstGeom prst="rect">
                  <a:avLst/>
                </a:prstGeom>
              </p:spPr>
              <p:txBody>
                <a:bodyPr wrap="none">
                  <a:spAutoFit/>
                </a:bodyPr>
                <a:lstStyle/>
                <a:p>
                  <a:r>
                    <a:rPr lang="en-US" altLang="en-US" i="1" dirty="0">
                      <a:solidFill>
                        <a:srgbClr val="0000FF"/>
                      </a:solidFill>
                    </a:rPr>
                    <a:t>I</a:t>
                  </a:r>
                  <a:r>
                    <a:rPr lang="en-US" altLang="en-US" baseline="-25000" dirty="0">
                      <a:solidFill>
                        <a:srgbClr val="0000FF"/>
                      </a:solidFill>
                    </a:rPr>
                    <a:t>22</a:t>
                  </a:r>
                  <a:endParaRPr lang="en-US" dirty="0">
                    <a:solidFill>
                      <a:srgbClr val="0000FF"/>
                    </a:solidFill>
                  </a:endParaRPr>
                </a:p>
              </p:txBody>
            </p:sp>
            <p:cxnSp>
              <p:nvCxnSpPr>
                <p:cNvPr id="41" name="Straight Arrow Connector 40">
                  <a:extLst>
                    <a:ext uri="{FF2B5EF4-FFF2-40B4-BE49-F238E27FC236}">
                      <a16:creationId xmlns:a16="http://schemas.microsoft.com/office/drawing/2014/main" id="{17F3707F-8FCE-4148-8DFC-6F87FDC88820}"/>
                    </a:ext>
                  </a:extLst>
                </p:cNvPr>
                <p:cNvCxnSpPr>
                  <a:cxnSpLocks/>
                </p:cNvCxnSpPr>
                <p:nvPr/>
              </p:nvCxnSpPr>
              <p:spPr bwMode="auto">
                <a:xfrm rot="5400000">
                  <a:off x="5611453" y="3478678"/>
                  <a:ext cx="390950" cy="0"/>
                </a:xfrm>
                <a:prstGeom prst="straightConnector1">
                  <a:avLst/>
                </a:prstGeom>
                <a:solidFill>
                  <a:schemeClr val="accent1"/>
                </a:solidFill>
                <a:ln w="25400" cap="flat" cmpd="sng" algn="ctr">
                  <a:solidFill>
                    <a:srgbClr val="0000FF"/>
                  </a:solidFill>
                  <a:prstDash val="solid"/>
                  <a:round/>
                  <a:headEnd type="none" w="med" len="med"/>
                  <a:tailEnd type="stealth" w="med" len="lg"/>
                </a:ln>
                <a:effectLst/>
              </p:spPr>
            </p:cxnSp>
            <p:sp>
              <p:nvSpPr>
                <p:cNvPr id="42" name="Rectangle 41">
                  <a:extLst>
                    <a:ext uri="{FF2B5EF4-FFF2-40B4-BE49-F238E27FC236}">
                      <a16:creationId xmlns:a16="http://schemas.microsoft.com/office/drawing/2014/main" id="{0F89B6DC-5536-4924-B502-DF28BF979B5E}"/>
                    </a:ext>
                  </a:extLst>
                </p:cNvPr>
                <p:cNvSpPr/>
                <p:nvPr/>
              </p:nvSpPr>
              <p:spPr>
                <a:xfrm>
                  <a:off x="5443771" y="3254118"/>
                  <a:ext cx="415498" cy="369332"/>
                </a:xfrm>
                <a:prstGeom prst="rect">
                  <a:avLst/>
                </a:prstGeom>
              </p:spPr>
              <p:txBody>
                <a:bodyPr wrap="none">
                  <a:spAutoFit/>
                </a:bodyPr>
                <a:lstStyle/>
                <a:p>
                  <a:r>
                    <a:rPr lang="en-US" altLang="en-US" i="1" dirty="0">
                      <a:solidFill>
                        <a:srgbClr val="0000FF"/>
                      </a:solidFill>
                    </a:rPr>
                    <a:t>I</a:t>
                  </a:r>
                  <a:r>
                    <a:rPr lang="en-US" altLang="en-US" baseline="-25000" dirty="0">
                      <a:solidFill>
                        <a:srgbClr val="0000FF"/>
                      </a:solidFill>
                    </a:rPr>
                    <a:t>32</a:t>
                  </a:r>
                  <a:endParaRPr lang="en-US" dirty="0">
                    <a:solidFill>
                      <a:srgbClr val="0000FF"/>
                    </a:solidFill>
                  </a:endParaRPr>
                </a:p>
              </p:txBody>
            </p:sp>
          </p:grpSp>
          <p:pic>
            <p:nvPicPr>
              <p:cNvPr id="30" name="Picture 29">
                <a:extLst>
                  <a:ext uri="{FF2B5EF4-FFF2-40B4-BE49-F238E27FC236}">
                    <a16:creationId xmlns:a16="http://schemas.microsoft.com/office/drawing/2014/main" id="{84AA9C49-FA20-47A6-A384-02E68324388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06340" y="1304912"/>
                <a:ext cx="390949" cy="390949"/>
              </a:xfrm>
              <a:prstGeom prst="rect">
                <a:avLst/>
              </a:prstGeom>
            </p:spPr>
          </p:pic>
        </p:grpSp>
        <p:sp>
          <p:nvSpPr>
            <p:cNvPr id="28" name="Rectangle 27">
              <a:extLst>
                <a:ext uri="{FF2B5EF4-FFF2-40B4-BE49-F238E27FC236}">
                  <a16:creationId xmlns:a16="http://schemas.microsoft.com/office/drawing/2014/main" id="{359D57F6-E66A-41E3-AC19-E34A2124DF47}"/>
                </a:ext>
              </a:extLst>
            </p:cNvPr>
            <p:cNvSpPr/>
            <p:nvPr/>
          </p:nvSpPr>
          <p:spPr>
            <a:xfrm>
              <a:off x="5245339" y="1231069"/>
              <a:ext cx="240145" cy="476250"/>
            </a:xfrm>
            <a:prstGeom prst="rect">
              <a:avLst/>
            </a:prstGeom>
            <a:ln w="19050">
              <a:solidFill>
                <a:schemeClr val="tx1"/>
              </a:solidFill>
            </a:ln>
          </p:spPr>
          <p:txBody>
            <a:bodyPr rtlCol="0" anchor="ctr">
              <a:spAutoFit/>
            </a:bodyPr>
            <a:lstStyle/>
            <a:p>
              <a:pPr algn="l"/>
              <a:endParaRPr lang="en-US" dirty="0"/>
            </a:p>
          </p:txBody>
        </p:sp>
      </p:grpSp>
      <p:grpSp>
        <p:nvGrpSpPr>
          <p:cNvPr id="44" name="Group 43">
            <a:extLst>
              <a:ext uri="{FF2B5EF4-FFF2-40B4-BE49-F238E27FC236}">
                <a16:creationId xmlns:a16="http://schemas.microsoft.com/office/drawing/2014/main" id="{C9916818-DE98-499A-AC01-EA7128BFA214}"/>
              </a:ext>
            </a:extLst>
          </p:cNvPr>
          <p:cNvGrpSpPr/>
          <p:nvPr/>
        </p:nvGrpSpPr>
        <p:grpSpPr>
          <a:xfrm>
            <a:off x="4934944" y="756939"/>
            <a:ext cx="3626401" cy="2334933"/>
            <a:chOff x="4177937" y="2275936"/>
            <a:chExt cx="3626401" cy="2334933"/>
          </a:xfrm>
        </p:grpSpPr>
        <p:pic>
          <p:nvPicPr>
            <p:cNvPr id="53" name="Picture 52">
              <a:extLst>
                <a:ext uri="{FF2B5EF4-FFF2-40B4-BE49-F238E27FC236}">
                  <a16:creationId xmlns:a16="http://schemas.microsoft.com/office/drawing/2014/main" id="{F919E1D3-688A-4A66-927B-40D61161D9C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240022" y="2324869"/>
              <a:ext cx="3429000" cy="2286000"/>
            </a:xfrm>
            <a:prstGeom prst="rect">
              <a:avLst/>
            </a:prstGeom>
          </p:spPr>
        </p:pic>
        <p:sp>
          <p:nvSpPr>
            <p:cNvPr id="54" name="Rectangle 53">
              <a:extLst>
                <a:ext uri="{FF2B5EF4-FFF2-40B4-BE49-F238E27FC236}">
                  <a16:creationId xmlns:a16="http://schemas.microsoft.com/office/drawing/2014/main" id="{CA149B67-8C15-4185-81B6-05F911CACDE9}"/>
                </a:ext>
              </a:extLst>
            </p:cNvPr>
            <p:cNvSpPr/>
            <p:nvPr/>
          </p:nvSpPr>
          <p:spPr>
            <a:xfrm>
              <a:off x="4746623" y="2275936"/>
              <a:ext cx="1056701" cy="369332"/>
            </a:xfrm>
            <a:prstGeom prst="rect">
              <a:avLst/>
            </a:prstGeom>
          </p:spPr>
          <p:txBody>
            <a:bodyPr wrap="none">
              <a:spAutoFit/>
            </a:bodyPr>
            <a:lstStyle/>
            <a:p>
              <a:r>
                <a:rPr lang="en-US" altLang="en-US" i="1" dirty="0"/>
                <a:t>R</a:t>
              </a:r>
              <a:r>
                <a:rPr lang="en-US" altLang="en-US" baseline="-25000" dirty="0"/>
                <a:t>1</a:t>
              </a:r>
              <a:r>
                <a:rPr lang="en-US" altLang="en-US" dirty="0"/>
                <a:t>= 30 </a:t>
              </a:r>
              <a:r>
                <a:rPr lang="en-US" altLang="en-US" dirty="0">
                  <a:latin typeface="Symbol" panose="05050102010706020507" pitchFamily="18" charset="2"/>
                </a:rPr>
                <a:t>W</a:t>
              </a:r>
              <a:endParaRPr lang="en-US" dirty="0">
                <a:latin typeface="Symbol" panose="05050102010706020507" pitchFamily="18" charset="2"/>
              </a:endParaRPr>
            </a:p>
          </p:txBody>
        </p:sp>
        <p:sp>
          <p:nvSpPr>
            <p:cNvPr id="55" name="Rectangle 54">
              <a:extLst>
                <a:ext uri="{FF2B5EF4-FFF2-40B4-BE49-F238E27FC236}">
                  <a16:creationId xmlns:a16="http://schemas.microsoft.com/office/drawing/2014/main" id="{6E9A2232-2638-46CC-AAE6-59D0A0B15337}"/>
                </a:ext>
              </a:extLst>
            </p:cNvPr>
            <p:cNvSpPr/>
            <p:nvPr/>
          </p:nvSpPr>
          <p:spPr>
            <a:xfrm>
              <a:off x="6126078" y="2275936"/>
              <a:ext cx="1056701" cy="369332"/>
            </a:xfrm>
            <a:prstGeom prst="rect">
              <a:avLst/>
            </a:prstGeom>
          </p:spPr>
          <p:txBody>
            <a:bodyPr wrap="none">
              <a:spAutoFit/>
            </a:bodyPr>
            <a:lstStyle/>
            <a:p>
              <a:r>
                <a:rPr lang="en-US" altLang="en-US" i="1" dirty="0"/>
                <a:t>R</a:t>
              </a:r>
              <a:r>
                <a:rPr lang="en-US" altLang="en-US" baseline="-25000" dirty="0"/>
                <a:t>2</a:t>
              </a:r>
              <a:r>
                <a:rPr lang="en-US" altLang="en-US" dirty="0"/>
                <a:t>= 10 </a:t>
              </a:r>
              <a:r>
                <a:rPr lang="en-US" altLang="en-US" dirty="0">
                  <a:latin typeface="Symbol" panose="05050102010706020507" pitchFamily="18" charset="2"/>
                </a:rPr>
                <a:t>W</a:t>
              </a:r>
              <a:endParaRPr lang="en-US" dirty="0">
                <a:latin typeface="Symbol" panose="05050102010706020507" pitchFamily="18" charset="2"/>
              </a:endParaRPr>
            </a:p>
          </p:txBody>
        </p:sp>
        <p:sp>
          <p:nvSpPr>
            <p:cNvPr id="56" name="Rectangle 55">
              <a:extLst>
                <a:ext uri="{FF2B5EF4-FFF2-40B4-BE49-F238E27FC236}">
                  <a16:creationId xmlns:a16="http://schemas.microsoft.com/office/drawing/2014/main" id="{EE448F88-E554-4BB3-A200-02CB0B40607A}"/>
                </a:ext>
              </a:extLst>
            </p:cNvPr>
            <p:cNvSpPr/>
            <p:nvPr/>
          </p:nvSpPr>
          <p:spPr>
            <a:xfrm>
              <a:off x="5973887" y="3254118"/>
              <a:ext cx="1056701" cy="369332"/>
            </a:xfrm>
            <a:prstGeom prst="rect">
              <a:avLst/>
            </a:prstGeom>
          </p:spPr>
          <p:txBody>
            <a:bodyPr wrap="none">
              <a:spAutoFit/>
            </a:bodyPr>
            <a:lstStyle/>
            <a:p>
              <a:r>
                <a:rPr lang="en-US" altLang="en-US" i="1" dirty="0"/>
                <a:t>R</a:t>
              </a:r>
              <a:r>
                <a:rPr lang="en-US" altLang="en-US" baseline="-25000" dirty="0"/>
                <a:t>3</a:t>
              </a:r>
              <a:r>
                <a:rPr lang="en-US" altLang="en-US" dirty="0"/>
                <a:t>= 30 </a:t>
              </a:r>
              <a:r>
                <a:rPr lang="en-US" altLang="en-US" dirty="0">
                  <a:latin typeface="Symbol" panose="05050102010706020507" pitchFamily="18" charset="2"/>
                </a:rPr>
                <a:t>W</a:t>
              </a:r>
              <a:endParaRPr lang="en-US" dirty="0">
                <a:latin typeface="Symbol" panose="05050102010706020507" pitchFamily="18" charset="2"/>
              </a:endParaRPr>
            </a:p>
          </p:txBody>
        </p:sp>
        <p:sp>
          <p:nvSpPr>
            <p:cNvPr id="57" name="Rectangle 56">
              <a:extLst>
                <a:ext uri="{FF2B5EF4-FFF2-40B4-BE49-F238E27FC236}">
                  <a16:creationId xmlns:a16="http://schemas.microsoft.com/office/drawing/2014/main" id="{5D3F11FF-79F4-4D8A-BD28-BCF0F9323936}"/>
                </a:ext>
              </a:extLst>
            </p:cNvPr>
            <p:cNvSpPr/>
            <p:nvPr/>
          </p:nvSpPr>
          <p:spPr>
            <a:xfrm rot="16200000">
              <a:off x="3829123" y="3235869"/>
              <a:ext cx="1066959" cy="369332"/>
            </a:xfrm>
            <a:prstGeom prst="rect">
              <a:avLst/>
            </a:prstGeom>
          </p:spPr>
          <p:txBody>
            <a:bodyPr wrap="none">
              <a:spAutoFit/>
            </a:bodyPr>
            <a:lstStyle/>
            <a:p>
              <a:r>
                <a:rPr lang="en-US" altLang="en-US" i="1" dirty="0"/>
                <a:t>V</a:t>
              </a:r>
              <a:r>
                <a:rPr lang="en-US" altLang="en-US" baseline="-25000" dirty="0"/>
                <a:t>1</a:t>
              </a:r>
              <a:r>
                <a:rPr lang="en-US" altLang="en-US" dirty="0"/>
                <a:t>= 15 V</a:t>
              </a:r>
              <a:endParaRPr lang="en-US" dirty="0">
                <a:latin typeface="Symbol" panose="05050102010706020507" pitchFamily="18" charset="2"/>
              </a:endParaRPr>
            </a:p>
          </p:txBody>
        </p:sp>
        <p:sp>
          <p:nvSpPr>
            <p:cNvPr id="58" name="Rectangle 57">
              <a:extLst>
                <a:ext uri="{FF2B5EF4-FFF2-40B4-BE49-F238E27FC236}">
                  <a16:creationId xmlns:a16="http://schemas.microsoft.com/office/drawing/2014/main" id="{49BE2EDA-5A4C-4632-B764-47C15BC38784}"/>
                </a:ext>
              </a:extLst>
            </p:cNvPr>
            <p:cNvSpPr/>
            <p:nvPr/>
          </p:nvSpPr>
          <p:spPr>
            <a:xfrm rot="16200000">
              <a:off x="7086192" y="3237562"/>
              <a:ext cx="1066959" cy="369332"/>
            </a:xfrm>
            <a:prstGeom prst="rect">
              <a:avLst/>
            </a:prstGeom>
          </p:spPr>
          <p:txBody>
            <a:bodyPr wrap="none">
              <a:spAutoFit/>
            </a:bodyPr>
            <a:lstStyle/>
            <a:p>
              <a:r>
                <a:rPr lang="en-US" altLang="en-US" i="1" dirty="0"/>
                <a:t>V</a:t>
              </a:r>
              <a:r>
                <a:rPr lang="en-US" altLang="en-US" baseline="-25000" dirty="0"/>
                <a:t>2</a:t>
              </a:r>
              <a:r>
                <a:rPr lang="en-US" altLang="en-US" dirty="0"/>
                <a:t>= 10 V</a:t>
              </a:r>
              <a:endParaRPr lang="en-US" dirty="0">
                <a:latin typeface="Symbol" panose="05050102010706020507" pitchFamily="18" charset="2"/>
              </a:endParaRPr>
            </a:p>
          </p:txBody>
        </p:sp>
        <p:cxnSp>
          <p:nvCxnSpPr>
            <p:cNvPr id="59" name="Straight Arrow Connector 58">
              <a:extLst>
                <a:ext uri="{FF2B5EF4-FFF2-40B4-BE49-F238E27FC236}">
                  <a16:creationId xmlns:a16="http://schemas.microsoft.com/office/drawing/2014/main" id="{CC68FA00-D636-4622-97CD-1BC37B65AFB6}"/>
                </a:ext>
              </a:extLst>
            </p:cNvPr>
            <p:cNvCxnSpPr>
              <a:cxnSpLocks/>
            </p:cNvCxnSpPr>
            <p:nvPr/>
          </p:nvCxnSpPr>
          <p:spPr bwMode="auto">
            <a:xfrm>
              <a:off x="5123161" y="2887056"/>
              <a:ext cx="390950" cy="0"/>
            </a:xfrm>
            <a:prstGeom prst="straightConnector1">
              <a:avLst/>
            </a:prstGeom>
            <a:solidFill>
              <a:schemeClr val="accent1"/>
            </a:solidFill>
            <a:ln w="25400" cap="flat" cmpd="sng" algn="ctr">
              <a:solidFill>
                <a:srgbClr val="0000FF"/>
              </a:solidFill>
              <a:prstDash val="solid"/>
              <a:round/>
              <a:headEnd type="none" w="med" len="med"/>
              <a:tailEnd type="stealth" w="med" len="lg"/>
            </a:ln>
            <a:effectLst/>
          </p:spPr>
        </p:cxnSp>
        <p:sp>
          <p:nvSpPr>
            <p:cNvPr id="60" name="Rectangle 59">
              <a:extLst>
                <a:ext uri="{FF2B5EF4-FFF2-40B4-BE49-F238E27FC236}">
                  <a16:creationId xmlns:a16="http://schemas.microsoft.com/office/drawing/2014/main" id="{8DAA345C-9646-4F5C-820E-C3AB24019179}"/>
                </a:ext>
              </a:extLst>
            </p:cNvPr>
            <p:cNvSpPr/>
            <p:nvPr/>
          </p:nvSpPr>
          <p:spPr>
            <a:xfrm>
              <a:off x="5162160" y="2865048"/>
              <a:ext cx="338554" cy="369332"/>
            </a:xfrm>
            <a:prstGeom prst="rect">
              <a:avLst/>
            </a:prstGeom>
          </p:spPr>
          <p:txBody>
            <a:bodyPr wrap="none">
              <a:spAutoFit/>
            </a:bodyPr>
            <a:lstStyle/>
            <a:p>
              <a:r>
                <a:rPr lang="en-US" altLang="en-US" i="1" dirty="0">
                  <a:solidFill>
                    <a:srgbClr val="0000FF"/>
                  </a:solidFill>
                </a:rPr>
                <a:t>I</a:t>
              </a:r>
              <a:r>
                <a:rPr lang="en-US" altLang="en-US" baseline="-25000" dirty="0">
                  <a:solidFill>
                    <a:srgbClr val="0000FF"/>
                  </a:solidFill>
                </a:rPr>
                <a:t>1</a:t>
              </a:r>
              <a:endParaRPr lang="en-US" dirty="0">
                <a:solidFill>
                  <a:srgbClr val="0000FF"/>
                </a:solidFill>
              </a:endParaRPr>
            </a:p>
          </p:txBody>
        </p:sp>
        <p:cxnSp>
          <p:nvCxnSpPr>
            <p:cNvPr id="61" name="Straight Arrow Connector 60">
              <a:extLst>
                <a:ext uri="{FF2B5EF4-FFF2-40B4-BE49-F238E27FC236}">
                  <a16:creationId xmlns:a16="http://schemas.microsoft.com/office/drawing/2014/main" id="{B098E2FB-D093-47D1-BBD8-555DB2F82EB1}"/>
                </a:ext>
              </a:extLst>
            </p:cNvPr>
            <p:cNvCxnSpPr>
              <a:cxnSpLocks/>
            </p:cNvCxnSpPr>
            <p:nvPr/>
          </p:nvCxnSpPr>
          <p:spPr bwMode="auto">
            <a:xfrm rot="10800000">
              <a:off x="6502239" y="2887416"/>
              <a:ext cx="390950" cy="0"/>
            </a:xfrm>
            <a:prstGeom prst="straightConnector1">
              <a:avLst/>
            </a:prstGeom>
            <a:solidFill>
              <a:schemeClr val="accent1"/>
            </a:solidFill>
            <a:ln w="25400" cap="flat" cmpd="sng" algn="ctr">
              <a:solidFill>
                <a:srgbClr val="0000FF"/>
              </a:solidFill>
              <a:prstDash val="solid"/>
              <a:round/>
              <a:headEnd type="none" w="med" len="med"/>
              <a:tailEnd type="stealth" w="med" len="lg"/>
            </a:ln>
            <a:effectLst/>
          </p:spPr>
        </p:cxnSp>
        <p:sp>
          <p:nvSpPr>
            <p:cNvPr id="62" name="Rectangle 61">
              <a:extLst>
                <a:ext uri="{FF2B5EF4-FFF2-40B4-BE49-F238E27FC236}">
                  <a16:creationId xmlns:a16="http://schemas.microsoft.com/office/drawing/2014/main" id="{5DA5D92F-FE25-4AA5-B157-60D1027E8436}"/>
                </a:ext>
              </a:extLst>
            </p:cNvPr>
            <p:cNvSpPr/>
            <p:nvPr/>
          </p:nvSpPr>
          <p:spPr>
            <a:xfrm>
              <a:off x="6582344" y="2860817"/>
              <a:ext cx="338554" cy="369332"/>
            </a:xfrm>
            <a:prstGeom prst="rect">
              <a:avLst/>
            </a:prstGeom>
          </p:spPr>
          <p:txBody>
            <a:bodyPr wrap="none">
              <a:spAutoFit/>
            </a:bodyPr>
            <a:lstStyle/>
            <a:p>
              <a:r>
                <a:rPr lang="en-US" altLang="en-US" i="1" dirty="0">
                  <a:solidFill>
                    <a:srgbClr val="0000FF"/>
                  </a:solidFill>
                </a:rPr>
                <a:t>I</a:t>
              </a:r>
              <a:r>
                <a:rPr lang="en-US" altLang="en-US" baseline="-25000" dirty="0">
                  <a:solidFill>
                    <a:srgbClr val="0000FF"/>
                  </a:solidFill>
                </a:rPr>
                <a:t>2</a:t>
              </a:r>
              <a:endParaRPr lang="en-US" dirty="0">
                <a:solidFill>
                  <a:srgbClr val="0000FF"/>
                </a:solidFill>
              </a:endParaRPr>
            </a:p>
          </p:txBody>
        </p:sp>
        <p:cxnSp>
          <p:nvCxnSpPr>
            <p:cNvPr id="63" name="Straight Arrow Connector 62">
              <a:extLst>
                <a:ext uri="{FF2B5EF4-FFF2-40B4-BE49-F238E27FC236}">
                  <a16:creationId xmlns:a16="http://schemas.microsoft.com/office/drawing/2014/main" id="{720799F0-B491-4A86-93A2-0587215F7E7A}"/>
                </a:ext>
              </a:extLst>
            </p:cNvPr>
            <p:cNvCxnSpPr>
              <a:cxnSpLocks/>
            </p:cNvCxnSpPr>
            <p:nvPr/>
          </p:nvCxnSpPr>
          <p:spPr bwMode="auto">
            <a:xfrm rot="5400000">
              <a:off x="5611453" y="3478678"/>
              <a:ext cx="390950" cy="0"/>
            </a:xfrm>
            <a:prstGeom prst="straightConnector1">
              <a:avLst/>
            </a:prstGeom>
            <a:solidFill>
              <a:schemeClr val="accent1"/>
            </a:solidFill>
            <a:ln w="25400" cap="flat" cmpd="sng" algn="ctr">
              <a:solidFill>
                <a:srgbClr val="0000FF"/>
              </a:solidFill>
              <a:prstDash val="solid"/>
              <a:round/>
              <a:headEnd type="none" w="med" len="med"/>
              <a:tailEnd type="stealth" w="med" len="lg"/>
            </a:ln>
            <a:effectLst/>
          </p:spPr>
        </p:cxnSp>
        <p:sp>
          <p:nvSpPr>
            <p:cNvPr id="64" name="Rectangle 63">
              <a:extLst>
                <a:ext uri="{FF2B5EF4-FFF2-40B4-BE49-F238E27FC236}">
                  <a16:creationId xmlns:a16="http://schemas.microsoft.com/office/drawing/2014/main" id="{B8113B4A-E5E0-439B-8A11-057C44E5DC7A}"/>
                </a:ext>
              </a:extLst>
            </p:cNvPr>
            <p:cNvSpPr/>
            <p:nvPr/>
          </p:nvSpPr>
          <p:spPr>
            <a:xfrm>
              <a:off x="5500714" y="3254118"/>
              <a:ext cx="338554" cy="369332"/>
            </a:xfrm>
            <a:prstGeom prst="rect">
              <a:avLst/>
            </a:prstGeom>
          </p:spPr>
          <p:txBody>
            <a:bodyPr wrap="none">
              <a:spAutoFit/>
            </a:bodyPr>
            <a:lstStyle/>
            <a:p>
              <a:r>
                <a:rPr lang="en-US" altLang="en-US" i="1" dirty="0">
                  <a:solidFill>
                    <a:srgbClr val="0000FF"/>
                  </a:solidFill>
                </a:rPr>
                <a:t>I</a:t>
              </a:r>
              <a:r>
                <a:rPr lang="en-US" altLang="en-US" baseline="-25000" dirty="0">
                  <a:solidFill>
                    <a:srgbClr val="0000FF"/>
                  </a:solidFill>
                </a:rPr>
                <a:t>3</a:t>
              </a:r>
              <a:endParaRPr lang="en-US" dirty="0">
                <a:solidFill>
                  <a:srgbClr val="0000FF"/>
                </a:solidFill>
              </a:endParaRPr>
            </a:p>
          </p:txBody>
        </p:sp>
      </p:grpSp>
    </p:spTree>
    <p:extLst>
      <p:ext uri="{BB962C8B-B14F-4D97-AF65-F5344CB8AC3E}">
        <p14:creationId xmlns:p14="http://schemas.microsoft.com/office/powerpoint/2010/main" val="379051202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3ECC2F52-7DD3-4064-AB6E-FFF4A09A01A8}"/>
              </a:ext>
            </a:extLst>
          </p:cNvPr>
          <p:cNvSpPr>
            <a:spLocks noGrp="1"/>
          </p:cNvSpPr>
          <p:nvPr>
            <p:ph type="sldNum" sz="quarter" idx="12"/>
          </p:nvPr>
        </p:nvSpPr>
        <p:spPr/>
        <p:txBody>
          <a:bodyPr/>
          <a:lstStyle/>
          <a:p>
            <a:pPr>
              <a:defRPr/>
            </a:pPr>
            <a:fld id="{540B721F-2C59-4FF6-9858-7BC68F465633}" type="slidenum">
              <a:rPr lang="en-US" smtClean="0"/>
              <a:pPr>
                <a:defRPr/>
              </a:pPr>
              <a:t>15</a:t>
            </a:fld>
            <a:endParaRPr lang="en-US"/>
          </a:p>
        </p:txBody>
      </p:sp>
      <p:sp>
        <p:nvSpPr>
          <p:cNvPr id="3" name="Rectangle 2">
            <a:extLst>
              <a:ext uri="{FF2B5EF4-FFF2-40B4-BE49-F238E27FC236}">
                <a16:creationId xmlns:a16="http://schemas.microsoft.com/office/drawing/2014/main" id="{4D3A009C-2177-4AA4-8140-E3E2D6952EC4}"/>
              </a:ext>
            </a:extLst>
          </p:cNvPr>
          <p:cNvSpPr/>
          <p:nvPr/>
        </p:nvSpPr>
        <p:spPr>
          <a:xfrm>
            <a:off x="484909" y="367336"/>
            <a:ext cx="2456826" cy="369332"/>
          </a:xfrm>
          <a:prstGeom prst="rect">
            <a:avLst/>
          </a:prstGeom>
        </p:spPr>
        <p:txBody>
          <a:bodyPr wrap="none">
            <a:spAutoFit/>
          </a:bodyPr>
          <a:lstStyle/>
          <a:p>
            <a:pPr algn="l"/>
            <a:r>
              <a:rPr lang="en-US" b="1" u="sng" dirty="0">
                <a:solidFill>
                  <a:srgbClr val="800080"/>
                </a:solidFill>
              </a:rPr>
              <a:t>2. Thevenin’s theorem</a:t>
            </a:r>
            <a:endParaRPr lang="en-US" dirty="0"/>
          </a:p>
        </p:txBody>
      </p:sp>
      <p:sp>
        <p:nvSpPr>
          <p:cNvPr id="4" name="Rectangle 3">
            <a:extLst>
              <a:ext uri="{FF2B5EF4-FFF2-40B4-BE49-F238E27FC236}">
                <a16:creationId xmlns:a16="http://schemas.microsoft.com/office/drawing/2014/main" id="{0845C66A-5D6B-4CCF-950F-59B88BC51D1B}"/>
              </a:ext>
            </a:extLst>
          </p:cNvPr>
          <p:cNvSpPr/>
          <p:nvPr/>
        </p:nvSpPr>
        <p:spPr>
          <a:xfrm>
            <a:off x="484907" y="672013"/>
            <a:ext cx="8326583" cy="2355004"/>
          </a:xfrm>
          <a:prstGeom prst="rect">
            <a:avLst/>
          </a:prstGeom>
        </p:spPr>
        <p:txBody>
          <a:bodyPr wrap="square">
            <a:spAutoFit/>
          </a:bodyPr>
          <a:lstStyle/>
          <a:p>
            <a:pPr algn="l">
              <a:lnSpc>
                <a:spcPct val="114000"/>
              </a:lnSpc>
              <a:spcAft>
                <a:spcPts val="600"/>
              </a:spcAft>
            </a:pPr>
            <a:r>
              <a:rPr lang="en-US" altLang="en-US" u="sng" dirty="0">
                <a:solidFill>
                  <a:srgbClr val="0000FF"/>
                </a:solidFill>
              </a:rPr>
              <a:t>Thevenin’s theorem:</a:t>
            </a:r>
            <a:r>
              <a:rPr lang="en-US" altLang="en-US" dirty="0"/>
              <a:t> Any </a:t>
            </a:r>
            <a:r>
              <a:rPr lang="en-US" altLang="en-US" dirty="0">
                <a:solidFill>
                  <a:srgbClr val="0000FF"/>
                </a:solidFill>
              </a:rPr>
              <a:t>two-terminal linear active network </a:t>
            </a:r>
            <a:r>
              <a:rPr lang="en-US" altLang="en-US" dirty="0"/>
              <a:t>(a black box) can be replaced by a </a:t>
            </a:r>
            <a:r>
              <a:rPr lang="en-US" altLang="en-US" dirty="0">
                <a:solidFill>
                  <a:srgbClr val="0000FF"/>
                </a:solidFill>
              </a:rPr>
              <a:t>Thevenin equivalent circuit</a:t>
            </a:r>
            <a:r>
              <a:rPr lang="en-US" altLang="en-US" dirty="0"/>
              <a:t>, consisting of a voltage source </a:t>
            </a:r>
            <a:r>
              <a:rPr lang="en-US" altLang="en-US" i="1" dirty="0"/>
              <a:t>V</a:t>
            </a:r>
            <a:r>
              <a:rPr lang="en-US" altLang="en-US" baseline="-25000" dirty="0"/>
              <a:t>th</a:t>
            </a:r>
            <a:r>
              <a:rPr lang="en-US" altLang="en-US" dirty="0"/>
              <a:t> and a resistance </a:t>
            </a:r>
            <a:r>
              <a:rPr lang="en-US" altLang="en-US" i="1" dirty="0" err="1"/>
              <a:t>R</a:t>
            </a:r>
            <a:r>
              <a:rPr lang="en-US" altLang="en-US" baseline="-25000" dirty="0" err="1"/>
              <a:t>th</a:t>
            </a:r>
            <a:r>
              <a:rPr lang="en-US" altLang="en-US" dirty="0"/>
              <a:t> connected in series.</a:t>
            </a:r>
          </a:p>
          <a:p>
            <a:pPr algn="l">
              <a:lnSpc>
                <a:spcPct val="114000"/>
              </a:lnSpc>
              <a:spcAft>
                <a:spcPts val="0"/>
              </a:spcAft>
            </a:pPr>
            <a:r>
              <a:rPr lang="en-US" altLang="en-US" u="sng" dirty="0"/>
              <a:t>How to find the </a:t>
            </a:r>
            <a:r>
              <a:rPr lang="en-US" altLang="en-US" u="sng" dirty="0">
                <a:solidFill>
                  <a:srgbClr val="0000FF"/>
                </a:solidFill>
              </a:rPr>
              <a:t>Thevenin voltage </a:t>
            </a:r>
            <a:r>
              <a:rPr lang="en-US" altLang="en-US" u="sng" dirty="0"/>
              <a:t>and the </a:t>
            </a:r>
            <a:r>
              <a:rPr lang="en-US" altLang="en-US" u="sng" dirty="0">
                <a:solidFill>
                  <a:srgbClr val="0000FF"/>
                </a:solidFill>
              </a:rPr>
              <a:t>Thevenin resistance </a:t>
            </a:r>
            <a:r>
              <a:rPr lang="en-US" altLang="en-US" u="sng" dirty="0"/>
              <a:t>of a black box:</a:t>
            </a:r>
          </a:p>
          <a:p>
            <a:pPr algn="l">
              <a:lnSpc>
                <a:spcPct val="114000"/>
              </a:lnSpc>
              <a:spcAft>
                <a:spcPts val="0"/>
              </a:spcAft>
            </a:pPr>
            <a:r>
              <a:rPr lang="en-US" altLang="en-US" dirty="0"/>
              <a:t>1) </a:t>
            </a:r>
            <a:r>
              <a:rPr lang="en-US" altLang="en-US" i="1" dirty="0"/>
              <a:t>V</a:t>
            </a:r>
            <a:r>
              <a:rPr lang="en-US" altLang="en-US" baseline="-25000" dirty="0"/>
              <a:t>th</a:t>
            </a:r>
            <a:r>
              <a:rPr lang="en-US" altLang="en-US" dirty="0"/>
              <a:t> is the </a:t>
            </a:r>
            <a:r>
              <a:rPr lang="en-US" altLang="en-US" dirty="0">
                <a:solidFill>
                  <a:srgbClr val="0000FF"/>
                </a:solidFill>
              </a:rPr>
              <a:t>open-circuit voltage</a:t>
            </a:r>
            <a:r>
              <a:rPr lang="en-US" altLang="en-US" dirty="0"/>
              <a:t>.</a:t>
            </a:r>
          </a:p>
          <a:p>
            <a:pPr algn="l">
              <a:lnSpc>
                <a:spcPct val="114000"/>
              </a:lnSpc>
              <a:spcAft>
                <a:spcPts val="0"/>
              </a:spcAft>
            </a:pPr>
            <a:r>
              <a:rPr lang="en-US" altLang="en-US" dirty="0"/>
              <a:t>2) </a:t>
            </a:r>
            <a:r>
              <a:rPr lang="en-US" altLang="en-US" i="1" dirty="0" err="1"/>
              <a:t>R</a:t>
            </a:r>
            <a:r>
              <a:rPr lang="en-US" altLang="en-US" baseline="-25000" dirty="0" err="1"/>
              <a:t>th</a:t>
            </a:r>
            <a:r>
              <a:rPr lang="en-US" altLang="en-US" baseline="-25000" dirty="0"/>
              <a:t> </a:t>
            </a:r>
            <a:r>
              <a:rPr lang="en-US" altLang="en-US" dirty="0"/>
              <a:t> is obtained by replacing all voltage sources by shorts, and all current sources by open-circuits.</a:t>
            </a:r>
          </a:p>
        </p:txBody>
      </p:sp>
      <p:grpSp>
        <p:nvGrpSpPr>
          <p:cNvPr id="21" name="Group 20">
            <a:extLst>
              <a:ext uri="{FF2B5EF4-FFF2-40B4-BE49-F238E27FC236}">
                <a16:creationId xmlns:a16="http://schemas.microsoft.com/office/drawing/2014/main" id="{9A594E8F-BB01-4880-8127-8B86E3D9617A}"/>
              </a:ext>
            </a:extLst>
          </p:cNvPr>
          <p:cNvGrpSpPr/>
          <p:nvPr/>
        </p:nvGrpSpPr>
        <p:grpSpPr>
          <a:xfrm>
            <a:off x="2586462" y="2905719"/>
            <a:ext cx="4123472" cy="1606250"/>
            <a:chOff x="2560192" y="3990986"/>
            <a:chExt cx="4123472" cy="1606250"/>
          </a:xfrm>
        </p:grpSpPr>
        <p:pic>
          <p:nvPicPr>
            <p:cNvPr id="20" name="Picture 19">
              <a:extLst>
                <a:ext uri="{FF2B5EF4-FFF2-40B4-BE49-F238E27FC236}">
                  <a16:creationId xmlns:a16="http://schemas.microsoft.com/office/drawing/2014/main" id="{F4FFCCFC-9076-4E83-BD9C-98F940A3106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54664" y="4073236"/>
              <a:ext cx="3429000" cy="1524000"/>
            </a:xfrm>
            <a:prstGeom prst="rect">
              <a:avLst/>
            </a:prstGeom>
          </p:spPr>
        </p:pic>
        <p:sp>
          <p:nvSpPr>
            <p:cNvPr id="8" name="Rectangle 7">
              <a:extLst>
                <a:ext uri="{FF2B5EF4-FFF2-40B4-BE49-F238E27FC236}">
                  <a16:creationId xmlns:a16="http://schemas.microsoft.com/office/drawing/2014/main" id="{453111F0-C4D3-406C-B929-026B675CDA7A}"/>
                </a:ext>
              </a:extLst>
            </p:cNvPr>
            <p:cNvSpPr/>
            <p:nvPr/>
          </p:nvSpPr>
          <p:spPr>
            <a:xfrm>
              <a:off x="2563622" y="4369555"/>
              <a:ext cx="946680" cy="923636"/>
            </a:xfrm>
            <a:prstGeom prst="rect">
              <a:avLst/>
            </a:prstGeom>
            <a:ln w="25400">
              <a:solidFill>
                <a:schemeClr val="tx1"/>
              </a:solidFill>
            </a:ln>
          </p:spPr>
          <p:txBody>
            <a:bodyPr rtlCol="0" anchor="ctr">
              <a:noAutofit/>
            </a:bodyPr>
            <a:lstStyle/>
            <a:p>
              <a:pPr algn="l"/>
              <a:endParaRPr lang="en-US" dirty="0"/>
            </a:p>
          </p:txBody>
        </p:sp>
        <p:sp>
          <p:nvSpPr>
            <p:cNvPr id="9" name="Rectangle 8">
              <a:extLst>
                <a:ext uri="{FF2B5EF4-FFF2-40B4-BE49-F238E27FC236}">
                  <a16:creationId xmlns:a16="http://schemas.microsoft.com/office/drawing/2014/main" id="{32F7B47D-7625-45D4-BAE6-458D0846C99F}"/>
                </a:ext>
              </a:extLst>
            </p:cNvPr>
            <p:cNvSpPr/>
            <p:nvPr/>
          </p:nvSpPr>
          <p:spPr>
            <a:xfrm>
              <a:off x="3918720" y="4447432"/>
              <a:ext cx="344966" cy="369332"/>
            </a:xfrm>
            <a:prstGeom prst="rect">
              <a:avLst/>
            </a:prstGeom>
          </p:spPr>
          <p:txBody>
            <a:bodyPr wrap="none">
              <a:spAutoFit/>
            </a:bodyPr>
            <a:lstStyle/>
            <a:p>
              <a:r>
                <a:rPr lang="en-US" altLang="en-US" dirty="0"/>
                <a:t>a </a:t>
              </a:r>
              <a:endParaRPr lang="en-US" dirty="0"/>
            </a:p>
          </p:txBody>
        </p:sp>
        <p:sp>
          <p:nvSpPr>
            <p:cNvPr id="10" name="Rectangle 9">
              <a:extLst>
                <a:ext uri="{FF2B5EF4-FFF2-40B4-BE49-F238E27FC236}">
                  <a16:creationId xmlns:a16="http://schemas.microsoft.com/office/drawing/2014/main" id="{5940AECC-7F46-473F-A19E-79F6552C183B}"/>
                </a:ext>
              </a:extLst>
            </p:cNvPr>
            <p:cNvSpPr/>
            <p:nvPr/>
          </p:nvSpPr>
          <p:spPr>
            <a:xfrm>
              <a:off x="3903072" y="4826123"/>
              <a:ext cx="357791" cy="369332"/>
            </a:xfrm>
            <a:prstGeom prst="rect">
              <a:avLst/>
            </a:prstGeom>
          </p:spPr>
          <p:txBody>
            <a:bodyPr wrap="none">
              <a:spAutoFit/>
            </a:bodyPr>
            <a:lstStyle/>
            <a:p>
              <a:r>
                <a:rPr lang="en-US" altLang="en-US" dirty="0"/>
                <a:t>b </a:t>
              </a:r>
              <a:endParaRPr lang="en-US" dirty="0"/>
            </a:p>
          </p:txBody>
        </p:sp>
        <p:sp>
          <p:nvSpPr>
            <p:cNvPr id="11" name="Rectangle 10">
              <a:extLst>
                <a:ext uri="{FF2B5EF4-FFF2-40B4-BE49-F238E27FC236}">
                  <a16:creationId xmlns:a16="http://schemas.microsoft.com/office/drawing/2014/main" id="{D2BB8F4B-BECB-4436-898D-CFA9CA15A163}"/>
                </a:ext>
              </a:extLst>
            </p:cNvPr>
            <p:cNvSpPr/>
            <p:nvPr/>
          </p:nvSpPr>
          <p:spPr>
            <a:xfrm>
              <a:off x="2560192" y="4344933"/>
              <a:ext cx="972514" cy="923330"/>
            </a:xfrm>
            <a:prstGeom prst="rect">
              <a:avLst/>
            </a:prstGeom>
          </p:spPr>
          <p:txBody>
            <a:bodyPr wrap="square">
              <a:spAutoFit/>
            </a:bodyPr>
            <a:lstStyle/>
            <a:p>
              <a:r>
                <a:rPr lang="en-US" altLang="en-US" dirty="0"/>
                <a:t>Lear active network </a:t>
              </a:r>
              <a:endParaRPr lang="en-US" dirty="0"/>
            </a:p>
          </p:txBody>
        </p:sp>
        <p:sp>
          <p:nvSpPr>
            <p:cNvPr id="12" name="Rectangle 11">
              <a:extLst>
                <a:ext uri="{FF2B5EF4-FFF2-40B4-BE49-F238E27FC236}">
                  <a16:creationId xmlns:a16="http://schemas.microsoft.com/office/drawing/2014/main" id="{B493DFB7-DE26-4323-8673-6C6AA499C9A2}"/>
                </a:ext>
              </a:extLst>
            </p:cNvPr>
            <p:cNvSpPr/>
            <p:nvPr/>
          </p:nvSpPr>
          <p:spPr>
            <a:xfrm>
              <a:off x="6324793" y="4239613"/>
              <a:ext cx="344966" cy="369332"/>
            </a:xfrm>
            <a:prstGeom prst="rect">
              <a:avLst/>
            </a:prstGeom>
          </p:spPr>
          <p:txBody>
            <a:bodyPr wrap="none">
              <a:spAutoFit/>
            </a:bodyPr>
            <a:lstStyle/>
            <a:p>
              <a:r>
                <a:rPr lang="en-US" altLang="en-US" dirty="0"/>
                <a:t>a </a:t>
              </a:r>
              <a:endParaRPr lang="en-US" dirty="0"/>
            </a:p>
          </p:txBody>
        </p:sp>
        <p:sp>
          <p:nvSpPr>
            <p:cNvPr id="13" name="Rectangle 12">
              <a:extLst>
                <a:ext uri="{FF2B5EF4-FFF2-40B4-BE49-F238E27FC236}">
                  <a16:creationId xmlns:a16="http://schemas.microsoft.com/office/drawing/2014/main" id="{DD47F13E-1CC4-4BCB-A3F1-3AB2CCB3A9CF}"/>
                </a:ext>
              </a:extLst>
            </p:cNvPr>
            <p:cNvSpPr/>
            <p:nvPr/>
          </p:nvSpPr>
          <p:spPr>
            <a:xfrm>
              <a:off x="6318380" y="5006232"/>
              <a:ext cx="357791" cy="369332"/>
            </a:xfrm>
            <a:prstGeom prst="rect">
              <a:avLst/>
            </a:prstGeom>
          </p:spPr>
          <p:txBody>
            <a:bodyPr wrap="none">
              <a:spAutoFit/>
            </a:bodyPr>
            <a:lstStyle/>
            <a:p>
              <a:r>
                <a:rPr lang="en-US" altLang="en-US" dirty="0"/>
                <a:t>b </a:t>
              </a:r>
              <a:endParaRPr lang="en-US" dirty="0"/>
            </a:p>
          </p:txBody>
        </p:sp>
        <p:sp>
          <p:nvSpPr>
            <p:cNvPr id="14" name="Rectangle 13">
              <a:extLst>
                <a:ext uri="{FF2B5EF4-FFF2-40B4-BE49-F238E27FC236}">
                  <a16:creationId xmlns:a16="http://schemas.microsoft.com/office/drawing/2014/main" id="{6FD30077-86A1-4A70-A58D-0D054783249F}"/>
                </a:ext>
              </a:extLst>
            </p:cNvPr>
            <p:cNvSpPr/>
            <p:nvPr/>
          </p:nvSpPr>
          <p:spPr>
            <a:xfrm>
              <a:off x="5460236" y="3990986"/>
              <a:ext cx="503664" cy="369332"/>
            </a:xfrm>
            <a:prstGeom prst="rect">
              <a:avLst/>
            </a:prstGeom>
          </p:spPr>
          <p:txBody>
            <a:bodyPr wrap="none">
              <a:spAutoFit/>
            </a:bodyPr>
            <a:lstStyle/>
            <a:p>
              <a:r>
                <a:rPr lang="en-US" altLang="en-US" i="1" dirty="0" err="1"/>
                <a:t>R</a:t>
              </a:r>
              <a:r>
                <a:rPr lang="en-US" altLang="en-US" baseline="-25000" dirty="0" err="1"/>
                <a:t>th</a:t>
              </a:r>
              <a:r>
                <a:rPr lang="en-US" altLang="en-US" dirty="0"/>
                <a:t> </a:t>
              </a:r>
              <a:endParaRPr lang="en-US" dirty="0"/>
            </a:p>
          </p:txBody>
        </p:sp>
        <p:sp>
          <p:nvSpPr>
            <p:cNvPr id="16" name="Rectangle 15">
              <a:extLst>
                <a:ext uri="{FF2B5EF4-FFF2-40B4-BE49-F238E27FC236}">
                  <a16:creationId xmlns:a16="http://schemas.microsoft.com/office/drawing/2014/main" id="{CFFE714F-6F70-4F61-B951-9F7EE941D15C}"/>
                </a:ext>
              </a:extLst>
            </p:cNvPr>
            <p:cNvSpPr/>
            <p:nvPr/>
          </p:nvSpPr>
          <p:spPr>
            <a:xfrm>
              <a:off x="5229375" y="4645422"/>
              <a:ext cx="503664" cy="369332"/>
            </a:xfrm>
            <a:prstGeom prst="rect">
              <a:avLst/>
            </a:prstGeom>
          </p:spPr>
          <p:txBody>
            <a:bodyPr wrap="none">
              <a:spAutoFit/>
            </a:bodyPr>
            <a:lstStyle/>
            <a:p>
              <a:r>
                <a:rPr lang="en-US" altLang="en-US" i="1" dirty="0"/>
                <a:t>V</a:t>
              </a:r>
              <a:r>
                <a:rPr lang="en-US" altLang="en-US" baseline="-25000" dirty="0"/>
                <a:t>th</a:t>
              </a:r>
              <a:r>
                <a:rPr lang="en-US" altLang="en-US" dirty="0"/>
                <a:t> </a:t>
              </a:r>
              <a:endParaRPr lang="en-US" dirty="0"/>
            </a:p>
          </p:txBody>
        </p:sp>
        <p:sp>
          <p:nvSpPr>
            <p:cNvPr id="17" name="Rectangle 16">
              <a:extLst>
                <a:ext uri="{FF2B5EF4-FFF2-40B4-BE49-F238E27FC236}">
                  <a16:creationId xmlns:a16="http://schemas.microsoft.com/office/drawing/2014/main" id="{E4E06FE8-5DFA-4A91-93C0-A909E48F67CC}"/>
                </a:ext>
              </a:extLst>
            </p:cNvPr>
            <p:cNvSpPr/>
            <p:nvPr/>
          </p:nvSpPr>
          <p:spPr>
            <a:xfrm>
              <a:off x="4355240" y="4542849"/>
              <a:ext cx="521298" cy="584775"/>
            </a:xfrm>
            <a:prstGeom prst="rect">
              <a:avLst/>
            </a:prstGeom>
          </p:spPr>
          <p:txBody>
            <a:bodyPr wrap="none">
              <a:spAutoFit/>
            </a:bodyPr>
            <a:lstStyle/>
            <a:p>
              <a:r>
                <a:rPr lang="en-US" altLang="en-US" sz="3200" b="1" i="1" dirty="0">
                  <a:solidFill>
                    <a:srgbClr val="0000FF"/>
                  </a:solidFill>
                </a:rPr>
                <a:t>=</a:t>
              </a:r>
              <a:r>
                <a:rPr lang="en-US" altLang="en-US" sz="3200" b="1" dirty="0">
                  <a:solidFill>
                    <a:srgbClr val="0000FF"/>
                  </a:solidFill>
                </a:rPr>
                <a:t> </a:t>
              </a:r>
              <a:endParaRPr lang="en-US" sz="3200" b="1" dirty="0">
                <a:solidFill>
                  <a:srgbClr val="0000FF"/>
                </a:solidFill>
              </a:endParaRPr>
            </a:p>
          </p:txBody>
        </p:sp>
      </p:grpSp>
      <p:sp>
        <p:nvSpPr>
          <p:cNvPr id="6" name="TextBox 5">
            <a:extLst>
              <a:ext uri="{FF2B5EF4-FFF2-40B4-BE49-F238E27FC236}">
                <a16:creationId xmlns:a16="http://schemas.microsoft.com/office/drawing/2014/main" id="{5FC44613-BBF6-E220-C9AB-A0D357F11DFA}"/>
              </a:ext>
            </a:extLst>
          </p:cNvPr>
          <p:cNvSpPr txBox="1"/>
          <p:nvPr/>
        </p:nvSpPr>
        <p:spPr>
          <a:xfrm>
            <a:off x="626447" y="4591897"/>
            <a:ext cx="7891106" cy="1646476"/>
          </a:xfrm>
          <a:prstGeom prst="rect">
            <a:avLst/>
          </a:prstGeom>
          <a:noFill/>
        </p:spPr>
        <p:txBody>
          <a:bodyPr wrap="square">
            <a:spAutoFit/>
          </a:bodyPr>
          <a:lstStyle/>
          <a:p>
            <a:pPr marL="0" marR="0" lvl="0" indent="0" algn="l" defTabSz="914400" rtl="0" eaLnBrk="1" fontAlgn="base" latinLnBrk="0" hangingPunct="1">
              <a:lnSpc>
                <a:spcPct val="114000"/>
              </a:lnSpc>
              <a:spcBef>
                <a:spcPct val="0"/>
              </a:spcBef>
              <a:spcAft>
                <a:spcPts val="0"/>
              </a:spcAft>
              <a:buClrTx/>
              <a:buSzTx/>
              <a:buFontTx/>
              <a:buNone/>
              <a:tabLst/>
              <a:defRPr/>
            </a:pPr>
            <a:r>
              <a:rPr kumimoji="0" lang="en-US" altLang="en-US" sz="1800" b="0" i="0" u="sng" strike="noStrike" kern="1200" cap="none" spc="0" normalizeH="0" baseline="0" noProof="0" dirty="0">
                <a:ln>
                  <a:noFill/>
                </a:ln>
                <a:solidFill>
                  <a:srgbClr val="000000"/>
                </a:solidFill>
                <a:effectLst/>
                <a:uLnTx/>
                <a:uFillTx/>
                <a:latin typeface="Times New Roman" pitchFamily="18" charset="0"/>
                <a:ea typeface="+mn-ea"/>
                <a:cs typeface="+mn-cs"/>
              </a:rPr>
              <a:t>Proof of Thevenin’s theorem:</a:t>
            </a:r>
            <a:r>
              <a:rPr kumimoji="0" lang="en-US" altLang="en-US" sz="1800" b="0" i="0" u="none" strike="noStrike" kern="1200" cap="none" spc="0" normalizeH="0" baseline="0" noProof="0" dirty="0">
                <a:ln>
                  <a:noFill/>
                </a:ln>
                <a:solidFill>
                  <a:srgbClr val="000000"/>
                </a:solidFill>
                <a:effectLst/>
                <a:uLnTx/>
                <a:uFillTx/>
                <a:latin typeface="Times New Roman" pitchFamily="18" charset="0"/>
                <a:ea typeface="+mn-ea"/>
                <a:cs typeface="+mn-cs"/>
              </a:rPr>
              <a:t> For the linear active network, between terminals a and b, add an external backward </a:t>
            </a:r>
            <a:r>
              <a:rPr kumimoji="0" lang="en-US" altLang="en-US" sz="1800" b="0" i="1" u="none" strike="noStrike" kern="1200" cap="none" spc="0" normalizeH="0" baseline="0" noProof="0" dirty="0">
                <a:ln>
                  <a:noFill/>
                </a:ln>
                <a:solidFill>
                  <a:srgbClr val="000000"/>
                </a:solidFill>
                <a:effectLst/>
                <a:uLnTx/>
                <a:uFillTx/>
                <a:latin typeface="Times New Roman" pitchFamily="18" charset="0"/>
                <a:ea typeface="+mn-ea"/>
                <a:cs typeface="+mn-cs"/>
              </a:rPr>
              <a:t>V</a:t>
            </a:r>
            <a:r>
              <a:rPr kumimoji="0" lang="en-US" altLang="en-US" sz="1800" b="0" i="0" u="none" strike="noStrike" kern="1200" cap="none" spc="0" normalizeH="0" baseline="-25000" noProof="0" dirty="0">
                <a:ln>
                  <a:noFill/>
                </a:ln>
                <a:solidFill>
                  <a:srgbClr val="000000"/>
                </a:solidFill>
                <a:effectLst/>
                <a:uLnTx/>
                <a:uFillTx/>
                <a:latin typeface="Times New Roman" pitchFamily="18" charset="0"/>
                <a:ea typeface="+mn-ea"/>
                <a:cs typeface="+mn-cs"/>
              </a:rPr>
              <a:t>th</a:t>
            </a:r>
            <a:r>
              <a:rPr kumimoji="0" lang="en-US" altLang="en-US" sz="1800" b="0" i="0" u="none" strike="noStrike" kern="1200" cap="none" spc="0" normalizeH="0" baseline="0" noProof="0" dirty="0">
                <a:ln>
                  <a:noFill/>
                </a:ln>
                <a:solidFill>
                  <a:srgbClr val="000000"/>
                </a:solidFill>
                <a:effectLst/>
                <a:uLnTx/>
                <a:uFillTx/>
                <a:latin typeface="Times New Roman" pitchFamily="18" charset="0"/>
                <a:ea typeface="+mn-ea"/>
                <a:cs typeface="+mn-cs"/>
              </a:rPr>
              <a:t> source in series with an </a:t>
            </a:r>
            <a:r>
              <a:rPr kumimoji="0" lang="en-US" altLang="en-US" sz="1800" b="0" i="0" u="none" strike="noStrike" kern="1200" cap="none" spc="0" normalizeH="0" baseline="0" noProof="0" dirty="0" err="1">
                <a:ln>
                  <a:noFill/>
                </a:ln>
                <a:solidFill>
                  <a:srgbClr val="000000"/>
                </a:solidFill>
                <a:effectLst/>
                <a:uLnTx/>
                <a:uFillTx/>
                <a:latin typeface="Times New Roman" pitchFamily="18" charset="0"/>
                <a:ea typeface="+mn-ea"/>
                <a:cs typeface="+mn-cs"/>
              </a:rPr>
              <a:t>arbitray</a:t>
            </a:r>
            <a:r>
              <a:rPr kumimoji="0" lang="en-US" altLang="en-US" sz="1800" b="0" i="0" u="none" strike="noStrike" kern="1200" cap="none" spc="0" normalizeH="0" baseline="0" noProof="0" dirty="0">
                <a:ln>
                  <a:noFill/>
                </a:ln>
                <a:solidFill>
                  <a:srgbClr val="000000"/>
                </a:solidFill>
                <a:effectLst/>
                <a:uLnTx/>
                <a:uFillTx/>
                <a:latin typeface="Times New Roman" pitchFamily="18" charset="0"/>
                <a:ea typeface="+mn-ea"/>
                <a:cs typeface="+mn-cs"/>
              </a:rPr>
              <a:t> </a:t>
            </a:r>
            <a:r>
              <a:rPr kumimoji="0" lang="en-US" altLang="en-US" sz="1800" b="0" i="1" u="none" strike="noStrike" kern="1200" cap="none" spc="0" normalizeH="0" baseline="0" noProof="0" dirty="0">
                <a:ln>
                  <a:noFill/>
                </a:ln>
                <a:solidFill>
                  <a:srgbClr val="000000"/>
                </a:solidFill>
                <a:effectLst/>
                <a:uLnTx/>
                <a:uFillTx/>
                <a:latin typeface="Times New Roman" pitchFamily="18" charset="0"/>
                <a:ea typeface="+mn-ea"/>
                <a:cs typeface="+mn-cs"/>
              </a:rPr>
              <a:t>R</a:t>
            </a:r>
            <a:r>
              <a:rPr lang="en-US" altLang="en-US" baseline="-25000" dirty="0">
                <a:solidFill>
                  <a:srgbClr val="000000"/>
                </a:solidFill>
              </a:rPr>
              <a:t>L</a:t>
            </a:r>
            <a:r>
              <a:rPr kumimoji="0" lang="en-US" altLang="en-US" sz="1800" b="0" i="0" u="none" strike="noStrike" kern="1200" cap="none" spc="0" normalizeH="0" baseline="-25000" noProof="0" dirty="0" err="1">
                <a:ln>
                  <a:noFill/>
                </a:ln>
                <a:solidFill>
                  <a:srgbClr val="000000"/>
                </a:solidFill>
                <a:effectLst/>
                <a:uLnTx/>
                <a:uFillTx/>
                <a:latin typeface="Times New Roman" pitchFamily="18" charset="0"/>
                <a:ea typeface="+mn-ea"/>
                <a:cs typeface="+mn-cs"/>
              </a:rPr>
              <a:t>oad</a:t>
            </a:r>
            <a:r>
              <a:rPr kumimoji="0" lang="en-US" altLang="en-US" sz="1800" b="0" i="0" u="none" strike="noStrike" kern="1200" cap="none" spc="0" normalizeH="0" baseline="0" noProof="0" dirty="0">
                <a:ln>
                  <a:noFill/>
                </a:ln>
                <a:solidFill>
                  <a:srgbClr val="000000"/>
                </a:solidFill>
                <a:effectLst/>
                <a:uLnTx/>
                <a:uFillTx/>
                <a:latin typeface="Times New Roman" pitchFamily="18" charset="0"/>
                <a:ea typeface="+mn-ea"/>
                <a:cs typeface="+mn-cs"/>
              </a:rPr>
              <a:t>, so that the current through </a:t>
            </a:r>
            <a:r>
              <a:rPr kumimoji="0" lang="en-US" altLang="en-US" sz="1800" b="0" i="1" u="none" strike="noStrike" kern="1200" cap="none" spc="0" normalizeH="0" baseline="0" noProof="0" dirty="0" err="1">
                <a:ln>
                  <a:noFill/>
                </a:ln>
                <a:solidFill>
                  <a:srgbClr val="000000"/>
                </a:solidFill>
                <a:effectLst/>
                <a:uLnTx/>
                <a:uFillTx/>
                <a:latin typeface="Times New Roman" pitchFamily="18" charset="0"/>
                <a:ea typeface="+mn-ea"/>
                <a:cs typeface="+mn-cs"/>
              </a:rPr>
              <a:t>R</a:t>
            </a:r>
            <a:r>
              <a:rPr kumimoji="0" lang="en-US" altLang="en-US" sz="1800" b="0" i="0" u="none" strike="noStrike" kern="1200" cap="none" spc="0" normalizeH="0" baseline="-25000" noProof="0" dirty="0" err="1">
                <a:ln>
                  <a:noFill/>
                </a:ln>
                <a:solidFill>
                  <a:srgbClr val="000000"/>
                </a:solidFill>
                <a:effectLst/>
                <a:uLnTx/>
                <a:uFillTx/>
                <a:latin typeface="Times New Roman" pitchFamily="18" charset="0"/>
                <a:ea typeface="+mn-ea"/>
                <a:cs typeface="+mn-cs"/>
              </a:rPr>
              <a:t>Load</a:t>
            </a:r>
            <a:r>
              <a:rPr kumimoji="0" lang="en-US" altLang="en-US" sz="1800" b="0" i="0" u="none" strike="noStrike" kern="1200" cap="none" spc="0" normalizeH="0" baseline="0" noProof="0" dirty="0">
                <a:ln>
                  <a:noFill/>
                </a:ln>
                <a:solidFill>
                  <a:srgbClr val="000000"/>
                </a:solidFill>
                <a:effectLst/>
                <a:uLnTx/>
                <a:uFillTx/>
                <a:latin typeface="Times New Roman" pitchFamily="18" charset="0"/>
                <a:ea typeface="+mn-ea"/>
                <a:cs typeface="+mn-cs"/>
              </a:rPr>
              <a:t> is now 0. Switch on the internal and external source alternatively. According to the superposition theorem, we then find </a:t>
            </a:r>
            <a:r>
              <a:rPr kumimoji="0" lang="en-US" altLang="en-US" sz="1800" b="0" i="1" u="none" strike="noStrike" kern="1200" cap="none" spc="0" normalizeH="0" baseline="0" noProof="0" dirty="0">
                <a:ln>
                  <a:noFill/>
                </a:ln>
                <a:solidFill>
                  <a:srgbClr val="000000"/>
                </a:solidFill>
                <a:effectLst/>
                <a:uLnTx/>
                <a:uFillTx/>
                <a:latin typeface="Times New Roman" pitchFamily="18" charset="0"/>
                <a:ea typeface="+mn-ea"/>
                <a:cs typeface="+mn-cs"/>
              </a:rPr>
              <a:t>I</a:t>
            </a:r>
            <a:r>
              <a:rPr kumimoji="0" lang="en-US" altLang="en-US" sz="1800" b="0" i="0" u="none" strike="noStrike" kern="1200" cap="none" spc="0" normalizeH="0" baseline="0" noProof="0" dirty="0">
                <a:ln>
                  <a:noFill/>
                </a:ln>
                <a:solidFill>
                  <a:srgbClr val="000000"/>
                </a:solidFill>
                <a:effectLst/>
                <a:uLnTx/>
                <a:uFillTx/>
                <a:latin typeface="Times New Roman" pitchFamily="18" charset="0"/>
                <a:ea typeface="+mn-ea"/>
                <a:cs typeface="+mn-cs"/>
              </a:rPr>
              <a:t> = </a:t>
            </a:r>
            <a:r>
              <a:rPr kumimoji="0" lang="en-US" altLang="en-US" sz="1800" b="0" i="1" u="none" strike="noStrike" kern="1200" cap="none" spc="0" normalizeH="0" baseline="0" noProof="0" dirty="0">
                <a:ln>
                  <a:noFill/>
                </a:ln>
                <a:solidFill>
                  <a:srgbClr val="000000"/>
                </a:solidFill>
                <a:effectLst/>
                <a:uLnTx/>
                <a:uFillTx/>
                <a:latin typeface="Times New Roman" pitchFamily="18" charset="0"/>
                <a:ea typeface="+mn-ea"/>
                <a:cs typeface="+mn-cs"/>
              </a:rPr>
              <a:t>V</a:t>
            </a:r>
            <a:r>
              <a:rPr kumimoji="0" lang="en-US" altLang="en-US" sz="1800" b="0" i="0" u="none" strike="noStrike" kern="1200" cap="none" spc="0" normalizeH="0" baseline="-25000" noProof="0" dirty="0">
                <a:ln>
                  <a:noFill/>
                </a:ln>
                <a:solidFill>
                  <a:srgbClr val="000000"/>
                </a:solidFill>
                <a:effectLst/>
                <a:uLnTx/>
                <a:uFillTx/>
                <a:latin typeface="Times New Roman" pitchFamily="18" charset="0"/>
                <a:ea typeface="+mn-ea"/>
                <a:cs typeface="+mn-cs"/>
              </a:rPr>
              <a:t>th</a:t>
            </a:r>
            <a:r>
              <a:rPr kumimoji="0" lang="en-US" altLang="en-US" sz="1800" b="0" i="0" u="none" strike="noStrike" kern="1200" cap="none" spc="0" normalizeH="0" noProof="0" dirty="0">
                <a:ln>
                  <a:noFill/>
                </a:ln>
                <a:solidFill>
                  <a:srgbClr val="000000"/>
                </a:solidFill>
                <a:effectLst/>
                <a:uLnTx/>
                <a:uFillTx/>
                <a:latin typeface="Times New Roman" pitchFamily="18" charset="0"/>
                <a:ea typeface="+mn-ea"/>
                <a:cs typeface="+mn-cs"/>
              </a:rPr>
              <a:t>/(</a:t>
            </a:r>
            <a:r>
              <a:rPr lang="en-US" altLang="en-US" i="1" dirty="0" err="1"/>
              <a:t>R</a:t>
            </a:r>
            <a:r>
              <a:rPr lang="en-US" altLang="en-US" baseline="-25000" dirty="0" err="1"/>
              <a:t>th</a:t>
            </a:r>
            <a:r>
              <a:rPr lang="en-US" altLang="en-US" dirty="0"/>
              <a:t>+</a:t>
            </a:r>
            <a:r>
              <a:rPr kumimoji="0" lang="en-US" altLang="en-US" sz="1800" b="0" i="1" u="none" strike="noStrike" kern="1200" cap="none" spc="0" normalizeH="0" baseline="0" noProof="0" dirty="0">
                <a:ln>
                  <a:noFill/>
                </a:ln>
                <a:solidFill>
                  <a:srgbClr val="000000"/>
                </a:solidFill>
                <a:effectLst/>
                <a:uLnTx/>
                <a:uFillTx/>
                <a:latin typeface="Times New Roman" pitchFamily="18" charset="0"/>
                <a:ea typeface="+mn-ea"/>
                <a:cs typeface="+mn-cs"/>
              </a:rPr>
              <a:t> </a:t>
            </a:r>
            <a:r>
              <a:rPr kumimoji="0" lang="en-US" altLang="en-US" sz="1800" b="0" i="1" u="none" strike="noStrike" kern="1200" cap="none" spc="0" normalizeH="0" baseline="0" noProof="0" dirty="0" err="1">
                <a:ln>
                  <a:noFill/>
                </a:ln>
                <a:solidFill>
                  <a:srgbClr val="000000"/>
                </a:solidFill>
                <a:effectLst/>
                <a:uLnTx/>
                <a:uFillTx/>
                <a:latin typeface="Times New Roman" pitchFamily="18" charset="0"/>
                <a:ea typeface="+mn-ea"/>
                <a:cs typeface="+mn-cs"/>
              </a:rPr>
              <a:t>R</a:t>
            </a:r>
            <a:r>
              <a:rPr kumimoji="0" lang="en-US" altLang="en-US" sz="1800" b="0" i="0" u="none" strike="noStrike" kern="1200" cap="none" spc="0" normalizeH="0" baseline="-25000" noProof="0" dirty="0" err="1">
                <a:ln>
                  <a:noFill/>
                </a:ln>
                <a:solidFill>
                  <a:srgbClr val="000000"/>
                </a:solidFill>
                <a:effectLst/>
                <a:uLnTx/>
                <a:uFillTx/>
                <a:latin typeface="Times New Roman" pitchFamily="18" charset="0"/>
                <a:ea typeface="+mn-ea"/>
                <a:cs typeface="+mn-cs"/>
              </a:rPr>
              <a:t>Load</a:t>
            </a:r>
            <a:r>
              <a:rPr kumimoji="0" lang="en-US" altLang="en-US" sz="1800" b="0" i="0" u="none" strike="noStrike" kern="1200" cap="none" spc="0" normalizeH="0" noProof="0" dirty="0">
                <a:ln>
                  <a:noFill/>
                </a:ln>
                <a:solidFill>
                  <a:srgbClr val="000000"/>
                </a:solidFill>
                <a:effectLst/>
                <a:uLnTx/>
                <a:uFillTx/>
                <a:latin typeface="Times New Roman" pitchFamily="18" charset="0"/>
                <a:ea typeface="+mn-ea"/>
                <a:cs typeface="+mn-cs"/>
              </a:rPr>
              <a:t>) by the internal source alone.</a:t>
            </a:r>
            <a:endParaRPr kumimoji="0" lang="en-US" altLang="en-US" sz="1800" b="0" i="0" u="none" strike="noStrike" kern="1200" cap="none" spc="0" normalizeH="0" baseline="0" noProof="0" dirty="0">
              <a:ln>
                <a:noFill/>
              </a:ln>
              <a:solidFill>
                <a:srgbClr val="000000"/>
              </a:solidFill>
              <a:effectLst/>
              <a:uLnTx/>
              <a:uFillTx/>
              <a:latin typeface="Times New Roman" pitchFamily="18" charset="0"/>
              <a:ea typeface="+mn-ea"/>
              <a:cs typeface="+mn-cs"/>
            </a:endParaRPr>
          </a:p>
        </p:txBody>
      </p:sp>
    </p:spTree>
    <p:extLst>
      <p:ext uri="{BB962C8B-B14F-4D97-AF65-F5344CB8AC3E}">
        <p14:creationId xmlns:p14="http://schemas.microsoft.com/office/powerpoint/2010/main" val="378967456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842D5AE-F814-4DF8-96AA-D8322E82200C}"/>
              </a:ext>
            </a:extLst>
          </p:cNvPr>
          <p:cNvSpPr>
            <a:spLocks noGrp="1"/>
          </p:cNvSpPr>
          <p:nvPr>
            <p:ph type="sldNum" sz="quarter" idx="12"/>
          </p:nvPr>
        </p:nvSpPr>
        <p:spPr/>
        <p:txBody>
          <a:bodyPr/>
          <a:lstStyle/>
          <a:p>
            <a:pPr>
              <a:defRPr/>
            </a:pPr>
            <a:fld id="{540B721F-2C59-4FF6-9858-7BC68F465633}" type="slidenum">
              <a:rPr lang="en-US" smtClean="0"/>
              <a:pPr>
                <a:defRPr/>
              </a:pPr>
              <a:t>16</a:t>
            </a:fld>
            <a:endParaRPr lang="en-US"/>
          </a:p>
        </p:txBody>
      </p:sp>
      <p:sp>
        <p:nvSpPr>
          <p:cNvPr id="3" name="Rectangle 2">
            <a:extLst>
              <a:ext uri="{FF2B5EF4-FFF2-40B4-BE49-F238E27FC236}">
                <a16:creationId xmlns:a16="http://schemas.microsoft.com/office/drawing/2014/main" id="{A443195A-9C12-4186-B1B0-6F6B5ADA78FF}"/>
              </a:ext>
            </a:extLst>
          </p:cNvPr>
          <p:cNvSpPr/>
          <p:nvPr/>
        </p:nvSpPr>
        <p:spPr>
          <a:xfrm>
            <a:off x="438727" y="430102"/>
            <a:ext cx="4674449" cy="3456267"/>
          </a:xfrm>
          <a:prstGeom prst="rect">
            <a:avLst/>
          </a:prstGeom>
        </p:spPr>
        <p:txBody>
          <a:bodyPr wrap="square">
            <a:spAutoFit/>
          </a:bodyPr>
          <a:lstStyle/>
          <a:p>
            <a:pPr algn="l">
              <a:lnSpc>
                <a:spcPct val="114000"/>
              </a:lnSpc>
              <a:spcAft>
                <a:spcPts val="0"/>
              </a:spcAft>
            </a:pPr>
            <a:r>
              <a:rPr lang="en-US" altLang="en-US" u="sng" dirty="0">
                <a:solidFill>
                  <a:srgbClr val="0000FF"/>
                </a:solidFill>
              </a:rPr>
              <a:t>Example of Thevenin’s theorem: </a:t>
            </a:r>
            <a:r>
              <a:rPr lang="en-US" altLang="en-US" u="sng" dirty="0"/>
              <a:t>Voltage divider </a:t>
            </a:r>
            <a:endParaRPr lang="en-US" altLang="en-US" u="sng" dirty="0">
              <a:solidFill>
                <a:srgbClr val="0000FF"/>
              </a:solidFill>
            </a:endParaRPr>
          </a:p>
          <a:p>
            <a:pPr algn="l">
              <a:lnSpc>
                <a:spcPct val="114000"/>
              </a:lnSpc>
              <a:spcAft>
                <a:spcPts val="0"/>
              </a:spcAft>
            </a:pPr>
            <a:endParaRPr lang="en-US" altLang="en-US" dirty="0"/>
          </a:p>
          <a:p>
            <a:pPr algn="l">
              <a:lnSpc>
                <a:spcPct val="114000"/>
              </a:lnSpc>
              <a:spcAft>
                <a:spcPts val="600"/>
              </a:spcAft>
            </a:pPr>
            <a:r>
              <a:rPr lang="en-US" altLang="en-US" dirty="0"/>
              <a:t>Step 1: Find </a:t>
            </a:r>
            <a:r>
              <a:rPr lang="en-US" altLang="en-US" i="1" dirty="0"/>
              <a:t>V</a:t>
            </a:r>
            <a:r>
              <a:rPr lang="en-US" altLang="en-US" baseline="-25000" dirty="0"/>
              <a:t>th</a:t>
            </a:r>
            <a:r>
              <a:rPr lang="en-US" altLang="en-US" dirty="0"/>
              <a:t>.</a:t>
            </a:r>
          </a:p>
          <a:p>
            <a:pPr algn="l">
              <a:lnSpc>
                <a:spcPct val="114000"/>
              </a:lnSpc>
              <a:spcAft>
                <a:spcPts val="0"/>
              </a:spcAft>
            </a:pPr>
            <a:endParaRPr lang="en-US" altLang="en-US" dirty="0"/>
          </a:p>
          <a:p>
            <a:pPr algn="l">
              <a:lnSpc>
                <a:spcPct val="114000"/>
              </a:lnSpc>
              <a:spcAft>
                <a:spcPts val="0"/>
              </a:spcAft>
            </a:pPr>
            <a:r>
              <a:rPr lang="en-US" altLang="en-US" dirty="0"/>
              <a:t>Step 2: Find </a:t>
            </a:r>
            <a:r>
              <a:rPr lang="en-US" altLang="en-US" i="1" dirty="0" err="1"/>
              <a:t>R</a:t>
            </a:r>
            <a:r>
              <a:rPr lang="en-US" altLang="en-US" baseline="-25000" dirty="0" err="1"/>
              <a:t>th</a:t>
            </a:r>
            <a:r>
              <a:rPr lang="en-US" altLang="en-US" dirty="0"/>
              <a:t>.</a:t>
            </a:r>
          </a:p>
          <a:p>
            <a:pPr algn="l">
              <a:lnSpc>
                <a:spcPct val="114000"/>
              </a:lnSpc>
              <a:spcAft>
                <a:spcPts val="0"/>
              </a:spcAft>
            </a:pPr>
            <a:endParaRPr lang="en-US" altLang="en-US" dirty="0"/>
          </a:p>
          <a:p>
            <a:pPr algn="l">
              <a:lnSpc>
                <a:spcPct val="114000"/>
              </a:lnSpc>
              <a:spcAft>
                <a:spcPts val="600"/>
              </a:spcAft>
            </a:pPr>
            <a:r>
              <a:rPr lang="en-US" altLang="en-US" dirty="0"/>
              <a:t>Step 3: Replace the black box with the equivalent circuit.</a:t>
            </a:r>
          </a:p>
          <a:p>
            <a:pPr algn="l">
              <a:lnSpc>
                <a:spcPct val="114000"/>
              </a:lnSpc>
              <a:spcAft>
                <a:spcPts val="0"/>
              </a:spcAft>
            </a:pPr>
            <a:r>
              <a:rPr lang="en-US" altLang="en-US" dirty="0"/>
              <a:t>The current  and voltage on the load is necessarily  </a:t>
            </a:r>
          </a:p>
        </p:txBody>
      </p:sp>
      <p:graphicFrame>
        <p:nvGraphicFramePr>
          <p:cNvPr id="6" name="Object 5">
            <a:extLst>
              <a:ext uri="{FF2B5EF4-FFF2-40B4-BE49-F238E27FC236}">
                <a16:creationId xmlns:a16="http://schemas.microsoft.com/office/drawing/2014/main" id="{E68882BA-FF3D-4269-B91E-F4BC1759A447}"/>
              </a:ext>
            </a:extLst>
          </p:cNvPr>
          <p:cNvGraphicFramePr>
            <a:graphicFrameLocks noChangeAspect="1"/>
          </p:cNvGraphicFramePr>
          <p:nvPr>
            <p:extLst>
              <p:ext uri="{D42A27DB-BD31-4B8C-83A1-F6EECF244321}">
                <p14:modId xmlns:p14="http://schemas.microsoft.com/office/powerpoint/2010/main" val="3509295736"/>
              </p:ext>
            </p:extLst>
          </p:nvPr>
        </p:nvGraphicFramePr>
        <p:xfrm>
          <a:off x="2183524" y="949713"/>
          <a:ext cx="1457325" cy="681037"/>
        </p:xfrm>
        <a:graphic>
          <a:graphicData uri="http://schemas.openxmlformats.org/presentationml/2006/ole">
            <mc:AlternateContent xmlns:mc="http://schemas.openxmlformats.org/markup-compatibility/2006">
              <mc:Choice xmlns:v="urn:schemas-microsoft-com:vml" Requires="v">
                <p:oleObj name="Equation" r:id="rId2" imgW="927000" imgH="431640" progId="Equation.DSMT4">
                  <p:embed/>
                </p:oleObj>
              </mc:Choice>
              <mc:Fallback>
                <p:oleObj name="Equation" r:id="rId2" imgW="927000" imgH="431640" progId="Equation.DSMT4">
                  <p:embed/>
                  <p:pic>
                    <p:nvPicPr>
                      <p:cNvPr id="11" name="Object 10"/>
                      <p:cNvPicPr/>
                      <p:nvPr/>
                    </p:nvPicPr>
                    <p:blipFill>
                      <a:blip r:embed="rId3"/>
                      <a:stretch>
                        <a:fillRect/>
                      </a:stretch>
                    </p:blipFill>
                    <p:spPr>
                      <a:xfrm>
                        <a:off x="2183524" y="949713"/>
                        <a:ext cx="1457325" cy="681037"/>
                      </a:xfrm>
                      <a:prstGeom prst="rect">
                        <a:avLst/>
                      </a:prstGeom>
                      <a:noFill/>
                      <a:ln w="15875">
                        <a:noFill/>
                      </a:ln>
                    </p:spPr>
                  </p:pic>
                </p:oleObj>
              </mc:Fallback>
            </mc:AlternateContent>
          </a:graphicData>
        </a:graphic>
      </p:graphicFrame>
      <p:graphicFrame>
        <p:nvGraphicFramePr>
          <p:cNvPr id="12" name="Object 11">
            <a:extLst>
              <a:ext uri="{FF2B5EF4-FFF2-40B4-BE49-F238E27FC236}">
                <a16:creationId xmlns:a16="http://schemas.microsoft.com/office/drawing/2014/main" id="{1B54CFBD-9FCA-470A-BD23-43407BC9148F}"/>
              </a:ext>
            </a:extLst>
          </p:cNvPr>
          <p:cNvGraphicFramePr>
            <a:graphicFrameLocks noChangeAspect="1"/>
          </p:cNvGraphicFramePr>
          <p:nvPr>
            <p:extLst>
              <p:ext uri="{D42A27DB-BD31-4B8C-83A1-F6EECF244321}">
                <p14:modId xmlns:p14="http://schemas.microsoft.com/office/powerpoint/2010/main" val="3173593374"/>
              </p:ext>
            </p:extLst>
          </p:nvPr>
        </p:nvGraphicFramePr>
        <p:xfrm>
          <a:off x="2123929" y="1653794"/>
          <a:ext cx="1298575" cy="681038"/>
        </p:xfrm>
        <a:graphic>
          <a:graphicData uri="http://schemas.openxmlformats.org/presentationml/2006/ole">
            <mc:AlternateContent xmlns:mc="http://schemas.openxmlformats.org/markup-compatibility/2006">
              <mc:Choice xmlns:v="urn:schemas-microsoft-com:vml" Requires="v">
                <p:oleObj name="Equation" r:id="rId4" imgW="825480" imgH="431640" progId="Equation.DSMT4">
                  <p:embed/>
                </p:oleObj>
              </mc:Choice>
              <mc:Fallback>
                <p:oleObj name="Equation" r:id="rId4" imgW="825480" imgH="431640" progId="Equation.DSMT4">
                  <p:embed/>
                  <p:pic>
                    <p:nvPicPr>
                      <p:cNvPr id="6" name="Object 5">
                        <a:extLst>
                          <a:ext uri="{FF2B5EF4-FFF2-40B4-BE49-F238E27FC236}">
                            <a16:creationId xmlns:a16="http://schemas.microsoft.com/office/drawing/2014/main" id="{E68882BA-FF3D-4269-B91E-F4BC1759A447}"/>
                          </a:ext>
                        </a:extLst>
                      </p:cNvPr>
                      <p:cNvPicPr/>
                      <p:nvPr/>
                    </p:nvPicPr>
                    <p:blipFill>
                      <a:blip r:embed="rId5"/>
                      <a:stretch>
                        <a:fillRect/>
                      </a:stretch>
                    </p:blipFill>
                    <p:spPr>
                      <a:xfrm>
                        <a:off x="2123929" y="1653794"/>
                        <a:ext cx="1298575" cy="681038"/>
                      </a:xfrm>
                      <a:prstGeom prst="rect">
                        <a:avLst/>
                      </a:prstGeom>
                      <a:noFill/>
                      <a:ln w="15875">
                        <a:noFill/>
                      </a:ln>
                    </p:spPr>
                  </p:pic>
                </p:oleObj>
              </mc:Fallback>
            </mc:AlternateContent>
          </a:graphicData>
        </a:graphic>
      </p:graphicFrame>
      <p:graphicFrame>
        <p:nvGraphicFramePr>
          <p:cNvPr id="20" name="Object 19">
            <a:extLst>
              <a:ext uri="{FF2B5EF4-FFF2-40B4-BE49-F238E27FC236}">
                <a16:creationId xmlns:a16="http://schemas.microsoft.com/office/drawing/2014/main" id="{7AF493B8-E9EC-4C86-943F-B411376E68E9}"/>
              </a:ext>
            </a:extLst>
          </p:cNvPr>
          <p:cNvGraphicFramePr>
            <a:graphicFrameLocks noChangeAspect="1"/>
          </p:cNvGraphicFramePr>
          <p:nvPr>
            <p:extLst>
              <p:ext uri="{D42A27DB-BD31-4B8C-83A1-F6EECF244321}">
                <p14:modId xmlns:p14="http://schemas.microsoft.com/office/powerpoint/2010/main" val="361718926"/>
              </p:ext>
            </p:extLst>
          </p:nvPr>
        </p:nvGraphicFramePr>
        <p:xfrm>
          <a:off x="506266" y="3805971"/>
          <a:ext cx="3235325" cy="681038"/>
        </p:xfrm>
        <a:graphic>
          <a:graphicData uri="http://schemas.openxmlformats.org/presentationml/2006/ole">
            <mc:AlternateContent xmlns:mc="http://schemas.openxmlformats.org/markup-compatibility/2006">
              <mc:Choice xmlns:v="urn:schemas-microsoft-com:vml" Requires="v">
                <p:oleObj name="Equation" r:id="rId6" imgW="2057400" imgH="431640" progId="Equation.DSMT4">
                  <p:embed/>
                </p:oleObj>
              </mc:Choice>
              <mc:Fallback>
                <p:oleObj name="Equation" r:id="rId6" imgW="2057400" imgH="431640" progId="Equation.DSMT4">
                  <p:embed/>
                  <p:pic>
                    <p:nvPicPr>
                      <p:cNvPr id="12" name="Object 11">
                        <a:extLst>
                          <a:ext uri="{FF2B5EF4-FFF2-40B4-BE49-F238E27FC236}">
                            <a16:creationId xmlns:a16="http://schemas.microsoft.com/office/drawing/2014/main" id="{1B54CFBD-9FCA-470A-BD23-43407BC9148F}"/>
                          </a:ext>
                        </a:extLst>
                      </p:cNvPr>
                      <p:cNvPicPr/>
                      <p:nvPr/>
                    </p:nvPicPr>
                    <p:blipFill>
                      <a:blip r:embed="rId7"/>
                      <a:stretch>
                        <a:fillRect/>
                      </a:stretch>
                    </p:blipFill>
                    <p:spPr>
                      <a:xfrm>
                        <a:off x="506266" y="3805971"/>
                        <a:ext cx="3235325" cy="681038"/>
                      </a:xfrm>
                      <a:prstGeom prst="rect">
                        <a:avLst/>
                      </a:prstGeom>
                      <a:noFill/>
                      <a:ln w="15875">
                        <a:noFill/>
                      </a:ln>
                    </p:spPr>
                  </p:pic>
                </p:oleObj>
              </mc:Fallback>
            </mc:AlternateContent>
          </a:graphicData>
        </a:graphic>
      </p:graphicFrame>
      <p:grpSp>
        <p:nvGrpSpPr>
          <p:cNvPr id="23" name="Group 22">
            <a:extLst>
              <a:ext uri="{FF2B5EF4-FFF2-40B4-BE49-F238E27FC236}">
                <a16:creationId xmlns:a16="http://schemas.microsoft.com/office/drawing/2014/main" id="{8384FC72-36FA-4F65-94F3-9B2443457758}"/>
              </a:ext>
            </a:extLst>
          </p:cNvPr>
          <p:cNvGrpSpPr/>
          <p:nvPr/>
        </p:nvGrpSpPr>
        <p:grpSpPr>
          <a:xfrm>
            <a:off x="5709366" y="919785"/>
            <a:ext cx="2451677" cy="2228797"/>
            <a:chOff x="5532487" y="452501"/>
            <a:chExt cx="2451677" cy="2228797"/>
          </a:xfrm>
        </p:grpSpPr>
        <p:grpSp>
          <p:nvGrpSpPr>
            <p:cNvPr id="15" name="Group 14">
              <a:extLst>
                <a:ext uri="{FF2B5EF4-FFF2-40B4-BE49-F238E27FC236}">
                  <a16:creationId xmlns:a16="http://schemas.microsoft.com/office/drawing/2014/main" id="{932505F4-9005-445B-8706-CE6BEC0698F3}"/>
                </a:ext>
              </a:extLst>
            </p:cNvPr>
            <p:cNvGrpSpPr/>
            <p:nvPr/>
          </p:nvGrpSpPr>
          <p:grpSpPr>
            <a:xfrm>
              <a:off x="5532487" y="452501"/>
              <a:ext cx="2451677" cy="2228797"/>
              <a:chOff x="5547013" y="508631"/>
              <a:chExt cx="2451677" cy="2228797"/>
            </a:xfrm>
          </p:grpSpPr>
          <p:pic>
            <p:nvPicPr>
              <p:cNvPr id="5" name="Picture 4">
                <a:extLst>
                  <a:ext uri="{FF2B5EF4-FFF2-40B4-BE49-F238E27FC236}">
                    <a16:creationId xmlns:a16="http://schemas.microsoft.com/office/drawing/2014/main" id="{EEDF4C7B-30E8-43EC-B746-777EF8ED9E9E}"/>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547013" y="508631"/>
                <a:ext cx="2451677" cy="2228797"/>
              </a:xfrm>
              <a:prstGeom prst="rect">
                <a:avLst/>
              </a:prstGeom>
            </p:spPr>
          </p:pic>
          <p:sp>
            <p:nvSpPr>
              <p:cNvPr id="7" name="Rectangle 6">
                <a:extLst>
                  <a:ext uri="{FF2B5EF4-FFF2-40B4-BE49-F238E27FC236}">
                    <a16:creationId xmlns:a16="http://schemas.microsoft.com/office/drawing/2014/main" id="{BA536B67-2CEF-4446-8407-71859D3E6608}"/>
                  </a:ext>
                </a:extLst>
              </p:cNvPr>
              <p:cNvSpPr/>
              <p:nvPr/>
            </p:nvSpPr>
            <p:spPr>
              <a:xfrm>
                <a:off x="5547013" y="1438363"/>
                <a:ext cx="325730" cy="369332"/>
              </a:xfrm>
              <a:prstGeom prst="rect">
                <a:avLst/>
              </a:prstGeom>
            </p:spPr>
            <p:txBody>
              <a:bodyPr wrap="none">
                <a:spAutoFit/>
              </a:bodyPr>
              <a:lstStyle/>
              <a:p>
                <a:r>
                  <a:rPr lang="en-US" altLang="en-US" i="1" dirty="0"/>
                  <a:t>V</a:t>
                </a:r>
                <a:endParaRPr lang="en-US" dirty="0"/>
              </a:p>
            </p:txBody>
          </p:sp>
          <p:sp>
            <p:nvSpPr>
              <p:cNvPr id="9" name="Rectangle 8">
                <a:extLst>
                  <a:ext uri="{FF2B5EF4-FFF2-40B4-BE49-F238E27FC236}">
                    <a16:creationId xmlns:a16="http://schemas.microsoft.com/office/drawing/2014/main" id="{B811548B-11A0-47FC-BC00-99D6083CC7CD}"/>
                  </a:ext>
                </a:extLst>
              </p:cNvPr>
              <p:cNvSpPr/>
              <p:nvPr/>
            </p:nvSpPr>
            <p:spPr>
              <a:xfrm>
                <a:off x="6319535" y="1000732"/>
                <a:ext cx="402675" cy="369332"/>
              </a:xfrm>
              <a:prstGeom prst="rect">
                <a:avLst/>
              </a:prstGeom>
            </p:spPr>
            <p:txBody>
              <a:bodyPr wrap="none">
                <a:spAutoFit/>
              </a:bodyPr>
              <a:lstStyle/>
              <a:p>
                <a:r>
                  <a:rPr lang="en-US" altLang="en-US" i="1" dirty="0"/>
                  <a:t>R</a:t>
                </a:r>
                <a:r>
                  <a:rPr lang="en-US" altLang="en-US" baseline="-25000" dirty="0"/>
                  <a:t>1</a:t>
                </a:r>
                <a:endParaRPr lang="en-US" dirty="0"/>
              </a:p>
            </p:txBody>
          </p:sp>
          <p:sp>
            <p:nvSpPr>
              <p:cNvPr id="10" name="Rectangle 9">
                <a:extLst>
                  <a:ext uri="{FF2B5EF4-FFF2-40B4-BE49-F238E27FC236}">
                    <a16:creationId xmlns:a16="http://schemas.microsoft.com/office/drawing/2014/main" id="{67C5B58C-7DA6-40F7-8D55-FF0A1A94B4B4}"/>
                  </a:ext>
                </a:extLst>
              </p:cNvPr>
              <p:cNvSpPr/>
              <p:nvPr/>
            </p:nvSpPr>
            <p:spPr>
              <a:xfrm>
                <a:off x="6305679" y="1781205"/>
                <a:ext cx="402674" cy="369332"/>
              </a:xfrm>
              <a:prstGeom prst="rect">
                <a:avLst/>
              </a:prstGeom>
            </p:spPr>
            <p:txBody>
              <a:bodyPr wrap="none">
                <a:spAutoFit/>
              </a:bodyPr>
              <a:lstStyle/>
              <a:p>
                <a:r>
                  <a:rPr lang="en-US" altLang="en-US" i="1" dirty="0"/>
                  <a:t>R</a:t>
                </a:r>
                <a:r>
                  <a:rPr lang="en-US" altLang="en-US" baseline="-25000" dirty="0"/>
                  <a:t>2</a:t>
                </a:r>
                <a:endParaRPr lang="en-US" dirty="0"/>
              </a:p>
            </p:txBody>
          </p:sp>
        </p:grpSp>
        <p:sp>
          <p:nvSpPr>
            <p:cNvPr id="22" name="Rectangle 21">
              <a:extLst>
                <a:ext uri="{FF2B5EF4-FFF2-40B4-BE49-F238E27FC236}">
                  <a16:creationId xmlns:a16="http://schemas.microsoft.com/office/drawing/2014/main" id="{949C8B6C-BDAC-49C5-8E46-E4A7E1FF2EAD}"/>
                </a:ext>
              </a:extLst>
            </p:cNvPr>
            <p:cNvSpPr/>
            <p:nvPr/>
          </p:nvSpPr>
          <p:spPr>
            <a:xfrm>
              <a:off x="5532487" y="569376"/>
              <a:ext cx="1597986" cy="2016805"/>
            </a:xfrm>
            <a:prstGeom prst="rect">
              <a:avLst/>
            </a:prstGeom>
            <a:ln w="19050">
              <a:solidFill>
                <a:schemeClr val="tx1"/>
              </a:solidFill>
              <a:prstDash val="dash"/>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spAutoFit/>
            </a:bodyPr>
            <a:lstStyle/>
            <a:p>
              <a:pPr algn="l"/>
              <a:endParaRPr lang="en-US" dirty="0"/>
            </a:p>
          </p:txBody>
        </p:sp>
      </p:grpSp>
      <p:grpSp>
        <p:nvGrpSpPr>
          <p:cNvPr id="25" name="Group 24">
            <a:extLst>
              <a:ext uri="{FF2B5EF4-FFF2-40B4-BE49-F238E27FC236}">
                <a16:creationId xmlns:a16="http://schemas.microsoft.com/office/drawing/2014/main" id="{A5E3646B-7C55-4936-AF64-3346E471BBCF}"/>
              </a:ext>
            </a:extLst>
          </p:cNvPr>
          <p:cNvGrpSpPr/>
          <p:nvPr/>
        </p:nvGrpSpPr>
        <p:grpSpPr>
          <a:xfrm>
            <a:off x="5199144" y="3859681"/>
            <a:ext cx="3506129" cy="2003369"/>
            <a:chOff x="4932153" y="3429000"/>
            <a:chExt cx="3506129" cy="2003369"/>
          </a:xfrm>
        </p:grpSpPr>
        <p:grpSp>
          <p:nvGrpSpPr>
            <p:cNvPr id="19" name="Group 18">
              <a:extLst>
                <a:ext uri="{FF2B5EF4-FFF2-40B4-BE49-F238E27FC236}">
                  <a16:creationId xmlns:a16="http://schemas.microsoft.com/office/drawing/2014/main" id="{2C5CB75B-010D-4DBB-8889-56118E339469}"/>
                </a:ext>
              </a:extLst>
            </p:cNvPr>
            <p:cNvGrpSpPr/>
            <p:nvPr/>
          </p:nvGrpSpPr>
          <p:grpSpPr>
            <a:xfrm>
              <a:off x="4938711" y="3494153"/>
              <a:ext cx="3499571" cy="1938216"/>
              <a:chOff x="4878393" y="3683903"/>
              <a:chExt cx="3499571" cy="1938216"/>
            </a:xfrm>
          </p:grpSpPr>
          <p:pic>
            <p:nvPicPr>
              <p:cNvPr id="14" name="Picture 13">
                <a:extLst>
                  <a:ext uri="{FF2B5EF4-FFF2-40B4-BE49-F238E27FC236}">
                    <a16:creationId xmlns:a16="http://schemas.microsoft.com/office/drawing/2014/main" id="{B56A3243-CA4E-4645-980D-9F406C23A3F1}"/>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4929130" y="3683903"/>
                <a:ext cx="3391878" cy="1938216"/>
              </a:xfrm>
              <a:prstGeom prst="rect">
                <a:avLst/>
              </a:prstGeom>
            </p:spPr>
          </p:pic>
          <p:sp>
            <p:nvSpPr>
              <p:cNvPr id="16" name="Rectangle 15">
                <a:extLst>
                  <a:ext uri="{FF2B5EF4-FFF2-40B4-BE49-F238E27FC236}">
                    <a16:creationId xmlns:a16="http://schemas.microsoft.com/office/drawing/2014/main" id="{1CA68FA6-2D33-46D4-86CC-565BC36502F0}"/>
                  </a:ext>
                </a:extLst>
              </p:cNvPr>
              <p:cNvSpPr/>
              <p:nvPr/>
            </p:nvSpPr>
            <p:spPr>
              <a:xfrm>
                <a:off x="5857400" y="3686186"/>
                <a:ext cx="503664" cy="369332"/>
              </a:xfrm>
              <a:prstGeom prst="rect">
                <a:avLst/>
              </a:prstGeom>
            </p:spPr>
            <p:txBody>
              <a:bodyPr wrap="none">
                <a:spAutoFit/>
              </a:bodyPr>
              <a:lstStyle/>
              <a:p>
                <a:r>
                  <a:rPr lang="en-US" altLang="en-US" i="1" dirty="0" err="1"/>
                  <a:t>R</a:t>
                </a:r>
                <a:r>
                  <a:rPr lang="en-US" altLang="en-US" baseline="-25000" dirty="0" err="1"/>
                  <a:t>th</a:t>
                </a:r>
                <a:r>
                  <a:rPr lang="en-US" altLang="en-US" dirty="0"/>
                  <a:t> </a:t>
                </a:r>
                <a:endParaRPr lang="en-US" dirty="0"/>
              </a:p>
            </p:txBody>
          </p:sp>
          <p:sp>
            <p:nvSpPr>
              <p:cNvPr id="17" name="Rectangle 16">
                <a:extLst>
                  <a:ext uri="{FF2B5EF4-FFF2-40B4-BE49-F238E27FC236}">
                    <a16:creationId xmlns:a16="http://schemas.microsoft.com/office/drawing/2014/main" id="{DECD4C17-9BA1-4C6F-8389-0B968EA72670}"/>
                  </a:ext>
                </a:extLst>
              </p:cNvPr>
              <p:cNvSpPr/>
              <p:nvPr/>
            </p:nvSpPr>
            <p:spPr>
              <a:xfrm>
                <a:off x="4878393" y="4442222"/>
                <a:ext cx="503664" cy="369332"/>
              </a:xfrm>
              <a:prstGeom prst="rect">
                <a:avLst/>
              </a:prstGeom>
            </p:spPr>
            <p:txBody>
              <a:bodyPr wrap="none">
                <a:spAutoFit/>
              </a:bodyPr>
              <a:lstStyle/>
              <a:p>
                <a:r>
                  <a:rPr lang="en-US" altLang="en-US" i="1" dirty="0"/>
                  <a:t>V</a:t>
                </a:r>
                <a:r>
                  <a:rPr lang="en-US" altLang="en-US" baseline="-25000" dirty="0"/>
                  <a:t>th</a:t>
                </a:r>
                <a:r>
                  <a:rPr lang="en-US" altLang="en-US" dirty="0"/>
                  <a:t> </a:t>
                </a:r>
                <a:endParaRPr lang="en-US" dirty="0"/>
              </a:p>
            </p:txBody>
          </p:sp>
          <p:sp>
            <p:nvSpPr>
              <p:cNvPr id="18" name="Rectangle 17">
                <a:extLst>
                  <a:ext uri="{FF2B5EF4-FFF2-40B4-BE49-F238E27FC236}">
                    <a16:creationId xmlns:a16="http://schemas.microsoft.com/office/drawing/2014/main" id="{BC418065-95AB-44CF-A01A-685E49EAB419}"/>
                  </a:ext>
                </a:extLst>
              </p:cNvPr>
              <p:cNvSpPr/>
              <p:nvPr/>
            </p:nvSpPr>
            <p:spPr>
              <a:xfrm>
                <a:off x="7905655" y="4442222"/>
                <a:ext cx="472309" cy="369332"/>
              </a:xfrm>
              <a:prstGeom prst="rect">
                <a:avLst/>
              </a:prstGeom>
            </p:spPr>
            <p:txBody>
              <a:bodyPr wrap="none">
                <a:spAutoFit/>
              </a:bodyPr>
              <a:lstStyle/>
              <a:p>
                <a:r>
                  <a:rPr lang="en-US" altLang="en-US" i="1" dirty="0"/>
                  <a:t>R</a:t>
                </a:r>
                <a:r>
                  <a:rPr lang="en-US" altLang="en-US" baseline="-25000" dirty="0"/>
                  <a:t>L</a:t>
                </a:r>
                <a:r>
                  <a:rPr lang="en-US" altLang="en-US" dirty="0"/>
                  <a:t> </a:t>
                </a:r>
                <a:endParaRPr lang="en-US" dirty="0"/>
              </a:p>
            </p:txBody>
          </p:sp>
        </p:grpSp>
        <p:sp>
          <p:nvSpPr>
            <p:cNvPr id="24" name="Rectangle 23">
              <a:extLst>
                <a:ext uri="{FF2B5EF4-FFF2-40B4-BE49-F238E27FC236}">
                  <a16:creationId xmlns:a16="http://schemas.microsoft.com/office/drawing/2014/main" id="{8C989C8B-BABC-43A1-9D2D-DC2C8E56468D}"/>
                </a:ext>
              </a:extLst>
            </p:cNvPr>
            <p:cNvSpPr/>
            <p:nvPr/>
          </p:nvSpPr>
          <p:spPr>
            <a:xfrm>
              <a:off x="4932153" y="3429000"/>
              <a:ext cx="1761674" cy="1837911"/>
            </a:xfrm>
            <a:prstGeom prst="rect">
              <a:avLst/>
            </a:prstGeom>
            <a:ln w="19050">
              <a:solidFill>
                <a:schemeClr val="tx1"/>
              </a:solidFill>
              <a:prstDash val="dash"/>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l"/>
              <a:endParaRPr lang="en-US" dirty="0"/>
            </a:p>
          </p:txBody>
        </p:sp>
      </p:grpSp>
    </p:spTree>
    <p:extLst>
      <p:ext uri="{BB962C8B-B14F-4D97-AF65-F5344CB8AC3E}">
        <p14:creationId xmlns:p14="http://schemas.microsoft.com/office/powerpoint/2010/main" val="115547795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BD55E69C-CBB6-3276-4399-2C849DE030C4}"/>
              </a:ext>
            </a:extLst>
          </p:cNvPr>
          <p:cNvSpPr>
            <a:spLocks noGrp="1"/>
          </p:cNvSpPr>
          <p:nvPr>
            <p:ph type="sldNum" sz="quarter" idx="12"/>
          </p:nvPr>
        </p:nvSpPr>
        <p:spPr/>
        <p:txBody>
          <a:bodyPr/>
          <a:lstStyle/>
          <a:p>
            <a:pPr>
              <a:defRPr/>
            </a:pPr>
            <a:fld id="{540B721F-2C59-4FF6-9858-7BC68F465633}" type="slidenum">
              <a:rPr lang="en-US" smtClean="0"/>
              <a:pPr>
                <a:defRPr/>
              </a:pPr>
              <a:t>17</a:t>
            </a:fld>
            <a:endParaRPr lang="en-US"/>
          </a:p>
        </p:txBody>
      </p:sp>
      <p:sp>
        <p:nvSpPr>
          <p:cNvPr id="3" name="Rectangle 2">
            <a:extLst>
              <a:ext uri="{FF2B5EF4-FFF2-40B4-BE49-F238E27FC236}">
                <a16:creationId xmlns:a16="http://schemas.microsoft.com/office/drawing/2014/main" id="{51DF80D6-FC5A-6C62-6613-06EE1B8D13A2}"/>
              </a:ext>
            </a:extLst>
          </p:cNvPr>
          <p:cNvSpPr/>
          <p:nvPr/>
        </p:nvSpPr>
        <p:spPr>
          <a:xfrm>
            <a:off x="561133" y="535391"/>
            <a:ext cx="8201893" cy="2431948"/>
          </a:xfrm>
          <a:prstGeom prst="rect">
            <a:avLst/>
          </a:prstGeom>
        </p:spPr>
        <p:txBody>
          <a:bodyPr wrap="square">
            <a:spAutoFit/>
          </a:bodyPr>
          <a:lstStyle/>
          <a:p>
            <a:pPr algn="l">
              <a:lnSpc>
                <a:spcPct val="114000"/>
              </a:lnSpc>
              <a:spcAft>
                <a:spcPts val="600"/>
              </a:spcAft>
            </a:pPr>
            <a:r>
              <a:rPr lang="en-US" altLang="en-US" b="1" u="sng" dirty="0">
                <a:solidFill>
                  <a:srgbClr val="800080"/>
                </a:solidFill>
              </a:rPr>
              <a:t>3. Norton’s theorem:</a:t>
            </a:r>
            <a:r>
              <a:rPr lang="en-US" altLang="en-US" dirty="0"/>
              <a:t> </a:t>
            </a:r>
          </a:p>
          <a:p>
            <a:pPr algn="l">
              <a:lnSpc>
                <a:spcPct val="114000"/>
              </a:lnSpc>
              <a:spcAft>
                <a:spcPts val="600"/>
              </a:spcAft>
            </a:pPr>
            <a:r>
              <a:rPr lang="en-US" altLang="en-US" u="sng" dirty="0">
                <a:solidFill>
                  <a:srgbClr val="0000FF"/>
                </a:solidFill>
              </a:rPr>
              <a:t>Norton’s theorem</a:t>
            </a:r>
            <a:r>
              <a:rPr lang="en-US" altLang="en-US" dirty="0">
                <a:solidFill>
                  <a:srgbClr val="0000FF"/>
                </a:solidFill>
              </a:rPr>
              <a:t>: </a:t>
            </a:r>
            <a:r>
              <a:rPr lang="en-US" altLang="en-US" dirty="0"/>
              <a:t>Any </a:t>
            </a:r>
            <a:r>
              <a:rPr lang="en-US" altLang="en-US" dirty="0">
                <a:solidFill>
                  <a:srgbClr val="0000FF"/>
                </a:solidFill>
              </a:rPr>
              <a:t>two-terminal linear active network </a:t>
            </a:r>
            <a:r>
              <a:rPr lang="en-US" altLang="en-US" dirty="0"/>
              <a:t>can be replaced by a </a:t>
            </a:r>
            <a:r>
              <a:rPr lang="en-US" altLang="en-US" dirty="0">
                <a:solidFill>
                  <a:srgbClr val="0000FF"/>
                </a:solidFill>
              </a:rPr>
              <a:t>Norton’s equivalent circuit</a:t>
            </a:r>
            <a:r>
              <a:rPr lang="en-US" altLang="en-US" dirty="0"/>
              <a:t>, consisting of a current source </a:t>
            </a:r>
            <a:r>
              <a:rPr lang="en-US" altLang="en-US" i="1" dirty="0" err="1"/>
              <a:t>I</a:t>
            </a:r>
            <a:r>
              <a:rPr lang="en-US" altLang="en-US" baseline="-25000" dirty="0" err="1"/>
              <a:t>nor</a:t>
            </a:r>
            <a:r>
              <a:rPr lang="en-US" altLang="en-US" dirty="0"/>
              <a:t> and a resistance </a:t>
            </a:r>
            <a:r>
              <a:rPr lang="en-US" altLang="en-US" i="1" dirty="0" err="1"/>
              <a:t>R</a:t>
            </a:r>
            <a:r>
              <a:rPr lang="en-US" altLang="en-US" baseline="-25000" dirty="0" err="1"/>
              <a:t>nor</a:t>
            </a:r>
            <a:r>
              <a:rPr lang="en-US" altLang="en-US" dirty="0"/>
              <a:t> connected in parallel.</a:t>
            </a:r>
            <a:endParaRPr lang="en-US" altLang="en-US" u="sng" dirty="0"/>
          </a:p>
          <a:p>
            <a:pPr algn="l">
              <a:lnSpc>
                <a:spcPct val="114000"/>
              </a:lnSpc>
              <a:spcAft>
                <a:spcPts val="0"/>
              </a:spcAft>
            </a:pPr>
            <a:r>
              <a:rPr lang="en-US" altLang="en-US" u="sng" dirty="0"/>
              <a:t>How to find the </a:t>
            </a:r>
            <a:r>
              <a:rPr lang="en-US" altLang="en-US" u="sng" dirty="0">
                <a:solidFill>
                  <a:srgbClr val="0000FF"/>
                </a:solidFill>
              </a:rPr>
              <a:t>Norton current </a:t>
            </a:r>
            <a:r>
              <a:rPr lang="en-US" altLang="en-US" u="sng" dirty="0"/>
              <a:t>and the </a:t>
            </a:r>
            <a:r>
              <a:rPr lang="en-US" altLang="en-US" u="sng" dirty="0">
                <a:solidFill>
                  <a:srgbClr val="0000FF"/>
                </a:solidFill>
              </a:rPr>
              <a:t>Norton resistance </a:t>
            </a:r>
            <a:r>
              <a:rPr lang="en-US" altLang="en-US" u="sng" dirty="0"/>
              <a:t>of a black box:</a:t>
            </a:r>
          </a:p>
          <a:p>
            <a:pPr algn="l">
              <a:lnSpc>
                <a:spcPct val="114000"/>
              </a:lnSpc>
              <a:spcAft>
                <a:spcPts val="0"/>
              </a:spcAft>
            </a:pPr>
            <a:r>
              <a:rPr lang="en-US" altLang="en-US" dirty="0"/>
              <a:t>1) </a:t>
            </a:r>
            <a:r>
              <a:rPr lang="en-US" altLang="en-US" i="1" dirty="0" err="1"/>
              <a:t>I</a:t>
            </a:r>
            <a:r>
              <a:rPr lang="en-US" altLang="en-US" baseline="-25000" dirty="0" err="1"/>
              <a:t>nor</a:t>
            </a:r>
            <a:r>
              <a:rPr lang="en-US" altLang="en-US" dirty="0"/>
              <a:t> = </a:t>
            </a:r>
            <a:r>
              <a:rPr lang="en-US" altLang="en-US" i="1" dirty="0" err="1"/>
              <a:t>I</a:t>
            </a:r>
            <a:r>
              <a:rPr lang="en-US" altLang="en-US" baseline="-25000" dirty="0" err="1"/>
              <a:t>sc</a:t>
            </a:r>
            <a:r>
              <a:rPr lang="en-US" altLang="en-US" dirty="0"/>
              <a:t> is the </a:t>
            </a:r>
            <a:r>
              <a:rPr lang="en-US" altLang="en-US" dirty="0">
                <a:solidFill>
                  <a:srgbClr val="0000FF"/>
                </a:solidFill>
              </a:rPr>
              <a:t>short-cut current</a:t>
            </a:r>
            <a:r>
              <a:rPr lang="en-US" altLang="en-US" dirty="0"/>
              <a:t>,</a:t>
            </a:r>
            <a:r>
              <a:rPr lang="en-US" altLang="en-US" dirty="0">
                <a:solidFill>
                  <a:srgbClr val="0000FF"/>
                </a:solidFill>
              </a:rPr>
              <a:t> </a:t>
            </a:r>
            <a:r>
              <a:rPr lang="en-US" altLang="en-US" dirty="0"/>
              <a:t>which satisfies </a:t>
            </a:r>
            <a:r>
              <a:rPr lang="en-US" altLang="en-US" i="1" dirty="0" err="1"/>
              <a:t>I</a:t>
            </a:r>
            <a:r>
              <a:rPr lang="en-US" altLang="en-US" baseline="-25000" dirty="0" err="1"/>
              <a:t>nor</a:t>
            </a:r>
            <a:r>
              <a:rPr lang="en-US" altLang="en-US" dirty="0"/>
              <a:t> = </a:t>
            </a:r>
            <a:r>
              <a:rPr lang="en-US" altLang="en-US" i="1" dirty="0"/>
              <a:t>V</a:t>
            </a:r>
            <a:r>
              <a:rPr lang="en-US" altLang="en-US" baseline="-25000" dirty="0"/>
              <a:t>th</a:t>
            </a:r>
            <a:r>
              <a:rPr lang="en-US" altLang="en-US" dirty="0"/>
              <a:t> / </a:t>
            </a:r>
            <a:r>
              <a:rPr lang="en-US" altLang="en-US" i="1" dirty="0" err="1"/>
              <a:t>R</a:t>
            </a:r>
            <a:r>
              <a:rPr lang="en-US" altLang="en-US" baseline="-25000" dirty="0" err="1"/>
              <a:t>th</a:t>
            </a:r>
            <a:r>
              <a:rPr lang="en-US" altLang="en-US" dirty="0"/>
              <a:t>. </a:t>
            </a:r>
          </a:p>
          <a:p>
            <a:pPr algn="l">
              <a:lnSpc>
                <a:spcPct val="114000"/>
              </a:lnSpc>
              <a:spcAft>
                <a:spcPts val="0"/>
              </a:spcAft>
            </a:pPr>
            <a:r>
              <a:rPr lang="en-US" altLang="en-US" dirty="0"/>
              <a:t>2) </a:t>
            </a:r>
            <a:r>
              <a:rPr lang="en-US" altLang="en-US" i="1" dirty="0" err="1"/>
              <a:t>R</a:t>
            </a:r>
            <a:r>
              <a:rPr lang="en-US" altLang="en-US" baseline="-25000" dirty="0" err="1"/>
              <a:t>nor</a:t>
            </a:r>
            <a:r>
              <a:rPr lang="en-US" altLang="en-US" baseline="-25000" dirty="0"/>
              <a:t> </a:t>
            </a:r>
            <a:r>
              <a:rPr lang="en-US" altLang="en-US" dirty="0"/>
              <a:t>= </a:t>
            </a:r>
            <a:r>
              <a:rPr lang="en-US" altLang="en-US" i="1" dirty="0" err="1"/>
              <a:t>R</a:t>
            </a:r>
            <a:r>
              <a:rPr lang="en-US" altLang="en-US" baseline="-25000" dirty="0" err="1"/>
              <a:t>th</a:t>
            </a:r>
            <a:r>
              <a:rPr lang="en-US" altLang="en-US" dirty="0"/>
              <a:t>.</a:t>
            </a:r>
          </a:p>
        </p:txBody>
      </p:sp>
      <p:sp>
        <p:nvSpPr>
          <p:cNvPr id="5" name="TextBox 4">
            <a:extLst>
              <a:ext uri="{FF2B5EF4-FFF2-40B4-BE49-F238E27FC236}">
                <a16:creationId xmlns:a16="http://schemas.microsoft.com/office/drawing/2014/main" id="{204FB74F-5704-D140-9214-1B26F0BC4500}"/>
              </a:ext>
            </a:extLst>
          </p:cNvPr>
          <p:cNvSpPr txBox="1"/>
          <p:nvPr/>
        </p:nvSpPr>
        <p:spPr>
          <a:xfrm>
            <a:off x="561133" y="4781331"/>
            <a:ext cx="7891106" cy="1330685"/>
          </a:xfrm>
          <a:prstGeom prst="rect">
            <a:avLst/>
          </a:prstGeom>
          <a:noFill/>
        </p:spPr>
        <p:txBody>
          <a:bodyPr wrap="square">
            <a:spAutoFit/>
          </a:bodyPr>
          <a:lstStyle/>
          <a:p>
            <a:pPr marL="0" marR="0" lvl="0" indent="0" algn="l" defTabSz="914400" rtl="0" eaLnBrk="1" fontAlgn="base" latinLnBrk="0" hangingPunct="1">
              <a:lnSpc>
                <a:spcPct val="114000"/>
              </a:lnSpc>
              <a:spcBef>
                <a:spcPct val="0"/>
              </a:spcBef>
              <a:spcAft>
                <a:spcPts val="0"/>
              </a:spcAft>
              <a:buClrTx/>
              <a:buSzTx/>
              <a:buFontTx/>
              <a:buNone/>
              <a:tabLst/>
              <a:defRPr/>
            </a:pPr>
            <a:r>
              <a:rPr kumimoji="0" lang="en-US" altLang="en-US" sz="1800" b="0" i="0" u="sng" strike="noStrike" kern="1200" cap="none" spc="0" normalizeH="0" baseline="0" noProof="0" dirty="0">
                <a:ln>
                  <a:noFill/>
                </a:ln>
                <a:solidFill>
                  <a:srgbClr val="000000"/>
                </a:solidFill>
                <a:effectLst/>
                <a:uLnTx/>
                <a:uFillTx/>
                <a:latin typeface="Times New Roman" pitchFamily="18" charset="0"/>
                <a:ea typeface="+mn-ea"/>
                <a:cs typeface="+mn-cs"/>
              </a:rPr>
              <a:t>Proof of Norton’s theorem:</a:t>
            </a:r>
            <a:r>
              <a:rPr kumimoji="0" lang="en-US" altLang="en-US" sz="1800" b="0" i="0" u="none" strike="noStrike" kern="1200" cap="none" spc="0" normalizeH="0" baseline="0" noProof="0" dirty="0">
                <a:ln>
                  <a:noFill/>
                </a:ln>
                <a:solidFill>
                  <a:srgbClr val="000000"/>
                </a:solidFill>
                <a:effectLst/>
                <a:uLnTx/>
                <a:uFillTx/>
                <a:latin typeface="Times New Roman" pitchFamily="18" charset="0"/>
                <a:ea typeface="+mn-ea"/>
                <a:cs typeface="+mn-cs"/>
              </a:rPr>
              <a:t> For a linear active network, construct its Thevenin’s equivalent circuit and Norton’s equivalent circuit.  Add the same but arbitrary </a:t>
            </a:r>
            <a:r>
              <a:rPr kumimoji="0" lang="en-US" altLang="en-US" sz="1800" b="0" i="1" u="none" strike="noStrike" kern="1200" cap="none" spc="0" normalizeH="0" baseline="0" noProof="0" dirty="0">
                <a:ln>
                  <a:noFill/>
                </a:ln>
                <a:solidFill>
                  <a:srgbClr val="000000"/>
                </a:solidFill>
                <a:effectLst/>
                <a:uLnTx/>
                <a:uFillTx/>
                <a:latin typeface="Times New Roman" pitchFamily="18" charset="0"/>
                <a:ea typeface="+mn-ea"/>
                <a:cs typeface="+mn-cs"/>
              </a:rPr>
              <a:t>R</a:t>
            </a:r>
            <a:r>
              <a:rPr lang="en-US" altLang="en-US" baseline="-25000" dirty="0">
                <a:solidFill>
                  <a:srgbClr val="000000"/>
                </a:solidFill>
              </a:rPr>
              <a:t>L</a:t>
            </a:r>
            <a:r>
              <a:rPr kumimoji="0" lang="en-US" altLang="en-US" sz="1800" b="0" i="0" u="none" strike="noStrike" kern="1200" cap="none" spc="0" normalizeH="0" baseline="-25000" noProof="0" dirty="0" err="1">
                <a:ln>
                  <a:noFill/>
                </a:ln>
                <a:solidFill>
                  <a:srgbClr val="000000"/>
                </a:solidFill>
                <a:effectLst/>
                <a:uLnTx/>
                <a:uFillTx/>
                <a:latin typeface="Times New Roman" pitchFamily="18" charset="0"/>
                <a:ea typeface="+mn-ea"/>
                <a:cs typeface="+mn-cs"/>
              </a:rPr>
              <a:t>oad</a:t>
            </a:r>
            <a:r>
              <a:rPr kumimoji="0" lang="en-US" altLang="en-US" sz="1800" b="0" i="0" u="none" strike="noStrike" kern="1200" cap="none" spc="0" normalizeH="0" baseline="-25000" noProof="0" dirty="0">
                <a:ln>
                  <a:noFill/>
                </a:ln>
                <a:solidFill>
                  <a:srgbClr val="000000"/>
                </a:solidFill>
                <a:effectLst/>
                <a:uLnTx/>
                <a:uFillTx/>
                <a:latin typeface="Times New Roman" pitchFamily="18" charset="0"/>
                <a:ea typeface="+mn-ea"/>
                <a:cs typeface="+mn-cs"/>
              </a:rPr>
              <a:t> </a:t>
            </a:r>
            <a:r>
              <a:rPr kumimoji="0" lang="en-US" altLang="en-US" sz="1800" b="0" i="0" u="none" strike="noStrike" kern="1200" cap="none" spc="0" normalizeH="0" noProof="0" dirty="0">
                <a:ln>
                  <a:noFill/>
                </a:ln>
                <a:solidFill>
                  <a:srgbClr val="000000"/>
                </a:solidFill>
                <a:effectLst/>
                <a:uLnTx/>
                <a:uFillTx/>
                <a:latin typeface="Times New Roman" pitchFamily="18" charset="0"/>
                <a:ea typeface="+mn-ea"/>
                <a:cs typeface="+mn-cs"/>
              </a:rPr>
              <a:t>to each circuit. </a:t>
            </a:r>
            <a:r>
              <a:rPr lang="en-US" altLang="en-US" dirty="0">
                <a:solidFill>
                  <a:srgbClr val="000000"/>
                </a:solidFill>
              </a:rPr>
              <a:t>It is easy to prove that the current through </a:t>
            </a:r>
            <a:r>
              <a:rPr kumimoji="0" lang="en-US" altLang="en-US" sz="1800" b="0" i="1" u="none" strike="noStrike" kern="1200" cap="none" spc="0" normalizeH="0" baseline="0" noProof="0" dirty="0">
                <a:ln>
                  <a:noFill/>
                </a:ln>
                <a:solidFill>
                  <a:srgbClr val="000000"/>
                </a:solidFill>
                <a:effectLst/>
                <a:uLnTx/>
                <a:uFillTx/>
                <a:latin typeface="Times New Roman" pitchFamily="18" charset="0"/>
                <a:ea typeface="+mn-ea"/>
                <a:cs typeface="+mn-cs"/>
              </a:rPr>
              <a:t>R</a:t>
            </a:r>
            <a:r>
              <a:rPr lang="en-US" altLang="en-US" baseline="-25000" dirty="0">
                <a:solidFill>
                  <a:srgbClr val="000000"/>
                </a:solidFill>
              </a:rPr>
              <a:t>L</a:t>
            </a:r>
            <a:r>
              <a:rPr kumimoji="0" lang="en-US" altLang="en-US" sz="1800" b="0" i="0" u="none" strike="noStrike" kern="1200" cap="none" spc="0" normalizeH="0" baseline="-25000" noProof="0" dirty="0" err="1">
                <a:ln>
                  <a:noFill/>
                </a:ln>
                <a:solidFill>
                  <a:srgbClr val="000000"/>
                </a:solidFill>
                <a:effectLst/>
                <a:uLnTx/>
                <a:uFillTx/>
                <a:latin typeface="Times New Roman" pitchFamily="18" charset="0"/>
                <a:ea typeface="+mn-ea"/>
                <a:cs typeface="+mn-cs"/>
              </a:rPr>
              <a:t>oad</a:t>
            </a:r>
            <a:r>
              <a:rPr lang="en-US" altLang="en-US" dirty="0">
                <a:solidFill>
                  <a:srgbClr val="000000"/>
                </a:solidFill>
              </a:rPr>
              <a:t> is the same in the two equivalent circuits.</a:t>
            </a:r>
            <a:endParaRPr kumimoji="0" lang="en-US" altLang="en-US" sz="1800" b="0" i="0" u="none" strike="noStrike" kern="1200" cap="none" spc="0" normalizeH="0" baseline="0" noProof="0" dirty="0">
              <a:ln>
                <a:noFill/>
              </a:ln>
              <a:solidFill>
                <a:srgbClr val="000000"/>
              </a:solidFill>
              <a:effectLst/>
              <a:uLnTx/>
              <a:uFillTx/>
              <a:latin typeface="Times New Roman" pitchFamily="18" charset="0"/>
              <a:ea typeface="+mn-ea"/>
              <a:cs typeface="+mn-cs"/>
            </a:endParaRPr>
          </a:p>
        </p:txBody>
      </p:sp>
      <p:grpSp>
        <p:nvGrpSpPr>
          <p:cNvPr id="26" name="Group 25">
            <a:extLst>
              <a:ext uri="{FF2B5EF4-FFF2-40B4-BE49-F238E27FC236}">
                <a16:creationId xmlns:a16="http://schemas.microsoft.com/office/drawing/2014/main" id="{AB2611BF-0917-015B-509B-61FE58C55B4D}"/>
              </a:ext>
            </a:extLst>
          </p:cNvPr>
          <p:cNvGrpSpPr/>
          <p:nvPr/>
        </p:nvGrpSpPr>
        <p:grpSpPr>
          <a:xfrm>
            <a:off x="1005562" y="3087537"/>
            <a:ext cx="7002248" cy="1606250"/>
            <a:chOff x="962935" y="3103961"/>
            <a:chExt cx="7002248" cy="1606250"/>
          </a:xfrm>
        </p:grpSpPr>
        <p:pic>
          <p:nvPicPr>
            <p:cNvPr id="7" name="Picture 6">
              <a:extLst>
                <a:ext uri="{FF2B5EF4-FFF2-40B4-BE49-F238E27FC236}">
                  <a16:creationId xmlns:a16="http://schemas.microsoft.com/office/drawing/2014/main" id="{DD2D77B9-DD2C-0586-050B-B09A43976CA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57407" y="3186211"/>
              <a:ext cx="3429000" cy="1524000"/>
            </a:xfrm>
            <a:prstGeom prst="rect">
              <a:avLst/>
            </a:prstGeom>
          </p:spPr>
        </p:pic>
        <p:sp>
          <p:nvSpPr>
            <p:cNvPr id="8" name="Rectangle 7">
              <a:extLst>
                <a:ext uri="{FF2B5EF4-FFF2-40B4-BE49-F238E27FC236}">
                  <a16:creationId xmlns:a16="http://schemas.microsoft.com/office/drawing/2014/main" id="{BA423A6D-01E6-A555-55CA-56201A5B26EC}"/>
                </a:ext>
              </a:extLst>
            </p:cNvPr>
            <p:cNvSpPr/>
            <p:nvPr/>
          </p:nvSpPr>
          <p:spPr>
            <a:xfrm>
              <a:off x="966365" y="3482530"/>
              <a:ext cx="946680" cy="923636"/>
            </a:xfrm>
            <a:prstGeom prst="rect">
              <a:avLst/>
            </a:prstGeom>
            <a:ln w="25400">
              <a:solidFill>
                <a:schemeClr val="tx1"/>
              </a:solidFill>
            </a:ln>
          </p:spPr>
          <p:txBody>
            <a:bodyPr rtlCol="0" anchor="ctr">
              <a:noAutofit/>
            </a:bodyPr>
            <a:lstStyle/>
            <a:p>
              <a:pPr algn="l"/>
              <a:endParaRPr lang="en-US" dirty="0"/>
            </a:p>
          </p:txBody>
        </p:sp>
        <p:sp>
          <p:nvSpPr>
            <p:cNvPr id="9" name="Rectangle 8">
              <a:extLst>
                <a:ext uri="{FF2B5EF4-FFF2-40B4-BE49-F238E27FC236}">
                  <a16:creationId xmlns:a16="http://schemas.microsoft.com/office/drawing/2014/main" id="{58799988-CB8C-46BD-2287-28D9F74B4B91}"/>
                </a:ext>
              </a:extLst>
            </p:cNvPr>
            <p:cNvSpPr/>
            <p:nvPr/>
          </p:nvSpPr>
          <p:spPr>
            <a:xfrm>
              <a:off x="2321463" y="3560407"/>
              <a:ext cx="344966" cy="369332"/>
            </a:xfrm>
            <a:prstGeom prst="rect">
              <a:avLst/>
            </a:prstGeom>
          </p:spPr>
          <p:txBody>
            <a:bodyPr wrap="none">
              <a:spAutoFit/>
            </a:bodyPr>
            <a:lstStyle/>
            <a:p>
              <a:r>
                <a:rPr lang="en-US" altLang="en-US" dirty="0"/>
                <a:t>a </a:t>
              </a:r>
              <a:endParaRPr lang="en-US" dirty="0"/>
            </a:p>
          </p:txBody>
        </p:sp>
        <p:sp>
          <p:nvSpPr>
            <p:cNvPr id="10" name="Rectangle 9">
              <a:extLst>
                <a:ext uri="{FF2B5EF4-FFF2-40B4-BE49-F238E27FC236}">
                  <a16:creationId xmlns:a16="http://schemas.microsoft.com/office/drawing/2014/main" id="{88049390-EFFC-C51B-6E70-50FDB6FC9830}"/>
                </a:ext>
              </a:extLst>
            </p:cNvPr>
            <p:cNvSpPr/>
            <p:nvPr/>
          </p:nvSpPr>
          <p:spPr>
            <a:xfrm>
              <a:off x="2305815" y="3939098"/>
              <a:ext cx="357791" cy="369332"/>
            </a:xfrm>
            <a:prstGeom prst="rect">
              <a:avLst/>
            </a:prstGeom>
          </p:spPr>
          <p:txBody>
            <a:bodyPr wrap="none">
              <a:spAutoFit/>
            </a:bodyPr>
            <a:lstStyle/>
            <a:p>
              <a:r>
                <a:rPr lang="en-US" altLang="en-US" dirty="0"/>
                <a:t>b </a:t>
              </a:r>
              <a:endParaRPr lang="en-US" dirty="0"/>
            </a:p>
          </p:txBody>
        </p:sp>
        <p:sp>
          <p:nvSpPr>
            <p:cNvPr id="11" name="Rectangle 10">
              <a:extLst>
                <a:ext uri="{FF2B5EF4-FFF2-40B4-BE49-F238E27FC236}">
                  <a16:creationId xmlns:a16="http://schemas.microsoft.com/office/drawing/2014/main" id="{680A4899-34D6-E7B2-FD7B-76E32329D916}"/>
                </a:ext>
              </a:extLst>
            </p:cNvPr>
            <p:cNvSpPr/>
            <p:nvPr/>
          </p:nvSpPr>
          <p:spPr>
            <a:xfrm>
              <a:off x="962935" y="3457908"/>
              <a:ext cx="972514" cy="923330"/>
            </a:xfrm>
            <a:prstGeom prst="rect">
              <a:avLst/>
            </a:prstGeom>
          </p:spPr>
          <p:txBody>
            <a:bodyPr wrap="square">
              <a:spAutoFit/>
            </a:bodyPr>
            <a:lstStyle/>
            <a:p>
              <a:r>
                <a:rPr lang="en-US" altLang="en-US" dirty="0"/>
                <a:t>Lear active network </a:t>
              </a:r>
              <a:endParaRPr lang="en-US" dirty="0"/>
            </a:p>
          </p:txBody>
        </p:sp>
        <p:sp>
          <p:nvSpPr>
            <p:cNvPr id="12" name="Rectangle 11">
              <a:extLst>
                <a:ext uri="{FF2B5EF4-FFF2-40B4-BE49-F238E27FC236}">
                  <a16:creationId xmlns:a16="http://schemas.microsoft.com/office/drawing/2014/main" id="{8B80B762-40E2-01E1-7831-E801EF6801A9}"/>
                </a:ext>
              </a:extLst>
            </p:cNvPr>
            <p:cNvSpPr/>
            <p:nvPr/>
          </p:nvSpPr>
          <p:spPr>
            <a:xfrm>
              <a:off x="4727536" y="3352588"/>
              <a:ext cx="344966" cy="369332"/>
            </a:xfrm>
            <a:prstGeom prst="rect">
              <a:avLst/>
            </a:prstGeom>
          </p:spPr>
          <p:txBody>
            <a:bodyPr wrap="none">
              <a:spAutoFit/>
            </a:bodyPr>
            <a:lstStyle/>
            <a:p>
              <a:r>
                <a:rPr lang="en-US" altLang="en-US" dirty="0"/>
                <a:t>a </a:t>
              </a:r>
              <a:endParaRPr lang="en-US" dirty="0"/>
            </a:p>
          </p:txBody>
        </p:sp>
        <p:sp>
          <p:nvSpPr>
            <p:cNvPr id="13" name="Rectangle 12">
              <a:extLst>
                <a:ext uri="{FF2B5EF4-FFF2-40B4-BE49-F238E27FC236}">
                  <a16:creationId xmlns:a16="http://schemas.microsoft.com/office/drawing/2014/main" id="{05E8AB44-939B-2060-8FD9-B69EF78CC79B}"/>
                </a:ext>
              </a:extLst>
            </p:cNvPr>
            <p:cNvSpPr/>
            <p:nvPr/>
          </p:nvSpPr>
          <p:spPr>
            <a:xfrm>
              <a:off x="4721123" y="4119207"/>
              <a:ext cx="357791" cy="369332"/>
            </a:xfrm>
            <a:prstGeom prst="rect">
              <a:avLst/>
            </a:prstGeom>
          </p:spPr>
          <p:txBody>
            <a:bodyPr wrap="none">
              <a:spAutoFit/>
            </a:bodyPr>
            <a:lstStyle/>
            <a:p>
              <a:r>
                <a:rPr lang="en-US" altLang="en-US" dirty="0"/>
                <a:t>b </a:t>
              </a:r>
              <a:endParaRPr lang="en-US" dirty="0"/>
            </a:p>
          </p:txBody>
        </p:sp>
        <p:sp>
          <p:nvSpPr>
            <p:cNvPr id="14" name="Rectangle 13">
              <a:extLst>
                <a:ext uri="{FF2B5EF4-FFF2-40B4-BE49-F238E27FC236}">
                  <a16:creationId xmlns:a16="http://schemas.microsoft.com/office/drawing/2014/main" id="{FF046CD2-FD62-1C18-E7AD-B04D8E3983F8}"/>
                </a:ext>
              </a:extLst>
            </p:cNvPr>
            <p:cNvSpPr/>
            <p:nvPr/>
          </p:nvSpPr>
          <p:spPr>
            <a:xfrm>
              <a:off x="3862979" y="3103961"/>
              <a:ext cx="503664" cy="369332"/>
            </a:xfrm>
            <a:prstGeom prst="rect">
              <a:avLst/>
            </a:prstGeom>
          </p:spPr>
          <p:txBody>
            <a:bodyPr wrap="none">
              <a:spAutoFit/>
            </a:bodyPr>
            <a:lstStyle/>
            <a:p>
              <a:r>
                <a:rPr lang="en-US" altLang="en-US" i="1" dirty="0" err="1"/>
                <a:t>R</a:t>
              </a:r>
              <a:r>
                <a:rPr lang="en-US" altLang="en-US" baseline="-25000" dirty="0" err="1"/>
                <a:t>th</a:t>
              </a:r>
              <a:r>
                <a:rPr lang="en-US" altLang="en-US" dirty="0"/>
                <a:t> </a:t>
              </a:r>
              <a:endParaRPr lang="en-US" dirty="0"/>
            </a:p>
          </p:txBody>
        </p:sp>
        <p:sp>
          <p:nvSpPr>
            <p:cNvPr id="15" name="Rectangle 14">
              <a:extLst>
                <a:ext uri="{FF2B5EF4-FFF2-40B4-BE49-F238E27FC236}">
                  <a16:creationId xmlns:a16="http://schemas.microsoft.com/office/drawing/2014/main" id="{729117B3-21E0-37C7-063C-526F7A65612D}"/>
                </a:ext>
              </a:extLst>
            </p:cNvPr>
            <p:cNvSpPr/>
            <p:nvPr/>
          </p:nvSpPr>
          <p:spPr>
            <a:xfrm>
              <a:off x="3632118" y="3758397"/>
              <a:ext cx="503664" cy="369332"/>
            </a:xfrm>
            <a:prstGeom prst="rect">
              <a:avLst/>
            </a:prstGeom>
          </p:spPr>
          <p:txBody>
            <a:bodyPr wrap="none">
              <a:spAutoFit/>
            </a:bodyPr>
            <a:lstStyle/>
            <a:p>
              <a:r>
                <a:rPr lang="en-US" altLang="en-US" i="1" dirty="0"/>
                <a:t>V</a:t>
              </a:r>
              <a:r>
                <a:rPr lang="en-US" altLang="en-US" baseline="-25000" dirty="0"/>
                <a:t>th</a:t>
              </a:r>
              <a:r>
                <a:rPr lang="en-US" altLang="en-US" dirty="0"/>
                <a:t> </a:t>
              </a:r>
              <a:endParaRPr lang="en-US" dirty="0"/>
            </a:p>
          </p:txBody>
        </p:sp>
        <p:sp>
          <p:nvSpPr>
            <p:cNvPr id="16" name="Rectangle 15">
              <a:extLst>
                <a:ext uri="{FF2B5EF4-FFF2-40B4-BE49-F238E27FC236}">
                  <a16:creationId xmlns:a16="http://schemas.microsoft.com/office/drawing/2014/main" id="{BFC3CF47-2913-2EDB-F77F-F862BFAFDC79}"/>
                </a:ext>
              </a:extLst>
            </p:cNvPr>
            <p:cNvSpPr/>
            <p:nvPr/>
          </p:nvSpPr>
          <p:spPr>
            <a:xfrm>
              <a:off x="2757983" y="3655824"/>
              <a:ext cx="521298" cy="584775"/>
            </a:xfrm>
            <a:prstGeom prst="rect">
              <a:avLst/>
            </a:prstGeom>
          </p:spPr>
          <p:txBody>
            <a:bodyPr wrap="none">
              <a:spAutoFit/>
            </a:bodyPr>
            <a:lstStyle/>
            <a:p>
              <a:r>
                <a:rPr lang="en-US" altLang="en-US" sz="3200" b="1" i="1" dirty="0">
                  <a:solidFill>
                    <a:srgbClr val="0000FF"/>
                  </a:solidFill>
                </a:rPr>
                <a:t>=</a:t>
              </a:r>
              <a:r>
                <a:rPr lang="en-US" altLang="en-US" sz="3200" b="1" dirty="0">
                  <a:solidFill>
                    <a:srgbClr val="0000FF"/>
                  </a:solidFill>
                </a:rPr>
                <a:t> </a:t>
              </a:r>
              <a:endParaRPr lang="en-US" sz="3200" b="1" dirty="0">
                <a:solidFill>
                  <a:srgbClr val="0000FF"/>
                </a:solidFill>
              </a:endParaRPr>
            </a:p>
          </p:txBody>
        </p:sp>
        <p:sp>
          <p:nvSpPr>
            <p:cNvPr id="17" name="Rectangle 16">
              <a:extLst>
                <a:ext uri="{FF2B5EF4-FFF2-40B4-BE49-F238E27FC236}">
                  <a16:creationId xmlns:a16="http://schemas.microsoft.com/office/drawing/2014/main" id="{313C8AC1-F2E6-FDF3-46CB-27E2D1734B12}"/>
                </a:ext>
              </a:extLst>
            </p:cNvPr>
            <p:cNvSpPr/>
            <p:nvPr/>
          </p:nvSpPr>
          <p:spPr>
            <a:xfrm>
              <a:off x="5403606" y="3612335"/>
              <a:ext cx="521298" cy="584775"/>
            </a:xfrm>
            <a:prstGeom prst="rect">
              <a:avLst/>
            </a:prstGeom>
          </p:spPr>
          <p:txBody>
            <a:bodyPr wrap="none">
              <a:spAutoFit/>
            </a:bodyPr>
            <a:lstStyle/>
            <a:p>
              <a:r>
                <a:rPr lang="en-US" altLang="en-US" sz="3200" b="1" i="1" dirty="0">
                  <a:solidFill>
                    <a:srgbClr val="0000FF"/>
                  </a:solidFill>
                </a:rPr>
                <a:t>=</a:t>
              </a:r>
              <a:r>
                <a:rPr lang="en-US" altLang="en-US" sz="3200" b="1" dirty="0">
                  <a:solidFill>
                    <a:srgbClr val="0000FF"/>
                  </a:solidFill>
                </a:rPr>
                <a:t> </a:t>
              </a:r>
              <a:endParaRPr lang="en-US" sz="3200" b="1" dirty="0">
                <a:solidFill>
                  <a:srgbClr val="0000FF"/>
                </a:solidFill>
              </a:endParaRPr>
            </a:p>
          </p:txBody>
        </p:sp>
        <p:pic>
          <p:nvPicPr>
            <p:cNvPr id="21" name="Picture 20" descr="A diagram of a circuit&#10;&#10;AI-generated content may be incorrect.">
              <a:extLst>
                <a:ext uri="{FF2B5EF4-FFF2-40B4-BE49-F238E27FC236}">
                  <a16:creationId xmlns:a16="http://schemas.microsoft.com/office/drawing/2014/main" id="{5B305441-D2FA-BA47-3E45-A69868D5A1E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63312" y="3171284"/>
              <a:ext cx="1831173" cy="1373380"/>
            </a:xfrm>
            <a:prstGeom prst="rect">
              <a:avLst/>
            </a:prstGeom>
          </p:spPr>
        </p:pic>
        <p:sp>
          <p:nvSpPr>
            <p:cNvPr id="22" name="Rectangle 21">
              <a:extLst>
                <a:ext uri="{FF2B5EF4-FFF2-40B4-BE49-F238E27FC236}">
                  <a16:creationId xmlns:a16="http://schemas.microsoft.com/office/drawing/2014/main" id="{7B46D58D-D15F-8883-A8D5-92079A0064F5}"/>
                </a:ext>
              </a:extLst>
            </p:cNvPr>
            <p:cNvSpPr/>
            <p:nvPr/>
          </p:nvSpPr>
          <p:spPr>
            <a:xfrm>
              <a:off x="5898038" y="3713860"/>
              <a:ext cx="524503" cy="369332"/>
            </a:xfrm>
            <a:prstGeom prst="rect">
              <a:avLst/>
            </a:prstGeom>
          </p:spPr>
          <p:txBody>
            <a:bodyPr wrap="none">
              <a:spAutoFit/>
            </a:bodyPr>
            <a:lstStyle/>
            <a:p>
              <a:r>
                <a:rPr lang="en-US" altLang="en-US" i="1" dirty="0" err="1"/>
                <a:t>I</a:t>
              </a:r>
              <a:r>
                <a:rPr lang="en-US" altLang="en-US" baseline="-25000" dirty="0" err="1"/>
                <a:t>nor</a:t>
              </a:r>
              <a:r>
                <a:rPr lang="en-US" altLang="en-US" dirty="0"/>
                <a:t> </a:t>
              </a:r>
              <a:endParaRPr lang="en-US" dirty="0"/>
            </a:p>
          </p:txBody>
        </p:sp>
        <p:sp>
          <p:nvSpPr>
            <p:cNvPr id="23" name="Rectangle 22">
              <a:extLst>
                <a:ext uri="{FF2B5EF4-FFF2-40B4-BE49-F238E27FC236}">
                  <a16:creationId xmlns:a16="http://schemas.microsoft.com/office/drawing/2014/main" id="{9188EF6E-2C0A-EAAE-EA8E-F4BB6D8F1426}"/>
                </a:ext>
              </a:extLst>
            </p:cNvPr>
            <p:cNvSpPr/>
            <p:nvPr/>
          </p:nvSpPr>
          <p:spPr>
            <a:xfrm>
              <a:off x="7073856" y="3695200"/>
              <a:ext cx="588623" cy="369332"/>
            </a:xfrm>
            <a:prstGeom prst="rect">
              <a:avLst/>
            </a:prstGeom>
          </p:spPr>
          <p:txBody>
            <a:bodyPr wrap="none">
              <a:spAutoFit/>
            </a:bodyPr>
            <a:lstStyle/>
            <a:p>
              <a:r>
                <a:rPr lang="en-US" altLang="en-US" i="1" dirty="0" err="1"/>
                <a:t>R</a:t>
              </a:r>
              <a:r>
                <a:rPr lang="en-US" altLang="en-US" baseline="-25000" dirty="0" err="1"/>
                <a:t>nor</a:t>
              </a:r>
              <a:r>
                <a:rPr lang="en-US" altLang="en-US" dirty="0"/>
                <a:t> </a:t>
              </a:r>
              <a:endParaRPr lang="en-US" dirty="0"/>
            </a:p>
          </p:txBody>
        </p:sp>
        <p:sp>
          <p:nvSpPr>
            <p:cNvPr id="24" name="Rectangle 23">
              <a:extLst>
                <a:ext uri="{FF2B5EF4-FFF2-40B4-BE49-F238E27FC236}">
                  <a16:creationId xmlns:a16="http://schemas.microsoft.com/office/drawing/2014/main" id="{557C3F2D-4BE1-ADA6-63EF-71C05E550ACD}"/>
                </a:ext>
              </a:extLst>
            </p:cNvPr>
            <p:cNvSpPr/>
            <p:nvPr/>
          </p:nvSpPr>
          <p:spPr>
            <a:xfrm>
              <a:off x="7613804" y="3252840"/>
              <a:ext cx="344966" cy="369332"/>
            </a:xfrm>
            <a:prstGeom prst="rect">
              <a:avLst/>
            </a:prstGeom>
          </p:spPr>
          <p:txBody>
            <a:bodyPr wrap="none">
              <a:spAutoFit/>
            </a:bodyPr>
            <a:lstStyle/>
            <a:p>
              <a:r>
                <a:rPr lang="en-US" altLang="en-US" dirty="0"/>
                <a:t>a </a:t>
              </a:r>
              <a:endParaRPr lang="en-US" dirty="0"/>
            </a:p>
          </p:txBody>
        </p:sp>
        <p:sp>
          <p:nvSpPr>
            <p:cNvPr id="25" name="Rectangle 24">
              <a:extLst>
                <a:ext uri="{FF2B5EF4-FFF2-40B4-BE49-F238E27FC236}">
                  <a16:creationId xmlns:a16="http://schemas.microsoft.com/office/drawing/2014/main" id="{4D24EC05-C58D-D8D2-078C-D4CC28409CC6}"/>
                </a:ext>
              </a:extLst>
            </p:cNvPr>
            <p:cNvSpPr/>
            <p:nvPr/>
          </p:nvSpPr>
          <p:spPr>
            <a:xfrm>
              <a:off x="7607392" y="4094325"/>
              <a:ext cx="357791" cy="369332"/>
            </a:xfrm>
            <a:prstGeom prst="rect">
              <a:avLst/>
            </a:prstGeom>
          </p:spPr>
          <p:txBody>
            <a:bodyPr wrap="none">
              <a:spAutoFit/>
            </a:bodyPr>
            <a:lstStyle/>
            <a:p>
              <a:r>
                <a:rPr lang="en-US" altLang="en-US" dirty="0"/>
                <a:t>b </a:t>
              </a:r>
              <a:endParaRPr lang="en-US" dirty="0"/>
            </a:p>
          </p:txBody>
        </p:sp>
      </p:grpSp>
    </p:spTree>
    <p:extLst>
      <p:ext uri="{BB962C8B-B14F-4D97-AF65-F5344CB8AC3E}">
        <p14:creationId xmlns:p14="http://schemas.microsoft.com/office/powerpoint/2010/main" val="384867349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84CA17F2-F02A-9269-1CCC-351F594CA79D}"/>
              </a:ext>
            </a:extLst>
          </p:cNvPr>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540B721F-2C59-4FF6-9858-7BC68F465633}" type="slidenum">
              <a:rPr kumimoji="0" lang="en-US" sz="1400" b="0" i="0" u="none" strike="noStrike" kern="1200" cap="none" spc="0" normalizeH="0" baseline="0" noProof="0" smtClean="0">
                <a:ln>
                  <a:noFill/>
                </a:ln>
                <a:solidFill>
                  <a:srgbClr val="000000"/>
                </a:solidFill>
                <a:effectLst/>
                <a:uLnTx/>
                <a:uFillTx/>
                <a:latin typeface="Arial"/>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18</a:t>
            </a:fld>
            <a:endParaRPr kumimoji="0" lang="en-US" sz="1400" b="0" i="0" u="none" strike="noStrike" kern="1200" cap="none" spc="0" normalizeH="0" baseline="0" noProof="0">
              <a:ln>
                <a:noFill/>
              </a:ln>
              <a:solidFill>
                <a:srgbClr val="000000"/>
              </a:solidFill>
              <a:effectLst/>
              <a:uLnTx/>
              <a:uFillTx/>
              <a:latin typeface="Arial"/>
              <a:ea typeface="+mn-ea"/>
              <a:cs typeface="+mn-cs"/>
            </a:endParaRPr>
          </a:p>
        </p:txBody>
      </p:sp>
      <p:sp>
        <p:nvSpPr>
          <p:cNvPr id="3" name="Rectangle 4">
            <a:extLst>
              <a:ext uri="{FF2B5EF4-FFF2-40B4-BE49-F238E27FC236}">
                <a16:creationId xmlns:a16="http://schemas.microsoft.com/office/drawing/2014/main" id="{535A888D-045A-5A88-302A-4639EC3FE7F2}"/>
              </a:ext>
            </a:extLst>
          </p:cNvPr>
          <p:cNvSpPr>
            <a:spLocks noChangeArrowheads="1"/>
          </p:cNvSpPr>
          <p:nvPr/>
        </p:nvSpPr>
        <p:spPr bwMode="auto">
          <a:xfrm>
            <a:off x="509590" y="514349"/>
            <a:ext cx="2102981" cy="646331"/>
          </a:xfrm>
          <a:prstGeom prst="rect">
            <a:avLst/>
          </a:prstGeom>
          <a:noFill/>
          <a:ln w="19050">
            <a:solidFill>
              <a:srgbClr val="FF3300"/>
            </a:solidFill>
            <a:miter lim="800000"/>
            <a:headEnd/>
            <a:tailEnd/>
          </a:ln>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FF0000"/>
                </a:solidFill>
                <a:effectLst/>
                <a:uLnTx/>
                <a:uFillTx/>
                <a:latin typeface="Arial" charset="0"/>
                <a:ea typeface="+mn-ea"/>
                <a:cs typeface="+mn-cs"/>
              </a:rPr>
              <a:t>Homework:</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Arial" charset="0"/>
                <a:ea typeface="+mn-ea"/>
                <a:cs typeface="+mn-cs"/>
              </a:rPr>
              <a:t>Ch1: 12,13,14,15</a:t>
            </a:r>
          </a:p>
        </p:txBody>
      </p:sp>
    </p:spTree>
    <p:extLst>
      <p:ext uri="{BB962C8B-B14F-4D97-AF65-F5344CB8AC3E}">
        <p14:creationId xmlns:p14="http://schemas.microsoft.com/office/powerpoint/2010/main" val="1443478183"/>
      </p:ext>
    </p:extLst>
  </p:cSld>
  <p:clrMapOvr>
    <a:masterClrMapping/>
  </p:clrMapOvr>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w="25400">
          <a:solidFill>
            <a:schemeClr val="tx1"/>
          </a:solidFill>
        </a:ln>
      </a:spPr>
      <a:bodyPr rtlCol="0" anchor="ctr">
        <a:spAutoFit/>
      </a:bodyPr>
      <a:lstStyle>
        <a:defPPr algn="l">
          <a:defRPr dirty="0"/>
        </a:defPPr>
      </a:lstStyle>
    </a:spDef>
    <a:ln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arrow" w="med" len="med"/>
        </a:ln>
        <a:effectLst/>
      </a:spPr>
      <a:bodyPr vert="horz" wrap="square" lIns="91440" tIns="45720" rIns="91440" bIns="45720" numCol="1" anchor="t" anchorCtr="0" compatLnSpc="1">
        <a:prstTxWarp prst="textNoShape">
          <a:avLst/>
        </a:prstTxWarp>
        <a:spAutoFit/>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142691</TotalTime>
  <Words>1713</Words>
  <Application>Microsoft Office PowerPoint</Application>
  <PresentationFormat>On-screen Show (4:3)</PresentationFormat>
  <Paragraphs>216</Paragraphs>
  <Slides>18</Slides>
  <Notes>0</Notes>
  <HiddenSlides>0</HiddenSlides>
  <MMClips>0</MMClips>
  <ScaleCrop>false</ScaleCrop>
  <HeadingPairs>
    <vt:vector size="8" baseType="variant">
      <vt:variant>
        <vt:lpstr>Fonts Used</vt:lpstr>
      </vt:variant>
      <vt:variant>
        <vt:i4>3</vt:i4>
      </vt:variant>
      <vt:variant>
        <vt:lpstr>Theme</vt:lpstr>
      </vt:variant>
      <vt:variant>
        <vt:i4>1</vt:i4>
      </vt:variant>
      <vt:variant>
        <vt:lpstr>Embedded OLE Servers</vt:lpstr>
      </vt:variant>
      <vt:variant>
        <vt:i4>2</vt:i4>
      </vt:variant>
      <vt:variant>
        <vt:lpstr>Slide Titles</vt:lpstr>
      </vt:variant>
      <vt:variant>
        <vt:i4>18</vt:i4>
      </vt:variant>
    </vt:vector>
  </HeadingPairs>
  <TitlesOfParts>
    <vt:vector size="24" baseType="lpstr">
      <vt:lpstr>Arial</vt:lpstr>
      <vt:lpstr>Symbol</vt:lpstr>
      <vt:lpstr>Times New Roman</vt:lpstr>
      <vt:lpstr>Default Design</vt:lpstr>
      <vt:lpstr>Equation</vt:lpstr>
      <vt:lpstr>MathType 6.0 Equation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Western Illinois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pw103</dc:creator>
  <cp:lastModifiedBy>Pengqian Wang</cp:lastModifiedBy>
  <cp:revision>2233</cp:revision>
  <cp:lastPrinted>2017-01-04T16:34:42Z</cp:lastPrinted>
  <dcterms:created xsi:type="dcterms:W3CDTF">2006-08-25T03:15:15Z</dcterms:created>
  <dcterms:modified xsi:type="dcterms:W3CDTF">2025-08-23T02:40:40Z</dcterms:modified>
</cp:coreProperties>
</file>