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6"/>
  </p:notesMasterIdLst>
  <p:sldIdLst>
    <p:sldId id="475" r:id="rId5"/>
    <p:sldId id="478" r:id="rId6"/>
    <p:sldId id="480" r:id="rId7"/>
    <p:sldId id="498" r:id="rId8"/>
    <p:sldId id="481" r:id="rId9"/>
    <p:sldId id="482" r:id="rId10"/>
    <p:sldId id="483" r:id="rId11"/>
    <p:sldId id="477" r:id="rId12"/>
    <p:sldId id="484" r:id="rId13"/>
    <p:sldId id="486" r:id="rId14"/>
    <p:sldId id="487" r:id="rId15"/>
    <p:sldId id="488" r:id="rId16"/>
    <p:sldId id="489" r:id="rId17"/>
    <p:sldId id="491" r:id="rId18"/>
    <p:sldId id="490" r:id="rId19"/>
    <p:sldId id="492" r:id="rId20"/>
    <p:sldId id="493" r:id="rId21"/>
    <p:sldId id="494" r:id="rId22"/>
    <p:sldId id="496" r:id="rId23"/>
    <p:sldId id="497" r:id="rId24"/>
    <p:sldId id="495" r:id="rId25"/>
  </p:sldIdLst>
  <p:sldSz cx="9144000" cy="6858000" type="screen4x3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  <a:srgbClr val="0000FF"/>
    <a:srgbClr val="660066"/>
    <a:srgbClr val="993300"/>
    <a:srgbClr val="FF3300"/>
    <a:srgbClr val="FF0000"/>
    <a:srgbClr val="FF00FF"/>
    <a:srgbClr val="00CC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8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68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>
            <a:lvl1pPr algn="l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>
            <a:lvl1pPr algn="r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5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8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b" anchorCtr="0" compatLnSpc="1">
            <a:prstTxWarp prst="textNoShape">
              <a:avLst/>
            </a:prstTxWarp>
          </a:bodyPr>
          <a:lstStyle>
            <a:lvl1pPr algn="l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8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b" anchorCtr="0" compatLnSpc="1">
            <a:prstTxWarp prst="textNoShape">
              <a:avLst/>
            </a:prstTxWarp>
          </a:bodyPr>
          <a:lstStyle>
            <a:lvl1pPr algn="r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6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8F8B8-E0C1-4FAD-AD74-69D488E7C6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D3BE7-6065-471B-BA16-EFF0988E00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5D0AA-1D2D-4A30-9D07-F026F9F873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1CB41-53ED-4D31-A82B-8A5456FAAE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54C77-8F0C-4259-A848-4ADC79A7D7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594E2-DAE5-4C51-9B4F-C73E8D4337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A1F17-4162-463A-A41E-5154EA9C6A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62E55-8FBE-49F7-9495-1AF3EC132E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F0E87-18A0-4292-8A52-784A96C3CC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0FED4-C5E0-4295-B392-C280D555D3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DE699-DEBD-4454-85ED-BCB3F533AB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F8DAA-56BA-4E47-8F92-41FF7CEFCF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D17B0-96B9-44C8-9DB6-3F19EB3F89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35822-61C5-492F-8FBD-CFBCDAADC8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4F3A5-79A8-43DC-8A36-CBCA0D0539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B31A6-358C-4128-ABC2-07D94DCE19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E7DF8-08C2-479C-BAC0-DB97922E9E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7645C-2B39-4548-8709-9212CFEF2A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B84CE-A0CF-4BB0-AFA5-D0C2FB285D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C4703-A504-470D-A671-338233E0B4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15E36-45EA-485B-88FD-53C71A0C2D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8DB69-89EF-4182-8404-334C83401B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F8DAA-56BA-4E47-8F92-41FF7CEFCF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D17B0-96B9-44C8-9DB6-3F19EB3F89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35822-61C5-492F-8FBD-CFBCDAADC8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4F3A5-79A8-43DC-8A36-CBCA0D0539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B31A6-358C-4128-ABC2-07D94DCE19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E7DF8-08C2-479C-BAC0-DB97922E9E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7645C-2B39-4548-8709-9212CFEF2A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B84CE-A0CF-4BB0-AFA5-D0C2FB285D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C4703-A504-470D-A671-338233E0B4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15E36-45EA-485B-88FD-53C71A0C2D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8DB69-89EF-4182-8404-334C83401B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 algn="l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124BF12E-FD96-4457-90F0-27A10EE487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 algn="l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CAD7B34-BA52-4928-86F9-5291A77A4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 algn="l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CAD7B34-BA52-4928-86F9-5291A77A4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2.jpeg"/><Relationship Id="rId7" Type="http://schemas.openxmlformats.org/officeDocument/2006/relationships/image" Target="../media/image14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21.wmf"/><Relationship Id="rId7" Type="http://schemas.openxmlformats.org/officeDocument/2006/relationships/oleObject" Target="../embeddings/oleObject16.bin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1.wmf"/><Relationship Id="rId7" Type="http://schemas.openxmlformats.org/officeDocument/2006/relationships/oleObject" Target="../embeddings/oleObject22.bin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jpeg"/><Relationship Id="rId5" Type="http://schemas.openxmlformats.org/officeDocument/2006/relationships/image" Target="../media/image32.wmf"/><Relationship Id="rId10" Type="http://schemas.openxmlformats.org/officeDocument/2006/relationships/image" Target="../media/image35.wmf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3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4800" y="195263"/>
            <a:ext cx="8401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41 Atomic Structure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3822" y="781578"/>
            <a:ext cx="5181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21, 23 Hydrogen atom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41.3 The hydrogen atom</a:t>
            </a:r>
          </a:p>
          <a:p>
            <a:pPr lvl="0" algn="l"/>
            <a:r>
              <a:rPr lang="en-US" u="sng" dirty="0">
                <a:solidFill>
                  <a:srgbClr val="0000CC"/>
                </a:solidFill>
              </a:rPr>
              <a:t>Schrödinger equation for the hydrogen atom: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0525" y="1924735"/>
            <a:ext cx="2219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/>
            <a:r>
              <a:rPr lang="en-US" dirty="0"/>
              <a:t>The potential energy : </a:t>
            </a:r>
          </a:p>
        </p:txBody>
      </p:sp>
      <p:graphicFrame>
        <p:nvGraphicFramePr>
          <p:cNvPr id="239624" name="Object 6"/>
          <p:cNvGraphicFramePr>
            <a:graphicFrameLocks noChangeAspect="1"/>
          </p:cNvGraphicFramePr>
          <p:nvPr/>
        </p:nvGraphicFramePr>
        <p:xfrm>
          <a:off x="2673350" y="1808163"/>
          <a:ext cx="167798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457200" progId="Equation.3">
                  <p:embed/>
                </p:oleObj>
              </mc:Choice>
              <mc:Fallback>
                <p:oleObj name="Equation" r:id="rId2" imgW="109188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3350" y="1808163"/>
                        <a:ext cx="167798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22"/>
          <p:cNvGrpSpPr>
            <a:grpSpLocks/>
          </p:cNvGrpSpPr>
          <p:nvPr/>
        </p:nvGrpSpPr>
        <p:grpSpPr bwMode="auto">
          <a:xfrm>
            <a:off x="6635750" y="1179513"/>
            <a:ext cx="1516063" cy="1349375"/>
            <a:chOff x="4540" y="353"/>
            <a:chExt cx="955" cy="850"/>
          </a:xfrm>
        </p:grpSpPr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4540" y="353"/>
              <a:ext cx="955" cy="850"/>
              <a:chOff x="2382" y="938"/>
              <a:chExt cx="1102" cy="968"/>
            </a:xfrm>
          </p:grpSpPr>
          <p:sp>
            <p:nvSpPr>
              <p:cNvPr id="20" name="Oval 8"/>
              <p:cNvSpPr>
                <a:spLocks noChangeArrowheads="1"/>
              </p:cNvSpPr>
              <p:nvPr/>
            </p:nvSpPr>
            <p:spPr bwMode="auto">
              <a:xfrm>
                <a:off x="2734" y="1253"/>
                <a:ext cx="323" cy="317"/>
              </a:xfrm>
              <a:prstGeom prst="ellipse">
                <a:avLst/>
              </a:prstGeom>
              <a:gradFill rotWithShape="1">
                <a:gsLst>
                  <a:gs pos="0">
                    <a:srgbClr val="475E76"/>
                  </a:gs>
                  <a:gs pos="50000">
                    <a:srgbClr val="99CCFF"/>
                  </a:gs>
                  <a:gs pos="100000">
                    <a:srgbClr val="475E76"/>
                  </a:gs>
                </a:gsLst>
                <a:lin ang="0" scaled="1"/>
              </a:gradFill>
              <a:ln w="9525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1" name="Text Box 9"/>
              <p:cNvSpPr txBox="1">
                <a:spLocks noChangeArrowheads="1"/>
              </p:cNvSpPr>
              <p:nvPr/>
            </p:nvSpPr>
            <p:spPr bwMode="auto">
              <a:xfrm>
                <a:off x="2717" y="1283"/>
                <a:ext cx="302" cy="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b="1" dirty="0"/>
                  <a:t>+</a:t>
                </a:r>
                <a:r>
                  <a:rPr lang="en-US" b="1" i="1" dirty="0"/>
                  <a:t>e</a:t>
                </a:r>
              </a:p>
            </p:txBody>
          </p:sp>
          <p:grpSp>
            <p:nvGrpSpPr>
              <p:cNvPr id="22" name="Group 10"/>
              <p:cNvGrpSpPr>
                <a:grpSpLocks/>
              </p:cNvGrpSpPr>
              <p:nvPr/>
            </p:nvGrpSpPr>
            <p:grpSpPr bwMode="auto">
              <a:xfrm>
                <a:off x="3221" y="1126"/>
                <a:ext cx="263" cy="263"/>
                <a:chOff x="3221" y="1126"/>
                <a:chExt cx="263" cy="263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3262" y="1184"/>
                  <a:ext cx="158" cy="15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2525"/>
                    </a:gs>
                    <a:gs pos="50000">
                      <a:srgbClr val="FF5050"/>
                    </a:gs>
                    <a:gs pos="100000">
                      <a:srgbClr val="762525"/>
                    </a:gs>
                  </a:gsLst>
                  <a:lin ang="5400000" scaled="1"/>
                </a:gradFill>
                <a:ln w="9525" algn="ctr">
                  <a:solidFill>
                    <a:srgbClr val="990000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221" y="1126"/>
                  <a:ext cx="263" cy="26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en-US" b="1" i="1"/>
                    <a:t>-e</a:t>
                  </a:r>
                </a:p>
              </p:txBody>
            </p:sp>
          </p:grpSp>
          <p:sp>
            <p:nvSpPr>
              <p:cNvPr id="23" name="Oval 13"/>
              <p:cNvSpPr>
                <a:spLocks noChangeArrowheads="1"/>
              </p:cNvSpPr>
              <p:nvPr/>
            </p:nvSpPr>
            <p:spPr bwMode="auto">
              <a:xfrm>
                <a:off x="2382" y="938"/>
                <a:ext cx="1000" cy="968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4992" y="384"/>
              <a:ext cx="161" cy="37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4917" y="402"/>
              <a:ext cx="17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i="1"/>
                <a:t>r</a:t>
              </a:r>
            </a:p>
          </p:txBody>
        </p:sp>
      </p:grp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393398" y="2470150"/>
            <a:ext cx="446147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dirty="0"/>
              <a:t>The time-independent Schrödinger equation:</a:t>
            </a:r>
          </a:p>
        </p:txBody>
      </p:sp>
      <p:graphicFrame>
        <p:nvGraphicFramePr>
          <p:cNvPr id="27" name="Object 18"/>
          <p:cNvGraphicFramePr>
            <a:graphicFrameLocks noChangeAspect="1"/>
          </p:cNvGraphicFramePr>
          <p:nvPr/>
        </p:nvGraphicFramePr>
        <p:xfrm>
          <a:off x="450850" y="2878138"/>
          <a:ext cx="39592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9800" imgH="482400" progId="Equation.3">
                  <p:embed/>
                </p:oleObj>
              </mc:Choice>
              <mc:Fallback>
                <p:oleObj name="Equation" r:id="rId4" imgW="2539800" imgH="48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2878138"/>
                        <a:ext cx="39592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425450" y="3648075"/>
            <a:ext cx="5888038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dirty="0"/>
              <a:t>It is easier to solve this equation if the rectangular coordinates are converted into the</a:t>
            </a:r>
            <a:r>
              <a:rPr lang="en-US" dirty="0">
                <a:solidFill>
                  <a:srgbClr val="0000CC"/>
                </a:solidFill>
              </a:rPr>
              <a:t> spherical polar coordinates</a:t>
            </a:r>
            <a:r>
              <a:rPr lang="en-US" dirty="0"/>
              <a:t>:</a:t>
            </a:r>
          </a:p>
        </p:txBody>
      </p:sp>
      <p:pic>
        <p:nvPicPr>
          <p:cNvPr id="29" name="Picture 20" descr="Are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5563" y="3594100"/>
            <a:ext cx="2311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" name="Object 21"/>
          <p:cNvGraphicFramePr>
            <a:graphicFrameLocks noChangeAspect="1"/>
          </p:cNvGraphicFramePr>
          <p:nvPr/>
        </p:nvGraphicFramePr>
        <p:xfrm>
          <a:off x="512763" y="4364038"/>
          <a:ext cx="3544887" cy="173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361960" imgH="1155600" progId="Equation.3">
                  <p:embed/>
                </p:oleObj>
              </mc:Choice>
              <mc:Fallback>
                <p:oleObj name="Equation" r:id="rId7" imgW="2361960" imgH="1155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4364038"/>
                        <a:ext cx="3544887" cy="173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D20DF-E62B-4BC8-837F-B7A6B8B150DE}" type="slidenum">
              <a:rPr 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93700" y="257175"/>
            <a:ext cx="8531225" cy="54476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 indent="-225425" algn="l"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b="1" u="sng" dirty="0">
                <a:solidFill>
                  <a:srgbClr val="660066"/>
                </a:solidFill>
              </a:rPr>
              <a:t>Quantum numbers for the hydrogen atom: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When </a:t>
            </a:r>
            <a:r>
              <a:rPr lang="en-US" dirty="0">
                <a:solidFill>
                  <a:srgbClr val="0000FF"/>
                </a:solidFill>
              </a:rPr>
              <a:t>boundary conditions </a:t>
            </a:r>
            <a:r>
              <a:rPr lang="en-US" dirty="0">
                <a:solidFill>
                  <a:srgbClr val="000000"/>
                </a:solidFill>
              </a:rPr>
              <a:t>are applied, we get </a:t>
            </a:r>
            <a:r>
              <a:rPr lang="en-US" dirty="0">
                <a:solidFill>
                  <a:srgbClr val="0000FF"/>
                </a:solidFill>
              </a:rPr>
              <a:t>three different quantum numbers </a:t>
            </a:r>
            <a:r>
              <a:rPr lang="en-US" dirty="0">
                <a:solidFill>
                  <a:srgbClr val="000000"/>
                </a:solidFill>
              </a:rPr>
              <a:t>for each allowed state. The three quantum numbers are restricted to </a:t>
            </a:r>
            <a:r>
              <a:rPr lang="en-US" i="1" dirty="0">
                <a:solidFill>
                  <a:srgbClr val="000000"/>
                </a:solidFill>
              </a:rPr>
              <a:t>integer values</a:t>
            </a:r>
            <a:r>
              <a:rPr lang="en-US" dirty="0">
                <a:solidFill>
                  <a:srgbClr val="000000"/>
                </a:solidFill>
              </a:rPr>
              <a:t>. They correspond to three degrees of freedom.</a:t>
            </a:r>
          </a:p>
          <a:p>
            <a:pPr marL="225425" indent="-225425" algn="l"/>
            <a:endParaRPr lang="en-US" sz="800" dirty="0">
              <a:solidFill>
                <a:srgbClr val="000000"/>
              </a:solidFill>
            </a:endParaRPr>
          </a:p>
          <a:p>
            <a:pPr marL="225425" indent="-225425" algn="l"/>
            <a:r>
              <a:rPr lang="en-US" dirty="0">
                <a:solidFill>
                  <a:srgbClr val="000000"/>
                </a:solidFill>
              </a:rPr>
              <a:t>1) </a:t>
            </a:r>
            <a:r>
              <a:rPr lang="en-US" b="1" dirty="0">
                <a:solidFill>
                  <a:srgbClr val="0000CC"/>
                </a:solidFill>
              </a:rPr>
              <a:t>Principal quantum number</a:t>
            </a:r>
            <a:r>
              <a:rPr lang="en-US" b="1" i="1" dirty="0">
                <a:solidFill>
                  <a:srgbClr val="0000CC"/>
                </a:solidFill>
              </a:rPr>
              <a:t> n</a:t>
            </a:r>
            <a:r>
              <a:rPr lang="en-US" b="1" dirty="0">
                <a:solidFill>
                  <a:srgbClr val="0000CC"/>
                </a:solidFill>
              </a:rPr>
              <a:t>:</a:t>
            </a:r>
          </a:p>
          <a:p>
            <a:pPr marL="225425" indent="-225425" algn="l"/>
            <a:r>
              <a:rPr lang="en-US" dirty="0">
                <a:solidFill>
                  <a:srgbClr val="000000"/>
                </a:solidFill>
              </a:rPr>
              <a:t>It is associated with the energy of the allowed sates:</a:t>
            </a:r>
          </a:p>
          <a:p>
            <a:pPr marL="225425" indent="-225425" algn="l"/>
            <a:endParaRPr lang="en-US" dirty="0">
              <a:solidFill>
                <a:srgbClr val="000000"/>
              </a:solidFill>
            </a:endParaRPr>
          </a:p>
          <a:p>
            <a:pPr marL="225425" indent="-225425" algn="l"/>
            <a:endParaRPr lang="en-US" dirty="0">
              <a:solidFill>
                <a:srgbClr val="000000"/>
              </a:solidFill>
            </a:endParaRPr>
          </a:p>
          <a:p>
            <a:pPr marL="225425" indent="-225425" algn="l"/>
            <a:endParaRPr lang="en-US" dirty="0">
              <a:solidFill>
                <a:srgbClr val="000000"/>
              </a:solidFill>
            </a:endParaRPr>
          </a:p>
          <a:p>
            <a:pPr marL="225425" indent="-225425" algn="l"/>
            <a:endParaRPr lang="en-US" sz="800" dirty="0">
              <a:solidFill>
                <a:srgbClr val="000000"/>
              </a:solidFill>
            </a:endParaRPr>
          </a:p>
          <a:p>
            <a:pPr marL="225425" indent="-225425" algn="l"/>
            <a:r>
              <a:rPr lang="en-US" dirty="0">
                <a:solidFill>
                  <a:srgbClr val="000000"/>
                </a:solidFill>
              </a:rPr>
              <a:t>2) </a:t>
            </a:r>
            <a:r>
              <a:rPr lang="en-US" b="1" dirty="0">
                <a:solidFill>
                  <a:srgbClr val="0000CC"/>
                </a:solidFill>
              </a:rPr>
              <a:t>Orbital quantum number</a:t>
            </a:r>
            <a:r>
              <a:rPr lang="en-US" b="1" i="1" dirty="0">
                <a:solidFill>
                  <a:srgbClr val="0000CC"/>
                </a:solidFill>
              </a:rPr>
              <a:t> l</a:t>
            </a:r>
            <a:r>
              <a:rPr lang="en-US" b="1" dirty="0">
                <a:solidFill>
                  <a:srgbClr val="0000CC"/>
                </a:solidFill>
              </a:rPr>
              <a:t>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It is associated with the </a:t>
            </a:r>
            <a:r>
              <a:rPr lang="en-US" dirty="0">
                <a:solidFill>
                  <a:srgbClr val="0000FF"/>
                </a:solidFill>
              </a:rPr>
              <a:t>orbital angular momentum </a:t>
            </a:r>
            <a:r>
              <a:rPr lang="en-US" dirty="0">
                <a:solidFill>
                  <a:srgbClr val="000000"/>
                </a:solidFill>
              </a:rPr>
              <a:t>of the electron. An atom in a state with principle quantum number </a:t>
            </a:r>
            <a:r>
              <a:rPr lang="en-US" i="1" dirty="0">
                <a:solidFill>
                  <a:srgbClr val="000000"/>
                </a:solidFill>
              </a:rPr>
              <a:t>n </a:t>
            </a:r>
            <a:r>
              <a:rPr lang="en-US" dirty="0">
                <a:solidFill>
                  <a:srgbClr val="000000"/>
                </a:solidFill>
              </a:rPr>
              <a:t>can take the following discrete orbital angular momentum:</a:t>
            </a:r>
          </a:p>
          <a:p>
            <a:pPr algn="l"/>
            <a:endParaRPr lang="en-US" dirty="0">
              <a:solidFill>
                <a:srgbClr val="000000"/>
              </a:solidFill>
            </a:endParaRPr>
          </a:p>
          <a:p>
            <a:pPr algn="l"/>
            <a:endParaRPr lang="en-US" dirty="0">
              <a:solidFill>
                <a:srgbClr val="000000"/>
              </a:solidFill>
            </a:endParaRPr>
          </a:p>
          <a:p>
            <a:pPr algn="l"/>
            <a:r>
              <a:rPr lang="en-US" i="1" dirty="0">
                <a:solidFill>
                  <a:srgbClr val="000000"/>
                </a:solidFill>
              </a:rPr>
              <a:t>L</a:t>
            </a:r>
            <a:r>
              <a:rPr lang="en-US" dirty="0">
                <a:solidFill>
                  <a:srgbClr val="000000"/>
                </a:solidFill>
              </a:rPr>
              <a:t> can equal 0 when </a:t>
            </a:r>
            <a:r>
              <a:rPr lang="en-US" i="1" dirty="0">
                <a:solidFill>
                  <a:srgbClr val="000000"/>
                </a:solidFill>
              </a:rPr>
              <a:t>l </a:t>
            </a:r>
            <a:r>
              <a:rPr lang="en-US" dirty="0">
                <a:solidFill>
                  <a:srgbClr val="000000"/>
                </a:solidFill>
              </a:rPr>
              <a:t>= 0, where the wave functions are spherically symmetric.</a:t>
            </a:r>
          </a:p>
          <a:p>
            <a:pPr algn="l"/>
            <a:endParaRPr lang="en-US" sz="800" dirty="0">
              <a:solidFill>
                <a:srgbClr val="000000"/>
              </a:solidFill>
            </a:endParaRPr>
          </a:p>
          <a:p>
            <a:pPr algn="l"/>
            <a:r>
              <a:rPr lang="en-US" dirty="0">
                <a:solidFill>
                  <a:srgbClr val="000000"/>
                </a:solidFill>
              </a:rPr>
              <a:t>3) </a:t>
            </a:r>
            <a:r>
              <a:rPr lang="en-US" b="1" dirty="0">
                <a:solidFill>
                  <a:srgbClr val="0000CC"/>
                </a:solidFill>
              </a:rPr>
              <a:t>Magnetic quantum number </a:t>
            </a:r>
            <a:r>
              <a:rPr lang="en-US" b="1" i="1" dirty="0">
                <a:solidFill>
                  <a:srgbClr val="0000CC"/>
                </a:solidFill>
              </a:rPr>
              <a:t>m</a:t>
            </a:r>
            <a:r>
              <a:rPr lang="en-US" b="1" i="1" baseline="-25000" dirty="0">
                <a:solidFill>
                  <a:srgbClr val="0000CC"/>
                </a:solidFill>
              </a:rPr>
              <a:t>l</a:t>
            </a:r>
            <a:r>
              <a:rPr lang="en-US" b="1" dirty="0">
                <a:solidFill>
                  <a:srgbClr val="0000FF"/>
                </a:solidFill>
              </a:rPr>
              <a:t>:</a:t>
            </a:r>
          </a:p>
          <a:p>
            <a:pPr algn="l"/>
            <a:r>
              <a:rPr lang="en-US" dirty="0"/>
              <a:t>The orbital magnetic quantum number </a:t>
            </a:r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dirty="0"/>
              <a:t> specifies the allowed values of the </a:t>
            </a:r>
            <a:r>
              <a:rPr lang="en-US" i="1" dirty="0"/>
              <a:t>z</a:t>
            </a:r>
            <a:r>
              <a:rPr lang="en-US" dirty="0"/>
              <a:t> component of the orbital angular momentum: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473075" y="2192338"/>
          <a:ext cx="42989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3960" imgH="457200" progId="Equation.3">
                  <p:embed/>
                </p:oleObj>
              </mc:Choice>
              <mc:Fallback>
                <p:oleObj name="Equation" r:id="rId2" imgW="279396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2192338"/>
                        <a:ext cx="4298950" cy="7032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4777613" y="2262188"/>
            <a:ext cx="2289175" cy="584775"/>
            <a:chOff x="5368925" y="2509838"/>
            <a:chExt cx="2289175" cy="584775"/>
          </a:xfrm>
        </p:grpSpPr>
        <p:sp>
          <p:nvSpPr>
            <p:cNvPr id="7176" name="Text Box 123"/>
            <p:cNvSpPr txBox="1">
              <a:spLocks noChangeArrowheads="1"/>
            </p:cNvSpPr>
            <p:nvPr/>
          </p:nvSpPr>
          <p:spPr bwMode="auto">
            <a:xfrm>
              <a:off x="5746750" y="2509838"/>
              <a:ext cx="1911350" cy="584775"/>
            </a:xfrm>
            <a:prstGeom prst="rect">
              <a:avLst/>
            </a:prstGeom>
            <a:noFill/>
            <a:ln w="9525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Agrees exactly with Bohr’s theory!</a:t>
              </a:r>
            </a:p>
          </p:txBody>
        </p:sp>
        <p:sp>
          <p:nvSpPr>
            <p:cNvPr id="7177" name="Line 124"/>
            <p:cNvSpPr>
              <a:spLocks noChangeShapeType="1"/>
            </p:cNvSpPr>
            <p:nvPr/>
          </p:nvSpPr>
          <p:spPr bwMode="auto">
            <a:xfrm flipH="1">
              <a:off x="5368925" y="2800351"/>
              <a:ext cx="374650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arrow" w="med" len="med"/>
            </a:ln>
          </p:spPr>
          <p:txBody>
            <a:bodyPr>
              <a:noAutofit/>
            </a:bodyPr>
            <a:lstStyle/>
            <a:p>
              <a:pPr algn="l">
                <a:spcBef>
                  <a:spcPct val="1500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79555" name="Object 6"/>
          <p:cNvGraphicFramePr>
            <a:graphicFrameLocks noChangeAspect="1"/>
          </p:cNvGraphicFramePr>
          <p:nvPr/>
        </p:nvGraphicFramePr>
        <p:xfrm>
          <a:off x="471488" y="3938588"/>
          <a:ext cx="33020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45960" imgH="253800" progId="Equation.3">
                  <p:embed/>
                </p:oleObj>
              </mc:Choice>
              <mc:Fallback>
                <p:oleObj name="Equation" r:id="rId4" imgW="214596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3938588"/>
                        <a:ext cx="3302000" cy="3921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6" name="Object 6"/>
          <p:cNvGraphicFramePr>
            <a:graphicFrameLocks noChangeAspect="1"/>
          </p:cNvGraphicFramePr>
          <p:nvPr/>
        </p:nvGraphicFramePr>
        <p:xfrm>
          <a:off x="517525" y="5691188"/>
          <a:ext cx="291306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92160" imgH="228600" progId="Equation.3">
                  <p:embed/>
                </p:oleObj>
              </mc:Choice>
              <mc:Fallback>
                <p:oleObj name="Equation" r:id="rId6" imgW="1892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5691188"/>
                        <a:ext cx="2913063" cy="3524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A1F17-4162-463A-A41E-5154EA9C6A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74649" y="238125"/>
            <a:ext cx="5664201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Vector model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/>
              <a:t>of the possible orientations of </a:t>
            </a:r>
            <a:r>
              <a:rPr lang="en-US" b="1" dirty="0"/>
              <a:t>L</a:t>
            </a:r>
            <a:r>
              <a:rPr lang="en-US" dirty="0"/>
              <a:t>:</a:t>
            </a:r>
          </a:p>
          <a:p>
            <a:pPr algn="l">
              <a:spcBef>
                <a:spcPct val="0"/>
              </a:spcBef>
              <a:buFontTx/>
              <a:buChar char="•"/>
            </a:pPr>
            <a:r>
              <a:rPr lang="en-US" b="1" dirty="0"/>
              <a:t> | </a:t>
            </a:r>
            <a:r>
              <a:rPr lang="en-US" i="1" dirty="0" err="1"/>
              <a:t>L</a:t>
            </a:r>
            <a:r>
              <a:rPr lang="en-US" i="1" baseline="-25000" dirty="0" err="1"/>
              <a:t>z</a:t>
            </a:r>
            <a:r>
              <a:rPr lang="en-US" dirty="0"/>
              <a:t> |&lt; |</a:t>
            </a:r>
            <a:r>
              <a:rPr lang="en-US" b="1" dirty="0"/>
              <a:t>L|</a:t>
            </a:r>
            <a:r>
              <a:rPr lang="en-US" dirty="0"/>
              <a:t> (unless both are 0). This is required by the uncertainty principle.</a:t>
            </a:r>
          </a:p>
          <a:p>
            <a:pPr algn="l">
              <a:buFontTx/>
              <a:buChar char="•"/>
            </a:pPr>
            <a:r>
              <a:rPr lang="en-US" b="1" dirty="0"/>
              <a:t>  L</a:t>
            </a:r>
            <a:r>
              <a:rPr lang="en-US" dirty="0"/>
              <a:t> lies anywhere on the surface of a cone that makes an angle </a:t>
            </a:r>
            <a:r>
              <a:rPr lang="en-US" i="1" dirty="0" err="1"/>
              <a:t>θ</a:t>
            </a:r>
            <a:r>
              <a:rPr lang="en-US" i="1" baseline="-25000" dirty="0" err="1"/>
              <a:t>L</a:t>
            </a:r>
            <a:r>
              <a:rPr lang="en-US" dirty="0"/>
              <a:t> with the </a:t>
            </a:r>
            <a:r>
              <a:rPr lang="en-US" i="1" dirty="0"/>
              <a:t>z</a:t>
            </a:r>
            <a:r>
              <a:rPr lang="en-US" dirty="0"/>
              <a:t> axis: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47675" y="1671638"/>
          <a:ext cx="21875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360" imgH="444240" progId="Equation.3">
                  <p:embed/>
                </p:oleObj>
              </mc:Choice>
              <mc:Fallback>
                <p:oleObj name="Equation" r:id="rId2" imgW="1422360" imgH="4442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671638"/>
                        <a:ext cx="21875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0579" name="Picture 3" descr="C:\Documents and Settings\pw103\My Documents\Teaching\Physics_214_Spring_2012\Other\Chapter41\Images\41_Figure02b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2802" y="223761"/>
            <a:ext cx="2213973" cy="222416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61950" y="2566339"/>
            <a:ext cx="5581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Notation of quantum numbers, shells and subshells: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3849" y="2885313"/>
            <a:ext cx="7934325" cy="1646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25" lvl="0" indent="-225425" algn="l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</a:rPr>
              <a:t>1) All states having the same principle quantum number </a:t>
            </a:r>
            <a:r>
              <a:rPr lang="en-US" i="1" dirty="0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 are said to form a </a:t>
            </a:r>
            <a:r>
              <a:rPr lang="en-US" dirty="0">
                <a:solidFill>
                  <a:srgbClr val="0000FF"/>
                </a:solidFill>
              </a:rPr>
              <a:t>shell</a:t>
            </a:r>
            <a:r>
              <a:rPr lang="en-US" dirty="0">
                <a:solidFill>
                  <a:srgbClr val="000000"/>
                </a:solidFill>
              </a:rPr>
              <a:t>.</a:t>
            </a:r>
            <a:r>
              <a:rPr lang="en-US" dirty="0">
                <a:solidFill>
                  <a:srgbClr val="0000CC"/>
                </a:solidFill>
              </a:rPr>
              <a:t> </a:t>
            </a:r>
          </a:p>
          <a:p>
            <a:pPr marL="225425" lvl="0" indent="-225425" algn="l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</a:rPr>
              <a:t>    Shells of </a:t>
            </a:r>
            <a:r>
              <a:rPr lang="en-US" i="1" dirty="0">
                <a:solidFill>
                  <a:srgbClr val="000000"/>
                </a:solidFill>
              </a:rPr>
              <a:t>n </a:t>
            </a:r>
            <a:r>
              <a:rPr lang="en-US" dirty="0">
                <a:solidFill>
                  <a:srgbClr val="000000"/>
                </a:solidFill>
              </a:rPr>
              <a:t>=1, 2, 3, 4, 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… </a:t>
            </a:r>
            <a:r>
              <a:rPr lang="en-US" dirty="0">
                <a:solidFill>
                  <a:srgbClr val="000000"/>
                </a:solidFill>
              </a:rPr>
              <a:t>are identified by letters </a:t>
            </a:r>
            <a:r>
              <a:rPr lang="en-US" i="1" dirty="0">
                <a:solidFill>
                  <a:srgbClr val="000000"/>
                </a:solidFill>
              </a:rPr>
              <a:t>K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L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M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, …</a:t>
            </a:r>
          </a:p>
          <a:p>
            <a:pPr marL="225425" lvl="0" indent="-225425" algn="l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</a:rPr>
              <a:t>2) All states having the same values of </a:t>
            </a:r>
            <a:r>
              <a:rPr lang="en-US" b="1" i="1" dirty="0">
                <a:solidFill>
                  <a:srgbClr val="000000"/>
                </a:solidFill>
              </a:rPr>
              <a:t>n</a:t>
            </a:r>
            <a:r>
              <a:rPr lang="en-US" b="1" dirty="0">
                <a:solidFill>
                  <a:srgbClr val="000000"/>
                </a:solidFill>
              </a:rPr>
              <a:t> and </a:t>
            </a:r>
            <a:r>
              <a:rPr lang="en-US" b="1" i="1" dirty="0">
                <a:solidFill>
                  <a:srgbClr val="000000"/>
                </a:solidFill>
              </a:rPr>
              <a:t>l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are said to form a </a:t>
            </a:r>
            <a:r>
              <a:rPr lang="en-US" dirty="0">
                <a:solidFill>
                  <a:srgbClr val="0000FF"/>
                </a:solidFill>
              </a:rPr>
              <a:t>subshell</a:t>
            </a:r>
            <a:r>
              <a:rPr lang="en-US" i="1" dirty="0">
                <a:solidFill>
                  <a:srgbClr val="000000"/>
                </a:solidFill>
              </a:rPr>
              <a:t>.</a:t>
            </a:r>
          </a:p>
          <a:p>
            <a:pPr marL="225425" lvl="0" indent="-225425" algn="l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</a:rPr>
              <a:t>    Subshells of </a:t>
            </a:r>
            <a:r>
              <a:rPr lang="en-US" i="1" dirty="0">
                <a:solidFill>
                  <a:srgbClr val="000000"/>
                </a:solidFill>
              </a:rPr>
              <a:t>l </a:t>
            </a:r>
            <a:r>
              <a:rPr lang="en-US" dirty="0">
                <a:solidFill>
                  <a:srgbClr val="000000"/>
                </a:solidFill>
              </a:rPr>
              <a:t>= 0, 1, 2, 3, 4, … are designated by letters </a:t>
            </a:r>
            <a:r>
              <a:rPr lang="en-US" i="1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p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d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f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g</a:t>
            </a:r>
            <a:r>
              <a:rPr lang="en-US" dirty="0">
                <a:solidFill>
                  <a:srgbClr val="000000"/>
                </a:solidFill>
              </a:rPr>
              <a:t>, …</a:t>
            </a:r>
          </a:p>
          <a:p>
            <a:pPr marL="225425" indent="-225425" algn="l">
              <a:lnSpc>
                <a:spcPct val="114000"/>
              </a:lnSpc>
            </a:pPr>
            <a:r>
              <a:rPr lang="en-US" dirty="0">
                <a:solidFill>
                  <a:srgbClr val="000000"/>
                </a:solidFill>
              </a:rPr>
              <a:t>3) All states having the same values of </a:t>
            </a:r>
            <a:r>
              <a:rPr lang="en-US" b="1" i="1" dirty="0">
                <a:solidFill>
                  <a:srgbClr val="000000"/>
                </a:solidFill>
              </a:rPr>
              <a:t>n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i="1" dirty="0">
                <a:solidFill>
                  <a:srgbClr val="000000"/>
                </a:solidFill>
              </a:rPr>
              <a:t>l</a:t>
            </a:r>
            <a:r>
              <a:rPr lang="en-US" b="1" dirty="0">
                <a:solidFill>
                  <a:srgbClr val="000000"/>
                </a:solidFill>
              </a:rPr>
              <a:t> and </a:t>
            </a:r>
            <a:r>
              <a:rPr lang="en-US" b="1" i="1" dirty="0">
                <a:solidFill>
                  <a:srgbClr val="000000"/>
                </a:solidFill>
              </a:rPr>
              <a:t>m</a:t>
            </a:r>
            <a:r>
              <a:rPr lang="en-US" b="1" i="1" baseline="-25000" dirty="0">
                <a:solidFill>
                  <a:srgbClr val="000000"/>
                </a:solidFill>
              </a:rPr>
              <a:t>l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are said to form a </a:t>
            </a:r>
            <a:r>
              <a:rPr lang="en-US" dirty="0">
                <a:solidFill>
                  <a:srgbClr val="0000FF"/>
                </a:solidFill>
              </a:rPr>
              <a:t>spatial orbital</a:t>
            </a:r>
            <a:r>
              <a:rPr lang="en-US" i="1" dirty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A1F17-4162-463A-A41E-5154EA9C6A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" name="Picture 4" descr="C:\Documents and Settings\pw103\My Documents\Teaching\Physics_214_Spring_2012\Other\Chapter41\Images\41_Table01-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66" y="520823"/>
            <a:ext cx="7436413" cy="2487552"/>
          </a:xfrm>
          <a:prstGeom prst="rect">
            <a:avLst/>
          </a:prstGeom>
          <a:noFill/>
        </p:spPr>
      </p:pic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476553" y="3202163"/>
            <a:ext cx="8435797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41.2: Counting hydrogen states</a:t>
            </a:r>
          </a:p>
          <a:p>
            <a:pPr algn="l"/>
            <a:r>
              <a:rPr lang="en-US" i="1" dirty="0"/>
              <a:t>Example</a:t>
            </a:r>
            <a:r>
              <a:rPr lang="en-US" dirty="0"/>
              <a:t> 41.3: Angular momentum of an hydrogen atom</a:t>
            </a:r>
          </a:p>
        </p:txBody>
      </p:sp>
    </p:spTree>
    <p:extLst>
      <p:ext uri="{BB962C8B-B14F-4D97-AF65-F5344CB8AC3E}">
        <p14:creationId xmlns:p14="http://schemas.microsoft.com/office/powerpoint/2010/main" val="2686738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93012" y="1533634"/>
            <a:ext cx="4993387" cy="12557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b="1" u="sng" dirty="0">
                <a:solidFill>
                  <a:srgbClr val="0000CC"/>
                </a:solidFill>
              </a:rPr>
              <a:t>Radial probability density function</a:t>
            </a:r>
            <a:r>
              <a:rPr lang="en-US" b="1" dirty="0"/>
              <a:t>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/>
              <a:t>r</a:t>
            </a:r>
            <a:r>
              <a:rPr lang="en-US" dirty="0"/>
              <a:t>):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dirty="0"/>
              <a:t>The probability </a:t>
            </a:r>
            <a:r>
              <a:rPr lang="en-US" dirty="0">
                <a:solidFill>
                  <a:srgbClr val="0000CC"/>
                </a:solidFill>
              </a:rPr>
              <a:t>per unit radial length </a:t>
            </a:r>
            <a:r>
              <a:rPr lang="en-US" dirty="0"/>
              <a:t>of finding the electron in a spherical shell at radius </a:t>
            </a:r>
            <a:r>
              <a:rPr lang="en-US" i="1" dirty="0"/>
              <a:t>r</a:t>
            </a:r>
            <a:r>
              <a:rPr lang="en-US" dirty="0">
                <a:sym typeface="Wingdings" panose="05000000000000000000" pitchFamily="2" charset="2"/>
              </a:rPr>
              <a:t> (regardless of its angular position):</a:t>
            </a:r>
            <a:endParaRPr lang="en-US" dirty="0"/>
          </a:p>
        </p:txBody>
      </p:sp>
      <p:pic>
        <p:nvPicPr>
          <p:cNvPr id="281605" name="Picture 5" descr="C:\Documents and Settings\pw103\My Documents\Teaching\Physics_214_Spring_2012\Other\Chapter41\Images\41_Figure04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862" y="3786259"/>
            <a:ext cx="8547100" cy="169545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A1F17-4162-463A-A41E-5154EA9C6A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8" descr="Ar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0908" y="1533634"/>
            <a:ext cx="1691835" cy="149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93952" y="510768"/>
            <a:ext cx="357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 indent="-225425" algn="l"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b="1" u="sng" dirty="0">
                <a:solidFill>
                  <a:srgbClr val="660066"/>
                </a:solidFill>
              </a:rPr>
              <a:t>Electron probability distributions:</a:t>
            </a:r>
          </a:p>
        </p:txBody>
      </p:sp>
      <p:sp>
        <p:nvSpPr>
          <p:cNvPr id="6" name="Rectangle 5"/>
          <p:cNvSpPr/>
          <p:nvPr/>
        </p:nvSpPr>
        <p:spPr>
          <a:xfrm>
            <a:off x="479628" y="863193"/>
            <a:ext cx="8320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wave function                gives us the probability density function                  , which is usually not easy to visualize.    </a:t>
            </a:r>
          </a:p>
        </p:txBody>
      </p:sp>
      <p:graphicFrame>
        <p:nvGraphicFramePr>
          <p:cNvPr id="28160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349955"/>
              </p:ext>
            </p:extLst>
          </p:nvPr>
        </p:nvGraphicFramePr>
        <p:xfrm>
          <a:off x="2299588" y="916547"/>
          <a:ext cx="89535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203040" progId="Equation.3">
                  <p:embed/>
                </p:oleObj>
              </mc:Choice>
              <mc:Fallback>
                <p:oleObj name="Equation" r:id="rId4" imgW="596880" imgH="2030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9588" y="916547"/>
                        <a:ext cx="895350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0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852009"/>
              </p:ext>
            </p:extLst>
          </p:nvPr>
        </p:nvGraphicFramePr>
        <p:xfrm>
          <a:off x="6884226" y="863193"/>
          <a:ext cx="9652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279360" progId="Equation.3">
                  <p:embed/>
                </p:oleObj>
              </mc:Choice>
              <mc:Fallback>
                <p:oleObj name="Equation" r:id="rId6" imgW="698400" imgH="279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226" y="863193"/>
                        <a:ext cx="965200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164125"/>
              </p:ext>
            </p:extLst>
          </p:nvPr>
        </p:nvGraphicFramePr>
        <p:xfrm>
          <a:off x="585931" y="2736129"/>
          <a:ext cx="408305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54280" imgH="660240" progId="Equation.DSMT4">
                  <p:embed/>
                </p:oleObj>
              </mc:Choice>
              <mc:Fallback>
                <p:oleObj name="Equation" r:id="rId8" imgW="2654280" imgH="6602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931" y="2736129"/>
                        <a:ext cx="4083050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72132" y="5533142"/>
            <a:ext cx="8328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/>
              <a:t>r</a:t>
            </a:r>
            <a:r>
              <a:rPr lang="en-US" dirty="0"/>
              <a:t>) for several hydrogen-atom wave functions. For states with the largest </a:t>
            </a:r>
            <a:r>
              <a:rPr lang="en-US" i="1" dirty="0"/>
              <a:t>l</a:t>
            </a:r>
            <a:r>
              <a:rPr lang="en-US" dirty="0"/>
              <a:t> of each </a:t>
            </a:r>
            <a:r>
              <a:rPr lang="en-US" i="1" dirty="0"/>
              <a:t>n</a:t>
            </a:r>
            <a:r>
              <a:rPr lang="en-US" dirty="0"/>
              <a:t> (1</a:t>
            </a:r>
            <a:r>
              <a:rPr lang="en-US" i="1" dirty="0"/>
              <a:t>s</a:t>
            </a:r>
            <a:r>
              <a:rPr lang="en-US" dirty="0"/>
              <a:t>, 2</a:t>
            </a:r>
            <a:r>
              <a:rPr lang="en-US" i="1" dirty="0"/>
              <a:t>p</a:t>
            </a:r>
            <a:r>
              <a:rPr lang="en-US" dirty="0"/>
              <a:t>, 3</a:t>
            </a:r>
            <a:r>
              <a:rPr lang="en-US" i="1" dirty="0"/>
              <a:t>d</a:t>
            </a:r>
            <a:r>
              <a:rPr lang="en-US" dirty="0"/>
              <a:t>, 4</a:t>
            </a:r>
            <a:r>
              <a:rPr lang="en-US" i="1" dirty="0"/>
              <a:t>f</a:t>
            </a:r>
            <a:r>
              <a:rPr lang="en-US" dirty="0"/>
              <a:t>, …),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/>
              <a:t>r</a:t>
            </a:r>
            <a:r>
              <a:rPr lang="en-US" dirty="0"/>
              <a:t>) has a single maximum at </a:t>
            </a:r>
            <a:r>
              <a:rPr lang="en-US" i="1" dirty="0"/>
              <a:t>r </a:t>
            </a:r>
            <a:r>
              <a:rPr lang="en-US" dirty="0"/>
              <a:t>= 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i="1" dirty="0"/>
              <a:t>a</a:t>
            </a:r>
            <a:r>
              <a:rPr lang="en-US" dirty="0"/>
              <a:t>, which is the same as predicted by the Bohr model.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A1F17-4162-463A-A41E-5154EA9C6A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55613" y="295275"/>
            <a:ext cx="736441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b="1" u="sng" dirty="0">
                <a:solidFill>
                  <a:srgbClr val="0000CC"/>
                </a:solidFill>
              </a:rPr>
              <a:t>Three-dimensional probability density function</a:t>
            </a:r>
            <a:r>
              <a:rPr lang="en-US" b="1" dirty="0"/>
              <a:t>                  </a:t>
            </a:r>
            <a:r>
              <a:rPr lang="en-US" dirty="0"/>
              <a:t>:</a:t>
            </a:r>
          </a:p>
        </p:txBody>
      </p:sp>
      <p:graphicFrame>
        <p:nvGraphicFramePr>
          <p:cNvPr id="282626" name="Object 2"/>
          <p:cNvGraphicFramePr>
            <a:graphicFrameLocks noChangeAspect="1"/>
          </p:cNvGraphicFramePr>
          <p:nvPr/>
        </p:nvGraphicFramePr>
        <p:xfrm>
          <a:off x="5208588" y="284163"/>
          <a:ext cx="9652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8400" imgH="279360" progId="Equation.3">
                  <p:embed/>
                </p:oleObj>
              </mc:Choice>
              <mc:Fallback>
                <p:oleObj name="Equation" r:id="rId2" imgW="69840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8588" y="284163"/>
                        <a:ext cx="965200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83574" y="738245"/>
            <a:ext cx="5841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For all </a:t>
            </a:r>
            <a:r>
              <a:rPr lang="en-US" i="1" dirty="0"/>
              <a:t>s</a:t>
            </a:r>
            <a:r>
              <a:rPr lang="en-US" dirty="0"/>
              <a:t> states,       is spherically symmetric. </a:t>
            </a:r>
          </a:p>
        </p:txBody>
      </p:sp>
      <p:graphicFrame>
        <p:nvGraphicFramePr>
          <p:cNvPr id="282627" name="Object 3"/>
          <p:cNvGraphicFramePr>
            <a:graphicFrameLocks noChangeAspect="1"/>
          </p:cNvGraphicFramePr>
          <p:nvPr/>
        </p:nvGraphicFramePr>
        <p:xfrm>
          <a:off x="2001838" y="742950"/>
          <a:ext cx="350837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800" imgH="279360" progId="Equation.3">
                  <p:embed/>
                </p:oleObj>
              </mc:Choice>
              <mc:Fallback>
                <p:oleObj name="Equation" r:id="rId4" imgW="253800" imgH="279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1838" y="742950"/>
                        <a:ext cx="350837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2628" name="Picture 4" descr="C:\Documents and Settings\pw103\My Documents\Teaching\Physics_214_Spring_2012\Other\Chapter41\Images\41_Figure05-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3725" y="1487221"/>
            <a:ext cx="6437707" cy="3608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A1F17-4162-463A-A41E-5154EA9C6A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" name="Picture 6" descr="C:\Documents and Settings\pw103\My Documents\Teaching\Physics_214_Spring_2012\Other\Chapter41\Images\41_Figure06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725" y="830455"/>
            <a:ext cx="8035925" cy="447020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71499" y="248335"/>
            <a:ext cx="61817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For all stationary states,        is independent of </a:t>
            </a:r>
            <a:r>
              <a:rPr lang="en-US" i="1" dirty="0">
                <a:latin typeface="Symbol" pitchFamily="18" charset="2"/>
              </a:rPr>
              <a:t>f</a:t>
            </a:r>
            <a:r>
              <a:rPr lang="en-US" dirty="0"/>
              <a:t>. </a:t>
            </a:r>
          </a:p>
        </p:txBody>
      </p:sp>
      <p:graphicFrame>
        <p:nvGraphicFramePr>
          <p:cNvPr id="283650" name="Object 2"/>
          <p:cNvGraphicFramePr>
            <a:graphicFrameLocks noChangeAspect="1"/>
          </p:cNvGraphicFramePr>
          <p:nvPr/>
        </p:nvGraphicFramePr>
        <p:xfrm>
          <a:off x="2946400" y="249238"/>
          <a:ext cx="35083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3800" imgH="279360" progId="Equation.3">
                  <p:embed/>
                </p:oleObj>
              </mc:Choice>
              <mc:Fallback>
                <p:oleObj name="Equation" r:id="rId3" imgW="25380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249238"/>
                        <a:ext cx="350838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22953" y="5568434"/>
            <a:ext cx="4076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41.4: A hydrogen wave function.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8" y="390525"/>
            <a:ext cx="3579812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Ch41: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Ch41: 12,16,18,19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May 2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0524" y="2230041"/>
            <a:ext cx="8553451" cy="415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cs typeface="Times New Roman" pitchFamily="18" charset="0"/>
              </a:rPr>
              <a:t>For an orbiting charge </a:t>
            </a:r>
            <a:r>
              <a:rPr lang="en-US" i="1" dirty="0">
                <a:cs typeface="Times New Roman" pitchFamily="18" charset="0"/>
              </a:rPr>
              <a:t>-e</a:t>
            </a:r>
            <a:r>
              <a:rPr lang="en-US" dirty="0">
                <a:cs typeface="Times New Roman" pitchFamily="18" charset="0"/>
              </a:rPr>
              <a:t>,</a:t>
            </a:r>
          </a:p>
          <a:p>
            <a:pPr algn="l"/>
            <a:endParaRPr lang="en-US" dirty="0">
              <a:cs typeface="Times New Roman" pitchFamily="18" charset="0"/>
            </a:endParaRPr>
          </a:p>
          <a:p>
            <a:pPr algn="l"/>
            <a:endParaRPr lang="en-US" dirty="0">
              <a:cs typeface="Times New Roman" pitchFamily="18" charset="0"/>
            </a:endParaRPr>
          </a:p>
          <a:p>
            <a:pPr algn="l"/>
            <a:endParaRPr lang="en-US" dirty="0">
              <a:cs typeface="Times New Roman" pitchFamily="18" charset="0"/>
            </a:endParaRPr>
          </a:p>
          <a:p>
            <a:pPr algn="l"/>
            <a:r>
              <a:rPr lang="en-US" dirty="0"/>
              <a:t>A magnetic moment </a:t>
            </a:r>
            <a:r>
              <a:rPr lang="en-US" b="1" dirty="0">
                <a:latin typeface="Symbol" pitchFamily="18" charset="2"/>
              </a:rPr>
              <a:t>m</a:t>
            </a:r>
            <a:r>
              <a:rPr lang="en-US" dirty="0"/>
              <a:t> exists due to the orbital angular momentum </a:t>
            </a:r>
            <a:r>
              <a:rPr lang="en-US" b="1" dirty="0"/>
              <a:t>L</a:t>
            </a:r>
            <a:r>
              <a:rPr lang="en-US" dirty="0"/>
              <a:t>.</a:t>
            </a:r>
          </a:p>
          <a:p>
            <a:pPr algn="l"/>
            <a:endParaRPr lang="en-US" dirty="0">
              <a:solidFill>
                <a:srgbClr val="0000FF"/>
              </a:solidFill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rgbClr val="0000FF"/>
                </a:solidFill>
                <a:cs typeface="Times New Roman" pitchFamily="18" charset="0"/>
              </a:rPr>
              <a:t>Bohr </a:t>
            </a:r>
            <a:r>
              <a:rPr lang="en-US" dirty="0" err="1">
                <a:solidFill>
                  <a:srgbClr val="0000FF"/>
                </a:solidFill>
                <a:cs typeface="Times New Roman" pitchFamily="18" charset="0"/>
              </a:rPr>
              <a:t>magneton</a:t>
            </a:r>
            <a:r>
              <a:rPr lang="en-US" dirty="0">
                <a:cs typeface="Times New Roman" pitchFamily="18" charset="0"/>
              </a:rPr>
              <a:t>: A nature unit for magnetic moment, </a:t>
            </a:r>
          </a:p>
          <a:p>
            <a:pPr algn="l"/>
            <a:endParaRPr lang="en-US" dirty="0">
              <a:cs typeface="Times New Roman" pitchFamily="18" charset="0"/>
            </a:endParaRPr>
          </a:p>
          <a:p>
            <a:pPr algn="l"/>
            <a:r>
              <a:rPr lang="en-US" dirty="0">
                <a:cs typeface="Times New Roman" pitchFamily="18" charset="0"/>
              </a:rPr>
              <a:t>Suppose an external magnetic field is set along the </a:t>
            </a:r>
            <a:r>
              <a:rPr lang="en-US" i="1" dirty="0">
                <a:cs typeface="Times New Roman" pitchFamily="18" charset="0"/>
              </a:rPr>
              <a:t>z</a:t>
            </a:r>
            <a:r>
              <a:rPr lang="en-US" dirty="0">
                <a:cs typeface="Times New Roman" pitchFamily="18" charset="0"/>
              </a:rPr>
              <a:t>-axis. The magnetic interaction between the atom and the magnetic field causes a </a:t>
            </a:r>
            <a:r>
              <a:rPr lang="en-US" dirty="0">
                <a:solidFill>
                  <a:srgbClr val="0000FF"/>
                </a:solidFill>
                <a:cs typeface="Times New Roman" pitchFamily="18" charset="0"/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otential energy:</a:t>
            </a:r>
          </a:p>
          <a:p>
            <a:pPr algn="l"/>
            <a:endParaRPr lang="en-US" dirty="0">
              <a:solidFill>
                <a:srgbClr val="0000FF"/>
              </a:solidFill>
            </a:endParaRPr>
          </a:p>
          <a:p>
            <a:pPr algn="l"/>
            <a:endParaRPr lang="en-US" dirty="0">
              <a:solidFill>
                <a:srgbClr val="0000FF"/>
              </a:solidFill>
            </a:endParaRPr>
          </a:p>
          <a:p>
            <a:pPr algn="l"/>
            <a:endParaRPr lang="en-US" sz="1200" dirty="0">
              <a:solidFill>
                <a:srgbClr val="0000FF"/>
              </a:solidFill>
            </a:endParaRPr>
          </a:p>
          <a:p>
            <a:pPr algn="l"/>
            <a:r>
              <a:rPr lang="en-US" dirty="0"/>
              <a:t>The interaction energy </a:t>
            </a:r>
            <a:r>
              <a:rPr lang="en-US" i="1" dirty="0"/>
              <a:t>U</a:t>
            </a:r>
            <a:r>
              <a:rPr lang="en-US" dirty="0"/>
              <a:t> depends on the value of </a:t>
            </a:r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dirty="0"/>
              <a:t>, which is thus called the magnetic quantum number.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02871" y="295803"/>
            <a:ext cx="5455004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25 Zeeman effect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41.4 The Zeeman effect</a:t>
            </a:r>
          </a:p>
          <a:p>
            <a:pPr algn="l"/>
            <a:r>
              <a:rPr lang="en-US" b="1" u="sng" dirty="0">
                <a:solidFill>
                  <a:srgbClr val="0000CC"/>
                </a:solidFill>
              </a:rPr>
              <a:t>Zeeman effect</a:t>
            </a:r>
            <a:r>
              <a:rPr lang="en-US" b="1" dirty="0"/>
              <a:t> </a:t>
            </a:r>
            <a:r>
              <a:rPr lang="en-US" dirty="0"/>
              <a:t>refers to the splitting of atomic energy levels and spectral lines when the atoms are placed in a magnetic field.</a:t>
            </a:r>
          </a:p>
          <a:p>
            <a:pPr algn="l"/>
            <a:r>
              <a:rPr lang="en-US" dirty="0">
                <a:solidFill>
                  <a:srgbClr val="0000CC"/>
                </a:solidFill>
              </a:rPr>
              <a:t>Magnetic moment: </a:t>
            </a:r>
            <a:r>
              <a:rPr lang="en-US" b="1" dirty="0">
                <a:latin typeface="Symbol" pitchFamily="18" charset="2"/>
              </a:rPr>
              <a:t>m = </a:t>
            </a:r>
            <a:r>
              <a:rPr lang="en-US" i="1" dirty="0">
                <a:latin typeface="Symbol" pitchFamily="18" charset="2"/>
              </a:rPr>
              <a:t>I </a:t>
            </a:r>
            <a:r>
              <a:rPr lang="en-US" b="1" dirty="0">
                <a:cs typeface="Times New Roman" pitchFamily="18" charset="0"/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84674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377646"/>
              </p:ext>
            </p:extLst>
          </p:nvPr>
        </p:nvGraphicFramePr>
        <p:xfrm>
          <a:off x="402871" y="2598737"/>
          <a:ext cx="44767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84400" imgH="393480" progId="Equation.3">
                  <p:embed/>
                </p:oleObj>
              </mc:Choice>
              <mc:Fallback>
                <p:oleObj name="Equation" r:id="rId2" imgW="2984400" imgH="39348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871" y="2598737"/>
                        <a:ext cx="44767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75" name="Object 21"/>
          <p:cNvGraphicFramePr>
            <a:graphicFrameLocks noChangeAspect="1"/>
          </p:cNvGraphicFramePr>
          <p:nvPr/>
        </p:nvGraphicFramePr>
        <p:xfrm>
          <a:off x="5362575" y="3754438"/>
          <a:ext cx="9525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34680" imgH="393480" progId="Equation.3">
                  <p:embed/>
                </p:oleObj>
              </mc:Choice>
              <mc:Fallback>
                <p:oleObj name="Equation" r:id="rId4" imgW="6346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2575" y="3754438"/>
                        <a:ext cx="9525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53163" y="403966"/>
            <a:ext cx="2288235" cy="2491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46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195378"/>
              </p:ext>
            </p:extLst>
          </p:nvPr>
        </p:nvGraphicFramePr>
        <p:xfrm>
          <a:off x="506413" y="5070475"/>
          <a:ext cx="45529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35160" imgH="393480" progId="Equation.3">
                  <p:embed/>
                </p:oleObj>
              </mc:Choice>
              <mc:Fallback>
                <p:oleObj name="Equation" r:id="rId7" imgW="30351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3" y="5070475"/>
                        <a:ext cx="45529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00049" y="376535"/>
            <a:ext cx="82772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Split of the energy levels:</a:t>
            </a:r>
          </a:p>
          <a:p>
            <a:pPr algn="l"/>
            <a:r>
              <a:rPr lang="en-US" dirty="0"/>
              <a:t>In a magnetic field, the energy level with a particular orbital quantum number </a:t>
            </a:r>
            <a:r>
              <a:rPr lang="en-US" i="1" dirty="0"/>
              <a:t>l</a:t>
            </a:r>
            <a:r>
              <a:rPr lang="en-US" dirty="0"/>
              <a:t> will be split into 2</a:t>
            </a:r>
            <a:r>
              <a:rPr lang="en-US" i="1" dirty="0"/>
              <a:t>l</a:t>
            </a:r>
            <a:r>
              <a:rPr lang="en-US" dirty="0"/>
              <a:t>+1 distinct sublevels, each can be labeled by their magnetic quantum number</a:t>
            </a:r>
            <a:br>
              <a:rPr lang="en-US" dirty="0"/>
            </a:br>
            <a:endParaRPr lang="en-US" sz="800" dirty="0"/>
          </a:p>
          <a:p>
            <a:pPr algn="l"/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dirty="0"/>
              <a:t>. The energy difference between adjacent sublevels is</a:t>
            </a:r>
          </a:p>
        </p:txBody>
      </p:sp>
      <p:graphicFrame>
        <p:nvGraphicFramePr>
          <p:cNvPr id="286723" name="Object 3"/>
          <p:cNvGraphicFramePr>
            <a:graphicFrameLocks noChangeAspect="1"/>
          </p:cNvGraphicFramePr>
          <p:nvPr/>
        </p:nvGraphicFramePr>
        <p:xfrm>
          <a:off x="5641975" y="1214438"/>
          <a:ext cx="12382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480" imgH="393480" progId="Equation.3">
                  <p:embed/>
                </p:oleObj>
              </mc:Choice>
              <mc:Fallback>
                <p:oleObj name="Equation" r:id="rId2" imgW="8254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1975" y="1214438"/>
                        <a:ext cx="12382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24" name="Picture 4" descr="C:\Documents and Settings\pw103\My Documents\Teaching\Physics_214_Spring_2012\Other\Chapter41\Images\41_Figure09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9865" y="2133600"/>
            <a:ext cx="4877630" cy="416718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15320" y="1758434"/>
            <a:ext cx="1569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Example </a:t>
            </a:r>
            <a:r>
              <a:rPr lang="en-US" dirty="0"/>
              <a:t>41.5.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00049" y="376535"/>
            <a:ext cx="83724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Selection rules:</a:t>
            </a:r>
          </a:p>
          <a:p>
            <a:pPr algn="l"/>
            <a:r>
              <a:rPr lang="en-US" dirty="0"/>
              <a:t>In an electronic transition the photon carries away one    of angular momentum. Because of the conservation of angular momentum, the only </a:t>
            </a:r>
            <a:r>
              <a:rPr lang="en-US" dirty="0">
                <a:solidFill>
                  <a:srgbClr val="0000CC"/>
                </a:solidFill>
              </a:rPr>
              <a:t>allowed transitions </a:t>
            </a:r>
            <a:r>
              <a:rPr lang="en-US" dirty="0"/>
              <a:t>are</a:t>
            </a:r>
          </a:p>
          <a:p>
            <a:pPr algn="l"/>
            <a:endParaRPr lang="en-US" dirty="0"/>
          </a:p>
          <a:p>
            <a:pPr algn="l"/>
            <a:endParaRPr lang="en-US" sz="1000" dirty="0"/>
          </a:p>
          <a:p>
            <a:pPr algn="l"/>
            <a:r>
              <a:rPr lang="en-US" dirty="0"/>
              <a:t>As a result, in a magnetic field, due to Zeeman effect, a single spectral line is split into 3 spectral lines. </a:t>
            </a:r>
          </a:p>
        </p:txBody>
      </p:sp>
      <p:graphicFrame>
        <p:nvGraphicFramePr>
          <p:cNvPr id="287746" name="Object 2"/>
          <p:cNvGraphicFramePr>
            <a:graphicFrameLocks noChangeAspect="1"/>
          </p:cNvGraphicFramePr>
          <p:nvPr/>
        </p:nvGraphicFramePr>
        <p:xfrm>
          <a:off x="5489575" y="700088"/>
          <a:ext cx="190500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64880" progId="Equation.3">
                  <p:embed/>
                </p:oleObj>
              </mc:Choice>
              <mc:Fallback>
                <p:oleObj name="Equation" r:id="rId2" imgW="126720" imgH="164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700088"/>
                        <a:ext cx="190500" cy="24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747" name="Object 3"/>
          <p:cNvGraphicFramePr>
            <a:graphicFrameLocks noChangeAspect="1"/>
          </p:cNvGraphicFramePr>
          <p:nvPr/>
        </p:nvGraphicFramePr>
        <p:xfrm>
          <a:off x="481013" y="1292225"/>
          <a:ext cx="188595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228600" progId="Equation.3">
                  <p:embed/>
                </p:oleObj>
              </mc:Choice>
              <mc:Fallback>
                <p:oleObj name="Equation" r:id="rId4" imgW="12571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1292225"/>
                        <a:ext cx="188595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7748" name="Picture 4" descr="C:\Documents and Settings\pw103\My Documents\Teaching\Physics_214_Spring_2012\Other\Chapter41\Images\41_Figure11-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3150" y="2486025"/>
            <a:ext cx="6752600" cy="3578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8" y="390525"/>
            <a:ext cx="2827972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Ch41: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Ch41: 21,22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May 2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02871" y="295803"/>
            <a:ext cx="8236304" cy="199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28 Electron spin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41.5 Electron spin</a:t>
            </a:r>
          </a:p>
          <a:p>
            <a:pPr lvl="0" algn="l">
              <a:spcBef>
                <a:spcPct val="15000"/>
              </a:spcBef>
            </a:pPr>
            <a:r>
              <a:rPr lang="en-US" dirty="0">
                <a:solidFill>
                  <a:srgbClr val="0000CC"/>
                </a:solidFill>
              </a:rPr>
              <a:t>Anomalous Zeeman effect: </a:t>
            </a:r>
            <a:r>
              <a:rPr lang="en-US" dirty="0"/>
              <a:t>An atomic spectral line can split into other than 3, and unevenly spaced lines in an external magnetic field.</a:t>
            </a:r>
            <a:r>
              <a:rPr lang="en-US" dirty="0">
                <a:solidFill>
                  <a:srgbClr val="0000CC"/>
                </a:solidFill>
              </a:rPr>
              <a:t> </a:t>
            </a:r>
          </a:p>
          <a:p>
            <a:pPr lvl="0" algn="l">
              <a:spcBef>
                <a:spcPct val="15000"/>
              </a:spcBef>
            </a:pPr>
            <a:r>
              <a:rPr lang="en-US" dirty="0">
                <a:solidFill>
                  <a:srgbClr val="0000CC"/>
                </a:solidFill>
              </a:rPr>
              <a:t>Stern-</a:t>
            </a:r>
            <a:r>
              <a:rPr lang="en-US" dirty="0" err="1">
                <a:solidFill>
                  <a:srgbClr val="0000CC"/>
                </a:solidFill>
              </a:rPr>
              <a:t>Gerlach</a:t>
            </a:r>
            <a:r>
              <a:rPr lang="en-US" dirty="0">
                <a:solidFill>
                  <a:srgbClr val="0000CC"/>
                </a:solidFill>
              </a:rPr>
              <a:t> experiment (1922)</a:t>
            </a:r>
            <a:r>
              <a:rPr lang="en-US" dirty="0">
                <a:solidFill>
                  <a:srgbClr val="000000"/>
                </a:solidFill>
              </a:rPr>
              <a:t>: A beam of silver atoms is split into two by a nonuniform magnetic field.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34975" y="2428875"/>
            <a:ext cx="5337175" cy="2097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l"/>
            <a:r>
              <a:rPr lang="en-US" u="sng" dirty="0">
                <a:solidFill>
                  <a:srgbClr val="0000CC"/>
                </a:solidFill>
              </a:rPr>
              <a:t>Electron spin</a:t>
            </a:r>
            <a:r>
              <a:rPr lang="en-US" u="sng" dirty="0">
                <a:solidFill>
                  <a:schemeClr val="tx2"/>
                </a:solidFill>
              </a:rPr>
              <a:t>:</a:t>
            </a:r>
            <a:endParaRPr lang="en-US" dirty="0"/>
          </a:p>
          <a:p>
            <a:pPr marL="228600" indent="-228600" algn="l">
              <a:buFontTx/>
              <a:buChar char="•"/>
            </a:pPr>
            <a:r>
              <a:rPr lang="en-US" dirty="0"/>
              <a:t>Only two directions exist for electron spins. The electron can have </a:t>
            </a:r>
            <a:r>
              <a:rPr lang="en-US" i="1" dirty="0"/>
              <a:t>spin up </a:t>
            </a:r>
            <a:r>
              <a:rPr lang="en-US" dirty="0"/>
              <a:t>(a) or </a:t>
            </a:r>
            <a:r>
              <a:rPr lang="en-US" i="1" dirty="0"/>
              <a:t>spin down </a:t>
            </a:r>
            <a:r>
              <a:rPr lang="en-US" dirty="0"/>
              <a:t>(b).</a:t>
            </a:r>
          </a:p>
          <a:p>
            <a:pPr marL="228600" indent="-228600" algn="l">
              <a:buFontTx/>
              <a:buChar char="•"/>
            </a:pPr>
            <a:r>
              <a:rPr lang="en-US" dirty="0"/>
              <a:t>In the presence of a magnetic field, the energy of the electron is slightly different for the two spin directions. This produces doublets in the spectra of some gases.</a:t>
            </a:r>
          </a:p>
        </p:txBody>
      </p:sp>
      <p:pic>
        <p:nvPicPr>
          <p:cNvPr id="10" name="Picture 7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550" y="2473325"/>
            <a:ext cx="2355850" cy="200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98463" y="4625975"/>
            <a:ext cx="8272462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 algn="l">
              <a:buFontTx/>
              <a:buChar char="•"/>
            </a:pPr>
            <a:r>
              <a:rPr lang="en-US" dirty="0"/>
              <a:t>The electron cannot be considered to be actually spinning. The experimental evidence supports that the electron has some </a:t>
            </a:r>
            <a:r>
              <a:rPr lang="en-US" i="1" dirty="0">
                <a:solidFill>
                  <a:srgbClr val="0000CC"/>
                </a:solidFill>
              </a:rPr>
              <a:t>intrinsic angular momentum.</a:t>
            </a:r>
            <a:endParaRPr lang="en-US" i="1" dirty="0"/>
          </a:p>
          <a:p>
            <a:pPr marL="225425" indent="-225425" algn="l">
              <a:buFontTx/>
              <a:buChar char="•"/>
            </a:pPr>
            <a:r>
              <a:rPr lang="en-US" dirty="0"/>
              <a:t>Dirac showed the electron spin from the relativistic properties of the electron.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88A2A2-8E0E-4CB2-9056-246441436A71}" type="slidenum">
              <a:rPr lang="en-US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425450" y="279400"/>
            <a:ext cx="8161338" cy="957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 algn="l">
              <a:spcBef>
                <a:spcPct val="15000"/>
              </a:spcBef>
            </a:pPr>
            <a:r>
              <a:rPr lang="en-US" u="sng" dirty="0">
                <a:solidFill>
                  <a:srgbClr val="0000CC"/>
                </a:solidFill>
              </a:rPr>
              <a:t>Spin angular momentum</a:t>
            </a:r>
            <a:r>
              <a:rPr lang="en-US" u="sng" dirty="0">
                <a:solidFill>
                  <a:srgbClr val="000000"/>
                </a:solidFill>
              </a:rPr>
              <a:t>:</a:t>
            </a:r>
            <a:endParaRPr lang="en-US" dirty="0">
              <a:solidFill>
                <a:srgbClr val="000000"/>
              </a:solidFill>
            </a:endParaRPr>
          </a:p>
          <a:p>
            <a:pPr marL="225425" indent="-225425" algn="l">
              <a:spcBef>
                <a:spcPct val="15000"/>
              </a:spcBef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Electron spin can be described by a </a:t>
            </a:r>
            <a:r>
              <a:rPr lang="en-US" b="1" dirty="0">
                <a:solidFill>
                  <a:srgbClr val="0000FF"/>
                </a:solidFill>
              </a:rPr>
              <a:t>spin quantum number </a:t>
            </a:r>
            <a:r>
              <a:rPr lang="en-US" i="1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, whose value can only be </a:t>
            </a:r>
            <a:r>
              <a:rPr lang="en-US" i="1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 = 1/2. The magnitude of the </a:t>
            </a:r>
            <a:r>
              <a:rPr lang="en-US" dirty="0">
                <a:solidFill>
                  <a:srgbClr val="0000CC"/>
                </a:solidFill>
              </a:rPr>
              <a:t>spin angular momentum</a:t>
            </a:r>
            <a:r>
              <a:rPr lang="en-US" b="1" dirty="0">
                <a:solidFill>
                  <a:srgbClr val="0000CC"/>
                </a:solidFill>
              </a:rPr>
              <a:t> S</a:t>
            </a:r>
            <a:r>
              <a:rPr lang="en-US" dirty="0">
                <a:solidFill>
                  <a:srgbClr val="000000"/>
                </a:solidFill>
              </a:rPr>
              <a:t> is</a:t>
            </a: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907344"/>
              </p:ext>
            </p:extLst>
          </p:nvPr>
        </p:nvGraphicFramePr>
        <p:xfrm>
          <a:off x="764477" y="1303719"/>
          <a:ext cx="3497262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73040" imgH="482400" progId="Equation.DSMT4">
                  <p:embed/>
                </p:oleObj>
              </mc:Choice>
              <mc:Fallback>
                <p:oleObj name="Equation" r:id="rId2" imgW="2273040" imgH="482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477" y="1303719"/>
                        <a:ext cx="3497262" cy="7445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407988" y="2057400"/>
            <a:ext cx="5059362" cy="15604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 indent="-225425" algn="l">
              <a:spcBef>
                <a:spcPct val="15000"/>
              </a:spcBef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The spin angular momentum can have two orientations relative to the </a:t>
            </a:r>
            <a:r>
              <a:rPr lang="en-US" i="1" dirty="0">
                <a:solidFill>
                  <a:srgbClr val="000000"/>
                </a:solidFill>
              </a:rPr>
              <a:t>z</a:t>
            </a:r>
            <a:r>
              <a:rPr lang="en-US" dirty="0">
                <a:solidFill>
                  <a:srgbClr val="000000"/>
                </a:solidFill>
              </a:rPr>
              <a:t> axis, specified by the </a:t>
            </a:r>
            <a:r>
              <a:rPr lang="en-US" b="1" dirty="0">
                <a:solidFill>
                  <a:srgbClr val="0000FF"/>
                </a:solidFill>
              </a:rPr>
              <a:t>spin magnetic quantum number </a:t>
            </a:r>
            <a:r>
              <a:rPr lang="en-US" i="1" dirty="0">
                <a:solidFill>
                  <a:srgbClr val="000000"/>
                </a:solidFill>
              </a:rPr>
              <a:t>m</a:t>
            </a:r>
            <a:r>
              <a:rPr lang="en-US" i="1" baseline="-25000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 = ± 1/2:</a:t>
            </a:r>
          </a:p>
          <a:p>
            <a:pPr marL="225425" indent="-225425" algn="l">
              <a:spcBef>
                <a:spcPct val="15000"/>
              </a:spcBef>
            </a:pPr>
            <a:r>
              <a:rPr lang="en-US" i="1" dirty="0">
                <a:solidFill>
                  <a:srgbClr val="000000"/>
                </a:solidFill>
              </a:rPr>
              <a:t>    m</a:t>
            </a:r>
            <a:r>
              <a:rPr lang="en-US" i="1" baseline="-25000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 = + 1/2 corresponds to the spin up case;</a:t>
            </a:r>
          </a:p>
          <a:p>
            <a:pPr marL="225425" indent="-225425" algn="l">
              <a:spcBef>
                <a:spcPct val="15000"/>
              </a:spcBef>
            </a:pPr>
            <a:r>
              <a:rPr lang="en-US" dirty="0">
                <a:solidFill>
                  <a:srgbClr val="000000"/>
                </a:solidFill>
              </a:rPr>
              <a:t>    </a:t>
            </a:r>
            <a:r>
              <a:rPr lang="en-US" i="1" dirty="0">
                <a:solidFill>
                  <a:srgbClr val="000000"/>
                </a:solidFill>
              </a:rPr>
              <a:t>m</a:t>
            </a:r>
            <a:r>
              <a:rPr lang="en-US" i="1" baseline="-25000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 = − 1/2 corresponds to the spin down case.</a:t>
            </a:r>
          </a:p>
        </p:txBody>
      </p:sp>
      <p:sp>
        <p:nvSpPr>
          <p:cNvPr id="14345" name="Rectangle 12"/>
          <p:cNvSpPr>
            <a:spLocks noChangeArrowheads="1"/>
          </p:cNvSpPr>
          <p:nvPr/>
        </p:nvSpPr>
        <p:spPr bwMode="auto">
          <a:xfrm>
            <a:off x="639763" y="3590925"/>
            <a:ext cx="4495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>
                <a:solidFill>
                  <a:srgbClr val="000000"/>
                </a:solidFill>
              </a:rPr>
              <a:t>The </a:t>
            </a:r>
            <a:r>
              <a:rPr lang="en-US" i="1">
                <a:solidFill>
                  <a:srgbClr val="000000"/>
                </a:solidFill>
              </a:rPr>
              <a:t>z</a:t>
            </a:r>
            <a:r>
              <a:rPr lang="en-US">
                <a:solidFill>
                  <a:srgbClr val="000000"/>
                </a:solidFill>
              </a:rPr>
              <a:t> component of spin angular momentum is</a:t>
            </a:r>
          </a:p>
        </p:txBody>
      </p:sp>
      <p:graphicFrame>
        <p:nvGraphicFramePr>
          <p:cNvPr id="1433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973331"/>
              </p:ext>
            </p:extLst>
          </p:nvPr>
        </p:nvGraphicFramePr>
        <p:xfrm>
          <a:off x="733425" y="4029075"/>
          <a:ext cx="1601788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1120" imgH="393480" progId="Equation.3">
                  <p:embed/>
                </p:oleObj>
              </mc:Choice>
              <mc:Fallback>
                <p:oleObj name="Equation" r:id="rId4" imgW="1041120" imgH="393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4029075"/>
                        <a:ext cx="1601788" cy="608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6" name="Picture 14" descr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92775" y="1141413"/>
            <a:ext cx="3252788" cy="41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Rectangle 15"/>
          <p:cNvSpPr>
            <a:spLocks noChangeArrowheads="1"/>
          </p:cNvSpPr>
          <p:nvPr/>
        </p:nvSpPr>
        <p:spPr bwMode="auto">
          <a:xfrm>
            <a:off x="457200" y="4903081"/>
            <a:ext cx="2743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15000"/>
              </a:spcBef>
            </a:pP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dirty="0">
                <a:solidFill>
                  <a:srgbClr val="0000CC"/>
                </a:solidFill>
              </a:rPr>
              <a:t>spin magnetic moment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</p:txBody>
      </p:sp>
      <p:graphicFrame>
        <p:nvGraphicFramePr>
          <p:cNvPr id="14340" name="Object 17"/>
          <p:cNvGraphicFramePr>
            <a:graphicFrameLocks noChangeAspect="1"/>
          </p:cNvGraphicFramePr>
          <p:nvPr/>
        </p:nvGraphicFramePr>
        <p:xfrm>
          <a:off x="3251200" y="4764088"/>
          <a:ext cx="3081338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06280" imgH="393480" progId="Equation.3">
                  <p:embed/>
                </p:oleObj>
              </mc:Choice>
              <mc:Fallback>
                <p:oleObj name="Equation" r:id="rId7" imgW="2006280" imgH="393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4764088"/>
                        <a:ext cx="3081338" cy="60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Rectangle 18"/>
          <p:cNvSpPr>
            <a:spLocks noChangeArrowheads="1"/>
          </p:cNvSpPr>
          <p:nvPr/>
        </p:nvSpPr>
        <p:spPr bwMode="auto">
          <a:xfrm>
            <a:off x="455613" y="5522913"/>
            <a:ext cx="46037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i="1" dirty="0">
                <a:solidFill>
                  <a:srgbClr val="000000"/>
                </a:solidFill>
              </a:rPr>
              <a:t>z</a:t>
            </a:r>
            <a:r>
              <a:rPr lang="en-US" dirty="0">
                <a:solidFill>
                  <a:srgbClr val="000000"/>
                </a:solidFill>
              </a:rPr>
              <a:t> component  of the spin magnetic moment:</a:t>
            </a:r>
          </a:p>
        </p:txBody>
      </p:sp>
      <p:graphicFrame>
        <p:nvGraphicFramePr>
          <p:cNvPr id="1434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871991"/>
              </p:ext>
            </p:extLst>
          </p:nvPr>
        </p:nvGraphicFramePr>
        <p:xfrm>
          <a:off x="5054600" y="5386388"/>
          <a:ext cx="1951038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9720" imgH="393480" progId="Equation.3">
                  <p:embed/>
                </p:oleObj>
              </mc:Choice>
              <mc:Fallback>
                <p:oleObj name="Equation" r:id="rId9" imgW="1269720" imgH="3934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600" y="5386388"/>
                        <a:ext cx="1951038" cy="60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95075" y="1757376"/>
            <a:ext cx="7345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41.6 Energy of electron spin in a magnetic field.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1650" y="384175"/>
            <a:ext cx="8161338" cy="12834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 algn="l">
              <a:spcBef>
                <a:spcPct val="15000"/>
              </a:spcBef>
            </a:pPr>
            <a:r>
              <a:rPr lang="en-US" u="sng" dirty="0">
                <a:solidFill>
                  <a:srgbClr val="0000CC"/>
                </a:solidFill>
              </a:rPr>
              <a:t>Spin-orbit coupling</a:t>
            </a:r>
            <a:r>
              <a:rPr lang="en-US" u="sng" dirty="0">
                <a:solidFill>
                  <a:srgbClr val="000000"/>
                </a:solidFill>
              </a:rPr>
              <a:t>:</a:t>
            </a:r>
            <a:endParaRPr lang="en-US" dirty="0">
              <a:solidFill>
                <a:srgbClr val="000000"/>
              </a:solidFill>
            </a:endParaRPr>
          </a:p>
          <a:p>
            <a:pPr algn="l">
              <a:spcBef>
                <a:spcPct val="15000"/>
              </a:spcBef>
            </a:pPr>
            <a:r>
              <a:rPr lang="en-US" dirty="0">
                <a:solidFill>
                  <a:srgbClr val="000000"/>
                </a:solidFill>
              </a:rPr>
              <a:t>The spin magnetic moment causes the splitting of energy levels even when there is no external field.  The interaction energy of spin-orbit coupling is proportional to </a:t>
            </a:r>
            <a:r>
              <a:rPr lang="en-US" b="1" dirty="0">
                <a:solidFill>
                  <a:srgbClr val="000000"/>
                </a:solidFill>
              </a:rPr>
              <a:t>L</a:t>
            </a:r>
            <a:r>
              <a:rPr lang="en-US" dirty="0">
                <a:solidFill>
                  <a:srgbClr val="000000"/>
                </a:solidFill>
              </a:rPr>
              <a:t>·</a:t>
            </a:r>
            <a:r>
              <a:rPr lang="en-US" b="1" dirty="0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algn="l">
              <a:spcBef>
                <a:spcPct val="15000"/>
              </a:spcBef>
            </a:pPr>
            <a:r>
              <a:rPr lang="en-US" dirty="0">
                <a:solidFill>
                  <a:srgbClr val="000000"/>
                </a:solidFill>
              </a:rPr>
              <a:t>Example: Sodium lamp, 589.0 nm (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P</a:t>
            </a:r>
            <a:r>
              <a:rPr lang="en-US" baseline="-25000" dirty="0">
                <a:solidFill>
                  <a:srgbClr val="000000"/>
                </a:solidFill>
              </a:rPr>
              <a:t>3/2</a:t>
            </a:r>
            <a:r>
              <a:rPr lang="en-US" dirty="0">
                <a:solidFill>
                  <a:srgbClr val="000000"/>
                </a:solidFill>
              </a:rPr>
              <a:t>), 589.6 nm (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P</a:t>
            </a:r>
            <a:r>
              <a:rPr lang="en-US" baseline="-25000" dirty="0">
                <a:solidFill>
                  <a:srgbClr val="000000"/>
                </a:solidFill>
              </a:rPr>
              <a:t>1/2</a:t>
            </a:r>
            <a:r>
              <a:rPr lang="en-US" dirty="0">
                <a:solidFill>
                  <a:srgbClr val="000000"/>
                </a:solidFill>
              </a:rPr>
              <a:t>).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5633" y="2216481"/>
            <a:ext cx="4027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Example </a:t>
            </a:r>
            <a:r>
              <a:rPr lang="en-US" dirty="0"/>
              <a:t>41.7 An effective magnetic field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4351661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Ch41: 5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 (optional):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Ch41: 27,28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02871" y="295803"/>
            <a:ext cx="8412655" cy="2780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April 30 Exclusion principle and the periodic table </a:t>
            </a:r>
          </a:p>
          <a:p>
            <a:pPr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41.6 Many-electron atoms and the exclusion principle</a:t>
            </a:r>
          </a:p>
          <a:p>
            <a:pPr algn="l">
              <a:spcBef>
                <a:spcPct val="15000"/>
              </a:spcBef>
            </a:pPr>
            <a:r>
              <a:rPr lang="en-US" b="1" dirty="0">
                <a:solidFill>
                  <a:srgbClr val="0000CC"/>
                </a:solidFill>
              </a:rPr>
              <a:t>Central field approximation: </a:t>
            </a:r>
            <a:r>
              <a:rPr lang="en-US" dirty="0"/>
              <a:t>Up to date there exists no exact solutions for the Schrödinger equations of many-electron atoms.</a:t>
            </a:r>
            <a:br>
              <a:rPr lang="en-US" dirty="0"/>
            </a:br>
            <a:r>
              <a:rPr lang="en-US" dirty="0"/>
              <a:t>We may think each individual electron moves in the field due to the nucleus and the averaged spherical field from all other electrons. Under this approximation, the four quantum numbers </a:t>
            </a:r>
            <a:r>
              <a:rPr lang="en-US" i="1" dirty="0"/>
              <a:t>n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dirty="0"/>
              <a:t>, </a:t>
            </a:r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dirty="0"/>
              <a:t>, </a:t>
            </a:r>
            <a:r>
              <a:rPr lang="en-US" i="1" dirty="0"/>
              <a:t>m</a:t>
            </a:r>
            <a:r>
              <a:rPr lang="en-US" i="1" baseline="-25000" dirty="0"/>
              <a:t>s</a:t>
            </a:r>
            <a:r>
              <a:rPr lang="en-US" dirty="0"/>
              <a:t> can still be used to describe </a:t>
            </a:r>
            <a:r>
              <a:rPr lang="en-US" i="1" dirty="0"/>
              <a:t>all</a:t>
            </a:r>
            <a:r>
              <a:rPr lang="en-US" dirty="0"/>
              <a:t> the electronic states of an atom regardless of the number of electrons in its structure, but in general the energy of the state depends on both </a:t>
            </a:r>
            <a:r>
              <a:rPr lang="en-US" i="1" dirty="0"/>
              <a:t>n</a:t>
            </a:r>
            <a:r>
              <a:rPr lang="en-US" dirty="0"/>
              <a:t> and </a:t>
            </a:r>
            <a:r>
              <a:rPr lang="en-US" i="1" dirty="0"/>
              <a:t>l</a:t>
            </a:r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9573" y="3249900"/>
            <a:ext cx="850582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Question</a:t>
            </a:r>
            <a:r>
              <a:rPr lang="en-US" dirty="0"/>
              <a:t>: How many electrons can be in a particular quantum state?</a:t>
            </a:r>
          </a:p>
          <a:p>
            <a:pPr algn="l"/>
            <a:endParaRPr lang="en-US" sz="800" b="1" u="sng" dirty="0">
              <a:solidFill>
                <a:srgbClr val="0000CC"/>
              </a:solidFill>
            </a:endParaRPr>
          </a:p>
          <a:p>
            <a:pPr algn="l"/>
            <a:r>
              <a:rPr lang="en-US" b="1" u="sng" dirty="0">
                <a:solidFill>
                  <a:srgbClr val="0000CC"/>
                </a:solidFill>
              </a:rPr>
              <a:t>Pauli’s exclusion principle:</a:t>
            </a:r>
            <a:br>
              <a:rPr lang="en-US" b="1" u="sng" dirty="0">
                <a:solidFill>
                  <a:srgbClr val="0000CC"/>
                </a:solidFill>
              </a:rPr>
            </a:br>
            <a:r>
              <a:rPr lang="en-US" dirty="0"/>
              <a:t>No two electrons can ever be located in the same quantum state. Therefore, no two electrons in the same atom can have the same set of quantum numbers.</a:t>
            </a:r>
          </a:p>
          <a:p>
            <a:pPr algn="l"/>
            <a:endParaRPr lang="en-US" sz="800" dirty="0"/>
          </a:p>
          <a:p>
            <a:pPr algn="l"/>
            <a:r>
              <a:rPr lang="en-US" b="1" u="sng" dirty="0">
                <a:solidFill>
                  <a:srgbClr val="0000CC"/>
                </a:solidFill>
              </a:rPr>
              <a:t>Orbital:</a:t>
            </a:r>
            <a:r>
              <a:rPr lang="en-US" b="1" dirty="0"/>
              <a:t> </a:t>
            </a:r>
            <a:r>
              <a:rPr lang="en-US" dirty="0"/>
              <a:t>The atomic state characterized by the quantum numbers </a:t>
            </a:r>
            <a:r>
              <a:rPr lang="en-US" i="1" dirty="0"/>
              <a:t>n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dirty="0"/>
              <a:t> and </a:t>
            </a:r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dirty="0"/>
              <a:t>. It is also called a </a:t>
            </a:r>
            <a:r>
              <a:rPr lang="en-US" dirty="0">
                <a:solidFill>
                  <a:srgbClr val="0000CC"/>
                </a:solidFill>
              </a:rPr>
              <a:t>spatial orbital</a:t>
            </a:r>
            <a:r>
              <a:rPr lang="en-US" dirty="0"/>
              <a:t>. In contrast, a quantum state characterized by all four quantum numbers </a:t>
            </a:r>
            <a:r>
              <a:rPr lang="en-US" i="1" dirty="0"/>
              <a:t>n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dirty="0"/>
              <a:t>, </a:t>
            </a:r>
            <a:r>
              <a:rPr lang="en-US" i="1" dirty="0"/>
              <a:t>m</a:t>
            </a:r>
            <a:r>
              <a:rPr lang="en-US" i="1" baseline="-25000" dirty="0"/>
              <a:t>l</a:t>
            </a:r>
            <a:r>
              <a:rPr lang="en-US" dirty="0"/>
              <a:t> and </a:t>
            </a:r>
            <a:r>
              <a:rPr lang="en-US" i="1" dirty="0" err="1"/>
              <a:t>m</a:t>
            </a:r>
            <a:r>
              <a:rPr lang="en-US" i="1" baseline="-25000" dirty="0" err="1"/>
              <a:t>s</a:t>
            </a:r>
            <a:r>
              <a:rPr lang="en-US" i="1" dirty="0"/>
              <a:t> </a:t>
            </a:r>
            <a:r>
              <a:rPr lang="en-US" dirty="0"/>
              <a:t>is called a </a:t>
            </a:r>
            <a:r>
              <a:rPr lang="en-US" dirty="0">
                <a:solidFill>
                  <a:srgbClr val="0000CC"/>
                </a:solidFill>
              </a:rPr>
              <a:t>spin orbital</a:t>
            </a:r>
            <a:r>
              <a:rPr lang="en-US" dirty="0"/>
              <a:t>.</a:t>
            </a:r>
          </a:p>
          <a:p>
            <a:pPr algn="l"/>
            <a:r>
              <a:rPr lang="en-US" dirty="0">
                <a:sym typeface="Symbol" pitchFamily="18" charset="2"/>
              </a:rPr>
              <a:t> </a:t>
            </a:r>
            <a:r>
              <a:rPr lang="en-US" dirty="0"/>
              <a:t>From the exclusion principle, at the most only two electrons can be present in an orbital. One electron will have spin up and the other spin down.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290818" name="Picture 2" descr="C:\Documents and Settings\pw103\My Documents\Teaching\Physics_214_Spring_2012\Other\Chapter41\Images\41_Table02-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954378"/>
            <a:ext cx="8089900" cy="36287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FF628-29C5-46A8-8F8E-9F43AF06B121}" type="slidenum">
              <a:rPr lang="en-US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342900" y="271463"/>
            <a:ext cx="8562975" cy="1231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15000"/>
              </a:spcBef>
            </a:pPr>
            <a:r>
              <a:rPr lang="en-US" i="1" dirty="0">
                <a:solidFill>
                  <a:srgbClr val="000000"/>
                </a:solidFill>
              </a:rPr>
              <a:t>Question</a:t>
            </a:r>
            <a:r>
              <a:rPr lang="en-US" dirty="0">
                <a:solidFill>
                  <a:srgbClr val="000000"/>
                </a:solidFill>
              </a:rPr>
              <a:t>: How are the electrons aligned in an orbital?</a:t>
            </a:r>
          </a:p>
          <a:p>
            <a:pPr algn="l">
              <a:spcBef>
                <a:spcPct val="15000"/>
              </a:spcBef>
            </a:pPr>
            <a:r>
              <a:rPr lang="en-US" b="1" u="sng" dirty="0">
                <a:solidFill>
                  <a:srgbClr val="0000CC"/>
                </a:solidFill>
              </a:rPr>
              <a:t>Hund’s rule: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When an atom has orbitals of equal energy, the order in which they are filled by electrons is such that a maximum number of electrons have unpaired spins. (Exceptions may exist).</a:t>
            </a:r>
          </a:p>
        </p:txBody>
      </p:sp>
      <p:sp>
        <p:nvSpPr>
          <p:cNvPr id="31748" name="Text Box 9"/>
          <p:cNvSpPr txBox="1">
            <a:spLocks noChangeArrowheads="1"/>
          </p:cNvSpPr>
          <p:nvPr/>
        </p:nvSpPr>
        <p:spPr bwMode="auto">
          <a:xfrm>
            <a:off x="374650" y="1657350"/>
            <a:ext cx="3333750" cy="12418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15000"/>
              </a:spcBef>
            </a:pPr>
            <a:r>
              <a:rPr lang="en-US" u="sng" dirty="0">
                <a:solidFill>
                  <a:srgbClr val="0000CC"/>
                </a:solidFill>
              </a:rPr>
              <a:t>Electronic configuration:</a:t>
            </a:r>
          </a:p>
          <a:p>
            <a:pPr algn="l">
              <a:spcBef>
                <a:spcPct val="15000"/>
              </a:spcBef>
            </a:pPr>
            <a:r>
              <a:rPr lang="en-US" dirty="0">
                <a:solidFill>
                  <a:srgbClr val="000000"/>
                </a:solidFill>
              </a:rPr>
              <a:t>The filling of the electronic states must obey both Pauli’s exclusion principle and Hund’s rule.</a:t>
            </a:r>
          </a:p>
        </p:txBody>
      </p:sp>
      <p:sp>
        <p:nvSpPr>
          <p:cNvPr id="31749" name="Rectangle 10"/>
          <p:cNvSpPr>
            <a:spLocks noChangeArrowheads="1"/>
          </p:cNvSpPr>
          <p:nvPr/>
        </p:nvSpPr>
        <p:spPr bwMode="auto">
          <a:xfrm>
            <a:off x="355600" y="3586163"/>
            <a:ext cx="3256280" cy="2344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b="1" u="sng" dirty="0">
                <a:solidFill>
                  <a:srgbClr val="0000CC"/>
                </a:solidFill>
              </a:rPr>
              <a:t>The periodic  table</a:t>
            </a:r>
            <a:r>
              <a:rPr lang="en-US" u="sng" dirty="0">
                <a:solidFill>
                  <a:srgbClr val="0000CC"/>
                </a:solidFill>
              </a:rPr>
              <a:t>:</a:t>
            </a:r>
          </a:p>
          <a:p>
            <a:pPr algn="l"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dirty="0">
                <a:solidFill>
                  <a:srgbClr val="000000"/>
                </a:solidFill>
              </a:rPr>
              <a:t>An arrangement of the atomic elements according to their atomic masses and chemical similarities. The chemical behavior of an element depends on the outermost shell that contains electrons.</a:t>
            </a:r>
          </a:p>
        </p:txBody>
      </p:sp>
      <p:pic>
        <p:nvPicPr>
          <p:cNvPr id="31750" name="Picture 4" descr="42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2408" y="1331985"/>
            <a:ext cx="4848225" cy="495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C2347-D771-4CA0-BFE9-937FD307A6D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2771" name="Picture 4" descr="42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396875"/>
            <a:ext cx="89408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09587" y="390525"/>
            <a:ext cx="4062413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Ch41: 6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 (optional):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Ch41: 29,30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88108</TotalTime>
  <Words>1488</Words>
  <Application>Microsoft Office PowerPoint</Application>
  <PresentationFormat>On-screen Show (4:3)</PresentationFormat>
  <Paragraphs>146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Symbol</vt:lpstr>
      <vt:lpstr>Times New Roman</vt:lpstr>
      <vt:lpstr>Wingdings</vt:lpstr>
      <vt:lpstr>Default Design</vt:lpstr>
      <vt:lpstr>1_Default Design</vt:lpstr>
      <vt:lpstr>2_Default Design</vt:lpstr>
      <vt:lpstr>3_Default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2184</cp:revision>
  <cp:lastPrinted>2019-04-19T17:59:20Z</cp:lastPrinted>
  <dcterms:created xsi:type="dcterms:W3CDTF">2006-08-25T03:15:15Z</dcterms:created>
  <dcterms:modified xsi:type="dcterms:W3CDTF">2025-04-20T02:03:16Z</dcterms:modified>
</cp:coreProperties>
</file>