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97" r:id="rId2"/>
    <p:sldId id="494" r:id="rId3"/>
    <p:sldId id="495" r:id="rId4"/>
    <p:sldId id="492" r:id="rId5"/>
    <p:sldId id="490" r:id="rId6"/>
    <p:sldId id="493" r:id="rId7"/>
    <p:sldId id="498" r:id="rId8"/>
    <p:sldId id="496" r:id="rId9"/>
    <p:sldId id="475" r:id="rId10"/>
    <p:sldId id="468" r:id="rId11"/>
    <p:sldId id="476" r:id="rId12"/>
    <p:sldId id="477" r:id="rId13"/>
    <p:sldId id="499" r:id="rId14"/>
    <p:sldId id="500" r:id="rId15"/>
    <p:sldId id="501" r:id="rId16"/>
    <p:sldId id="502" r:id="rId17"/>
    <p:sldId id="503" r:id="rId18"/>
    <p:sldId id="504" r:id="rId19"/>
    <p:sldId id="505" r:id="rId20"/>
    <p:sldId id="506" r:id="rId21"/>
    <p:sldId id="507" r:id="rId22"/>
    <p:sldId id="508" r:id="rId23"/>
    <p:sldId id="509" r:id="rId24"/>
    <p:sldId id="510" r:id="rId25"/>
  </p:sldIdLst>
  <p:sldSz cx="9144000" cy="6858000" type="screen4x3"/>
  <p:notesSz cx="7010400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0000FF"/>
    <a:srgbClr val="660066"/>
    <a:srgbClr val="993300"/>
    <a:srgbClr val="0000CC"/>
    <a:srgbClr val="FF3300"/>
    <a:srgbClr val="FF0000"/>
    <a:srgbClr val="FF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68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9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>
            <a:lvl1pPr algn="l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>
            <a:lvl1pPr algn="r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6856"/>
            <a:ext cx="5608320" cy="415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099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b" anchorCtr="0" compatLnSpc="1">
            <a:prstTxWarp prst="textNoShape">
              <a:avLst/>
            </a:prstTxWarp>
          </a:bodyPr>
          <a:lstStyle>
            <a:lvl1pPr algn="l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099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b" anchorCtr="0" compatLnSpc="1">
            <a:prstTxWarp prst="textNoShape">
              <a:avLst/>
            </a:prstTxWarp>
          </a:bodyPr>
          <a:lstStyle>
            <a:lvl1pPr algn="r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88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image" Target="../media/image1.wmf"/><Relationship Id="rId7" Type="http://schemas.openxmlformats.org/officeDocument/2006/relationships/oleObject" Target="../embeddings/oleObject4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en.wikipedia.org/wiki/Image:Erwin_Schr%C3%B6dinger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7.wmf"/><Relationship Id="rId7" Type="http://schemas.openxmlformats.org/officeDocument/2006/relationships/oleObject" Target="../embeddings/oleObject15.bin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1.wmf"/><Relationship Id="rId4" Type="http://schemas.openxmlformats.org/officeDocument/2006/relationships/image" Target="../media/image18.jpeg"/><Relationship Id="rId9" Type="http://schemas.openxmlformats.org/officeDocument/2006/relationships/oleObject" Target="../embeddings/oleObject1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image" Target="../media/image27.jpeg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8.wmf"/><Relationship Id="rId7" Type="http://schemas.openxmlformats.org/officeDocument/2006/relationships/oleObject" Target="../embeddings/oleObject24.bin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2.wmf"/><Relationship Id="rId4" Type="http://schemas.openxmlformats.org/officeDocument/2006/relationships/image" Target="../media/image29.jpeg"/><Relationship Id="rId9" Type="http://schemas.openxmlformats.org/officeDocument/2006/relationships/oleObject" Target="../embeddings/oleObject25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3.wmf"/><Relationship Id="rId7" Type="http://schemas.openxmlformats.org/officeDocument/2006/relationships/oleObject" Target="../embeddings/oleObject28.bin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7.wmf"/><Relationship Id="rId4" Type="http://schemas.openxmlformats.org/officeDocument/2006/relationships/image" Target="../media/image34.jpeg"/><Relationship Id="rId9" Type="http://schemas.openxmlformats.org/officeDocument/2006/relationships/oleObject" Target="../embeddings/oleObject2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44.wmf"/><Relationship Id="rId7" Type="http://schemas.openxmlformats.org/officeDocument/2006/relationships/image" Target="../media/image46.w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45.wmf"/><Relationship Id="rId10" Type="http://schemas.openxmlformats.org/officeDocument/2006/relationships/image" Target="../media/image42.jpeg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56.wm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3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60.jpeg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wmf"/><Relationship Id="rId4" Type="http://schemas.openxmlformats.org/officeDocument/2006/relationships/oleObject" Target="../embeddings/oleObject4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88124A-F936-4FDF-B470-7110258EA81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9390" y="195263"/>
            <a:ext cx="87415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Chapter 40 Quantum Mechanics I: Wave Functions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0201" y="732995"/>
            <a:ext cx="8172450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March 31, April 2 Wave functions and Schrödinger equation</a:t>
            </a: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40.1 Wave functions and the one-dimensional Schrödinger equation</a:t>
            </a:r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1160" y="1314626"/>
            <a:ext cx="8414779" cy="3043910"/>
            <a:chOff x="341160" y="1577103"/>
            <a:chExt cx="8414779" cy="3043910"/>
          </a:xfrm>
        </p:grpSpPr>
        <p:sp>
          <p:nvSpPr>
            <p:cNvPr id="8" name="Rectangle 7"/>
            <p:cNvSpPr/>
            <p:nvPr/>
          </p:nvSpPr>
          <p:spPr>
            <a:xfrm>
              <a:off x="341160" y="1577103"/>
              <a:ext cx="8414779" cy="30439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endParaRPr lang="en-US" sz="500" b="1" u="sng" dirty="0">
                <a:solidFill>
                  <a:srgbClr val="0000FF"/>
                </a:solidFill>
              </a:endParaRPr>
            </a:p>
            <a:p>
              <a:pPr algn="l"/>
              <a:r>
                <a:rPr lang="en-US" b="1" u="sng" dirty="0">
                  <a:solidFill>
                    <a:srgbClr val="0000FF"/>
                  </a:solidFill>
                </a:rPr>
                <a:t>Quantum mechanics:</a:t>
              </a:r>
              <a:r>
                <a:rPr lang="en-US" b="1" dirty="0">
                  <a:solidFill>
                    <a:srgbClr val="0000FF"/>
                  </a:solidFill>
                </a:rPr>
                <a:t> </a:t>
              </a:r>
              <a:r>
                <a:rPr lang="en-US" dirty="0"/>
                <a:t>Physical science studying the behavior of matter on the scale of atomic and subatomic levels.</a:t>
              </a:r>
            </a:p>
            <a:p>
              <a:pPr lvl="0" algn="l"/>
              <a:endParaRPr lang="en-US" sz="500" u="sng" dirty="0">
                <a:solidFill>
                  <a:srgbClr val="000000"/>
                </a:solidFill>
              </a:endParaRPr>
            </a:p>
            <a:p>
              <a:pPr lvl="0" algn="l"/>
              <a:r>
                <a:rPr lang="en-US" u="sng" dirty="0">
                  <a:solidFill>
                    <a:srgbClr val="000000"/>
                  </a:solidFill>
                </a:rPr>
                <a:t>A photon described by an electromagnetic wave</a:t>
              </a:r>
              <a:r>
                <a:rPr lang="en-US" dirty="0">
                  <a:solidFill>
                    <a:srgbClr val="000000"/>
                  </a:solidFill>
                </a:rPr>
                <a:t>:</a:t>
              </a:r>
              <a:br>
                <a:rPr lang="en-US" dirty="0">
                  <a:solidFill>
                    <a:srgbClr val="000000"/>
                  </a:solidFill>
                </a:rPr>
              </a:br>
              <a:r>
                <a:rPr lang="en-US" dirty="0">
                  <a:solidFill>
                    <a:srgbClr val="000000"/>
                  </a:solidFill>
                </a:rPr>
                <a:t>Probability per unit volume of finding the photon in a given region of space at an instant of time </a:t>
              </a:r>
              <a:r>
                <a:rPr lang="en-US" dirty="0"/>
                <a:t>∝</a:t>
              </a:r>
              <a:r>
                <a:rPr lang="en-US" dirty="0">
                  <a:solidFill>
                    <a:srgbClr val="000000"/>
                  </a:solidFill>
                  <a:sym typeface="Mathematica1" pitchFamily="2" charset="2"/>
                </a:rPr>
                <a:t> </a:t>
              </a:r>
              <a:r>
                <a:rPr lang="en-US" dirty="0">
                  <a:solidFill>
                    <a:srgbClr val="000000"/>
                  </a:solidFill>
                </a:rPr>
                <a:t>Square of the amplitude of the electromagnetic wave.</a:t>
              </a:r>
            </a:p>
            <a:p>
              <a:pPr algn="l"/>
              <a:endParaRPr lang="en-US" sz="600" b="1" dirty="0">
                <a:solidFill>
                  <a:srgbClr val="660066"/>
                </a:solidFill>
              </a:endParaRPr>
            </a:p>
            <a:p>
              <a:pPr algn="l"/>
              <a:r>
                <a:rPr lang="en-US" b="1" dirty="0">
                  <a:solidFill>
                    <a:srgbClr val="660066"/>
                  </a:solidFill>
                </a:rPr>
                <a:t>Interpretation of the wave function                   of a particle:</a:t>
              </a:r>
            </a:p>
            <a:p>
              <a:pPr algn="l">
                <a:lnSpc>
                  <a:spcPct val="120000"/>
                </a:lnSpc>
              </a:pPr>
              <a:r>
                <a:rPr lang="en-US" b="1" dirty="0">
                  <a:solidFill>
                    <a:srgbClr val="0000FF"/>
                  </a:solidFill>
                </a:rPr>
                <a:t>Wave function: </a:t>
              </a:r>
              <a:r>
                <a:rPr lang="en-US" dirty="0"/>
                <a:t>A wave function                   describes the distribution of a particle in space. The quantity                           is the probability that the particle can be found within the volume </a:t>
              </a:r>
              <a:r>
                <a:rPr lang="en-US" i="1" dirty="0"/>
                <a:t>dV</a:t>
              </a:r>
              <a:r>
                <a:rPr lang="en-US" dirty="0"/>
                <a:t> around the point (</a:t>
              </a:r>
              <a:r>
                <a:rPr lang="en-US" i="1" dirty="0"/>
                <a:t>x</a:t>
              </a:r>
              <a:r>
                <a:rPr lang="en-US" dirty="0"/>
                <a:t>, </a:t>
              </a:r>
              <a:r>
                <a:rPr lang="en-US" i="1" dirty="0"/>
                <a:t>y</a:t>
              </a:r>
              <a:r>
                <a:rPr lang="en-US" dirty="0"/>
                <a:t>, </a:t>
              </a:r>
              <a:r>
                <a:rPr lang="en-US" i="1" dirty="0"/>
                <a:t>z</a:t>
              </a:r>
              <a:r>
                <a:rPr lang="en-US" dirty="0"/>
                <a:t>) at time </a:t>
              </a:r>
              <a:r>
                <a:rPr lang="en-US" i="1" dirty="0"/>
                <a:t>t</a:t>
              </a:r>
              <a:r>
                <a:rPr lang="en-US" dirty="0"/>
                <a:t>.</a:t>
              </a:r>
            </a:p>
          </p:txBody>
        </p:sp>
        <p:graphicFrame>
          <p:nvGraphicFramePr>
            <p:cNvPr id="9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1430741"/>
                </p:ext>
              </p:extLst>
            </p:nvPr>
          </p:nvGraphicFramePr>
          <p:xfrm>
            <a:off x="3556362" y="3560557"/>
            <a:ext cx="992187" cy="315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634680" imgH="203040" progId="Equation.3">
                    <p:embed/>
                  </p:oleObj>
                </mc:Choice>
                <mc:Fallback>
                  <p:oleObj name="Equation" r:id="rId2" imgW="634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6362" y="3560557"/>
                          <a:ext cx="992187" cy="3159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25473865"/>
                </p:ext>
              </p:extLst>
            </p:nvPr>
          </p:nvGraphicFramePr>
          <p:xfrm>
            <a:off x="2290229" y="3809265"/>
            <a:ext cx="1468438" cy="434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939600" imgH="279360" progId="Equation.3">
                    <p:embed/>
                  </p:oleObj>
                </mc:Choice>
                <mc:Fallback>
                  <p:oleObj name="Equation" r:id="rId4" imgW="939600" imgH="279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0229" y="3809265"/>
                          <a:ext cx="1468438" cy="4349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1388395"/>
                </p:ext>
              </p:extLst>
            </p:nvPr>
          </p:nvGraphicFramePr>
          <p:xfrm>
            <a:off x="3920332" y="3266532"/>
            <a:ext cx="992187" cy="315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34680" imgH="203040" progId="Equation.3">
                    <p:embed/>
                  </p:oleObj>
                </mc:Choice>
                <mc:Fallback>
                  <p:oleObj name="Equation" r:id="rId6" imgW="634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0332" y="3266532"/>
                          <a:ext cx="992187" cy="3159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91626"/>
              </p:ext>
            </p:extLst>
          </p:nvPr>
        </p:nvGraphicFramePr>
        <p:xfrm>
          <a:off x="338138" y="4260850"/>
          <a:ext cx="8291512" cy="194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333760" imgH="1257120" progId="Equation.DSMT4">
                  <p:embed/>
                </p:oleObj>
              </mc:Choice>
              <mc:Fallback>
                <p:oleObj name="Equation" r:id="rId7" imgW="5333760" imgH="125712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4260850"/>
                        <a:ext cx="8291512" cy="194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4231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44CC25-3AC6-4E7A-805B-0578AC85CF30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428336" y="455614"/>
            <a:ext cx="4483100" cy="31393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CC"/>
                </a:solidFill>
              </a:rPr>
              <a:t>Wave packet</a:t>
            </a:r>
            <a:r>
              <a:rPr lang="en-US" dirty="0">
                <a:solidFill>
                  <a:srgbClr val="0000CC"/>
                </a:solidFill>
              </a:rPr>
              <a:t>:</a:t>
            </a:r>
            <a:r>
              <a:rPr lang="en-US" dirty="0"/>
              <a:t> A wave packet is a wave that has a narrow distribution in space, so that it exhibits properties of a particle. A wave packet can be constructed by the sum of a large number of waves with a continuous distribution of similar wavelengths: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A wave packet has both the characteristics of a wave and of a particle.</a:t>
            </a:r>
          </a:p>
        </p:txBody>
      </p:sp>
      <p:graphicFrame>
        <p:nvGraphicFramePr>
          <p:cNvPr id="2334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62968"/>
              </p:ext>
            </p:extLst>
          </p:nvPr>
        </p:nvGraphicFramePr>
        <p:xfrm>
          <a:off x="511706" y="2307693"/>
          <a:ext cx="278447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63560" imgH="330120" progId="Equation.3">
                  <p:embed/>
                </p:oleObj>
              </mc:Choice>
              <mc:Fallback>
                <p:oleObj name="Equation" r:id="rId2" imgW="166356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706" y="2307693"/>
                        <a:ext cx="2784475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9558" name="Picture 6" descr="C:\Users\pw103\Documents\Teaching\Physics_214_Spring_2013\Other\Chapter40\A_Images\A_Figures_and_Photos\40_06_Figu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354" y="557213"/>
            <a:ext cx="2607716" cy="551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050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41970" y="403415"/>
            <a:ext cx="7732785" cy="1384995"/>
            <a:chOff x="542674" y="3892034"/>
            <a:chExt cx="12267707" cy="1384995"/>
          </a:xfrm>
        </p:grpSpPr>
        <p:sp>
          <p:nvSpPr>
            <p:cNvPr id="5" name="Rectangle 4"/>
            <p:cNvSpPr/>
            <p:nvPr/>
          </p:nvSpPr>
          <p:spPr>
            <a:xfrm>
              <a:off x="542674" y="3892034"/>
              <a:ext cx="1226770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b="1" dirty="0">
                  <a:solidFill>
                    <a:srgbClr val="0000FF"/>
                  </a:solidFill>
                </a:rPr>
                <a:t>The uncertainty principle:</a:t>
              </a:r>
            </a:p>
            <a:p>
              <a:pPr algn="l"/>
              <a:endParaRPr lang="en-US" dirty="0"/>
            </a:p>
            <a:p>
              <a:pPr algn="l"/>
              <a:endParaRPr lang="en-US" sz="1200" dirty="0"/>
            </a:p>
            <a:p>
              <a:pPr algn="l"/>
              <a:r>
                <a:rPr lang="en-US" dirty="0"/>
                <a:t>A broad distribution of </a:t>
              </a:r>
              <a:r>
                <a:rPr lang="en-US" i="1" dirty="0"/>
                <a:t>A</a:t>
              </a:r>
              <a:r>
                <a:rPr lang="en-US" dirty="0"/>
                <a:t>(</a:t>
              </a:r>
              <a:r>
                <a:rPr lang="en-US" i="1" dirty="0"/>
                <a:t>k</a:t>
              </a:r>
              <a:r>
                <a:rPr lang="en-US" dirty="0"/>
                <a:t>) results in a narrower wave packet.</a:t>
              </a:r>
            </a:p>
            <a:p>
              <a:pPr algn="l"/>
              <a:r>
                <a:rPr lang="en-US" dirty="0"/>
                <a:t>A short laser pulse must be white.</a:t>
              </a:r>
            </a:p>
          </p:txBody>
        </p:sp>
        <p:graphicFrame>
          <p:nvGraphicFramePr>
            <p:cNvPr id="6" name="Object 2"/>
            <p:cNvGraphicFramePr>
              <a:graphicFrameLocks noChangeAspect="1"/>
            </p:cNvGraphicFramePr>
            <p:nvPr/>
          </p:nvGraphicFramePr>
          <p:xfrm>
            <a:off x="686399" y="4257675"/>
            <a:ext cx="4426057" cy="3598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777680" imgH="228600" progId="Equation.3">
                    <p:embed/>
                  </p:oleObj>
                </mc:Choice>
                <mc:Fallback>
                  <p:oleObj name="Equation" r:id="rId2" imgW="17776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6399" y="4257675"/>
                          <a:ext cx="4426057" cy="3598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38596" name="Picture 4" descr="C:\Documents and Settings\Owner\Desktop\Picture1_edited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8047" y="2111022"/>
            <a:ext cx="3262383" cy="4068723"/>
          </a:xfrm>
          <a:prstGeom prst="rect">
            <a:avLst/>
          </a:prstGeom>
          <a:noFill/>
        </p:spPr>
      </p:pic>
      <p:pic>
        <p:nvPicPr>
          <p:cNvPr id="238597" name="Picture 5" descr="C:\Documents and Settings\Owner\Desktop\Picture1_edited_edit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216" y="2044665"/>
            <a:ext cx="3479095" cy="42781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8569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3" name="Picture 6" descr="Erwin Rudolf Josef Alexander Schrödinger">
            <a:hlinkClick r:id="rId2" tooltip="Erwin Rudolf Josef Alexander Schrödinger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0471" y="2891107"/>
            <a:ext cx="2267418" cy="29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07988" y="368300"/>
            <a:ext cx="43878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363" indent="-233363" algn="l"/>
            <a:r>
              <a:rPr lang="en-US" b="1" dirty="0">
                <a:solidFill>
                  <a:srgbClr val="660066"/>
                </a:solidFill>
              </a:rPr>
              <a:t>One dimensional Schrödinger equation:</a:t>
            </a:r>
          </a:p>
        </p:txBody>
      </p:sp>
      <p:sp>
        <p:nvSpPr>
          <p:cNvPr id="5" name="Rectangle 4"/>
          <p:cNvSpPr/>
          <p:nvPr/>
        </p:nvSpPr>
        <p:spPr>
          <a:xfrm>
            <a:off x="5226573" y="442895"/>
            <a:ext cx="36099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3363" indent="-233363" algn="l"/>
            <a:r>
              <a:rPr lang="en-US" b="1" dirty="0">
                <a:solidFill>
                  <a:srgbClr val="0000CC"/>
                </a:solidFill>
              </a:rPr>
              <a:t>Erwin Schr</a:t>
            </a:r>
            <a:r>
              <a:rPr lang="en-US" b="1" dirty="0">
                <a:solidFill>
                  <a:srgbClr val="0000CC"/>
                </a:solidFill>
                <a:cs typeface="Times New Roman" pitchFamily="18" charset="0"/>
              </a:rPr>
              <a:t>ö</a:t>
            </a:r>
            <a:r>
              <a:rPr lang="en-US" b="1" dirty="0">
                <a:solidFill>
                  <a:srgbClr val="0000CC"/>
                </a:solidFill>
              </a:rPr>
              <a:t>dinger: </a:t>
            </a:r>
            <a:r>
              <a:rPr lang="en-US" dirty="0"/>
              <a:t>(1887-1961)</a:t>
            </a:r>
          </a:p>
          <a:p>
            <a:pPr marL="233363" indent="-233363" algn="l">
              <a:buFontTx/>
              <a:buChar char="•"/>
            </a:pPr>
            <a:r>
              <a:rPr lang="en-US" dirty="0"/>
              <a:t>Austrian physicist.</a:t>
            </a:r>
          </a:p>
          <a:p>
            <a:pPr marL="233363" indent="-233363" algn="l">
              <a:buFontTx/>
              <a:buChar char="•"/>
            </a:pPr>
            <a:r>
              <a:rPr lang="en-US" dirty="0"/>
              <a:t>Famous for his contributions to quantum mechanics, especially the Schrödinger equation.</a:t>
            </a:r>
          </a:p>
          <a:p>
            <a:pPr marL="233363" indent="-233363" algn="l">
              <a:buFontTx/>
              <a:buChar char="•"/>
            </a:pPr>
            <a:r>
              <a:rPr lang="en-US" dirty="0"/>
              <a:t>Nobel Prize in 1933.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7987" y="702186"/>
            <a:ext cx="460427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dirty="0"/>
              <a:t>A particle of mass </a:t>
            </a:r>
            <a:r>
              <a:rPr lang="en-US" i="1" dirty="0"/>
              <a:t>m</a:t>
            </a:r>
            <a:r>
              <a:rPr lang="en-US" dirty="0"/>
              <a:t> is confined to move along the </a:t>
            </a:r>
            <a:r>
              <a:rPr lang="en-US" i="1" dirty="0"/>
              <a:t>x</a:t>
            </a:r>
            <a:r>
              <a:rPr lang="en-US" dirty="0"/>
              <a:t> axis and interact with its environment through a </a:t>
            </a:r>
            <a:r>
              <a:rPr lang="en-US" dirty="0">
                <a:solidFill>
                  <a:srgbClr val="0000CC"/>
                </a:solidFill>
              </a:rPr>
              <a:t>potential energy function </a:t>
            </a:r>
            <a:r>
              <a:rPr lang="en-US" i="1" dirty="0"/>
              <a:t>U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). The wave function </a:t>
            </a:r>
            <a:r>
              <a:rPr lang="en-US" i="1" dirty="0">
                <a:latin typeface="Symbol" pitchFamily="18" charset="2"/>
              </a:rPr>
              <a:t>Y 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/>
              <a:t>) satisfies </a:t>
            </a:r>
          </a:p>
        </p:txBody>
      </p:sp>
      <p:pic>
        <p:nvPicPr>
          <p:cNvPr id="277509" name="Picture 5" descr="http://farm1.staticflickr.com/169/396970817_db032a9ef8_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060" y="2624668"/>
            <a:ext cx="2410999" cy="321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953332"/>
              </p:ext>
            </p:extLst>
          </p:nvPr>
        </p:nvGraphicFramePr>
        <p:xfrm>
          <a:off x="490271" y="1770045"/>
          <a:ext cx="41386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54280" imgH="419040" progId="Equation.3">
                  <p:embed/>
                </p:oleObj>
              </mc:Choice>
              <mc:Fallback>
                <p:oleObj name="Equation" r:id="rId5" imgW="265428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271" y="1770045"/>
                        <a:ext cx="4138613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462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2583" y="412020"/>
            <a:ext cx="8467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660066"/>
                </a:solidFill>
              </a:rPr>
              <a:t>Stationary states:</a:t>
            </a:r>
          </a:p>
          <a:p>
            <a:pPr algn="l"/>
            <a:r>
              <a:rPr lang="en-US" b="1" dirty="0">
                <a:solidFill>
                  <a:srgbClr val="0000FF"/>
                </a:solidFill>
              </a:rPr>
              <a:t>Stationary state: </a:t>
            </a:r>
            <a:r>
              <a:rPr lang="en-US" dirty="0"/>
              <a:t>A stationary state of a particle is a state that has a definite energy.</a:t>
            </a:r>
            <a:br>
              <a:rPr lang="en-US" dirty="0"/>
            </a:br>
            <a:r>
              <a:rPr lang="en-US" dirty="0"/>
              <a:t>The wave function of a stationary state can be written as a product of a </a:t>
            </a:r>
            <a:r>
              <a:rPr lang="en-US" b="1" dirty="0">
                <a:solidFill>
                  <a:srgbClr val="0000FF"/>
                </a:solidFill>
              </a:rPr>
              <a:t>time-independent wave function</a:t>
            </a:r>
            <a:r>
              <a:rPr lang="en-US" dirty="0"/>
              <a:t> </a:t>
            </a:r>
            <a:r>
              <a:rPr lang="en-US" i="1" dirty="0">
                <a:latin typeface="Symbol" pitchFamily="18" charset="2"/>
              </a:rPr>
              <a:t>y 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and a simple function of time:</a:t>
            </a: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050522"/>
              </p:ext>
            </p:extLst>
          </p:nvPr>
        </p:nvGraphicFramePr>
        <p:xfrm>
          <a:off x="460375" y="1590675"/>
          <a:ext cx="194468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4520" imgH="228600" progId="Equation.3">
                  <p:embed/>
                </p:oleObj>
              </mc:Choice>
              <mc:Fallback>
                <p:oleObj name="Equation" r:id="rId2" imgW="1244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1590675"/>
                        <a:ext cx="1944688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431775" y="1946679"/>
            <a:ext cx="83152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Notes to stationary states: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dirty="0"/>
              <a:t>Stationary states are of essential importance in quantum mechanics.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dirty="0"/>
              <a:t>A system in general can be in a state that is different from a stationary state and thus does not have a definite energy. However, a wave function can always be decomposed into a combination of stationary wave functions.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dirty="0"/>
              <a:t>At a stationary state the probability density function does not depend on time:   </a:t>
            </a: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9884223"/>
              </p:ext>
            </p:extLst>
          </p:nvPr>
        </p:nvGraphicFramePr>
        <p:xfrm>
          <a:off x="856191" y="3701005"/>
          <a:ext cx="3116263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93680" imgH="317160" progId="Equation.3">
                  <p:embed/>
                </p:oleObj>
              </mc:Choice>
              <mc:Fallback>
                <p:oleObj name="Equation" r:id="rId4" imgW="199368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191" y="3701005"/>
                        <a:ext cx="3116263" cy="493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71487" y="4274608"/>
            <a:ext cx="537898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3363" indent="-233363" algn="l"/>
            <a:r>
              <a:rPr lang="en-US" b="1" dirty="0">
                <a:solidFill>
                  <a:srgbClr val="660066"/>
                </a:solidFill>
              </a:rPr>
              <a:t>Time-independent Schrödinger equation: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01664"/>
              </p:ext>
            </p:extLst>
          </p:nvPr>
        </p:nvGraphicFramePr>
        <p:xfrm>
          <a:off x="637910" y="5497335"/>
          <a:ext cx="25146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12900" imgH="419100" progId="Equation.3">
                  <p:embed/>
                </p:oleObj>
              </mc:Choice>
              <mc:Fallback>
                <p:oleObj name="Equation" r:id="rId6" imgW="1612900" imgH="419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910" y="5497335"/>
                        <a:ext cx="2514600" cy="6540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507999" y="4610072"/>
            <a:ext cx="8213666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dirty="0"/>
              <a:t>A particle of mass </a:t>
            </a:r>
            <a:r>
              <a:rPr lang="en-US" i="1" dirty="0"/>
              <a:t>m</a:t>
            </a:r>
            <a:r>
              <a:rPr lang="en-US" dirty="0"/>
              <a:t> is confined to move along the </a:t>
            </a:r>
            <a:r>
              <a:rPr lang="en-US" i="1" dirty="0"/>
              <a:t>x</a:t>
            </a:r>
            <a:r>
              <a:rPr lang="en-US" dirty="0"/>
              <a:t> axis and interact with its environment through a potential energy function </a:t>
            </a:r>
            <a:r>
              <a:rPr lang="en-US" i="1" dirty="0"/>
              <a:t>U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). The total energy of the system is </a:t>
            </a:r>
            <a:r>
              <a:rPr lang="en-US" i="1" dirty="0"/>
              <a:t>E</a:t>
            </a:r>
            <a:r>
              <a:rPr lang="en-US" dirty="0"/>
              <a:t>, and the wave function of the system is </a:t>
            </a:r>
            <a:r>
              <a:rPr lang="en-US" i="1" dirty="0">
                <a:latin typeface="Symbol" pitchFamily="18" charset="2"/>
              </a:rPr>
              <a:t>y</a:t>
            </a:r>
            <a:r>
              <a:rPr lang="en-US" dirty="0"/>
              <a:t> (</a:t>
            </a:r>
            <a:r>
              <a:rPr lang="en-US" i="1" dirty="0"/>
              <a:t>x</a:t>
            </a:r>
            <a:r>
              <a:rPr lang="en-US" dirty="0"/>
              <a:t>), then </a:t>
            </a:r>
          </a:p>
        </p:txBody>
      </p:sp>
    </p:spTree>
    <p:extLst>
      <p:ext uri="{BB962C8B-B14F-4D97-AF65-F5344CB8AC3E}">
        <p14:creationId xmlns:p14="http://schemas.microsoft.com/office/powerpoint/2010/main" val="263290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8C795D-3F0F-495E-9E62-59841A20D0B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406730" y="328613"/>
            <a:ext cx="591091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More about the time-independent Schrödinger equation:</a:t>
            </a:r>
          </a:p>
        </p:txBody>
      </p:sp>
      <p:sp>
        <p:nvSpPr>
          <p:cNvPr id="7174" name="Rectangle 9"/>
          <p:cNvSpPr>
            <a:spLocks noChangeArrowheads="1"/>
          </p:cNvSpPr>
          <p:nvPr/>
        </p:nvSpPr>
        <p:spPr bwMode="auto">
          <a:xfrm>
            <a:off x="443283" y="1767887"/>
            <a:ext cx="8405812" cy="3776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/>
              <a:t>The first term in the Schrödinger equation represents the</a:t>
            </a:r>
            <a:r>
              <a:rPr lang="en-US" dirty="0">
                <a:solidFill>
                  <a:srgbClr val="0000CC"/>
                </a:solidFill>
              </a:rPr>
              <a:t> kinetic energy </a:t>
            </a:r>
            <a:r>
              <a:rPr lang="en-US" i="1" dirty="0"/>
              <a:t>K</a:t>
            </a:r>
            <a:r>
              <a:rPr lang="en-US" dirty="0"/>
              <a:t> of  the particle multiplied by </a:t>
            </a:r>
            <a:r>
              <a:rPr lang="en-US" i="1" dirty="0">
                <a:latin typeface="Symbol" pitchFamily="18" charset="2"/>
              </a:rPr>
              <a:t>y</a:t>
            </a:r>
            <a:r>
              <a:rPr lang="en-US" dirty="0"/>
              <a:t> , therefore </a:t>
            </a:r>
            <a:r>
              <a:rPr lang="en-US" i="1" dirty="0"/>
              <a:t>K </a:t>
            </a:r>
            <a:r>
              <a:rPr lang="en-US" dirty="0"/>
              <a:t>+ </a:t>
            </a:r>
            <a:r>
              <a:rPr lang="en-US" i="1" dirty="0"/>
              <a:t>U </a:t>
            </a:r>
            <a:r>
              <a:rPr lang="en-US" dirty="0"/>
              <a:t>= </a:t>
            </a:r>
            <a:r>
              <a:rPr lang="en-US" i="1" dirty="0"/>
              <a:t>E</a:t>
            </a:r>
            <a:r>
              <a:rPr lang="en-US" dirty="0"/>
              <a:t>.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/>
              <a:t>If </a:t>
            </a:r>
            <a:r>
              <a:rPr lang="en-US" i="1" dirty="0"/>
              <a:t>U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is known, one can solve the equation for </a:t>
            </a:r>
            <a:r>
              <a:rPr lang="en-US" i="1" dirty="0">
                <a:latin typeface="Symbol" pitchFamily="18" charset="2"/>
              </a:rPr>
              <a:t>y</a:t>
            </a:r>
            <a:r>
              <a:rPr lang="en-US" dirty="0"/>
              <a:t> (</a:t>
            </a:r>
            <a:r>
              <a:rPr lang="en-US" i="1" dirty="0"/>
              <a:t>x</a:t>
            </a:r>
            <a:r>
              <a:rPr lang="en-US" dirty="0"/>
              <a:t>) and </a:t>
            </a:r>
            <a:r>
              <a:rPr lang="en-US" i="1" dirty="0"/>
              <a:t>E</a:t>
            </a:r>
            <a:r>
              <a:rPr lang="en-US" dirty="0"/>
              <a:t> for the allowed states. Some restrictions: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</a:pPr>
            <a:r>
              <a:rPr lang="en-US" dirty="0"/>
              <a:t>	1) </a:t>
            </a:r>
            <a:r>
              <a:rPr lang="en-US" i="1" dirty="0">
                <a:latin typeface="Symbol" pitchFamily="18" charset="2"/>
              </a:rPr>
              <a:t>y</a:t>
            </a:r>
            <a:r>
              <a:rPr lang="en-US" dirty="0"/>
              <a:t> (</a:t>
            </a:r>
            <a:r>
              <a:rPr lang="en-US" i="1" dirty="0"/>
              <a:t>x</a:t>
            </a:r>
            <a:r>
              <a:rPr lang="en-US" dirty="0"/>
              <a:t>) must be continuous,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</a:pPr>
            <a:r>
              <a:rPr lang="en-US" dirty="0"/>
              <a:t>	2) </a:t>
            </a:r>
            <a:r>
              <a:rPr lang="en-US" i="1" dirty="0">
                <a:latin typeface="Symbol" pitchFamily="18" charset="2"/>
              </a:rPr>
              <a:t>y</a:t>
            </a:r>
            <a:r>
              <a:rPr lang="en-US" dirty="0"/>
              <a:t> (</a:t>
            </a:r>
            <a:r>
              <a:rPr lang="en-US" i="1" dirty="0"/>
              <a:t>x</a:t>
            </a:r>
            <a:r>
              <a:rPr lang="en-US" dirty="0"/>
              <a:t>) </a:t>
            </a:r>
            <a:r>
              <a:rPr lang="en-US" dirty="0">
                <a:sym typeface="Symbol" pitchFamily="18" charset="2"/>
              </a:rPr>
              <a:t> 0 when 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>
                <a:cs typeface="Times New Roman" pitchFamily="18" charset="0"/>
                <a:sym typeface="Symbol" pitchFamily="18" charset="2"/>
              </a:rPr>
              <a:t>±∞ (normalization condition),</a:t>
            </a:r>
            <a:r>
              <a:rPr lang="en-US" dirty="0">
                <a:sym typeface="Symbol" pitchFamily="18" charset="2"/>
              </a:rPr>
              <a:t> 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</a:pPr>
            <a:r>
              <a:rPr lang="en-US" dirty="0">
                <a:sym typeface="Symbol" pitchFamily="18" charset="2"/>
              </a:rPr>
              <a:t>	3) </a:t>
            </a:r>
            <a:r>
              <a:rPr lang="en-US" i="1" dirty="0" err="1"/>
              <a:t>dψ</a:t>
            </a:r>
            <a:r>
              <a:rPr lang="en-US" dirty="0"/>
              <a:t>/</a:t>
            </a:r>
            <a:r>
              <a:rPr lang="en-US" i="1" dirty="0" err="1"/>
              <a:t>dx</a:t>
            </a:r>
            <a:r>
              <a:rPr lang="en-US" dirty="0"/>
              <a:t> must be continuous for finite values of </a:t>
            </a:r>
            <a:r>
              <a:rPr lang="en-US" i="1" dirty="0"/>
              <a:t>U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).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/>
              <a:t>Solutions of the Schrödinger equation may be very difficult.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/>
              <a:t>The Schrödinger equation has been extremely successful in explaining the behavior of atomic and nuclear systems.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/>
              <a:t>When quantum mechanics is applied to macroscopic objects, the results agree with classical physics.</a:t>
            </a:r>
          </a:p>
        </p:txBody>
      </p:sp>
      <p:graphicFrame>
        <p:nvGraphicFramePr>
          <p:cNvPr id="23449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987125"/>
              </p:ext>
            </p:extLst>
          </p:nvPr>
        </p:nvGraphicFramePr>
        <p:xfrm>
          <a:off x="724994" y="917492"/>
          <a:ext cx="25146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800" imgH="419040" progId="Equation.3">
                  <p:embed/>
                </p:oleObj>
              </mc:Choice>
              <mc:Fallback>
                <p:oleObj name="Equation" r:id="rId2" imgW="1612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994" y="917492"/>
                        <a:ext cx="2514600" cy="6540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438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49261" y="373064"/>
            <a:ext cx="357346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3363" indent="-233363" algn="l"/>
            <a:r>
              <a:rPr lang="en-US" b="1" dirty="0">
                <a:solidFill>
                  <a:srgbClr val="660066"/>
                </a:solidFill>
              </a:rPr>
              <a:t>Wave function for a </a:t>
            </a:r>
            <a:r>
              <a:rPr lang="en-US" b="1" u="sng" dirty="0">
                <a:solidFill>
                  <a:srgbClr val="660066"/>
                </a:solidFill>
              </a:rPr>
              <a:t>free particle</a:t>
            </a:r>
            <a:r>
              <a:rPr lang="en-US" b="1" dirty="0">
                <a:solidFill>
                  <a:srgbClr val="660066"/>
                </a:solidFill>
              </a:rPr>
              <a:t>:</a:t>
            </a: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3021232"/>
              </p:ext>
            </p:extLst>
          </p:nvPr>
        </p:nvGraphicFramePr>
        <p:xfrm>
          <a:off x="542925" y="742950"/>
          <a:ext cx="5005388" cy="227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65280" imgH="1523880" progId="Equation.DSMT4">
                  <p:embed/>
                </p:oleObj>
              </mc:Choice>
              <mc:Fallback>
                <p:oleObj name="Equation" r:id="rId2" imgW="3365280" imgH="1523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742950"/>
                        <a:ext cx="5005388" cy="227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466190" y="3014754"/>
            <a:ext cx="1538287" cy="92333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40.1</a:t>
            </a:r>
          </a:p>
          <a:p>
            <a:pPr algn="l"/>
            <a:r>
              <a:rPr lang="en-US" i="1" dirty="0"/>
              <a:t>Example </a:t>
            </a:r>
            <a:r>
              <a:rPr lang="en-US" dirty="0"/>
              <a:t>40.2</a:t>
            </a:r>
          </a:p>
          <a:p>
            <a:pPr algn="l"/>
            <a:r>
              <a:rPr lang="en-US" i="1" dirty="0"/>
              <a:t>Test</a:t>
            </a:r>
            <a:r>
              <a:rPr lang="en-US" dirty="0"/>
              <a:t> 40.1</a:t>
            </a:r>
          </a:p>
        </p:txBody>
      </p:sp>
    </p:spTree>
    <p:extLst>
      <p:ext uri="{BB962C8B-B14F-4D97-AF65-F5344CB8AC3E}">
        <p14:creationId xmlns:p14="http://schemas.microsoft.com/office/powerpoint/2010/main" val="766071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9" y="390525"/>
            <a:ext cx="2828416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Ch40:1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Ch40: 4,5,6 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April 11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98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3821" y="327670"/>
            <a:ext cx="5181600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April 4 Particle in a box</a:t>
            </a:r>
          </a:p>
          <a:p>
            <a:pPr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40.2 Particle in a box</a:t>
            </a:r>
          </a:p>
          <a:p>
            <a:pPr lvl="0" algn="l"/>
            <a:r>
              <a:rPr lang="en-US" u="sng" dirty="0">
                <a:solidFill>
                  <a:srgbClr val="0000CC"/>
                </a:solidFill>
              </a:rPr>
              <a:t>Potential well:</a:t>
            </a:r>
            <a:r>
              <a:rPr lang="en-US" dirty="0">
                <a:solidFill>
                  <a:srgbClr val="000000"/>
                </a:solidFill>
              </a:rPr>
              <a:t> An upward-facing region of a potential energy diagram. (</a:t>
            </a:r>
            <a:r>
              <a:rPr lang="en-US" i="1" dirty="0">
                <a:solidFill>
                  <a:srgbClr val="000000"/>
                </a:solidFill>
              </a:rPr>
              <a:t>opp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>
                <a:solidFill>
                  <a:srgbClr val="0000CC"/>
                </a:solidFill>
              </a:rPr>
              <a:t>barrier</a:t>
            </a:r>
            <a:r>
              <a:rPr lang="en-US" dirty="0">
                <a:solidFill>
                  <a:srgbClr val="000000"/>
                </a:solidFill>
              </a:rPr>
              <a:t>).</a:t>
            </a:r>
          </a:p>
          <a:p>
            <a:pPr algn="l"/>
            <a:endParaRPr lang="en-US" dirty="0"/>
          </a:p>
          <a:p>
            <a:pPr algn="l"/>
            <a:r>
              <a:rPr lang="en-US" u="sng" dirty="0">
                <a:solidFill>
                  <a:srgbClr val="0000CC"/>
                </a:solidFill>
              </a:rPr>
              <a:t>Potential energy of a box:</a:t>
            </a:r>
            <a:r>
              <a:rPr lang="en-US" dirty="0"/>
              <a:t> </a:t>
            </a:r>
            <a:endParaRPr lang="en-US" b="1" dirty="0">
              <a:solidFill>
                <a:srgbClr val="660066"/>
              </a:solidFill>
            </a:endParaRP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396063"/>
              </p:ext>
            </p:extLst>
          </p:nvPr>
        </p:nvGraphicFramePr>
        <p:xfrm>
          <a:off x="2895244" y="1726259"/>
          <a:ext cx="25209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800" imgH="457200" progId="Equation.3">
                  <p:embed/>
                </p:oleObj>
              </mc:Choice>
              <mc:Fallback>
                <p:oleObj name="Equation" r:id="rId2" imgW="161280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244" y="1726259"/>
                        <a:ext cx="25209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9620" name="Picture 4" descr="C:\Documents and Settings\Owner\Desktop\40_Figure02-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0924" y="1152216"/>
            <a:ext cx="2979561" cy="2387218"/>
          </a:xfrm>
          <a:prstGeom prst="rect">
            <a:avLst/>
          </a:prstGeom>
          <a:noFill/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226065"/>
              </p:ext>
            </p:extLst>
          </p:nvPr>
        </p:nvGraphicFramePr>
        <p:xfrm>
          <a:off x="2657475" y="2643707"/>
          <a:ext cx="25146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12800" imgH="419040" progId="Equation.3">
                  <p:embed/>
                </p:oleObj>
              </mc:Choice>
              <mc:Fallback>
                <p:oleObj name="Equation" r:id="rId5" imgW="161280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2643707"/>
                        <a:ext cx="2514600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26686" y="2780056"/>
            <a:ext cx="22098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Schrödinger equation: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104053"/>
              </p:ext>
            </p:extLst>
          </p:nvPr>
        </p:nvGraphicFramePr>
        <p:xfrm>
          <a:off x="454907" y="4211286"/>
          <a:ext cx="3981450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52400" imgH="431640" progId="Equation.3">
                  <p:embed/>
                </p:oleObj>
              </mc:Choice>
              <mc:Fallback>
                <p:oleObj name="Equation" r:id="rId7" imgW="255240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907" y="4211286"/>
                        <a:ext cx="3981450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26686" y="5047169"/>
            <a:ext cx="387798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The general solution to this equation is</a:t>
            </a:r>
            <a:endParaRPr lang="en-US" sz="8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256711"/>
              </p:ext>
            </p:extLst>
          </p:nvPr>
        </p:nvGraphicFramePr>
        <p:xfrm>
          <a:off x="524405" y="5516538"/>
          <a:ext cx="398145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552400" imgH="228600" progId="Equation.3">
                  <p:embed/>
                </p:oleObj>
              </mc:Choice>
              <mc:Fallback>
                <p:oleObj name="Equation" r:id="rId9" imgW="25524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405" y="5516538"/>
                        <a:ext cx="398145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09575" y="3446455"/>
            <a:ext cx="625475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dirty="0"/>
              <a:t>In the region </a:t>
            </a:r>
            <a:r>
              <a:rPr lang="en-US" i="1" dirty="0"/>
              <a:t>x</a:t>
            </a:r>
            <a:r>
              <a:rPr lang="en-US" dirty="0"/>
              <a:t>&lt; 0 and  </a:t>
            </a:r>
            <a:r>
              <a:rPr lang="en-US" i="1" dirty="0"/>
              <a:t>x</a:t>
            </a:r>
            <a:r>
              <a:rPr lang="en-US" dirty="0"/>
              <a:t> &gt; </a:t>
            </a:r>
            <a:r>
              <a:rPr lang="en-US" i="1" dirty="0"/>
              <a:t>L</a:t>
            </a:r>
            <a:r>
              <a:rPr lang="en-US" dirty="0"/>
              <a:t>, where </a:t>
            </a:r>
            <a:r>
              <a:rPr lang="en-US" i="1" dirty="0"/>
              <a:t>U</a:t>
            </a:r>
            <a:r>
              <a:rPr lang="en-US" dirty="0"/>
              <a:t> = ∞, </a:t>
            </a:r>
            <a:r>
              <a:rPr lang="en-US" i="1" dirty="0">
                <a:latin typeface="Symbol" pitchFamily="18" charset="2"/>
              </a:rPr>
              <a:t>y </a:t>
            </a:r>
            <a:r>
              <a:rPr lang="en-US" dirty="0">
                <a:latin typeface="Symbol" pitchFamily="18" charset="2"/>
              </a:rPr>
              <a:t>(</a:t>
            </a:r>
            <a:r>
              <a:rPr lang="en-US" i="1" dirty="0">
                <a:cs typeface="Times New Roman" pitchFamily="18" charset="0"/>
              </a:rPr>
              <a:t>x</a:t>
            </a:r>
            <a:r>
              <a:rPr lang="en-US" dirty="0">
                <a:latin typeface="Symbol" pitchFamily="18" charset="2"/>
              </a:rPr>
              <a:t>)=0.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/>
              <a:t>In the region 0 &lt; </a:t>
            </a:r>
            <a:r>
              <a:rPr lang="en-US" i="1" dirty="0"/>
              <a:t>x</a:t>
            </a:r>
            <a:r>
              <a:rPr lang="en-US" dirty="0"/>
              <a:t> &lt; </a:t>
            </a:r>
            <a:r>
              <a:rPr lang="en-US" i="1" dirty="0"/>
              <a:t>L</a:t>
            </a:r>
            <a:r>
              <a:rPr lang="en-US" dirty="0"/>
              <a:t>, where </a:t>
            </a:r>
            <a:r>
              <a:rPr lang="en-US" i="1" dirty="0"/>
              <a:t>U</a:t>
            </a:r>
            <a:r>
              <a:rPr lang="en-US" dirty="0"/>
              <a:t> = 0, the  Schrödinger equation 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302BBE-5C64-4E9E-A45F-AEBAB05126C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204" name="Rectangle 11"/>
          <p:cNvSpPr>
            <a:spLocks noChangeArrowheads="1"/>
          </p:cNvSpPr>
          <p:nvPr/>
        </p:nvSpPr>
        <p:spPr bwMode="auto">
          <a:xfrm>
            <a:off x="468489" y="360715"/>
            <a:ext cx="518603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Applying </a:t>
            </a:r>
            <a:r>
              <a:rPr lang="en-US" u="sng" dirty="0"/>
              <a:t>boundary conditions</a:t>
            </a:r>
            <a:r>
              <a:rPr lang="en-US" dirty="0"/>
              <a:t> to the general solution</a:t>
            </a:r>
          </a:p>
        </p:txBody>
      </p:sp>
      <p:graphicFrame>
        <p:nvGraphicFramePr>
          <p:cNvPr id="8197" name="Object 12"/>
          <p:cNvGraphicFramePr>
            <a:graphicFrameLocks noChangeAspect="1"/>
          </p:cNvGraphicFramePr>
          <p:nvPr/>
        </p:nvGraphicFramePr>
        <p:xfrm>
          <a:off x="5514975" y="407988"/>
          <a:ext cx="2514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800" imgH="203040" progId="Equation.3">
                  <p:embed/>
                </p:oleObj>
              </mc:Choice>
              <mc:Fallback>
                <p:oleObj name="Equation" r:id="rId2" imgW="1612800" imgH="2030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4975" y="407988"/>
                        <a:ext cx="25146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551921" y="775230"/>
            <a:ext cx="7713662" cy="985837"/>
            <a:chOff x="597077" y="786519"/>
            <a:chExt cx="7713662" cy="985837"/>
          </a:xfrm>
        </p:grpSpPr>
        <p:graphicFrame>
          <p:nvGraphicFramePr>
            <p:cNvPr id="8198" name="Object 13"/>
            <p:cNvGraphicFramePr>
              <a:graphicFrameLocks noChangeAspect="1"/>
            </p:cNvGraphicFramePr>
            <p:nvPr/>
          </p:nvGraphicFramePr>
          <p:xfrm>
            <a:off x="597077" y="786519"/>
            <a:ext cx="7713662" cy="985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194080" imgH="660240" progId="Equation.3">
                    <p:embed/>
                  </p:oleObj>
                </mc:Choice>
                <mc:Fallback>
                  <p:oleObj name="Equation" r:id="rId4" imgW="5194080" imgH="66024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7077" y="786519"/>
                          <a:ext cx="7713662" cy="9858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8360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7950985"/>
                </p:ext>
              </p:extLst>
            </p:nvPr>
          </p:nvGraphicFramePr>
          <p:xfrm>
            <a:off x="5308778" y="952147"/>
            <a:ext cx="1941512" cy="644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07880" imgH="431640" progId="Equation.3">
                    <p:embed/>
                  </p:oleObj>
                </mc:Choice>
                <mc:Fallback>
                  <p:oleObj name="Equation" r:id="rId6" imgW="1307880" imgH="4316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08778" y="952147"/>
                          <a:ext cx="1941512" cy="64452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905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Rectangle 15"/>
          <p:cNvSpPr/>
          <p:nvPr/>
        </p:nvSpPr>
        <p:spPr>
          <a:xfrm>
            <a:off x="499176" y="1923535"/>
            <a:ext cx="1507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Energy levels: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886481" y="1763184"/>
            <a:ext cx="4932362" cy="758472"/>
            <a:chOff x="1886481" y="1740606"/>
            <a:chExt cx="4932362" cy="758472"/>
          </a:xfrm>
        </p:grpSpPr>
        <p:graphicFrame>
          <p:nvGraphicFramePr>
            <p:cNvPr id="228361" name="Object 10"/>
            <p:cNvGraphicFramePr>
              <a:graphicFrameLocks noChangeAspect="1"/>
            </p:cNvGraphicFramePr>
            <p:nvPr/>
          </p:nvGraphicFramePr>
          <p:xfrm>
            <a:off x="1886481" y="1745016"/>
            <a:ext cx="4932362" cy="754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162240" imgH="482400" progId="Equation.3">
                    <p:embed/>
                  </p:oleObj>
                </mc:Choice>
                <mc:Fallback>
                  <p:oleObj name="Equation" r:id="rId8" imgW="3162240" imgH="4824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6481" y="1745016"/>
                          <a:ext cx="4932362" cy="7540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8362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85104308"/>
                </p:ext>
              </p:extLst>
            </p:nvPr>
          </p:nvGraphicFramePr>
          <p:xfrm>
            <a:off x="3902781" y="1740606"/>
            <a:ext cx="1544638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990360" imgH="482400" progId="Equation.3">
                    <p:embed/>
                  </p:oleObj>
                </mc:Choice>
                <mc:Fallback>
                  <p:oleObj name="Equation" r:id="rId10" imgW="990360" imgH="482400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2781" y="1740606"/>
                          <a:ext cx="1544638" cy="754063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905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28363" name="Picture 11" descr="C:\Documents and Settings\Owner\Desktop\40_Figure04-I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85383" y="2813138"/>
            <a:ext cx="5504040" cy="3344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79216" y="433401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Probability density:</a:t>
            </a:r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595666" y="814564"/>
          <a:ext cx="37433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00120" imgH="431640" progId="Equation.3">
                  <p:embed/>
                </p:oleObj>
              </mc:Choice>
              <mc:Fallback>
                <p:oleObj name="Equation" r:id="rId2" imgW="240012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66" y="814564"/>
                        <a:ext cx="37433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534078" y="1534068"/>
            <a:ext cx="472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</a:rPr>
              <a:t>Normalization: </a:t>
            </a:r>
            <a:r>
              <a:rPr lang="en-US" dirty="0"/>
              <a:t>The total probability of finding the particle somewhere in the universe must be 1. </a:t>
            </a:r>
            <a:r>
              <a:rPr lang="en-US" b="1" dirty="0"/>
              <a:t> </a:t>
            </a:r>
          </a:p>
        </p:txBody>
      </p:sp>
      <p:pic>
        <p:nvPicPr>
          <p:cNvPr id="240644" name="Picture 4" descr="C:\Documents and Settings\Owner\Desktop\40_Figure05b-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3476" y="433401"/>
            <a:ext cx="2692836" cy="2622021"/>
          </a:xfrm>
          <a:prstGeom prst="rect">
            <a:avLst/>
          </a:prstGeom>
          <a:noFill/>
        </p:spPr>
      </p:pic>
      <p:graphicFrame>
        <p:nvGraphicFramePr>
          <p:cNvPr id="24064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535401"/>
              </p:ext>
            </p:extLst>
          </p:nvPr>
        </p:nvGraphicFramePr>
        <p:xfrm>
          <a:off x="643685" y="2898775"/>
          <a:ext cx="6397626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01840" imgH="914400" progId="Equation.3">
                  <p:embed/>
                </p:oleObj>
              </mc:Choice>
              <mc:Fallback>
                <p:oleObj name="Equation" r:id="rId5" imgW="4101840" imgH="914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685" y="2898775"/>
                        <a:ext cx="6397626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534078" y="4412734"/>
            <a:ext cx="4007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0000FF"/>
                </a:solidFill>
              </a:rPr>
              <a:t>Uncertainty principle: </a:t>
            </a:r>
            <a:r>
              <a:rPr lang="en-US" dirty="0"/>
              <a:t>For the state </a:t>
            </a:r>
            <a:r>
              <a:rPr lang="en-US" i="1" dirty="0"/>
              <a:t>n </a:t>
            </a:r>
            <a:r>
              <a:rPr lang="en-US" dirty="0"/>
              <a:t>=1, </a:t>
            </a:r>
          </a:p>
        </p:txBody>
      </p:sp>
      <p:graphicFrame>
        <p:nvGraphicFramePr>
          <p:cNvPr id="2406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7757924"/>
              </p:ext>
            </p:extLst>
          </p:nvPr>
        </p:nvGraphicFramePr>
        <p:xfrm>
          <a:off x="572028" y="4744686"/>
          <a:ext cx="4813300" cy="130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085920" imgH="838080" progId="Equation.3">
                  <p:embed/>
                </p:oleObj>
              </mc:Choice>
              <mc:Fallback>
                <p:oleObj name="Equation" r:id="rId7" imgW="3085920" imgH="8380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028" y="4744686"/>
                        <a:ext cx="4813300" cy="130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6375881" y="5170976"/>
            <a:ext cx="1848026" cy="92333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40.3</a:t>
            </a:r>
          </a:p>
          <a:p>
            <a:pPr algn="l"/>
            <a:r>
              <a:rPr lang="en-US" i="1" dirty="0"/>
              <a:t>Example </a:t>
            </a:r>
            <a:r>
              <a:rPr lang="en-US" dirty="0"/>
              <a:t>40.4</a:t>
            </a:r>
          </a:p>
          <a:p>
            <a:pPr algn="l"/>
            <a:r>
              <a:rPr lang="en-US" i="1" dirty="0"/>
              <a:t>Test</a:t>
            </a:r>
            <a:r>
              <a:rPr lang="en-US" dirty="0"/>
              <a:t> 40.2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419748"/>
              </p:ext>
            </p:extLst>
          </p:nvPr>
        </p:nvGraphicFramePr>
        <p:xfrm>
          <a:off x="642939" y="2287588"/>
          <a:ext cx="15446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90360" imgH="330120" progId="Equation.3">
                  <p:embed/>
                </p:oleObj>
              </mc:Choice>
              <mc:Fallback>
                <p:oleObj name="Equation" r:id="rId9" imgW="990360" imgH="33012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9" y="2287588"/>
                        <a:ext cx="1544637" cy="5143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CC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791480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Ch40: 2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Ch40: 10,11,14,18,20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April 11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93346" y="324378"/>
            <a:ext cx="554072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April 7 Particle in a well</a:t>
            </a:r>
          </a:p>
          <a:p>
            <a:pPr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40.3 Potential wells</a:t>
            </a:r>
          </a:p>
          <a:p>
            <a:pPr algn="l"/>
            <a:r>
              <a:rPr lang="en-US" u="sng" dirty="0">
                <a:solidFill>
                  <a:srgbClr val="0000CC"/>
                </a:solidFill>
              </a:rPr>
              <a:t>A particle in a well of finite height (square-well potential):</a:t>
            </a:r>
            <a:endParaRPr lang="en-US" b="1" dirty="0">
              <a:solidFill>
                <a:srgbClr val="660066"/>
              </a:solidFill>
            </a:endParaRPr>
          </a:p>
        </p:txBody>
      </p:sp>
      <p:graphicFrame>
        <p:nvGraphicFramePr>
          <p:cNvPr id="2549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030158"/>
              </p:ext>
            </p:extLst>
          </p:nvPr>
        </p:nvGraphicFramePr>
        <p:xfrm>
          <a:off x="5959475" y="871538"/>
          <a:ext cx="2640013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760" imgH="482400" progId="Equation.DSMT4">
                  <p:embed/>
                </p:oleObj>
              </mc:Choice>
              <mc:Fallback>
                <p:oleObj name="Equation" r:id="rId2" imgW="16887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9475" y="871538"/>
                        <a:ext cx="2640013" cy="754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5981700" y="1981200"/>
            <a:ext cx="2848441" cy="2495550"/>
            <a:chOff x="5589589" y="447675"/>
            <a:chExt cx="2840502" cy="2528888"/>
          </a:xfrm>
        </p:grpSpPr>
        <p:pic>
          <p:nvPicPr>
            <p:cNvPr id="254979" name="Picture 3" descr="C:\Documents and Settings\pw103\My Documents\Teaching\Physics_214_Spring_2012\Other\Chapter40\Images\40_Figure06-I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9589" y="447675"/>
              <a:ext cx="2840502" cy="2528888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5793745" y="1939409"/>
              <a:ext cx="2616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I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688351" y="1939409"/>
              <a:ext cx="3385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II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659901" y="1920359"/>
              <a:ext cx="4154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III</a:t>
              </a:r>
            </a:p>
          </p:txBody>
        </p:sp>
      </p:grp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647950" y="1470025"/>
          <a:ext cx="25146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12800" imgH="419040" progId="Equation.3">
                  <p:embed/>
                </p:oleObj>
              </mc:Choice>
              <mc:Fallback>
                <p:oleObj name="Equation" r:id="rId5" imgW="1612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950" y="1470025"/>
                        <a:ext cx="2514600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07636" y="1625424"/>
            <a:ext cx="22098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Schrödinger equation: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0562" y="2177534"/>
            <a:ext cx="52277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u="sng" dirty="0">
                <a:solidFill>
                  <a:srgbClr val="0000CC"/>
                </a:solidFill>
              </a:rPr>
              <a:t>Bound states: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r>
              <a:rPr lang="en-US" dirty="0"/>
              <a:t>When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r>
              <a:rPr lang="en-US" i="1" dirty="0"/>
              <a:t>E</a:t>
            </a:r>
            <a:r>
              <a:rPr lang="en-US" dirty="0"/>
              <a:t>&lt;</a:t>
            </a:r>
            <a:r>
              <a:rPr lang="en-US" i="1" dirty="0"/>
              <a:t>U</a:t>
            </a:r>
            <a:r>
              <a:rPr lang="en-US" baseline="-25000" dirty="0"/>
              <a:t>0</a:t>
            </a:r>
            <a:r>
              <a:rPr lang="en-US" dirty="0"/>
              <a:t>, the particle is more localized in the well.  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442913" y="2836862"/>
            <a:ext cx="13017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1) Region II</a:t>
            </a:r>
          </a:p>
        </p:txBody>
      </p:sp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500063" y="3198813"/>
          <a:ext cx="398145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52400" imgH="660240" progId="Equation.3">
                  <p:embed/>
                </p:oleObj>
              </mc:Choice>
              <mc:Fallback>
                <p:oleObj name="Equation" r:id="rId7" imgW="25524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3198813"/>
                        <a:ext cx="3981450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449263" y="4373562"/>
            <a:ext cx="18986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2) Region I and III</a:t>
            </a:r>
          </a:p>
        </p:txBody>
      </p:sp>
      <p:graphicFrame>
        <p:nvGraphicFramePr>
          <p:cNvPr id="20" name="Object 12"/>
          <p:cNvGraphicFramePr>
            <a:graphicFrameLocks noChangeAspect="1"/>
          </p:cNvGraphicFramePr>
          <p:nvPr/>
        </p:nvGraphicFramePr>
        <p:xfrm>
          <a:off x="504825" y="4757738"/>
          <a:ext cx="8231188" cy="161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97480" imgH="1041120" progId="Equation.3">
                  <p:embed/>
                </p:oleObj>
              </mc:Choice>
              <mc:Fallback>
                <p:oleObj name="Equation" r:id="rId9" imgW="5397480" imgH="1041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4757738"/>
                        <a:ext cx="8231188" cy="161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4495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1D5302-D660-457C-A6A7-37E82195CA2A}" type="slidenum">
              <a:rPr lang="en-US" smtClean="0">
                <a:solidFill>
                  <a:srgbClr val="000000"/>
                </a:solidFill>
              </a:rPr>
              <a:pPr/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85763" y="233363"/>
            <a:ext cx="805338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CC"/>
                </a:solidFill>
              </a:rPr>
              <a:t>Determining the constants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in the equations by the </a:t>
            </a:r>
            <a:r>
              <a:rPr lang="en-US" i="1" dirty="0">
                <a:solidFill>
                  <a:srgbClr val="000000"/>
                </a:solidFill>
              </a:rPr>
              <a:t>boundary conditions </a:t>
            </a:r>
            <a:r>
              <a:rPr lang="en-US" dirty="0">
                <a:solidFill>
                  <a:srgbClr val="000000"/>
                </a:solidFill>
              </a:rPr>
              <a:t>and the </a:t>
            </a:r>
            <a:r>
              <a:rPr lang="en-US" i="1" dirty="0">
                <a:solidFill>
                  <a:srgbClr val="000000"/>
                </a:solidFill>
              </a:rPr>
              <a:t>normalization condition: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669072"/>
              </p:ext>
            </p:extLst>
          </p:nvPr>
        </p:nvGraphicFramePr>
        <p:xfrm>
          <a:off x="420688" y="1187450"/>
          <a:ext cx="3784600" cy="368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25680" imgH="2361960" progId="Equation.3">
                  <p:embed/>
                </p:oleObj>
              </mc:Choice>
              <mc:Fallback>
                <p:oleObj name="Equation" r:id="rId2" imgW="2425680" imgH="236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1187450"/>
                        <a:ext cx="3784600" cy="368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9" name="Picture 8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565275"/>
            <a:ext cx="3240088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07934" y="5282684"/>
            <a:ext cx="8536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Matching the functions at the boundary points is possible only for specific values of </a:t>
            </a:r>
            <a:r>
              <a:rPr lang="en-US" i="1" dirty="0">
                <a:solidFill>
                  <a:srgbClr val="000000"/>
                </a:solidFill>
              </a:rPr>
              <a:t>E</a:t>
            </a:r>
            <a:r>
              <a:rPr lang="en-US" dirty="0">
                <a:solidFill>
                  <a:srgbClr val="000000"/>
                </a:solidFill>
              </a:rPr>
              <a:t>, which are the possible energy levels of the system.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894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317BD-C8DC-47E0-92E2-093C486DFCE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88938" y="333375"/>
            <a:ext cx="8440737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l"/>
            <a:r>
              <a:rPr lang="en-US" dirty="0">
                <a:solidFill>
                  <a:srgbClr val="0000CC"/>
                </a:solidFill>
              </a:rPr>
              <a:t>Wave functions and energies of a particle in a well :</a:t>
            </a:r>
          </a:p>
          <a:p>
            <a:pPr marL="174625" indent="-174625" algn="l">
              <a:buFontTx/>
              <a:buChar char="•"/>
            </a:pPr>
            <a:r>
              <a:rPr lang="en-US" dirty="0"/>
              <a:t>Outside the potential well, classical physics forbids the presence of the particle, while quantum mechanics shows the wave function decays exponentially to approach zero.</a:t>
            </a:r>
          </a:p>
          <a:p>
            <a:pPr marL="174625" indent="-174625" algn="l">
              <a:buFontTx/>
              <a:buChar char="•"/>
            </a:pPr>
            <a:r>
              <a:rPr lang="en-US" dirty="0"/>
              <a:t>The functions are smooth at the boundaries.</a:t>
            </a:r>
          </a:p>
          <a:p>
            <a:pPr marL="174625" indent="-174625" algn="l">
              <a:buFontTx/>
              <a:buChar char="•"/>
            </a:pPr>
            <a:r>
              <a:rPr lang="en-US" dirty="0"/>
              <a:t>Each energy level for a finite well is lower than for an infinitely deep well of the same width.   </a:t>
            </a:r>
          </a:p>
        </p:txBody>
      </p:sp>
      <p:pic>
        <p:nvPicPr>
          <p:cNvPr id="260099" name="Picture 3" descr="C:\Documents and Settings\pw103\My Documents\Teaching\Physics_214_Spring_2012\Other\Chapter40\Images\40_Figure09-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3150" y="1995048"/>
            <a:ext cx="2403226" cy="247668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00049" y="4608463"/>
            <a:ext cx="85344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0000CC"/>
                </a:solidFill>
              </a:rPr>
              <a:t>Applications:</a:t>
            </a:r>
            <a:r>
              <a:rPr lang="en-US" b="1" dirty="0"/>
              <a:t> </a:t>
            </a:r>
          </a:p>
          <a:p>
            <a:pPr algn="l"/>
            <a:r>
              <a:rPr lang="en-US" i="1" dirty="0"/>
              <a:t>Nanotechnology</a:t>
            </a:r>
            <a:r>
              <a:rPr lang="en-US" dirty="0"/>
              <a:t>: The design and application of devices having dimensions ranging from 1 to 100 nm. Using the idea of trapping particles in potential wells.</a:t>
            </a:r>
          </a:p>
          <a:p>
            <a:pPr algn="l"/>
            <a:r>
              <a:rPr lang="en-US" i="1" dirty="0"/>
              <a:t>Quantum dot</a:t>
            </a:r>
            <a:r>
              <a:rPr lang="en-US" dirty="0"/>
              <a:t>:</a:t>
            </a:r>
            <a:r>
              <a:rPr lang="en-US" i="1" dirty="0"/>
              <a:t> </a:t>
            </a:r>
            <a:r>
              <a:rPr lang="en-US" dirty="0"/>
              <a:t>A small region that is grown in a silicon crystal, acting as a potential well.</a:t>
            </a:r>
          </a:p>
          <a:p>
            <a:pPr algn="l"/>
            <a:r>
              <a:rPr lang="en-US" dirty="0"/>
              <a:t>Storage of binary information.</a:t>
            </a: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431978" y="6054330"/>
            <a:ext cx="1549222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40.6.</a:t>
            </a:r>
          </a:p>
        </p:txBody>
      </p:sp>
      <p:pic>
        <p:nvPicPr>
          <p:cNvPr id="283650" name="Picture 2" descr="C:\Users\pw103\Documents\Teaching\Physics_214_Spring_2013\Other\Chapter40\A_Images\A_Figures_and_Photos\40_15_Figu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47" y="2143323"/>
            <a:ext cx="5342289" cy="237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122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6706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Ch40: 3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Ch40: 22,23,26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April 18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2508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883150" y="679450"/>
            <a:ext cx="4029075" cy="2609850"/>
            <a:chOff x="4797425" y="869950"/>
            <a:chExt cx="4029075" cy="2609850"/>
          </a:xfrm>
        </p:grpSpPr>
        <p:grpSp>
          <p:nvGrpSpPr>
            <p:cNvPr id="10" name="Group 9"/>
            <p:cNvGrpSpPr/>
            <p:nvPr/>
          </p:nvGrpSpPr>
          <p:grpSpPr>
            <a:xfrm>
              <a:off x="4797425" y="869950"/>
              <a:ext cx="4029075" cy="2609850"/>
              <a:chOff x="4902200" y="98425"/>
              <a:chExt cx="4029075" cy="2609850"/>
            </a:xfrm>
          </p:grpSpPr>
          <p:pic>
            <p:nvPicPr>
              <p:cNvPr id="7" name="Picture 5" descr="Area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02200" y="98425"/>
                <a:ext cx="4029075" cy="2609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Text Box 9"/>
              <p:cNvSpPr txBox="1">
                <a:spLocks noChangeArrowheads="1"/>
              </p:cNvSpPr>
              <p:nvPr/>
            </p:nvSpPr>
            <p:spPr bwMode="auto">
              <a:xfrm>
                <a:off x="6608763" y="1882775"/>
                <a:ext cx="298450" cy="3667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dirty="0"/>
                  <a:t>0</a:t>
                </a:r>
              </a:p>
            </p:txBody>
          </p:sp>
          <p:sp>
            <p:nvSpPr>
              <p:cNvPr id="9" name="Text Box 10"/>
              <p:cNvSpPr txBox="1">
                <a:spLocks noChangeArrowheads="1"/>
              </p:cNvSpPr>
              <p:nvPr/>
            </p:nvSpPr>
            <p:spPr bwMode="auto">
              <a:xfrm>
                <a:off x="7350125" y="1890713"/>
                <a:ext cx="311150" cy="3667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i="1"/>
                  <a:t>L</a:t>
                </a: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7508059" y="1825109"/>
              <a:ext cx="24878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sz="1000" dirty="0"/>
                <a:t>0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317BD-C8DC-47E0-92E2-093C486DFCE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93346" y="324378"/>
            <a:ext cx="5159729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April 14 Potential barriers and tunneling</a:t>
            </a:r>
          </a:p>
          <a:p>
            <a:pPr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40.4 Potential barriers and tunneling</a:t>
            </a:r>
          </a:p>
          <a:p>
            <a:pPr algn="l"/>
            <a:r>
              <a:rPr lang="en-US" u="sng" dirty="0">
                <a:solidFill>
                  <a:srgbClr val="0000CC"/>
                </a:solidFill>
              </a:rPr>
              <a:t>Potential barrier:</a:t>
            </a:r>
            <a:r>
              <a:rPr lang="en-US" dirty="0">
                <a:solidFill>
                  <a:srgbClr val="000000"/>
                </a:solidFill>
              </a:rPr>
              <a:t> A place where the potential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energy diagram has a maximum.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44500" y="1901825"/>
            <a:ext cx="2384425" cy="963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Square barrier:</a:t>
            </a:r>
          </a:p>
          <a:p>
            <a:pPr algn="l">
              <a:spcBef>
                <a:spcPct val="50000"/>
              </a:spcBef>
            </a:pPr>
            <a:endParaRPr lang="en-US" sz="700" dirty="0"/>
          </a:p>
          <a:p>
            <a:pPr algn="l">
              <a:spcBef>
                <a:spcPct val="50000"/>
              </a:spcBef>
            </a:pPr>
            <a:r>
              <a:rPr lang="en-US" i="1" dirty="0"/>
              <a:t>U</a:t>
            </a:r>
            <a:r>
              <a:rPr lang="en-US" baseline="-25000" dirty="0"/>
              <a:t>0</a:t>
            </a:r>
            <a:r>
              <a:rPr lang="en-US" dirty="0"/>
              <a:t> is the </a:t>
            </a:r>
            <a:r>
              <a:rPr lang="en-US" i="1" dirty="0"/>
              <a:t>barrier height</a:t>
            </a:r>
            <a:r>
              <a:rPr lang="en-US" dirty="0"/>
              <a:t>.</a:t>
            </a: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2030413" y="1762125"/>
          <a:ext cx="2444750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25400" imgH="482400" progId="Equation.3">
                  <p:embed/>
                </p:oleObj>
              </mc:Choice>
              <mc:Fallback>
                <p:oleObj name="Equation" r:id="rId3" imgW="16254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413" y="1762125"/>
                        <a:ext cx="2444750" cy="725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354013" y="3390364"/>
            <a:ext cx="8628062" cy="26930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363" indent="-233363" algn="l">
              <a:spcBef>
                <a:spcPts val="0"/>
              </a:spcBef>
              <a:spcAft>
                <a:spcPts val="1000"/>
              </a:spcAft>
              <a:buFontTx/>
              <a:buChar char="•"/>
            </a:pPr>
            <a:r>
              <a:rPr lang="en-US" dirty="0"/>
              <a:t>Classically, if </a:t>
            </a:r>
            <a:r>
              <a:rPr lang="en-US" i="1" dirty="0"/>
              <a:t>E </a:t>
            </a:r>
            <a:r>
              <a:rPr lang="en-US" dirty="0"/>
              <a:t>&lt; </a:t>
            </a:r>
            <a:r>
              <a:rPr lang="en-US" i="1" dirty="0"/>
              <a:t>U</a:t>
            </a:r>
            <a:r>
              <a:rPr lang="en-US" baseline="-25000" dirty="0"/>
              <a:t>0</a:t>
            </a:r>
            <a:r>
              <a:rPr lang="en-US" dirty="0"/>
              <a:t>, the particle incident from the left is reflected by the barrier. Regions II and III are forbidden. In quantum mechanics, all regions are accessible to the particle.</a:t>
            </a:r>
          </a:p>
          <a:p>
            <a:pPr marL="233363" indent="-233363" algn="l">
              <a:spcBef>
                <a:spcPts val="0"/>
              </a:spcBef>
              <a:spcAft>
                <a:spcPts val="1000"/>
              </a:spcAft>
              <a:buFontTx/>
              <a:buChar char="•"/>
            </a:pPr>
            <a:r>
              <a:rPr lang="en-US" dirty="0"/>
              <a:t>The probability of the particle being in a classically forbidden region is low, but not zero. </a:t>
            </a:r>
          </a:p>
          <a:p>
            <a:pPr marL="233363" indent="-233363" algn="l">
              <a:spcBef>
                <a:spcPts val="0"/>
              </a:spcBef>
              <a:spcAft>
                <a:spcPts val="1000"/>
              </a:spcAft>
              <a:buFontTx/>
              <a:buChar char="•"/>
            </a:pPr>
            <a:r>
              <a:rPr lang="en-US" dirty="0"/>
              <a:t>The curve in the diagram represents a full solution to the Schrödinger equation. Movement of the particle to the far side of the barrier is called </a:t>
            </a:r>
            <a:r>
              <a:rPr lang="en-US" b="1" dirty="0">
                <a:solidFill>
                  <a:srgbClr val="0000CC"/>
                </a:solidFill>
              </a:rPr>
              <a:t>tunneling</a:t>
            </a:r>
            <a:r>
              <a:rPr lang="en-US" dirty="0"/>
              <a:t> or </a:t>
            </a:r>
            <a:r>
              <a:rPr lang="en-US" dirty="0">
                <a:solidFill>
                  <a:srgbClr val="0000CC"/>
                </a:solidFill>
              </a:rPr>
              <a:t>barrier penetration.</a:t>
            </a:r>
          </a:p>
          <a:p>
            <a:pPr marL="233363" indent="-233363" algn="l">
              <a:spcBef>
                <a:spcPts val="0"/>
              </a:spcBef>
              <a:spcAft>
                <a:spcPts val="1000"/>
              </a:spcAft>
              <a:buFontTx/>
              <a:buChar char="•"/>
            </a:pPr>
            <a:r>
              <a:rPr lang="en-US" dirty="0"/>
              <a:t>The probability of tunneling can be described by a </a:t>
            </a:r>
            <a:r>
              <a:rPr lang="en-US" dirty="0">
                <a:solidFill>
                  <a:srgbClr val="0000CC"/>
                </a:solidFill>
              </a:rPr>
              <a:t>transmission coefficient</a:t>
            </a:r>
            <a:r>
              <a:rPr lang="en-US" dirty="0"/>
              <a:t> </a:t>
            </a:r>
            <a:r>
              <a:rPr lang="en-US" i="1" dirty="0"/>
              <a:t>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625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4ED942-6DD0-41D6-B2D9-A7ADEF0F9B1C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1331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653993"/>
              </p:ext>
            </p:extLst>
          </p:nvPr>
        </p:nvGraphicFramePr>
        <p:xfrm>
          <a:off x="546100" y="252413"/>
          <a:ext cx="25146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800" imgH="419040" progId="Equation.DSMT4">
                  <p:embed/>
                </p:oleObj>
              </mc:Choice>
              <mc:Fallback>
                <p:oleObj name="Equation" r:id="rId2" imgW="16128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252413"/>
                        <a:ext cx="2514600" cy="6540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9"/>
          <p:cNvGraphicFramePr>
            <a:graphicFrameLocks noChangeAspect="1"/>
          </p:cNvGraphicFramePr>
          <p:nvPr/>
        </p:nvGraphicFramePr>
        <p:xfrm>
          <a:off x="488950" y="982663"/>
          <a:ext cx="3167063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82600" imgH="1244520" progId="Equation.3">
                  <p:embed/>
                </p:oleObj>
              </mc:Choice>
              <mc:Fallback>
                <p:oleObj name="Equation" r:id="rId4" imgW="208260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982663"/>
                        <a:ext cx="3167063" cy="189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10"/>
          <p:cNvGraphicFramePr>
            <a:graphicFrameLocks noChangeAspect="1"/>
          </p:cNvGraphicFramePr>
          <p:nvPr/>
        </p:nvGraphicFramePr>
        <p:xfrm>
          <a:off x="517525" y="2890838"/>
          <a:ext cx="3687763" cy="197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25680" imgH="1295280" progId="Equation.3">
                  <p:embed/>
                </p:oleObj>
              </mc:Choice>
              <mc:Fallback>
                <p:oleObj name="Equation" r:id="rId6" imgW="2425680" imgH="1295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2890838"/>
                        <a:ext cx="3687763" cy="197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12"/>
          <p:cNvSpPr>
            <a:spLocks noChangeArrowheads="1"/>
          </p:cNvSpPr>
          <p:nvPr/>
        </p:nvSpPr>
        <p:spPr bwMode="auto">
          <a:xfrm>
            <a:off x="4437063" y="2994025"/>
            <a:ext cx="4541837" cy="17414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l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00CC"/>
                </a:solidFill>
              </a:rPr>
              <a:t>Transmission coefficient</a:t>
            </a:r>
            <a:r>
              <a:rPr lang="en-US" dirty="0"/>
              <a:t> (</a:t>
            </a:r>
            <a:r>
              <a:rPr lang="en-US" i="1" dirty="0"/>
              <a:t>T</a:t>
            </a:r>
            <a:r>
              <a:rPr lang="en-US" dirty="0"/>
              <a:t>): The probability for the particle to penetrate the barrier.</a:t>
            </a:r>
          </a:p>
          <a:p>
            <a:pPr marL="174625" indent="-174625" algn="l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00CC"/>
                </a:solidFill>
              </a:rPr>
              <a:t>Reflection coefficient</a:t>
            </a:r>
            <a:r>
              <a:rPr lang="en-US" dirty="0"/>
              <a:t> (</a:t>
            </a:r>
            <a:r>
              <a:rPr lang="en-US" i="1" dirty="0"/>
              <a:t>R</a:t>
            </a:r>
            <a:r>
              <a:rPr lang="en-US" dirty="0"/>
              <a:t>): The probability for the particle to be reflected by the barrier.</a:t>
            </a:r>
          </a:p>
          <a:p>
            <a:pPr marL="174625" indent="-174625" algn="l">
              <a:spcBef>
                <a:spcPct val="50000"/>
              </a:spcBef>
              <a:buFontTx/>
              <a:buChar char="•"/>
            </a:pPr>
            <a:r>
              <a:rPr lang="en-US" i="1" dirty="0"/>
              <a:t>T</a:t>
            </a:r>
            <a:r>
              <a:rPr lang="en-US" dirty="0"/>
              <a:t> + </a:t>
            </a:r>
            <a:r>
              <a:rPr lang="en-US" i="1" dirty="0"/>
              <a:t>R</a:t>
            </a:r>
            <a:r>
              <a:rPr lang="en-US" dirty="0"/>
              <a:t> = 1</a:t>
            </a:r>
          </a:p>
        </p:txBody>
      </p:sp>
      <p:graphicFrame>
        <p:nvGraphicFramePr>
          <p:cNvPr id="13317" name="Object 15"/>
          <p:cNvGraphicFramePr>
            <a:graphicFrameLocks noChangeAspect="1"/>
          </p:cNvGraphicFramePr>
          <p:nvPr/>
        </p:nvGraphicFramePr>
        <p:xfrm>
          <a:off x="517998" y="4995458"/>
          <a:ext cx="4624388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958840" imgH="507960" progId="Equation.3">
                  <p:embed/>
                </p:oleObj>
              </mc:Choice>
              <mc:Fallback>
                <p:oleObj name="Equation" r:id="rId8" imgW="295884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998" y="4995458"/>
                        <a:ext cx="4624388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Rectangle 16"/>
          <p:cNvSpPr>
            <a:spLocks noChangeArrowheads="1"/>
          </p:cNvSpPr>
          <p:nvPr/>
        </p:nvSpPr>
        <p:spPr bwMode="auto">
          <a:xfrm>
            <a:off x="487363" y="5924550"/>
            <a:ext cx="1454244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40.7</a:t>
            </a:r>
          </a:p>
          <a:p>
            <a:pPr algn="l"/>
            <a:r>
              <a:rPr lang="en-US" i="1" dirty="0"/>
              <a:t>Test</a:t>
            </a:r>
            <a:r>
              <a:rPr lang="en-US" dirty="0"/>
              <a:t> 40.4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435475" y="212725"/>
            <a:ext cx="4029075" cy="2609850"/>
            <a:chOff x="4797425" y="869950"/>
            <a:chExt cx="4029075" cy="2609850"/>
          </a:xfrm>
        </p:grpSpPr>
        <p:grpSp>
          <p:nvGrpSpPr>
            <p:cNvPr id="15" name="Group 9"/>
            <p:cNvGrpSpPr/>
            <p:nvPr/>
          </p:nvGrpSpPr>
          <p:grpSpPr>
            <a:xfrm>
              <a:off x="4797425" y="869950"/>
              <a:ext cx="4029075" cy="2609850"/>
              <a:chOff x="4902200" y="98425"/>
              <a:chExt cx="4029075" cy="2609850"/>
            </a:xfrm>
          </p:grpSpPr>
          <p:pic>
            <p:nvPicPr>
              <p:cNvPr id="17" name="Picture 5" descr="Area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902200" y="98425"/>
                <a:ext cx="4029075" cy="2609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Text Box 9"/>
              <p:cNvSpPr txBox="1">
                <a:spLocks noChangeArrowheads="1"/>
              </p:cNvSpPr>
              <p:nvPr/>
            </p:nvSpPr>
            <p:spPr bwMode="auto">
              <a:xfrm>
                <a:off x="6608763" y="1882775"/>
                <a:ext cx="298450" cy="3667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dirty="0"/>
                  <a:t>0</a:t>
                </a:r>
              </a:p>
            </p:txBody>
          </p:sp>
          <p:sp>
            <p:nvSpPr>
              <p:cNvPr id="19" name="Text Box 10"/>
              <p:cNvSpPr txBox="1">
                <a:spLocks noChangeArrowheads="1"/>
              </p:cNvSpPr>
              <p:nvPr/>
            </p:nvSpPr>
            <p:spPr bwMode="auto">
              <a:xfrm>
                <a:off x="7350125" y="1890713"/>
                <a:ext cx="311150" cy="3667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i="1"/>
                  <a:t>L</a:t>
                </a: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7508059" y="1825109"/>
              <a:ext cx="24878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sz="1000" dirty="0"/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5979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259318-A55D-4037-9844-1E67986F770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355600" y="269875"/>
            <a:ext cx="25844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u="sng" dirty="0">
                <a:solidFill>
                  <a:srgbClr val="0000CC"/>
                </a:solidFill>
              </a:rPr>
              <a:t>Applications of tunneling:</a:t>
            </a:r>
          </a:p>
        </p:txBody>
      </p:sp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393700" y="695325"/>
            <a:ext cx="5578475" cy="24314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Alpha decay</a:t>
            </a:r>
            <a:r>
              <a:rPr lang="en-US" dirty="0"/>
              <a:t>:</a:t>
            </a:r>
          </a:p>
          <a:p>
            <a:pPr algn="l"/>
            <a:r>
              <a:rPr lang="en-US" dirty="0"/>
              <a:t>In order for the alpha particle to escape from the nucleus, it must penetrate a barrier whose energy is several times greater than the energy of the nucleus-alpha particle system.</a:t>
            </a:r>
          </a:p>
          <a:p>
            <a:pPr algn="l"/>
            <a:endParaRPr lang="en-US" sz="800" i="1" dirty="0"/>
          </a:p>
          <a:p>
            <a:pPr algn="l"/>
            <a:r>
              <a:rPr lang="en-US" i="1" dirty="0"/>
              <a:t>Nuclear fusion</a:t>
            </a:r>
            <a:r>
              <a:rPr lang="en-US" dirty="0"/>
              <a:t>:</a:t>
            </a:r>
          </a:p>
          <a:p>
            <a:pPr algn="l"/>
            <a:r>
              <a:rPr lang="en-US" dirty="0"/>
              <a:t>Protons can tunnel through the barrier caused by their mutual electrostatic repulsion.</a:t>
            </a:r>
          </a:p>
        </p:txBody>
      </p:sp>
      <p:sp>
        <p:nvSpPr>
          <p:cNvPr id="23557" name="Rectangle 11"/>
          <p:cNvSpPr>
            <a:spLocks noChangeArrowheads="1"/>
          </p:cNvSpPr>
          <p:nvPr/>
        </p:nvSpPr>
        <p:spPr bwMode="auto">
          <a:xfrm>
            <a:off x="403225" y="3370263"/>
            <a:ext cx="3163888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 dirty="0"/>
              <a:t>Scanning tunneling microscope:</a:t>
            </a:r>
          </a:p>
        </p:txBody>
      </p:sp>
      <p:pic>
        <p:nvPicPr>
          <p:cNvPr id="23558" name="Picture 12" descr="Ar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8188" y="3406775"/>
            <a:ext cx="2549525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Rectangle 13"/>
          <p:cNvSpPr>
            <a:spLocks noChangeArrowheads="1"/>
          </p:cNvSpPr>
          <p:nvPr/>
        </p:nvSpPr>
        <p:spPr bwMode="auto">
          <a:xfrm>
            <a:off x="411163" y="3803650"/>
            <a:ext cx="4173537" cy="2014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363" indent="-233363" algn="l">
              <a:buFontTx/>
              <a:buChar char="•"/>
            </a:pPr>
            <a:r>
              <a:rPr lang="en-US" dirty="0"/>
              <a:t>The empty space between the tip and the sample surface forms the “barrier”.</a:t>
            </a:r>
          </a:p>
          <a:p>
            <a:pPr marL="233363" indent="-233363" algn="l">
              <a:buFontTx/>
              <a:buChar char="•"/>
            </a:pPr>
            <a:endParaRPr lang="en-US" dirty="0"/>
          </a:p>
          <a:p>
            <a:pPr marL="233363" indent="-233363" algn="l">
              <a:buFontTx/>
              <a:buChar char="•"/>
            </a:pPr>
            <a:r>
              <a:rPr lang="en-US" dirty="0"/>
              <a:t>The STM allows highly detailed images of surfaces with resolutions comparable to the size of a single atom: 0.2 nm lateral, 0.001nm vertical.</a:t>
            </a:r>
          </a:p>
        </p:txBody>
      </p:sp>
      <p:pic>
        <p:nvPicPr>
          <p:cNvPr id="23560" name="Picture 14" descr="Are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8163" y="3341688"/>
            <a:ext cx="1954212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2386" name="Picture 2" descr="C:\Documents and Settings\pw103\My Documents\Teaching\Physics_214_Spring_2012\Other\Chapter40\Images\40_Figure15-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2214" y="341522"/>
            <a:ext cx="2214562" cy="2777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2543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6706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Ch40: 4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Ch40: 29,30,31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April 25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192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317BD-C8DC-47E0-92E2-093C486DFCE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93346" y="324378"/>
            <a:ext cx="5159729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April 18 Harmonic oscillator</a:t>
            </a:r>
          </a:p>
          <a:p>
            <a:pPr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40.5 The harmonic oscillator</a:t>
            </a:r>
          </a:p>
        </p:txBody>
      </p:sp>
      <p:pic>
        <p:nvPicPr>
          <p:cNvPr id="273410" name="Picture 2" descr="C:\Documents and Settings\pw103\My Documents\Teaching\Physics_214_Spring_2012\Other\Chapter40\Images\40_Figure16-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8691" y="504825"/>
            <a:ext cx="2867633" cy="2438400"/>
          </a:xfrm>
          <a:prstGeom prst="rect">
            <a:avLst/>
          </a:prstGeom>
          <a:noFill/>
        </p:spPr>
      </p:pic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384175" y="1233488"/>
            <a:ext cx="21717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The potential energy:</a:t>
            </a:r>
          </a:p>
        </p:txBody>
      </p:sp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248309"/>
              </p:ext>
            </p:extLst>
          </p:nvPr>
        </p:nvGraphicFramePr>
        <p:xfrm>
          <a:off x="2424113" y="1146175"/>
          <a:ext cx="247967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87240" imgH="393480" progId="Equation.3">
                  <p:embed/>
                </p:oleObj>
              </mc:Choice>
              <mc:Fallback>
                <p:oleObj name="Equation" r:id="rId3" imgW="1587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1146175"/>
                        <a:ext cx="2479675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377825" y="1936750"/>
            <a:ext cx="26797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dirty="0"/>
              <a:t>The Schrödinger equation: </a:t>
            </a:r>
          </a:p>
        </p:txBody>
      </p:sp>
      <p:graphicFrame>
        <p:nvGraphicFramePr>
          <p:cNvPr id="26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538971"/>
              </p:ext>
            </p:extLst>
          </p:nvPr>
        </p:nvGraphicFramePr>
        <p:xfrm>
          <a:off x="2979738" y="1797050"/>
          <a:ext cx="25146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12800" imgH="419040" progId="Equation.3">
                  <p:embed/>
                </p:oleObj>
              </mc:Choice>
              <mc:Fallback>
                <p:oleObj name="Equation" r:id="rId5" imgW="1612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9738" y="1797050"/>
                        <a:ext cx="2514600" cy="6540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095528"/>
              </p:ext>
            </p:extLst>
          </p:nvPr>
        </p:nvGraphicFramePr>
        <p:xfrm>
          <a:off x="454025" y="2622550"/>
          <a:ext cx="2817812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41400" imgH="419040" progId="Equation.3">
                  <p:embed/>
                </p:oleObj>
              </mc:Choice>
              <mc:Fallback>
                <p:oleObj name="Equation" r:id="rId7" imgW="1841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" y="2622550"/>
                        <a:ext cx="2817812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438150" y="3548063"/>
            <a:ext cx="13779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Let us </a:t>
            </a:r>
            <a:r>
              <a:rPr lang="en-US" i="1"/>
              <a:t>guess</a:t>
            </a:r>
            <a:r>
              <a:rPr lang="en-US"/>
              <a:t>:</a:t>
            </a:r>
          </a:p>
        </p:txBody>
      </p:sp>
      <p:graphicFrame>
        <p:nvGraphicFramePr>
          <p:cNvPr id="29" name="Object 26"/>
          <p:cNvGraphicFramePr>
            <a:graphicFrameLocks noChangeAspect="1"/>
          </p:cNvGraphicFramePr>
          <p:nvPr/>
        </p:nvGraphicFramePr>
        <p:xfrm>
          <a:off x="1847850" y="3454400"/>
          <a:ext cx="4021138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628720" imgH="393480" progId="Equation.3">
                  <p:embed/>
                </p:oleObj>
              </mc:Choice>
              <mc:Fallback>
                <p:oleObj name="Equation" r:id="rId9" imgW="2628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3454400"/>
                        <a:ext cx="4021138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454025" y="4214813"/>
            <a:ext cx="3155950" cy="146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This is actually the ground state.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The actual solution:</a:t>
            </a:r>
          </a:p>
        </p:txBody>
      </p:sp>
      <p:graphicFrame>
        <p:nvGraphicFramePr>
          <p:cNvPr id="31" name="Object 28"/>
          <p:cNvGraphicFramePr>
            <a:graphicFrameLocks noChangeAspect="1"/>
          </p:cNvGraphicFramePr>
          <p:nvPr/>
        </p:nvGraphicFramePr>
        <p:xfrm>
          <a:off x="2400300" y="4754563"/>
          <a:ext cx="450532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946240" imgH="990360" progId="Equation.3">
                  <p:embed/>
                </p:oleObj>
              </mc:Choice>
              <mc:Fallback>
                <p:oleObj name="Equation" r:id="rId11" imgW="29462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0300" y="4754563"/>
                        <a:ext cx="4505325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5568950" y="5700713"/>
            <a:ext cx="192873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 u="sng" dirty="0"/>
              <a:t>Hermite polynomials</a:t>
            </a:r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H="1" flipV="1">
            <a:off x="5372100" y="5562600"/>
            <a:ext cx="361950" cy="1714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8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317BD-C8DC-47E0-92E2-093C486DFCE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164573"/>
              </p:ext>
            </p:extLst>
          </p:nvPr>
        </p:nvGraphicFramePr>
        <p:xfrm>
          <a:off x="666750" y="858838"/>
          <a:ext cx="2855913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600" imgH="431640" progId="Equation.3">
                  <p:embed/>
                </p:oleObj>
              </mc:Choice>
              <mc:Fallback>
                <p:oleObj name="Equation" r:id="rId2" imgW="18666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858838"/>
                        <a:ext cx="2855913" cy="6635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69913" y="1657350"/>
            <a:ext cx="2889250" cy="763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363" indent="-233363" algn="l">
              <a:buFontTx/>
              <a:buChar char="•"/>
            </a:pPr>
            <a:r>
              <a:rPr lang="en-US" dirty="0"/>
              <a:t>Ground state</a:t>
            </a:r>
          </a:p>
          <a:p>
            <a:pPr marL="233363" indent="-233363" algn="l">
              <a:buFontTx/>
              <a:buChar char="•"/>
            </a:pPr>
            <a:endParaRPr lang="en-US" sz="800" dirty="0"/>
          </a:p>
          <a:p>
            <a:pPr marL="233363" indent="-233363" algn="l">
              <a:buFontTx/>
              <a:buChar char="•"/>
            </a:pPr>
            <a:r>
              <a:rPr lang="en-US" dirty="0"/>
              <a:t>  </a:t>
            </a:r>
          </a:p>
        </p:txBody>
      </p:sp>
      <p:graphicFrame>
        <p:nvGraphicFramePr>
          <p:cNvPr id="274435" name="Object 11"/>
          <p:cNvGraphicFramePr>
            <a:graphicFrameLocks noChangeAspect="1"/>
          </p:cNvGraphicFramePr>
          <p:nvPr/>
        </p:nvGraphicFramePr>
        <p:xfrm>
          <a:off x="844550" y="2084388"/>
          <a:ext cx="87788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20" imgH="177480" progId="Equation.3">
                  <p:embed/>
                </p:oleObj>
              </mc:Choice>
              <mc:Fallback>
                <p:oleObj name="Equation" r:id="rId4" imgW="5839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" y="2084388"/>
                        <a:ext cx="877888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" descr="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15557" y="250825"/>
            <a:ext cx="2747381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573088" y="2419350"/>
            <a:ext cx="145424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40.8</a:t>
            </a:r>
          </a:p>
        </p:txBody>
      </p:sp>
      <p:sp>
        <p:nvSpPr>
          <p:cNvPr id="9" name="Rectangle 8"/>
          <p:cNvSpPr/>
          <p:nvPr/>
        </p:nvSpPr>
        <p:spPr>
          <a:xfrm>
            <a:off x="595354" y="3187184"/>
            <a:ext cx="1685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Wave functions:</a:t>
            </a:r>
          </a:p>
        </p:txBody>
      </p:sp>
      <p:pic>
        <p:nvPicPr>
          <p:cNvPr id="274437" name="Picture 5" descr="C:\Documents and Settings\pw103\My Documents\Teaching\Physics_214_Spring_2012\Other\Chapter40\Images\40_Figure19-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0400" y="3884516"/>
            <a:ext cx="7893050" cy="1914622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579611" y="358259"/>
            <a:ext cx="1507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Energy levels:</a:t>
            </a:r>
          </a:p>
        </p:txBody>
      </p:sp>
    </p:spTree>
    <p:extLst>
      <p:ext uri="{BB962C8B-B14F-4D97-AF65-F5344CB8AC3E}">
        <p14:creationId xmlns:p14="http://schemas.microsoft.com/office/powerpoint/2010/main" val="16537887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317BD-C8DC-47E0-92E2-093C486DFCE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2225" y="402641"/>
            <a:ext cx="5840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Probability density and comparison to Newtonian oscillators:</a:t>
            </a:r>
          </a:p>
        </p:txBody>
      </p:sp>
      <p:pic>
        <p:nvPicPr>
          <p:cNvPr id="275458" name="Picture 2" descr="C:\Documents and Settings\pw103\My Documents\Teaching\Physics_214_Spring_2012\Other\Chapter40\Images\40_Figure20-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75" y="2564755"/>
            <a:ext cx="8188325" cy="1688158"/>
          </a:xfrm>
          <a:prstGeom prst="rect">
            <a:avLst/>
          </a:prstGeom>
          <a:noFill/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54037" y="871538"/>
            <a:ext cx="7951787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3363" indent="-233363" algn="l">
              <a:buFontTx/>
              <a:buChar char="•"/>
            </a:pPr>
            <a:r>
              <a:rPr lang="en-US" dirty="0"/>
              <a:t>The green curves represent probability densities for the first four states.</a:t>
            </a:r>
          </a:p>
          <a:p>
            <a:pPr marL="233363" indent="-233363" algn="l">
              <a:buFontTx/>
              <a:buChar char="•"/>
            </a:pPr>
            <a:r>
              <a:rPr lang="en-US" dirty="0"/>
              <a:t>The blue curves represent the </a:t>
            </a:r>
            <a:r>
              <a:rPr lang="en-US" i="1" dirty="0"/>
              <a:t>classical</a:t>
            </a:r>
            <a:r>
              <a:rPr lang="en-US" dirty="0"/>
              <a:t> probability densities corresponding to the same energies.</a:t>
            </a:r>
          </a:p>
          <a:p>
            <a:pPr marL="233363" indent="-233363" algn="l">
              <a:buFontTx/>
              <a:buChar char="•"/>
            </a:pPr>
            <a:r>
              <a:rPr lang="en-US" dirty="0"/>
              <a:t>As </a:t>
            </a:r>
            <a:r>
              <a:rPr lang="en-US" i="1" dirty="0"/>
              <a:t>n</a:t>
            </a:r>
            <a:r>
              <a:rPr lang="en-US" dirty="0"/>
              <a:t> increases, the agreement between the classical and the quantum-mechanical results improves.</a:t>
            </a: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620713" y="4524375"/>
            <a:ext cx="100989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 dirty="0"/>
              <a:t>Test </a:t>
            </a:r>
            <a:r>
              <a:rPr lang="en-US" dirty="0"/>
              <a:t>40.5</a:t>
            </a:r>
          </a:p>
        </p:txBody>
      </p:sp>
    </p:spTree>
    <p:extLst>
      <p:ext uri="{BB962C8B-B14F-4D97-AF65-F5344CB8AC3E}">
        <p14:creationId xmlns:p14="http://schemas.microsoft.com/office/powerpoint/2010/main" val="2867724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245667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Ch40: 4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Ch40: 35,36,37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April 5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16463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90340</TotalTime>
  <Words>1452</Words>
  <Application>Microsoft Office PowerPoint</Application>
  <PresentationFormat>On-screen Show (4:3)</PresentationFormat>
  <Paragraphs>181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Mathematica1</vt:lpstr>
      <vt:lpstr>Symbol</vt:lpstr>
      <vt:lpstr>Times New Roman</vt:lpstr>
      <vt:lpstr>Wingdings</vt:lpstr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2154</cp:revision>
  <cp:lastPrinted>2025-03-29T02:17:36Z</cp:lastPrinted>
  <dcterms:created xsi:type="dcterms:W3CDTF">2006-08-25T03:15:15Z</dcterms:created>
  <dcterms:modified xsi:type="dcterms:W3CDTF">2025-03-29T02:18:01Z</dcterms:modified>
</cp:coreProperties>
</file>