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8" r:id="rId2"/>
    <p:sldId id="440" r:id="rId3"/>
    <p:sldId id="442" r:id="rId4"/>
    <p:sldId id="438" r:id="rId5"/>
    <p:sldId id="443" r:id="rId6"/>
    <p:sldId id="444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458" r:id="rId15"/>
    <p:sldId id="455" r:id="rId16"/>
    <p:sldId id="459" r:id="rId17"/>
    <p:sldId id="456" r:id="rId18"/>
    <p:sldId id="457" r:id="rId19"/>
    <p:sldId id="460" r:id="rId20"/>
    <p:sldId id="461" r:id="rId21"/>
    <p:sldId id="462" r:id="rId22"/>
    <p:sldId id="467" r:id="rId23"/>
    <p:sldId id="463" r:id="rId24"/>
    <p:sldId id="464" r:id="rId25"/>
    <p:sldId id="466" r:id="rId26"/>
  </p:sldIdLst>
  <p:sldSz cx="9144000" cy="6858000" type="screen4x3"/>
  <p:notesSz cx="7010400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FFFFCC"/>
    <a:srgbClr val="FFFF99"/>
    <a:srgbClr val="660066"/>
    <a:srgbClr val="993300"/>
    <a:srgbClr val="FF3300"/>
    <a:srgbClr val="FF0000"/>
    <a:srgbClr val="FF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68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60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7" tIns="45593" rIns="91187" bIns="45593" numCol="1" anchor="t" anchorCtr="0" compatLnSpc="1">
            <a:prstTxWarp prst="textNoShape">
              <a:avLst/>
            </a:prstTxWarp>
          </a:bodyPr>
          <a:lstStyle>
            <a:lvl1pPr algn="l" defTabSz="91192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7" tIns="45593" rIns="91187" bIns="45593" numCol="1" anchor="t" anchorCtr="0" compatLnSpc="1">
            <a:prstTxWarp prst="textNoShape">
              <a:avLst/>
            </a:prstTxWarp>
          </a:bodyPr>
          <a:lstStyle>
            <a:lvl1pPr algn="r" defTabSz="91192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6855"/>
            <a:ext cx="5608320" cy="41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7" tIns="45593" rIns="91187" bIns="455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098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7" tIns="45593" rIns="91187" bIns="45593" numCol="1" anchor="b" anchorCtr="0" compatLnSpc="1">
            <a:prstTxWarp prst="textNoShape">
              <a:avLst/>
            </a:prstTxWarp>
          </a:bodyPr>
          <a:lstStyle>
            <a:lvl1pPr algn="l" defTabSz="91192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098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87" tIns="45593" rIns="91187" bIns="45593" numCol="1" anchor="b" anchorCtr="0" compatLnSpc="1">
            <a:prstTxWarp prst="textNoShape">
              <a:avLst/>
            </a:prstTxWarp>
          </a:bodyPr>
          <a:lstStyle>
            <a:lvl1pPr algn="r" defTabSz="911921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623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hyperlink" Target="http://en.wikipedia.org/wiki/Image:Broglie,_Louis-C%C3%A9sar-Victor-Maurice_de_(1875_-_1960).jpg" TargetMode="Externa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6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Elektronenmikroskop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Autograph_of_J_J_Thomson.pn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en.wikipedia.org/wiki/Image:Ernest_Rutherford2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en.wikipedia.org/wiki/Image:Bohr_Niels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5.jpeg"/><Relationship Id="rId4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29.jpe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7.bin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38.wmf"/><Relationship Id="rId5" Type="http://schemas.openxmlformats.org/officeDocument/2006/relationships/image" Target="../media/image39.jpeg"/><Relationship Id="rId10" Type="http://schemas.openxmlformats.org/officeDocument/2006/relationships/oleObject" Target="../embeddings/oleObject20.bin"/><Relationship Id="rId4" Type="http://schemas.openxmlformats.org/officeDocument/2006/relationships/image" Target="../media/image35.wmf"/><Relationship Id="rId9" Type="http://schemas.openxmlformats.org/officeDocument/2006/relationships/image" Target="../media/image3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5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5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5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800" y="195263"/>
            <a:ext cx="8401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39 Particles Behaving as Waves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42900" y="828675"/>
            <a:ext cx="4714875" cy="800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March 17 De Broglie waves</a:t>
            </a:r>
          </a:p>
          <a:p>
            <a:pPr algn="l"/>
            <a:endParaRPr lang="en-US" sz="800" b="1" dirty="0">
              <a:solidFill>
                <a:srgbClr val="660066"/>
              </a:solidFill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39.1 Electron waves</a:t>
            </a:r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90526" y="1606550"/>
            <a:ext cx="4714874" cy="1465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/>
            <a:r>
              <a:rPr lang="en-US" b="1" dirty="0">
                <a:solidFill>
                  <a:srgbClr val="0000CC"/>
                </a:solidFill>
              </a:rPr>
              <a:t>Louis de Broglie</a:t>
            </a:r>
            <a:r>
              <a:rPr lang="en-US" dirty="0"/>
              <a:t> (1892 –1987):</a:t>
            </a:r>
          </a:p>
          <a:p>
            <a:pPr marL="171450" indent="-171450" algn="l">
              <a:buFontTx/>
              <a:buChar char="•"/>
            </a:pPr>
            <a:r>
              <a:rPr lang="en-US" dirty="0"/>
              <a:t>French physicist.</a:t>
            </a:r>
          </a:p>
          <a:p>
            <a:pPr marL="171450" indent="-171450" algn="l">
              <a:buFontTx/>
              <a:buChar char="•"/>
            </a:pPr>
            <a:r>
              <a:rPr lang="en-US" dirty="0"/>
              <a:t>Nobel Prize in Physics (1929) for his prediction of the wave nature of electrons.</a:t>
            </a:r>
          </a:p>
          <a:p>
            <a:pPr marL="171450" indent="-171450" algn="l">
              <a:buFontTx/>
              <a:buChar char="•"/>
            </a:pPr>
            <a:r>
              <a:rPr lang="en-US" dirty="0"/>
              <a:t>Originally studied history.</a:t>
            </a:r>
          </a:p>
        </p:txBody>
      </p:sp>
      <p:pic>
        <p:nvPicPr>
          <p:cNvPr id="8" name="Picture 11" descr="Louis Victor de Broglie (1892-1987)">
            <a:hlinkClick r:id="rId3" tooltip="Louis Victor de Broglie (1892-1987)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8925" y="1209675"/>
            <a:ext cx="15017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400050" y="3128963"/>
            <a:ext cx="8543925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l"/>
            <a:r>
              <a:rPr lang="en-US" b="1" u="sng" dirty="0">
                <a:solidFill>
                  <a:srgbClr val="0000CC"/>
                </a:solidFill>
              </a:rPr>
              <a:t>Broglie hypothesis:</a:t>
            </a:r>
          </a:p>
          <a:p>
            <a:pPr marL="171450" indent="-171450" algn="l">
              <a:buFontTx/>
              <a:buChar char="•"/>
            </a:pPr>
            <a:r>
              <a:rPr lang="en-US" dirty="0"/>
              <a:t>All forms of matter have both </a:t>
            </a:r>
            <a:r>
              <a:rPr lang="en-US" b="1" dirty="0"/>
              <a:t>wave</a:t>
            </a:r>
            <a:r>
              <a:rPr lang="en-US" dirty="0"/>
              <a:t> and </a:t>
            </a:r>
            <a:r>
              <a:rPr lang="en-US" b="1" dirty="0"/>
              <a:t>particle</a:t>
            </a:r>
            <a:r>
              <a:rPr lang="en-US" dirty="0"/>
              <a:t> characteristics.</a:t>
            </a:r>
          </a:p>
          <a:p>
            <a:pPr marL="171450" indent="-171450" algn="l">
              <a:buFontTx/>
              <a:buChar char="•"/>
            </a:pPr>
            <a:endParaRPr lang="en-US" dirty="0"/>
          </a:p>
          <a:p>
            <a:pPr marL="171450" indent="-171450" algn="l">
              <a:buFontTx/>
              <a:buChar char="•"/>
            </a:pPr>
            <a:r>
              <a:rPr lang="en-US" dirty="0"/>
              <a:t>The </a:t>
            </a:r>
            <a:r>
              <a:rPr lang="en-US" b="1" dirty="0">
                <a:solidFill>
                  <a:srgbClr val="0000CC"/>
                </a:solidFill>
              </a:rPr>
              <a:t>de Broglie wavelength</a:t>
            </a:r>
            <a:r>
              <a:rPr lang="en-US" dirty="0"/>
              <a:t> of a particle is                .</a:t>
            </a:r>
          </a:p>
          <a:p>
            <a:pPr marL="171450" indent="-171450" algn="l">
              <a:buFontTx/>
              <a:buChar char="•"/>
            </a:pPr>
            <a:endParaRPr lang="en-US" dirty="0"/>
          </a:p>
          <a:p>
            <a:pPr marL="171450" indent="-171450" algn="l">
              <a:buFontTx/>
              <a:buChar char="•"/>
            </a:pPr>
            <a:r>
              <a:rPr lang="en-US" dirty="0"/>
              <a:t>The </a:t>
            </a:r>
            <a:r>
              <a:rPr lang="en-US" b="1" dirty="0">
                <a:solidFill>
                  <a:srgbClr val="0000CC"/>
                </a:solidFill>
              </a:rPr>
              <a:t>frequency</a:t>
            </a:r>
            <a:r>
              <a:rPr lang="en-US" dirty="0"/>
              <a:t> of a particle is                 .</a:t>
            </a: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290998"/>
              </p:ext>
            </p:extLst>
          </p:nvPr>
        </p:nvGraphicFramePr>
        <p:xfrm>
          <a:off x="4710303" y="3853244"/>
          <a:ext cx="33305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53" name="Equation" r:id="rId5" imgW="2044440" imgH="419040" progId="Equation.3">
                  <p:embed/>
                </p:oleObj>
              </mc:Choice>
              <mc:Fallback>
                <p:oleObj name="Equation" r:id="rId5" imgW="20444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0303" y="3853244"/>
                        <a:ext cx="3330575" cy="6858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915509"/>
              </p:ext>
            </p:extLst>
          </p:nvPr>
        </p:nvGraphicFramePr>
        <p:xfrm>
          <a:off x="3557588" y="4406900"/>
          <a:ext cx="7239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54" name="Equation" r:id="rId7" imgW="444240" imgH="393480" progId="Equation.3">
                  <p:embed/>
                </p:oleObj>
              </mc:Choice>
              <mc:Fallback>
                <p:oleObj name="Equation" r:id="rId7" imgW="44424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588" y="4406900"/>
                        <a:ext cx="723900" cy="6445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70337" y="5206484"/>
            <a:ext cx="8206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/>
              <a:t>Note: Some photon equations, especially </a:t>
            </a:r>
            <a:r>
              <a:rPr lang="en-US" i="1" dirty="0"/>
              <a:t>f </a:t>
            </a:r>
            <a:r>
              <a:rPr lang="en-US" dirty="0"/>
              <a:t>= </a:t>
            </a:r>
            <a:r>
              <a:rPr lang="en-US" i="1" dirty="0"/>
              <a:t>c</a:t>
            </a:r>
            <a:r>
              <a:rPr lang="en-US" dirty="0"/>
              <a:t>/</a:t>
            </a:r>
            <a:r>
              <a:rPr lang="en-US" i="1" dirty="0">
                <a:latin typeface="Symbol" pitchFamily="18" charset="2"/>
              </a:rPr>
              <a:t>l</a:t>
            </a:r>
            <a:r>
              <a:rPr lang="en-US" dirty="0"/>
              <a:t>, may </a:t>
            </a:r>
            <a:r>
              <a:rPr lang="en-US" b="1" dirty="0">
                <a:solidFill>
                  <a:srgbClr val="0000FF"/>
                </a:solidFill>
              </a:rPr>
              <a:t>not</a:t>
            </a:r>
            <a:r>
              <a:rPr lang="en-US" dirty="0"/>
              <a:t> apply to particles with mass.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2257" y="272534"/>
            <a:ext cx="1995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u="sng" dirty="0">
                <a:solidFill>
                  <a:srgbClr val="660066"/>
                </a:solidFill>
              </a:rPr>
              <a:t>Electron diffraction</a:t>
            </a:r>
            <a:endParaRPr lang="en-US" sz="800" u="sng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22275" y="636588"/>
            <a:ext cx="3863975" cy="2031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/>
            <a:r>
              <a:rPr lang="en-US" u="sng" dirty="0">
                <a:solidFill>
                  <a:srgbClr val="0000CC"/>
                </a:solidFill>
              </a:rPr>
              <a:t>Davisson-Germer experiment (1926):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chemeClr val="tx2"/>
                </a:solidFill>
              </a:rPr>
              <a:t>Scattering of low-energy electrons from a nickel target exhibited maxima and minima at specific angles.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chemeClr val="tx2"/>
                </a:solidFill>
              </a:rPr>
              <a:t>They </a:t>
            </a:r>
            <a:r>
              <a:rPr lang="en-US" dirty="0"/>
              <a:t>measured the wavelength of the electrons and confirmed de Broglie relationship:   </a:t>
            </a:r>
            <a:r>
              <a:rPr lang="en-US" i="1" dirty="0"/>
              <a:t>p </a:t>
            </a:r>
            <a:r>
              <a:rPr lang="en-US" dirty="0"/>
              <a:t>= </a:t>
            </a:r>
            <a:r>
              <a:rPr lang="en-US" i="1" dirty="0"/>
              <a:t>h </a:t>
            </a:r>
            <a:r>
              <a:rPr lang="en-US" dirty="0"/>
              <a:t>/</a:t>
            </a:r>
            <a:r>
              <a:rPr lang="en-US" i="1" dirty="0">
                <a:latin typeface="Symbol" pitchFamily="18" charset="2"/>
              </a:rPr>
              <a:t>l</a:t>
            </a:r>
            <a:r>
              <a:rPr lang="en-US" dirty="0"/>
              <a:t>.  </a:t>
            </a:r>
          </a:p>
        </p:txBody>
      </p:sp>
      <p:pic>
        <p:nvPicPr>
          <p:cNvPr id="204802" name="Picture 2" descr="C:\Documents and Settings\pw103\My Documents\Teaching\Physics_214_Spring_2012\Other\Chapter39\Images\39_Figure03-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4200" y="723810"/>
            <a:ext cx="4417087" cy="198129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72046" y="2787134"/>
            <a:ext cx="5309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</a:rPr>
              <a:t>Electron diffraction:</a:t>
            </a:r>
          </a:p>
          <a:p>
            <a:pPr algn="l"/>
            <a:r>
              <a:rPr lang="en-US" dirty="0"/>
              <a:t>Like a diffraction grating, strong reflection occur at</a:t>
            </a:r>
          </a:p>
        </p:txBody>
      </p:sp>
      <p:pic>
        <p:nvPicPr>
          <p:cNvPr id="204803" name="Picture 3" descr="C:\Documents and Settings\pw103\My Documents\Teaching\Physics_214_Spring_2012\Other\Chapter39\Images\39_Figure04b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9138" y="3048001"/>
            <a:ext cx="2888741" cy="3138488"/>
          </a:xfrm>
          <a:prstGeom prst="rect">
            <a:avLst/>
          </a:prstGeom>
          <a:noFill/>
        </p:spPr>
      </p:pic>
      <p:graphicFrame>
        <p:nvGraphicFramePr>
          <p:cNvPr id="20480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088425"/>
              </p:ext>
            </p:extLst>
          </p:nvPr>
        </p:nvGraphicFramePr>
        <p:xfrm>
          <a:off x="583141" y="3531902"/>
          <a:ext cx="3015192" cy="324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0" name="Equation" r:id="rId5" imgW="1892160" imgH="203040" progId="Equation.3">
                  <p:embed/>
                </p:oleObj>
              </mc:Choice>
              <mc:Fallback>
                <p:oleObj name="Equation" r:id="rId5" imgW="189216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141" y="3531902"/>
                        <a:ext cx="3015192" cy="324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74597" y="4006334"/>
            <a:ext cx="5212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</a:rPr>
              <a:t>De Broglie wavelength of a nonrelativistic electron:</a:t>
            </a:r>
          </a:p>
        </p:txBody>
      </p:sp>
      <p:graphicFrame>
        <p:nvGraphicFramePr>
          <p:cNvPr id="20480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122452"/>
              </p:ext>
            </p:extLst>
          </p:nvPr>
        </p:nvGraphicFramePr>
        <p:xfrm>
          <a:off x="546100" y="4367213"/>
          <a:ext cx="2979738" cy="13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1" name="Equation" r:id="rId7" imgW="1828800" imgH="838080" progId="Equation.3">
                  <p:embed/>
                </p:oleObj>
              </mc:Choice>
              <mc:Fallback>
                <p:oleObj name="Equation" r:id="rId7" imgW="1828800" imgH="8380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4367213"/>
                        <a:ext cx="2979738" cy="1373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77D35A-1E49-436F-9E53-642E443D69C7}" type="slidenum">
              <a:rPr lang="en-US"/>
              <a:pPr>
                <a:defRPr/>
              </a:pPr>
              <a:t>3</a:t>
            </a:fld>
            <a:endParaRPr lang="en-US"/>
          </a:p>
        </p:txBody>
      </p:sp>
      <p:pic>
        <p:nvPicPr>
          <p:cNvPr id="30723" name="Picture 7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4675" y="414338"/>
            <a:ext cx="4364038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25425" y="627063"/>
            <a:ext cx="3121025" cy="23852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l">
              <a:buFontTx/>
              <a:buChar char="•"/>
            </a:pPr>
            <a:r>
              <a:rPr lang="en-US" dirty="0"/>
              <a:t>The electron microscope depends on the wave characteristics of electrons.</a:t>
            </a:r>
          </a:p>
          <a:p>
            <a:pPr marL="171450" indent="-171450" algn="l">
              <a:buFontTx/>
              <a:buChar char="•"/>
            </a:pPr>
            <a:endParaRPr lang="en-US" sz="500" dirty="0"/>
          </a:p>
          <a:p>
            <a:pPr marL="171450" indent="-171450" algn="l">
              <a:buFontTx/>
              <a:buChar char="•"/>
            </a:pPr>
            <a:r>
              <a:rPr lang="en-US" dirty="0"/>
              <a:t>The electron microscope has a high resolving power because the electrons have a very short wavelength:</a:t>
            </a:r>
          </a:p>
          <a:p>
            <a:pPr marL="171450" indent="-171450" algn="l"/>
            <a:r>
              <a:rPr lang="en-US" dirty="0"/>
              <a:t>	</a:t>
            </a:r>
            <a:r>
              <a:rPr lang="en-US" i="1" dirty="0" err="1">
                <a:latin typeface="Symbol" pitchFamily="18" charset="2"/>
              </a:rPr>
              <a:t>l</a:t>
            </a:r>
            <a:r>
              <a:rPr lang="en-US" baseline="-25000" dirty="0" err="1"/>
              <a:t>electron</a:t>
            </a:r>
            <a:r>
              <a:rPr lang="en-US" dirty="0"/>
              <a:t> ~ (1/ 100) </a:t>
            </a:r>
            <a:r>
              <a:rPr lang="en-US" i="1" dirty="0" err="1">
                <a:latin typeface="Symbol" pitchFamily="18" charset="2"/>
              </a:rPr>
              <a:t>l</a:t>
            </a:r>
            <a:r>
              <a:rPr lang="en-US" baseline="-25000" dirty="0" err="1"/>
              <a:t>photon</a:t>
            </a:r>
            <a:r>
              <a:rPr lang="en-US" dirty="0"/>
              <a:t>. </a:t>
            </a:r>
          </a:p>
        </p:txBody>
      </p:sp>
      <p:pic>
        <p:nvPicPr>
          <p:cNvPr id="30725" name="Picture 6" descr="A transmission electron microscope.">
            <a:hlinkClick r:id="rId3" tooltip="A transmission electron microscope.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5700" y="303213"/>
            <a:ext cx="1393825" cy="582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336550" y="227013"/>
            <a:ext cx="246734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u="sng" dirty="0">
                <a:solidFill>
                  <a:srgbClr val="660066"/>
                </a:solidFill>
              </a:rPr>
              <a:t>The electron microscope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547307" y="4717733"/>
            <a:ext cx="2095309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39.1,2,3</a:t>
            </a:r>
          </a:p>
          <a:p>
            <a:pPr algn="l"/>
            <a:r>
              <a:rPr lang="en-US" i="1" dirty="0"/>
              <a:t>Test </a:t>
            </a:r>
            <a:r>
              <a:rPr lang="en-US" dirty="0"/>
              <a:t>39.1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27501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Ch39: 1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Ch39: 3,6,11,14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March 28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28EA91-AA45-49BB-BD9F-17E491EE555D}" type="slidenum">
              <a:rPr lang="en-US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396875" y="238697"/>
            <a:ext cx="842645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0988" indent="-280988"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March 19 The nuclear atom</a:t>
            </a:r>
          </a:p>
          <a:p>
            <a:pPr marL="280988" indent="-280988"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marL="280988" indent="-280988" algn="l"/>
            <a:r>
              <a:rPr lang="en-US" b="1" dirty="0">
                <a:solidFill>
                  <a:srgbClr val="660066"/>
                </a:solidFill>
              </a:rPr>
              <a:t>39.2 The nuclear atom and atomic spectra</a:t>
            </a:r>
          </a:p>
          <a:p>
            <a:pPr marL="280988" indent="-280988" algn="l"/>
            <a:endParaRPr lang="en-US" sz="800" b="1" dirty="0">
              <a:solidFill>
                <a:srgbClr val="660066"/>
              </a:solidFill>
            </a:endParaRPr>
          </a:p>
          <a:p>
            <a:pPr marL="280988" indent="-280988" algn="l"/>
            <a:r>
              <a:rPr lang="en-US" u="sng" dirty="0">
                <a:solidFill>
                  <a:srgbClr val="0000FF"/>
                </a:solidFill>
              </a:rPr>
              <a:t>Atomic line spectra:</a:t>
            </a:r>
          </a:p>
          <a:p>
            <a:pPr marL="280988" indent="-280988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A discrete line </a:t>
            </a:r>
            <a:r>
              <a:rPr lang="en-US" i="1" dirty="0">
                <a:solidFill>
                  <a:srgbClr val="0000FF"/>
                </a:solidFill>
              </a:rPr>
              <a:t>emission spectrum</a:t>
            </a:r>
            <a:r>
              <a:rPr lang="en-US" dirty="0">
                <a:solidFill>
                  <a:srgbClr val="000000"/>
                </a:solidFill>
              </a:rPr>
              <a:t> is observed when a low-pressure gas sample is subjected to an electric discharge. </a:t>
            </a:r>
            <a:endParaRPr lang="en-US" i="1" dirty="0">
              <a:solidFill>
                <a:srgbClr val="000000"/>
              </a:solidFill>
            </a:endParaRPr>
          </a:p>
          <a:p>
            <a:pPr marL="280988" indent="-280988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An </a:t>
            </a:r>
            <a:r>
              <a:rPr lang="en-US" i="1" dirty="0">
                <a:solidFill>
                  <a:srgbClr val="0000FF"/>
                </a:solidFill>
              </a:rPr>
              <a:t>absorption spectrum</a:t>
            </a:r>
            <a:r>
              <a:rPr lang="en-US" dirty="0">
                <a:solidFill>
                  <a:srgbClr val="000000"/>
                </a:solidFill>
              </a:rPr>
              <a:t> is obtained by passing a white light from a continuous source through a cool gas sample.</a:t>
            </a:r>
          </a:p>
          <a:p>
            <a:pPr marL="280988" indent="-280988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Observation and analysis of these </a:t>
            </a:r>
            <a:r>
              <a:rPr lang="en-US" i="1" dirty="0">
                <a:solidFill>
                  <a:srgbClr val="0000FF"/>
                </a:solidFill>
              </a:rPr>
              <a:t>spectral lines</a:t>
            </a:r>
            <a:r>
              <a:rPr lang="en-US" dirty="0">
                <a:solidFill>
                  <a:srgbClr val="000000"/>
                </a:solidFill>
              </a:rPr>
              <a:t> is called </a:t>
            </a:r>
            <a:r>
              <a:rPr lang="en-US" i="1" dirty="0">
                <a:solidFill>
                  <a:srgbClr val="0000FF"/>
                </a:solidFill>
              </a:rPr>
              <a:t>spectroscopy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280988" indent="-280988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No two elements have the same line spectrum.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en-US" dirty="0">
                <a:solidFill>
                  <a:srgbClr val="000000"/>
                </a:solidFill>
              </a:rPr>
              <a:t>Spectroscopy provides a practical and sensitive technique for identifying the elements existing in unknown samples.</a:t>
            </a:r>
          </a:p>
        </p:txBody>
      </p:sp>
      <p:pic>
        <p:nvPicPr>
          <p:cNvPr id="239618" name="Picture 2" descr="C:\Users\pw103\Documents\Teaching\Physics_214_Spring_2013\Other\Chapter39\A_Images\A_Figures_and_Photos\39_07_Fig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451" y="3464224"/>
            <a:ext cx="4456430" cy="288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265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2967E-188E-4919-A39F-D95F1236F1A5}" type="slidenum">
              <a:rPr lang="en-US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22263" y="954088"/>
          <a:ext cx="8458200" cy="285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748" name="Photo Editor Photo" r:id="rId3" imgW="9514286" imgH="3209524" progId="">
                  <p:embed/>
                </p:oleObj>
              </mc:Choice>
              <mc:Fallback>
                <p:oleObj name="Photo Editor Photo" r:id="rId3" imgW="9514286" imgH="32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954088"/>
                        <a:ext cx="8458200" cy="285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277813" y="4800600"/>
          <a:ext cx="8507412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749" name="Photo Editor Photo" r:id="rId5" imgW="9495238" imgH="1590897" progId="">
                  <p:embed/>
                </p:oleObj>
              </mc:Choice>
              <mc:Fallback>
                <p:oleObj name="Photo Editor Photo" r:id="rId5" imgW="9495238" imgH="159089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4800600"/>
                        <a:ext cx="8507412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10"/>
          <p:cNvSpPr>
            <a:spLocks noChangeArrowheads="1"/>
          </p:cNvSpPr>
          <p:nvPr/>
        </p:nvSpPr>
        <p:spPr bwMode="auto">
          <a:xfrm>
            <a:off x="560388" y="261938"/>
            <a:ext cx="215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>
                <a:solidFill>
                  <a:srgbClr val="660066"/>
                </a:solidFill>
                <a:latin typeface="Arial" charset="0"/>
              </a:rPr>
              <a:t>Emission spectra:</a:t>
            </a:r>
          </a:p>
        </p:txBody>
      </p:sp>
      <p:sp>
        <p:nvSpPr>
          <p:cNvPr id="1030" name="Rectangle 11"/>
          <p:cNvSpPr>
            <a:spLocks noChangeArrowheads="1"/>
          </p:cNvSpPr>
          <p:nvPr/>
        </p:nvSpPr>
        <p:spPr bwMode="auto">
          <a:xfrm>
            <a:off x="603250" y="4324350"/>
            <a:ext cx="235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>
                <a:solidFill>
                  <a:srgbClr val="660066"/>
                </a:solidFill>
                <a:latin typeface="Arial" charset="0"/>
              </a:rPr>
              <a:t>Absorption spectra:</a:t>
            </a:r>
          </a:p>
        </p:txBody>
      </p:sp>
    </p:spTree>
    <p:extLst>
      <p:ext uri="{BB962C8B-B14F-4D97-AF65-F5344CB8AC3E}">
        <p14:creationId xmlns:p14="http://schemas.microsoft.com/office/powerpoint/2010/main" val="259960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E7878-20DC-43DD-8D25-C6DA230069E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4152" y="480923"/>
            <a:ext cx="3668713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l"/>
            <a:r>
              <a:rPr lang="en-US" u="sng" dirty="0">
                <a:solidFill>
                  <a:srgbClr val="0000FF"/>
                </a:solidFill>
              </a:rPr>
              <a:t>Joseph John Thomson</a:t>
            </a:r>
            <a:r>
              <a:rPr lang="en-US" dirty="0">
                <a:solidFill>
                  <a:srgbClr val="000000"/>
                </a:solidFill>
              </a:rPr>
              <a:t> (1856-1940): 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British scientist.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Nobel Prize in physics (1906).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The discoverer of the electron.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454152" y="1821859"/>
            <a:ext cx="637857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FF"/>
                </a:solidFill>
              </a:rPr>
              <a:t>Thomson’s model of the atom: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Electrons embedded throughout a volume of positive charge.</a:t>
            </a:r>
          </a:p>
        </p:txBody>
      </p: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6667500" y="550863"/>
            <a:ext cx="1593850" cy="3025775"/>
            <a:chOff x="4277" y="145"/>
            <a:chExt cx="1143" cy="2121"/>
          </a:xfrm>
        </p:grpSpPr>
        <p:pic>
          <p:nvPicPr>
            <p:cNvPr id="7" name="Picture 7" descr="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77" y="145"/>
              <a:ext cx="1143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9" descr="Thomson's signature">
              <a:hlinkClick r:id="rId3" tooltip="Thomson's signature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43" y="1792"/>
              <a:ext cx="1042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11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510" y="3238538"/>
            <a:ext cx="19812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5734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BA7FDB-E7EE-4DA6-B4F2-32D4930C299F}" type="slidenum">
              <a:rPr lang="en-US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416" name="Rectangle 13"/>
          <p:cNvSpPr>
            <a:spLocks noChangeArrowheads="1"/>
          </p:cNvSpPr>
          <p:nvPr/>
        </p:nvSpPr>
        <p:spPr bwMode="auto">
          <a:xfrm>
            <a:off x="450850" y="363538"/>
            <a:ext cx="5854700" cy="2600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>
              <a:spcBef>
                <a:spcPct val="25000"/>
              </a:spcBef>
            </a:pPr>
            <a:r>
              <a:rPr lang="en-US" b="1" u="sng" dirty="0">
                <a:solidFill>
                  <a:srgbClr val="0000FF"/>
                </a:solidFill>
              </a:rPr>
              <a:t>Rutherford’s thin foil experiment </a:t>
            </a:r>
            <a:r>
              <a:rPr lang="en-US" dirty="0">
                <a:solidFill>
                  <a:srgbClr val="000000"/>
                </a:solidFill>
              </a:rPr>
              <a:t>(1911):</a:t>
            </a:r>
          </a:p>
          <a:p>
            <a:pPr marL="171450" indent="-171450" algn="l">
              <a:spcBef>
                <a:spcPct val="25000"/>
              </a:spcBef>
            </a:pPr>
            <a:endParaRPr lang="en-US" sz="800" dirty="0">
              <a:solidFill>
                <a:srgbClr val="000000"/>
              </a:solidFill>
            </a:endParaRPr>
          </a:p>
          <a:p>
            <a:pPr marL="171450" indent="-171450" algn="l">
              <a:spcAft>
                <a:spcPts val="600"/>
              </a:spcAft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A beam of positively charged alpha particles hit a thin gold foil target and are scattered.</a:t>
            </a:r>
          </a:p>
          <a:p>
            <a:pPr marL="171450" indent="-171450" algn="l">
              <a:spcAft>
                <a:spcPts val="600"/>
              </a:spcAft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Most of the particles passed through the foil. Many particles were scattered at large angles. Some particles were deflected backward.</a:t>
            </a:r>
          </a:p>
          <a:p>
            <a:pPr marL="171450" indent="-171450" algn="l">
              <a:spcAft>
                <a:spcPts val="600"/>
              </a:spcAft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The large deflections could not be explained by Thomson’s model.</a:t>
            </a:r>
          </a:p>
        </p:txBody>
      </p:sp>
      <p:pic>
        <p:nvPicPr>
          <p:cNvPr id="11" name="Picture 10" descr="Ernest Rutherford, 1st Baron Rutherford of Nelson">
            <a:hlinkClick r:id="rId2" tooltip="Ernest Rutherford, 1st Baron Rutherford of Nels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7338" y="503238"/>
            <a:ext cx="1785937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0" name="Picture 2" descr="C:\Documents and Settings\pw103\My Documents\Teaching\Physics_214_Spring_2012\Other\Chapter38\Images\38_Figure15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725" y="3409951"/>
            <a:ext cx="3501009" cy="2205038"/>
          </a:xfrm>
          <a:prstGeom prst="rect">
            <a:avLst/>
          </a:prstGeom>
          <a:noFill/>
        </p:spPr>
      </p:pic>
      <p:pic>
        <p:nvPicPr>
          <p:cNvPr id="222212" name="Picture 4" descr="C:\Documents and Settings\pw103\My Documents\Teaching\Physics_214_Spring_2012\Other\Chapter38\Images\38_Figure16-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1513" y="3098267"/>
            <a:ext cx="2649537" cy="3031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0607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02600-B542-4D87-ACD0-089E9EE8EEEB}" type="slidenum">
              <a:rPr lang="en-US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425450" y="387350"/>
            <a:ext cx="5461000" cy="13388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1775" indent="-231775" algn="l">
              <a:spcAft>
                <a:spcPct val="25000"/>
              </a:spcAft>
            </a:pPr>
            <a:r>
              <a:rPr lang="en-US" u="sng" dirty="0">
                <a:solidFill>
                  <a:srgbClr val="0000FF"/>
                </a:solidFill>
              </a:rPr>
              <a:t>Rutherford’s model of the atom:</a:t>
            </a:r>
          </a:p>
          <a:p>
            <a:pPr marL="231775" indent="-231775" algn="l">
              <a:spcAft>
                <a:spcPct val="25000"/>
              </a:spcAft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Positive charge is concentrated in the center of the atom, called the </a:t>
            </a:r>
            <a:r>
              <a:rPr lang="en-US" b="1" dirty="0">
                <a:solidFill>
                  <a:srgbClr val="0000FF"/>
                </a:solidFill>
              </a:rPr>
              <a:t>nucleus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231775" indent="-231775" algn="l">
              <a:spcAft>
                <a:spcPct val="25000"/>
              </a:spcAft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Electrons orbit the nucleus like planets orbit the sun.</a:t>
            </a: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425450" y="2136774"/>
            <a:ext cx="5195704" cy="30008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ct val="25000"/>
              </a:spcAft>
            </a:pPr>
            <a:r>
              <a:rPr lang="en-US" u="sng" dirty="0">
                <a:solidFill>
                  <a:srgbClr val="0000FF"/>
                </a:solidFill>
              </a:rPr>
              <a:t>Difficulties with the Rutherford model: Failure of classical physics</a:t>
            </a:r>
          </a:p>
          <a:p>
            <a:pPr marL="342900" indent="-342900" algn="l">
              <a:spcAft>
                <a:spcPct val="25000"/>
              </a:spcAft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Rutherford model is unable to explain that atoms are stable and emit certain discrete characteristic frequencies of electromagnetic radiation.</a:t>
            </a:r>
          </a:p>
          <a:p>
            <a:pPr marL="342900" indent="-342900" algn="l">
              <a:spcAft>
                <a:spcPct val="25000"/>
              </a:spcAft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Rutherford’s electrons are undergoing a centripetal acceleration. It should radiate electromagnetic waves of the same frequency. The radius should steadily decrease and the electron should eventually spiral into the nucleus.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593929" y="5400713"/>
            <a:ext cx="1597025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39.4</a:t>
            </a:r>
          </a:p>
          <a:p>
            <a:pPr algn="l"/>
            <a:r>
              <a:rPr lang="en-US" i="1" dirty="0"/>
              <a:t>Test </a:t>
            </a:r>
            <a:r>
              <a:rPr lang="en-US" dirty="0"/>
              <a:t>39.2</a:t>
            </a:r>
          </a:p>
        </p:txBody>
      </p:sp>
      <p:pic>
        <p:nvPicPr>
          <p:cNvPr id="241666" name="Picture 2" descr="C:\Users\pw103\Documents\Teaching\Physics_214_Spring_2013\Other\Chapter39\A_Images\A_Figures_and_Photos\39_14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784" y="672727"/>
            <a:ext cx="2897204" cy="545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96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EC933-E349-40DA-85D6-BE23F0063D42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9589" y="390525"/>
            <a:ext cx="2538412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Ch39: 2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Ch39: 17  </a:t>
            </a:r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March 28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6476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28EA91-AA45-49BB-BD9F-17E491EE555D}" type="slidenum">
              <a:rPr lang="en-US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396875" y="138113"/>
            <a:ext cx="84264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0988" indent="-280988"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March 21, 24 Bohr’s model of the atom</a:t>
            </a:r>
          </a:p>
          <a:p>
            <a:pPr marL="280988" indent="-280988"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marL="280988" indent="-280988" algn="l"/>
            <a:r>
              <a:rPr lang="en-US" b="1" dirty="0">
                <a:solidFill>
                  <a:srgbClr val="660066"/>
                </a:solidFill>
              </a:rPr>
              <a:t>39.3 Energy levels and the Bohr model of the atom</a:t>
            </a:r>
          </a:p>
          <a:p>
            <a:pPr marL="280988" indent="-280988" algn="l"/>
            <a:endParaRPr lang="en-US" sz="800" b="1" dirty="0">
              <a:solidFill>
                <a:srgbClr val="660066"/>
              </a:solidFill>
            </a:endParaRPr>
          </a:p>
          <a:p>
            <a:pPr marL="280988" indent="-280988" algn="l"/>
            <a:r>
              <a:rPr lang="en-US" u="sng" dirty="0">
                <a:solidFill>
                  <a:srgbClr val="0000FF"/>
                </a:solidFill>
              </a:rPr>
              <a:t>Bohr’s hypothesis about energy levels: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Each atom has a set of </a:t>
            </a:r>
            <a:r>
              <a:rPr lang="en-US" b="1" dirty="0">
                <a:solidFill>
                  <a:srgbClr val="0000FF"/>
                </a:solidFill>
              </a:rPr>
              <a:t>energy levels</a:t>
            </a:r>
            <a:r>
              <a:rPr lang="en-US" dirty="0">
                <a:solidFill>
                  <a:srgbClr val="000000"/>
                </a:solidFill>
              </a:rPr>
              <a:t>. The line spectrum of an element results from the emission or absorption of photons when the atom makes a transition between different </a:t>
            </a:r>
            <a:r>
              <a:rPr lang="en-US" dirty="0"/>
              <a:t>energy  levels.</a:t>
            </a:r>
          </a:p>
        </p:txBody>
      </p:sp>
      <p:pic>
        <p:nvPicPr>
          <p:cNvPr id="220162" name="Picture 2" descr="C:\Documents and Settings\pw103\My Documents\Teaching\Physics_214_Spring_2012\Other\Chapter38\Images\38_Figure07-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9591" y="1908045"/>
            <a:ext cx="3276599" cy="1598742"/>
          </a:xfrm>
          <a:prstGeom prst="rect">
            <a:avLst/>
          </a:prstGeom>
          <a:noFill/>
        </p:spPr>
      </p:pic>
      <p:graphicFrame>
        <p:nvGraphicFramePr>
          <p:cNvPr id="22016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940057"/>
              </p:ext>
            </p:extLst>
          </p:nvPr>
        </p:nvGraphicFramePr>
        <p:xfrm>
          <a:off x="519642" y="2252133"/>
          <a:ext cx="177641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748" name="Equation" r:id="rId4" imgW="1117440" imgH="393480" progId="Equation.DSMT4">
                  <p:embed/>
                </p:oleObj>
              </mc:Choice>
              <mc:Fallback>
                <p:oleObj name="Equation" r:id="rId4" imgW="11174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642" y="2252133"/>
                        <a:ext cx="1776413" cy="6254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509261" y="3948837"/>
            <a:ext cx="8126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0988" indent="-280988" algn="l"/>
            <a:r>
              <a:rPr lang="en-US" u="sng" dirty="0">
                <a:solidFill>
                  <a:srgbClr val="0000FF"/>
                </a:solidFill>
              </a:rPr>
              <a:t>Frank-Hertz experiment (1914):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When the electrons moving in mercury vapor have kinetic energy of 4.9 </a:t>
            </a:r>
            <a:r>
              <a:rPr lang="en-US" dirty="0" err="1">
                <a:solidFill>
                  <a:srgbClr val="000000"/>
                </a:solidFill>
              </a:rPr>
              <a:t>eV</a:t>
            </a:r>
            <a:r>
              <a:rPr lang="en-US" dirty="0">
                <a:solidFill>
                  <a:srgbClr val="000000"/>
                </a:solidFill>
              </a:rPr>
              <a:t> or more, the vapor emits ultraviolet light with wavelength at 250 nm.</a:t>
            </a:r>
            <a:endParaRPr lang="en-US" dirty="0"/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517728" y="3284046"/>
            <a:ext cx="1597025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39.5</a:t>
            </a:r>
          </a:p>
        </p:txBody>
      </p:sp>
    </p:spTree>
    <p:extLst>
      <p:ext uri="{BB962C8B-B14F-4D97-AF65-F5344CB8AC3E}">
        <p14:creationId xmlns:p14="http://schemas.microsoft.com/office/powerpoint/2010/main" val="2673175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CDE96-D308-4240-BFE1-87C587870BD8}" type="slidenum">
              <a:rPr lang="en-US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366712" y="233363"/>
            <a:ext cx="5929313" cy="21390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/>
            <a:r>
              <a:rPr lang="en-US" b="1" dirty="0">
                <a:solidFill>
                  <a:srgbClr val="660066"/>
                </a:solidFill>
              </a:rPr>
              <a:t>Electron waves and Bohr model of hydrogen</a:t>
            </a:r>
          </a:p>
          <a:p>
            <a:pPr marL="171450" indent="-171450" algn="l"/>
            <a:endParaRPr lang="en-US" sz="700" dirty="0">
              <a:solidFill>
                <a:srgbClr val="000000"/>
              </a:solidFill>
            </a:endParaRPr>
          </a:p>
          <a:p>
            <a:pPr marL="171450" indent="-171450" algn="l"/>
            <a:r>
              <a:rPr lang="en-US" u="sng" dirty="0">
                <a:solidFill>
                  <a:srgbClr val="0000FF"/>
                </a:solidFill>
              </a:rPr>
              <a:t>Niels Bohr</a:t>
            </a:r>
            <a:r>
              <a:rPr lang="en-US" dirty="0">
                <a:solidFill>
                  <a:srgbClr val="000000"/>
                </a:solidFill>
              </a:rPr>
              <a:t> (1885-1962)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Danish physicist.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Fundamental contributions to atomic structure and quantum mechanics.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Nobel Prize in Physics in 1922.</a:t>
            </a:r>
          </a:p>
          <a:p>
            <a:pPr marL="171450" indent="-171450" algn="l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Taking part in the Manhattan Project.</a:t>
            </a:r>
            <a:endParaRPr lang="en-US" sz="800" dirty="0">
              <a:solidFill>
                <a:srgbClr val="000000"/>
              </a:solidFill>
            </a:endParaRPr>
          </a:p>
        </p:txBody>
      </p:sp>
      <p:pic>
        <p:nvPicPr>
          <p:cNvPr id="20484" name="Picture 7" descr="Niels Henrik David Bohr">
            <a:hlinkClick r:id="rId2" tooltip="Niels Henrik David Bohr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5900" y="509588"/>
            <a:ext cx="1887538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9"/>
          <p:cNvSpPr>
            <a:spLocks noChangeArrowheads="1"/>
          </p:cNvSpPr>
          <p:nvPr/>
        </p:nvSpPr>
        <p:spPr bwMode="auto">
          <a:xfrm>
            <a:off x="417513" y="2651944"/>
            <a:ext cx="5307012" cy="18097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l">
              <a:spcAft>
                <a:spcPct val="10000"/>
              </a:spcAft>
            </a:pPr>
            <a:r>
              <a:rPr lang="en-US" b="1" u="sng" dirty="0">
                <a:solidFill>
                  <a:srgbClr val="0000FF"/>
                </a:solidFill>
              </a:rPr>
              <a:t>Bohr’s theory of hydrogen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(1913):</a:t>
            </a:r>
          </a:p>
          <a:p>
            <a:pPr marL="228600" indent="-228600" algn="l">
              <a:spcAft>
                <a:spcPct val="10000"/>
              </a:spcAft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An obsolete theory which has been replaced by quantum mechanics.</a:t>
            </a:r>
          </a:p>
          <a:p>
            <a:pPr marL="228600" indent="-228600" algn="l">
              <a:spcAft>
                <a:spcPct val="10000"/>
              </a:spcAft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The model can still be used to develop ideas of energy and angular momentum quantization in atomic-sized systems.</a:t>
            </a:r>
          </a:p>
        </p:txBody>
      </p:sp>
      <p:sp>
        <p:nvSpPr>
          <p:cNvPr id="20487" name="Rectangle 10"/>
          <p:cNvSpPr>
            <a:spLocks noChangeArrowheads="1"/>
          </p:cNvSpPr>
          <p:nvPr/>
        </p:nvSpPr>
        <p:spPr bwMode="auto">
          <a:xfrm>
            <a:off x="449791" y="4573853"/>
            <a:ext cx="5257800" cy="15050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ct val="10000"/>
              </a:spcAft>
            </a:pPr>
            <a:r>
              <a:rPr lang="en-US" u="sng" dirty="0">
                <a:solidFill>
                  <a:srgbClr val="0000CC"/>
                </a:solidFill>
              </a:rPr>
              <a:t>Assumption</a:t>
            </a:r>
            <a:r>
              <a:rPr lang="en-US" i="1" u="sng" dirty="0">
                <a:solidFill>
                  <a:srgbClr val="0000CC"/>
                </a:solidFill>
              </a:rPr>
              <a:t> </a:t>
            </a:r>
            <a:r>
              <a:rPr lang="en-US" u="sng" dirty="0">
                <a:solidFill>
                  <a:srgbClr val="0000CC"/>
                </a:solidFill>
              </a:rPr>
              <a:t>1: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The electron moves in circular orbits around the proton under the electric force.</a:t>
            </a:r>
          </a:p>
          <a:p>
            <a:pPr algn="l">
              <a:spcAft>
                <a:spcPct val="10000"/>
              </a:spcAft>
            </a:pPr>
            <a:r>
              <a:rPr lang="en-US" u="sng" dirty="0">
                <a:solidFill>
                  <a:srgbClr val="0000CC"/>
                </a:solidFill>
              </a:rPr>
              <a:t>Assumption</a:t>
            </a:r>
            <a:r>
              <a:rPr lang="en-US" i="1" u="sng" dirty="0">
                <a:solidFill>
                  <a:srgbClr val="0000CC"/>
                </a:solidFill>
              </a:rPr>
              <a:t> </a:t>
            </a:r>
            <a:r>
              <a:rPr lang="en-US" u="sng" dirty="0">
                <a:solidFill>
                  <a:srgbClr val="0000CC"/>
                </a:solidFill>
              </a:rPr>
              <a:t>2: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Only certain electron orbits are stable. The atom does not emit energy in these stationary states.</a:t>
            </a:r>
          </a:p>
        </p:txBody>
      </p:sp>
      <p:pic>
        <p:nvPicPr>
          <p:cNvPr id="223234" name="Picture 2" descr="C:\Documents and Settings\pw103\My Documents\Teaching\Physics_214_Spring_2012\Other\Chapter38\Images\38_Figure19-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7276" y="3438526"/>
            <a:ext cx="3330550" cy="2287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168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A52325-B550-49D2-B5A7-8ED27A3DB48B}" type="slidenum">
              <a:rPr lang="en-US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080" name="Rectangle 4"/>
          <p:cNvSpPr>
            <a:spLocks noChangeArrowheads="1"/>
          </p:cNvSpPr>
          <p:nvPr/>
        </p:nvSpPr>
        <p:spPr bwMode="auto">
          <a:xfrm>
            <a:off x="268288" y="249238"/>
            <a:ext cx="8524875" cy="152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Aft>
                <a:spcPct val="20000"/>
              </a:spcAft>
            </a:pPr>
            <a:r>
              <a:rPr lang="en-US" u="sng" dirty="0">
                <a:solidFill>
                  <a:srgbClr val="0000CC"/>
                </a:solidFill>
              </a:rPr>
              <a:t>Assumption</a:t>
            </a:r>
            <a:r>
              <a:rPr lang="en-US" i="1" u="sng" dirty="0">
                <a:solidFill>
                  <a:srgbClr val="0000CC"/>
                </a:solidFill>
              </a:rPr>
              <a:t> </a:t>
            </a:r>
            <a:r>
              <a:rPr lang="en-US" u="sng" dirty="0">
                <a:solidFill>
                  <a:srgbClr val="0000CC"/>
                </a:solidFill>
              </a:rPr>
              <a:t>3: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Radiation is emitted by the atom when the electron makes a transition from an initial state to a lower-energy orbit. The frequency of the emitted radiation is given by </a:t>
            </a:r>
            <a:r>
              <a:rPr lang="en-US" i="1" dirty="0" err="1">
                <a:solidFill>
                  <a:srgbClr val="000000"/>
                </a:solidFill>
              </a:rPr>
              <a:t>E</a:t>
            </a:r>
            <a:r>
              <a:rPr lang="en-US" i="1" baseline="-25000" dirty="0" err="1">
                <a:solidFill>
                  <a:srgbClr val="000000"/>
                </a:solidFill>
              </a:rPr>
              <a:t>i</a:t>
            </a:r>
            <a:r>
              <a:rPr lang="en-US" dirty="0">
                <a:solidFill>
                  <a:srgbClr val="000000"/>
                </a:solidFill>
              </a:rPr>
              <a:t> – </a:t>
            </a:r>
            <a:r>
              <a:rPr lang="en-US" i="1" dirty="0" err="1">
                <a:solidFill>
                  <a:srgbClr val="000000"/>
                </a:solidFill>
              </a:rPr>
              <a:t>E</a:t>
            </a:r>
            <a:r>
              <a:rPr lang="en-US" i="1" baseline="-25000" dirty="0" err="1">
                <a:solidFill>
                  <a:srgbClr val="000000"/>
                </a:solidFill>
              </a:rPr>
              <a:t>f</a:t>
            </a:r>
            <a:r>
              <a:rPr lang="en-US" dirty="0">
                <a:solidFill>
                  <a:srgbClr val="000000"/>
                </a:solidFill>
              </a:rPr>
              <a:t> = </a:t>
            </a:r>
            <a:r>
              <a:rPr lang="en-US" i="1" dirty="0" err="1">
                <a:solidFill>
                  <a:srgbClr val="000000"/>
                </a:solidFill>
              </a:rPr>
              <a:t>hƒ</a:t>
            </a:r>
            <a:r>
              <a:rPr lang="en-US" dirty="0">
                <a:solidFill>
                  <a:srgbClr val="000000"/>
                </a:solidFill>
              </a:rPr>
              <a:t>, which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is independent of frequency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of the electron’s orbital motion.</a:t>
            </a:r>
          </a:p>
          <a:p>
            <a:pPr algn="l">
              <a:spcAft>
                <a:spcPct val="20000"/>
              </a:spcAft>
            </a:pPr>
            <a:r>
              <a:rPr lang="en-US" u="sng" dirty="0">
                <a:solidFill>
                  <a:srgbClr val="0000CC"/>
                </a:solidFill>
              </a:rPr>
              <a:t>Assumption</a:t>
            </a:r>
            <a:r>
              <a:rPr lang="en-US" i="1" u="sng" dirty="0">
                <a:solidFill>
                  <a:srgbClr val="0000CC"/>
                </a:solidFill>
              </a:rPr>
              <a:t> </a:t>
            </a:r>
            <a:r>
              <a:rPr lang="en-US" u="sng" dirty="0">
                <a:solidFill>
                  <a:srgbClr val="0000CC"/>
                </a:solidFill>
              </a:rPr>
              <a:t>4: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The allowed orbits are those for which the electron’s orbital </a:t>
            </a:r>
            <a:r>
              <a:rPr lang="en-US" i="1" dirty="0">
                <a:solidFill>
                  <a:srgbClr val="0000CC"/>
                </a:solidFill>
              </a:rPr>
              <a:t>angular momentum</a:t>
            </a:r>
            <a:r>
              <a:rPr lang="en-US" dirty="0">
                <a:solidFill>
                  <a:srgbClr val="000000"/>
                </a:solidFill>
              </a:rPr>
              <a:t> about the nucleus is quantized and equal to an integral multiple of </a:t>
            </a:r>
            <a:r>
              <a:rPr lang="en-US" i="1" dirty="0">
                <a:solidFill>
                  <a:srgbClr val="000000"/>
                </a:solidFill>
                <a:sym typeface="Mathematica3" pitchFamily="2" charset="2"/>
              </a:rPr>
              <a:t>h</a:t>
            </a:r>
            <a:r>
              <a:rPr lang="en-US" dirty="0">
                <a:solidFill>
                  <a:srgbClr val="000000"/>
                </a:solidFill>
                <a:sym typeface="Mathematica3" pitchFamily="2" charset="2"/>
              </a:rPr>
              <a:t>/2</a:t>
            </a:r>
            <a:r>
              <a:rPr lang="en-US" i="1" dirty="0">
                <a:solidFill>
                  <a:srgbClr val="000000"/>
                </a:solidFill>
                <a:latin typeface="Symbol" pitchFamily="18" charset="2"/>
                <a:sym typeface="Mathematica3" pitchFamily="2" charset="2"/>
              </a:rPr>
              <a:t>p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402696" y="1851025"/>
            <a:ext cx="3049233" cy="341632"/>
          </a:xfrm>
          <a:prstGeom prst="rect">
            <a:avLst/>
          </a:prstGeom>
          <a:solidFill>
            <a:srgbClr val="FFFFCC"/>
          </a:solidFill>
          <a:ln w="1905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14300" lvl="1" algn="l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SzPct val="55000"/>
              <a:buFont typeface="Wingdings" pitchFamily="2" charset="2"/>
              <a:buNone/>
            </a:pPr>
            <a:r>
              <a:rPr lang="en-US" i="1" dirty="0" err="1">
                <a:solidFill>
                  <a:srgbClr val="000000"/>
                </a:solidFill>
              </a:rPr>
              <a:t>L</a:t>
            </a:r>
            <a:r>
              <a:rPr lang="en-US" i="1" baseline="-25000" dirty="0" err="1">
                <a:solidFill>
                  <a:srgbClr val="000000"/>
                </a:solidFill>
              </a:rPr>
              <a:t>n</a:t>
            </a:r>
            <a:r>
              <a:rPr lang="en-US" i="1" dirty="0">
                <a:solidFill>
                  <a:srgbClr val="000000"/>
                </a:solidFill>
              </a:rPr>
              <a:t>=</a:t>
            </a:r>
            <a:r>
              <a:rPr lang="en-US" i="1" dirty="0" err="1">
                <a:solidFill>
                  <a:srgbClr val="000000"/>
                </a:solidFill>
              </a:rPr>
              <a:t>mv</a:t>
            </a:r>
            <a:r>
              <a:rPr lang="en-US" i="1" baseline="-25000" dirty="0" err="1">
                <a:solidFill>
                  <a:srgbClr val="000000"/>
                </a:solidFill>
              </a:rPr>
              <a:t>n</a:t>
            </a:r>
            <a:r>
              <a:rPr lang="en-US" i="1" dirty="0" err="1">
                <a:solidFill>
                  <a:srgbClr val="000000"/>
                </a:solidFill>
              </a:rPr>
              <a:t>r</a:t>
            </a:r>
            <a:r>
              <a:rPr lang="en-US" i="1" baseline="-25000" dirty="0" err="1">
                <a:solidFill>
                  <a:srgbClr val="000000"/>
                </a:solidFill>
              </a:rPr>
              <a:t>n</a:t>
            </a:r>
            <a:r>
              <a:rPr lang="en-US" dirty="0">
                <a:solidFill>
                  <a:srgbClr val="000000"/>
                </a:solidFill>
              </a:rPr>
              <a:t> = </a:t>
            </a:r>
            <a:r>
              <a:rPr lang="en-US" i="1" dirty="0">
                <a:solidFill>
                  <a:srgbClr val="000000"/>
                </a:solidFill>
              </a:rPr>
              <a:t>n ħ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n</a:t>
            </a:r>
            <a:r>
              <a:rPr lang="en-US" dirty="0">
                <a:solidFill>
                  <a:srgbClr val="000000"/>
                </a:solidFill>
              </a:rPr>
              <a:t> = 1, 2, 3,…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2694" y="2660133"/>
            <a:ext cx="4584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CC"/>
                </a:solidFill>
              </a:rPr>
              <a:t>The de Broglie wave and the Bohr model:</a:t>
            </a:r>
          </a:p>
          <a:p>
            <a:pPr algn="l"/>
            <a:r>
              <a:rPr lang="en-US" dirty="0"/>
              <a:t>Fitting a standing wave around a circle:</a:t>
            </a:r>
            <a:br>
              <a:rPr lang="en-US" dirty="0"/>
            </a:br>
            <a:r>
              <a:rPr lang="en-US" dirty="0"/>
              <a:t>The circumference of the circle must include integer number of wavelengths.   </a:t>
            </a: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625327"/>
              </p:ext>
            </p:extLst>
          </p:nvPr>
        </p:nvGraphicFramePr>
        <p:xfrm>
          <a:off x="444500" y="3981450"/>
          <a:ext cx="3940888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67" name="Equation" r:id="rId3" imgW="2273040" imgH="685800" progId="Equation.DSMT4">
                  <p:embed/>
                </p:oleObj>
              </mc:Choice>
              <mc:Fallback>
                <p:oleObj name="Equation" r:id="rId3" imgW="227304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3981450"/>
                        <a:ext cx="3940888" cy="112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4" descr="C:\Documents and Settings\pw103\Desktop\39_Figure02-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4567" y="2348368"/>
            <a:ext cx="1409212" cy="3024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3725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A52325-B550-49D2-B5A7-8ED27A3DB48B}" type="slidenum">
              <a:rPr lang="en-US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079" name="Picture 18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4648" y="1504465"/>
            <a:ext cx="2506885" cy="288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Rectangle 10"/>
          <p:cNvSpPr>
            <a:spLocks noChangeArrowheads="1"/>
          </p:cNvSpPr>
          <p:nvPr/>
        </p:nvSpPr>
        <p:spPr bwMode="auto">
          <a:xfrm>
            <a:off x="415173" y="1046956"/>
            <a:ext cx="20955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Angular momentum:</a:t>
            </a:r>
          </a:p>
        </p:txBody>
      </p:sp>
      <p:graphicFrame>
        <p:nvGraphicFramePr>
          <p:cNvPr id="307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737921"/>
              </p:ext>
            </p:extLst>
          </p:nvPr>
        </p:nvGraphicFramePr>
        <p:xfrm>
          <a:off x="2473325" y="893763"/>
          <a:ext cx="4530725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91" name="Equation" r:id="rId4" imgW="2946240" imgH="914400" progId="Equation.3">
                  <p:embed/>
                </p:oleObj>
              </mc:Choice>
              <mc:Fallback>
                <p:oleObj name="Equation" r:id="rId4" imgW="29462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325" y="893763"/>
                        <a:ext cx="4530725" cy="140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413586" y="1605756"/>
            <a:ext cx="180690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Coulomb force =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Centripetal force:</a:t>
            </a: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453273" y="2869406"/>
            <a:ext cx="249078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Bohr radius (</a:t>
            </a:r>
            <a:r>
              <a:rPr lang="en-US" i="1" dirty="0" err="1">
                <a:solidFill>
                  <a:srgbClr val="000000"/>
                </a:solidFill>
              </a:rPr>
              <a:t>r</a:t>
            </a:r>
            <a:r>
              <a:rPr lang="en-US" i="1" baseline="-25000" dirty="0" err="1">
                <a:solidFill>
                  <a:srgbClr val="000000"/>
                </a:solidFill>
              </a:rPr>
              <a:t>n</a:t>
            </a:r>
            <a:r>
              <a:rPr lang="en-US" dirty="0">
                <a:solidFill>
                  <a:srgbClr val="000000"/>
                </a:solidFill>
              </a:rPr>
              <a:t> for </a:t>
            </a:r>
            <a:r>
              <a:rPr lang="en-US" i="1" dirty="0">
                <a:solidFill>
                  <a:srgbClr val="000000"/>
                </a:solidFill>
              </a:rPr>
              <a:t>n </a:t>
            </a:r>
            <a:r>
              <a:rPr lang="en-US" dirty="0">
                <a:solidFill>
                  <a:srgbClr val="000000"/>
                </a:solidFill>
              </a:rPr>
              <a:t>=1):</a:t>
            </a:r>
          </a:p>
        </p:txBody>
      </p:sp>
      <p:graphicFrame>
        <p:nvGraphicFramePr>
          <p:cNvPr id="307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084226"/>
              </p:ext>
            </p:extLst>
          </p:nvPr>
        </p:nvGraphicFramePr>
        <p:xfrm>
          <a:off x="3061536" y="2759869"/>
          <a:ext cx="2265362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92" name="Equation" r:id="rId6" imgW="1473120" imgH="419040" progId="Equation.3">
                  <p:embed/>
                </p:oleObj>
              </mc:Choice>
              <mc:Fallback>
                <p:oleObj name="Equation" r:id="rId6" imgW="14731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1536" y="2759869"/>
                        <a:ext cx="2265362" cy="6445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7" name="Rectangle 16"/>
          <p:cNvSpPr>
            <a:spLocks noChangeArrowheads="1"/>
          </p:cNvSpPr>
          <p:nvPr/>
        </p:nvSpPr>
        <p:spPr bwMode="auto">
          <a:xfrm>
            <a:off x="459623" y="3656806"/>
            <a:ext cx="18923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Radius of an orbit:</a:t>
            </a:r>
          </a:p>
        </p:txBody>
      </p:sp>
      <p:graphicFrame>
        <p:nvGraphicFramePr>
          <p:cNvPr id="307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301435"/>
              </p:ext>
            </p:extLst>
          </p:nvPr>
        </p:nvGraphicFramePr>
        <p:xfrm>
          <a:off x="3061536" y="3672681"/>
          <a:ext cx="249872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93" name="Equation" r:id="rId8" imgW="1625400" imgH="241200" progId="Equation.3">
                  <p:embed/>
                </p:oleObj>
              </mc:Choice>
              <mc:Fallback>
                <p:oleObj name="Equation" r:id="rId8" imgW="16254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1536" y="3672681"/>
                        <a:ext cx="2498725" cy="3698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394118" y="513040"/>
            <a:ext cx="1629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CC"/>
                </a:solidFill>
              </a:rPr>
              <a:t>Bohr orbitals: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691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E7878-20DC-43DD-8D25-C6DA230069E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0195" y="291584"/>
            <a:ext cx="2136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CC"/>
                </a:solidFill>
              </a:rPr>
              <a:t>Bohr energy levels: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endParaRPr lang="en-US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458240" y="660916"/>
            <a:ext cx="6326207" cy="2190750"/>
            <a:chOff x="449773" y="660916"/>
            <a:chExt cx="6326207" cy="2190750"/>
          </a:xfrm>
        </p:grpSpPr>
        <p:graphicFrame>
          <p:nvGraphicFramePr>
            <p:cNvPr id="3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2031879"/>
                </p:ext>
              </p:extLst>
            </p:nvPr>
          </p:nvGraphicFramePr>
          <p:xfrm>
            <a:off x="449773" y="660916"/>
            <a:ext cx="6192838" cy="2190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013" name="Equation" r:id="rId3" imgW="4025880" imgH="1422360" progId="Equation.3">
                    <p:embed/>
                  </p:oleObj>
                </mc:Choice>
                <mc:Fallback>
                  <p:oleObj name="Equation" r:id="rId3" imgW="4025880" imgH="1422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773" y="660916"/>
                          <a:ext cx="6192838" cy="2190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425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0044295"/>
                </p:ext>
              </p:extLst>
            </p:nvPr>
          </p:nvGraphicFramePr>
          <p:xfrm>
            <a:off x="5450417" y="1429281"/>
            <a:ext cx="1325563" cy="652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014" name="Equation" r:id="rId5" imgW="799920" imgH="393480" progId="Equation.3">
                    <p:embed/>
                  </p:oleObj>
                </mc:Choice>
                <mc:Fallback>
                  <p:oleObj name="Equation" r:id="rId5" imgW="79992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0417" y="1429281"/>
                          <a:ext cx="1325563" cy="652462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49773" y="2950633"/>
            <a:ext cx="206806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Rydberg Constant:</a:t>
            </a:r>
          </a:p>
        </p:txBody>
      </p:sp>
      <p:graphicFrame>
        <p:nvGraphicFramePr>
          <p:cNvPr id="2242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771513"/>
              </p:ext>
            </p:extLst>
          </p:nvPr>
        </p:nvGraphicFramePr>
        <p:xfrm>
          <a:off x="2543241" y="2839232"/>
          <a:ext cx="6165851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5" name="Equation" r:id="rId7" imgW="4063680" imgH="457200" progId="Equation.3">
                  <p:embed/>
                </p:oleObj>
              </mc:Choice>
              <mc:Fallback>
                <p:oleObj name="Equation" r:id="rId7" imgW="406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241" y="2839232"/>
                        <a:ext cx="6165851" cy="69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671439"/>
              </p:ext>
            </p:extLst>
          </p:nvPr>
        </p:nvGraphicFramePr>
        <p:xfrm>
          <a:off x="605310" y="3577696"/>
          <a:ext cx="346868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6" name="Equation" r:id="rId9" imgW="2286000" imgH="482400" progId="Equation.3">
                  <p:embed/>
                </p:oleObj>
              </mc:Choice>
              <mc:Fallback>
                <p:oleObj name="Equation" r:id="rId9" imgW="2286000" imgH="482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310" y="3577696"/>
                        <a:ext cx="3468688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2767" y="5279522"/>
            <a:ext cx="712246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This theoretical prediction agrees with experimental observation very well.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710346"/>
              </p:ext>
            </p:extLst>
          </p:nvPr>
        </p:nvGraphicFramePr>
        <p:xfrm>
          <a:off x="633669" y="4366416"/>
          <a:ext cx="1700274" cy="769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7" name="Equation" r:id="rId11" imgW="1066680" imgH="482400" progId="Equation.3">
                  <p:embed/>
                </p:oleObj>
              </mc:Choice>
              <mc:Fallback>
                <p:oleObj name="Equation" r:id="rId11" imgW="10666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3669" y="4366416"/>
                        <a:ext cx="1700274" cy="76917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926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616B97-EBCC-4E67-9672-371092EA10AA}" type="slidenum">
              <a:rPr lang="en-US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55" name="Rectangle 2"/>
          <p:cNvSpPr>
            <a:spLocks noChangeArrowheads="1"/>
          </p:cNvSpPr>
          <p:nvPr/>
        </p:nvSpPr>
        <p:spPr bwMode="auto">
          <a:xfrm>
            <a:off x="440631" y="309065"/>
            <a:ext cx="4467225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 u="sng" dirty="0">
                <a:solidFill>
                  <a:srgbClr val="660066"/>
                </a:solidFill>
              </a:rPr>
              <a:t>Spectra of the hydrogen atom:</a:t>
            </a:r>
          </a:p>
          <a:p>
            <a:pPr algn="l"/>
            <a:endParaRPr lang="en-US" sz="800" dirty="0">
              <a:solidFill>
                <a:srgbClr val="000000"/>
              </a:solidFill>
            </a:endParaRPr>
          </a:p>
          <a:p>
            <a:pPr algn="l"/>
            <a:r>
              <a:rPr lang="en-US" b="1" u="sng" dirty="0">
                <a:solidFill>
                  <a:srgbClr val="0000FF"/>
                </a:solidFill>
              </a:rPr>
              <a:t>Balmer series: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Johann Balmer (1885): Empirical equation for the four visible emission lines of hydrogen:</a:t>
            </a:r>
          </a:p>
          <a:p>
            <a:pPr lvl="1" algn="l"/>
            <a:r>
              <a:rPr lang="en-US" dirty="0" err="1">
                <a:solidFill>
                  <a:srgbClr val="000000"/>
                </a:solidFill>
              </a:rPr>
              <a:t>H</a:t>
            </a:r>
            <a:r>
              <a:rPr lang="en-US" i="1" baseline="-25000" dirty="0" err="1">
                <a:solidFill>
                  <a:srgbClr val="000000"/>
                </a:solidFill>
              </a:rPr>
              <a:t>α</a:t>
            </a:r>
            <a:r>
              <a:rPr lang="en-US" i="1" baseline="-25000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000000"/>
                </a:solidFill>
              </a:rPr>
              <a:t>λ</a:t>
            </a:r>
            <a:r>
              <a:rPr lang="en-US" dirty="0">
                <a:solidFill>
                  <a:srgbClr val="000000"/>
                </a:solidFill>
              </a:rPr>
              <a:t> = 656.3 nm,</a:t>
            </a:r>
          </a:p>
          <a:p>
            <a:pPr lvl="1" algn="l"/>
            <a:r>
              <a:rPr lang="en-US" dirty="0" err="1">
                <a:solidFill>
                  <a:srgbClr val="000000"/>
                </a:solidFill>
              </a:rPr>
              <a:t>H</a:t>
            </a:r>
            <a:r>
              <a:rPr lang="en-US" i="1" baseline="-25000" dirty="0" err="1">
                <a:solidFill>
                  <a:srgbClr val="000000"/>
                </a:solidFill>
              </a:rPr>
              <a:t>β</a:t>
            </a:r>
            <a:r>
              <a:rPr lang="en-US" dirty="0">
                <a:solidFill>
                  <a:srgbClr val="000000"/>
                </a:solidFill>
              </a:rPr>
              <a:t> , </a:t>
            </a:r>
            <a:r>
              <a:rPr lang="en-US" i="1" dirty="0">
                <a:solidFill>
                  <a:srgbClr val="000000"/>
                </a:solidFill>
              </a:rPr>
              <a:t>λ</a:t>
            </a:r>
            <a:r>
              <a:rPr lang="en-US" dirty="0">
                <a:solidFill>
                  <a:srgbClr val="000000"/>
                </a:solidFill>
              </a:rPr>
              <a:t> = 486.1 nm,</a:t>
            </a:r>
          </a:p>
          <a:p>
            <a:pPr lvl="1" algn="l"/>
            <a:r>
              <a:rPr lang="en-US" dirty="0" err="1">
                <a:solidFill>
                  <a:srgbClr val="000000"/>
                </a:solidFill>
              </a:rPr>
              <a:t>H</a:t>
            </a:r>
            <a:r>
              <a:rPr lang="en-US" i="1" baseline="-25000" dirty="0" err="1">
                <a:solidFill>
                  <a:srgbClr val="000000"/>
                </a:solidFill>
              </a:rPr>
              <a:t>γ</a:t>
            </a:r>
            <a:r>
              <a:rPr lang="en-US" dirty="0">
                <a:solidFill>
                  <a:srgbClr val="000000"/>
                </a:solidFill>
              </a:rPr>
              <a:t> , </a:t>
            </a:r>
            <a:r>
              <a:rPr lang="en-US" i="1" dirty="0">
                <a:solidFill>
                  <a:srgbClr val="000000"/>
                </a:solidFill>
              </a:rPr>
              <a:t>λ</a:t>
            </a:r>
            <a:r>
              <a:rPr lang="en-US" dirty="0">
                <a:solidFill>
                  <a:srgbClr val="000000"/>
                </a:solidFill>
              </a:rPr>
              <a:t> = 434.1 nm,</a:t>
            </a:r>
          </a:p>
          <a:p>
            <a:pPr lvl="1" algn="l"/>
            <a:r>
              <a:rPr lang="en-US" dirty="0" err="1">
                <a:solidFill>
                  <a:srgbClr val="000000"/>
                </a:solidFill>
              </a:rPr>
              <a:t>H</a:t>
            </a:r>
            <a:r>
              <a:rPr lang="en-US" i="1" baseline="-25000" dirty="0" err="1">
                <a:solidFill>
                  <a:srgbClr val="000000"/>
                </a:solidFill>
              </a:rPr>
              <a:t>δ</a:t>
            </a:r>
            <a:r>
              <a:rPr lang="en-US" dirty="0">
                <a:solidFill>
                  <a:srgbClr val="000000"/>
                </a:solidFill>
              </a:rPr>
              <a:t> , </a:t>
            </a:r>
            <a:r>
              <a:rPr lang="en-US" i="1" dirty="0">
                <a:solidFill>
                  <a:srgbClr val="000000"/>
                </a:solidFill>
              </a:rPr>
              <a:t>λ</a:t>
            </a:r>
            <a:r>
              <a:rPr lang="en-US" dirty="0">
                <a:solidFill>
                  <a:srgbClr val="000000"/>
                </a:solidFill>
              </a:rPr>
              <a:t> = 410.2 nm.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373035"/>
              </p:ext>
            </p:extLst>
          </p:nvPr>
        </p:nvGraphicFramePr>
        <p:xfrm>
          <a:off x="2885547" y="1738842"/>
          <a:ext cx="162560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020" name="Equation" r:id="rId3" imgW="1041120" imgH="431640" progId="Equation.3">
                  <p:embed/>
                </p:oleObj>
              </mc:Choice>
              <mc:Fallback>
                <p:oleObj name="Equation" r:id="rId3" imgW="1041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5547" y="1738842"/>
                        <a:ext cx="1625600" cy="674688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7810" name="Picture 2" descr="C:\Users\pw103\Documents\Teaching\Physics_214_Spring_2013\Other\Chapter39\A_Images\A_Figures_and_Photos\39_24_Figure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512" y="650750"/>
            <a:ext cx="3757380" cy="454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25298" y="2867058"/>
            <a:ext cx="145648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Other series: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25298" y="3236390"/>
            <a:ext cx="4610100" cy="2092325"/>
            <a:chOff x="377825" y="4068763"/>
            <a:chExt cx="4610100" cy="2092325"/>
          </a:xfrm>
        </p:grpSpPr>
        <p:graphicFrame>
          <p:nvGraphicFramePr>
            <p:cNvPr id="15" name="Object 9"/>
            <p:cNvGraphicFramePr>
              <a:graphicFrameLocks noChangeAspect="1"/>
            </p:cNvGraphicFramePr>
            <p:nvPr/>
          </p:nvGraphicFramePr>
          <p:xfrm>
            <a:off x="1917700" y="4068763"/>
            <a:ext cx="2835275" cy="674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021" name="Equation" r:id="rId6" imgW="1815840" imgH="431640" progId="Equation.3">
                    <p:embed/>
                  </p:oleObj>
                </mc:Choice>
                <mc:Fallback>
                  <p:oleObj name="Equation" r:id="rId6" imgW="181584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7700" y="4068763"/>
                          <a:ext cx="2835275" cy="674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377825" y="4186238"/>
              <a:ext cx="1614545" cy="184665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</a:rPr>
                <a:t>Lyman series:</a:t>
              </a:r>
            </a:p>
            <a:p>
              <a:pPr algn="l"/>
              <a:endParaRPr lang="en-US" dirty="0">
                <a:solidFill>
                  <a:srgbClr val="000000"/>
                </a:solidFill>
              </a:endParaRPr>
            </a:p>
            <a:p>
              <a:pPr algn="l"/>
              <a:endParaRPr lang="en-US" sz="1200" dirty="0">
                <a:solidFill>
                  <a:srgbClr val="000000"/>
                </a:solidFill>
              </a:endParaRPr>
            </a:p>
            <a:p>
              <a:pPr algn="l"/>
              <a:r>
                <a:rPr lang="en-US" dirty="0" err="1">
                  <a:solidFill>
                    <a:srgbClr val="000000"/>
                  </a:solidFill>
                </a:rPr>
                <a:t>Paschen</a:t>
              </a:r>
              <a:r>
                <a:rPr lang="en-US" dirty="0">
                  <a:solidFill>
                    <a:srgbClr val="000000"/>
                  </a:solidFill>
                </a:rPr>
                <a:t> series:</a:t>
              </a:r>
            </a:p>
            <a:p>
              <a:pPr algn="l"/>
              <a:endParaRPr lang="en-US" dirty="0">
                <a:solidFill>
                  <a:srgbClr val="000000"/>
                </a:solidFill>
              </a:endParaRPr>
            </a:p>
            <a:p>
              <a:pPr algn="l"/>
              <a:endParaRPr lang="en-US" sz="1050" dirty="0">
                <a:solidFill>
                  <a:srgbClr val="000000"/>
                </a:solidFill>
              </a:endParaRPr>
            </a:p>
            <a:p>
              <a:pPr algn="l"/>
              <a:r>
                <a:rPr lang="en-US" dirty="0">
                  <a:solidFill>
                    <a:srgbClr val="000000"/>
                  </a:solidFill>
                </a:rPr>
                <a:t>Brackett series:</a:t>
              </a:r>
            </a:p>
          </p:txBody>
        </p:sp>
        <p:graphicFrame>
          <p:nvGraphicFramePr>
            <p:cNvPr id="17" name="Object 11"/>
            <p:cNvGraphicFramePr>
              <a:graphicFrameLocks noChangeAspect="1"/>
            </p:cNvGraphicFramePr>
            <p:nvPr/>
          </p:nvGraphicFramePr>
          <p:xfrm>
            <a:off x="1933575" y="4813300"/>
            <a:ext cx="3013075" cy="674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022" name="Equation" r:id="rId8" imgW="1930320" imgH="431640" progId="Equation.3">
                    <p:embed/>
                  </p:oleObj>
                </mc:Choice>
                <mc:Fallback>
                  <p:oleObj name="Equation" r:id="rId8" imgW="193032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3575" y="4813300"/>
                          <a:ext cx="3013075" cy="674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2"/>
            <p:cNvGraphicFramePr>
              <a:graphicFrameLocks noChangeAspect="1"/>
            </p:cNvGraphicFramePr>
            <p:nvPr/>
          </p:nvGraphicFramePr>
          <p:xfrm>
            <a:off x="1955800" y="5486400"/>
            <a:ext cx="3032125" cy="674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023" name="Equation" r:id="rId10" imgW="1942920" imgH="431640" progId="Equation.3">
                    <p:embed/>
                  </p:oleObj>
                </mc:Choice>
                <mc:Fallback>
                  <p:oleObj name="Equation" r:id="rId10" imgW="194292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5800" y="5486400"/>
                          <a:ext cx="3032125" cy="674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525297" y="5447306"/>
            <a:ext cx="8296969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Energy level diagram:</a:t>
            </a:r>
          </a:p>
          <a:p>
            <a:pPr algn="l"/>
            <a:r>
              <a:rPr lang="en-US" dirty="0"/>
              <a:t>Ground level, excited levels, ionization energy, transitions.</a:t>
            </a:r>
          </a:p>
        </p:txBody>
      </p:sp>
    </p:spTree>
    <p:extLst>
      <p:ext uri="{BB962C8B-B14F-4D97-AF65-F5344CB8AC3E}">
        <p14:creationId xmlns:p14="http://schemas.microsoft.com/office/powerpoint/2010/main" val="2977246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E79D-F4D0-45DB-B278-2C380F31E8F4}" type="slidenum">
              <a:rPr lang="en-US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52425" y="317500"/>
            <a:ext cx="280717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Extension to H-like atoms</a:t>
            </a:r>
            <a:r>
              <a:rPr lang="en-US" b="1" dirty="0">
                <a:solidFill>
                  <a:srgbClr val="000000"/>
                </a:solidFill>
              </a:rPr>
              <a:t>: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030413" y="735013"/>
          <a:ext cx="167957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90" name="Equation" r:id="rId3" imgW="1091880" imgH="457200" progId="Equation.3">
                  <p:embed/>
                </p:oleObj>
              </mc:Choice>
              <mc:Fallback>
                <p:oleObj name="Equation" r:id="rId3" imgW="10918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413" y="735013"/>
                        <a:ext cx="1679575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52425" y="865188"/>
            <a:ext cx="16256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000000"/>
                </a:solidFill>
              </a:rPr>
              <a:t>Coulomb force: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223000" y="511175"/>
            <a:ext cx="1693863" cy="1536700"/>
            <a:chOff x="2382" y="938"/>
            <a:chExt cx="1067" cy="968"/>
          </a:xfrm>
        </p:grpSpPr>
        <p:sp>
          <p:nvSpPr>
            <p:cNvPr id="5131" name="Oval 7"/>
            <p:cNvSpPr>
              <a:spLocks noChangeArrowheads="1"/>
            </p:cNvSpPr>
            <p:nvPr/>
          </p:nvSpPr>
          <p:spPr bwMode="auto">
            <a:xfrm>
              <a:off x="2734" y="1253"/>
              <a:ext cx="323" cy="317"/>
            </a:xfrm>
            <a:prstGeom prst="ellipse">
              <a:avLst/>
            </a:prstGeom>
            <a:gradFill rotWithShape="1">
              <a:gsLst>
                <a:gs pos="0">
                  <a:srgbClr val="475E76"/>
                </a:gs>
                <a:gs pos="50000">
                  <a:srgbClr val="99CCFF"/>
                </a:gs>
                <a:gs pos="100000">
                  <a:srgbClr val="475E76"/>
                </a:gs>
              </a:gsLst>
              <a:lin ang="0" scaled="1"/>
            </a:gra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l">
                <a:spcBef>
                  <a:spcPct val="1500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32" name="Text Box 9"/>
            <p:cNvSpPr txBox="1">
              <a:spLocks noChangeArrowheads="1"/>
            </p:cNvSpPr>
            <p:nvPr/>
          </p:nvSpPr>
          <p:spPr bwMode="auto">
            <a:xfrm>
              <a:off x="2717" y="1283"/>
              <a:ext cx="35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 dirty="0">
                  <a:solidFill>
                    <a:srgbClr val="000000"/>
                  </a:solidFill>
                </a:rPr>
                <a:t>+</a:t>
              </a:r>
              <a:r>
                <a:rPr lang="en-US" b="1" i="1" dirty="0">
                  <a:solidFill>
                    <a:srgbClr val="000000"/>
                  </a:solidFill>
                </a:rPr>
                <a:t>Ze</a:t>
              </a:r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3221" y="1126"/>
              <a:ext cx="228" cy="231"/>
              <a:chOff x="3221" y="1126"/>
              <a:chExt cx="228" cy="231"/>
            </a:xfrm>
          </p:grpSpPr>
          <p:sp>
            <p:nvSpPr>
              <p:cNvPr id="5135" name="Oval 8"/>
              <p:cNvSpPr>
                <a:spLocks noChangeArrowheads="1"/>
              </p:cNvSpPr>
              <p:nvPr/>
            </p:nvSpPr>
            <p:spPr bwMode="auto">
              <a:xfrm>
                <a:off x="3262" y="1184"/>
                <a:ext cx="158" cy="158"/>
              </a:xfrm>
              <a:prstGeom prst="ellipse">
                <a:avLst/>
              </a:prstGeom>
              <a:gradFill rotWithShape="1">
                <a:gsLst>
                  <a:gs pos="0">
                    <a:srgbClr val="762525"/>
                  </a:gs>
                  <a:gs pos="50000">
                    <a:srgbClr val="FF5050"/>
                  </a:gs>
                  <a:gs pos="100000">
                    <a:srgbClr val="762525"/>
                  </a:gs>
                </a:gsLst>
                <a:lin ang="5400000" scaled="1"/>
              </a:gradFill>
              <a:ln w="9525" algn="ctr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l">
                  <a:spcBef>
                    <a:spcPct val="15000"/>
                  </a:spcBef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136" name="Text Box 10"/>
              <p:cNvSpPr txBox="1">
                <a:spLocks noChangeArrowheads="1"/>
              </p:cNvSpPr>
              <p:nvPr/>
            </p:nvSpPr>
            <p:spPr bwMode="auto">
              <a:xfrm>
                <a:off x="3221" y="1126"/>
                <a:ext cx="228" cy="23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b="1" i="1">
                    <a:solidFill>
                      <a:srgbClr val="000000"/>
                    </a:solidFill>
                  </a:rPr>
                  <a:t>-e</a:t>
                </a:r>
              </a:p>
            </p:txBody>
          </p:sp>
        </p:grpSp>
        <p:sp>
          <p:nvSpPr>
            <p:cNvPr id="5134" name="Oval 11"/>
            <p:cNvSpPr>
              <a:spLocks noChangeArrowheads="1"/>
            </p:cNvSpPr>
            <p:nvPr/>
          </p:nvSpPr>
          <p:spPr bwMode="auto">
            <a:xfrm>
              <a:off x="2382" y="938"/>
              <a:ext cx="1000" cy="96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>
                <a:spcBef>
                  <a:spcPct val="15000"/>
                </a:spcBef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28" name="Text Box 14"/>
          <p:cNvSpPr txBox="1">
            <a:spLocks noChangeArrowheads="1"/>
          </p:cNvSpPr>
          <p:nvPr/>
        </p:nvSpPr>
        <p:spPr bwMode="auto">
          <a:xfrm>
            <a:off x="400050" y="1446213"/>
            <a:ext cx="37147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>
                <a:solidFill>
                  <a:srgbClr val="000000"/>
                </a:solidFill>
              </a:rPr>
              <a:t>Z</a:t>
            </a:r>
            <a:r>
              <a:rPr lang="en-US">
                <a:solidFill>
                  <a:srgbClr val="000000"/>
                </a:solidFill>
              </a:rPr>
              <a:t> is the </a:t>
            </a:r>
            <a:r>
              <a:rPr lang="en-US" i="1">
                <a:solidFill>
                  <a:srgbClr val="000000"/>
                </a:solidFill>
              </a:rPr>
              <a:t>atomic number</a:t>
            </a:r>
            <a:r>
              <a:rPr lang="en-US">
                <a:solidFill>
                  <a:srgbClr val="000000"/>
                </a:solidFill>
              </a:rPr>
              <a:t> of the element.</a:t>
            </a:r>
          </a:p>
        </p:txBody>
      </p:sp>
      <p:graphicFrame>
        <p:nvGraphicFramePr>
          <p:cNvPr id="5123" name="Object 16"/>
          <p:cNvGraphicFramePr>
            <a:graphicFrameLocks noChangeAspect="1"/>
          </p:cNvGraphicFramePr>
          <p:nvPr/>
        </p:nvGraphicFramePr>
        <p:xfrm>
          <a:off x="447675" y="1849438"/>
          <a:ext cx="1698625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91" name="Equation" r:id="rId5" imgW="1104840" imgH="863280" progId="Equation.3">
                  <p:embed/>
                </p:oleObj>
              </mc:Choice>
              <mc:Fallback>
                <p:oleObj name="Equation" r:id="rId5" imgW="110484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849438"/>
                        <a:ext cx="1698625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Rectangle 18"/>
          <p:cNvSpPr>
            <a:spLocks noChangeArrowheads="1"/>
          </p:cNvSpPr>
          <p:nvPr/>
        </p:nvSpPr>
        <p:spPr bwMode="auto">
          <a:xfrm>
            <a:off x="439738" y="3830109"/>
            <a:ext cx="1454244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39.6</a:t>
            </a:r>
          </a:p>
          <a:p>
            <a:pPr algn="l"/>
            <a:r>
              <a:rPr lang="en-US" i="1" dirty="0">
                <a:solidFill>
                  <a:srgbClr val="000000"/>
                </a:solidFill>
              </a:rPr>
              <a:t>Test </a:t>
            </a:r>
            <a:r>
              <a:rPr lang="en-US" dirty="0">
                <a:solidFill>
                  <a:srgbClr val="000000"/>
                </a:solidFill>
              </a:rPr>
              <a:t>39.3</a:t>
            </a:r>
          </a:p>
        </p:txBody>
      </p:sp>
      <p:pic>
        <p:nvPicPr>
          <p:cNvPr id="219140" name="Picture 4" descr="C:\Documents and Settings\pw103\My Documents\Teaching\Physics_214_Spring_2012\Other\Chapter38\Images\38_Figure22-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83089" y="2434653"/>
            <a:ext cx="4456112" cy="3599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5921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5BF73-2105-4C2B-82A8-EA1DD29C208D}" type="slidenum">
              <a:rPr lang="en-US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484187" y="390525"/>
            <a:ext cx="3486680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Read: Ch39: 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Ch39: 20,21,29,30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March 28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4149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E7878-20DC-43DD-8D25-C6DA230069E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66712" y="233363"/>
            <a:ext cx="8253413" cy="800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March 26, 28 Blackbody radiation </a:t>
            </a:r>
          </a:p>
          <a:p>
            <a:pPr marL="171450" indent="-171450" algn="l"/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marL="228600" indent="-228600" algn="l"/>
            <a:r>
              <a:rPr lang="en-US" b="1" dirty="0">
                <a:solidFill>
                  <a:srgbClr val="660066"/>
                </a:solidFill>
              </a:rPr>
              <a:t>39.5 Continuous spectra</a:t>
            </a:r>
            <a:endParaRPr lang="en-US" sz="700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28613" y="1004888"/>
            <a:ext cx="8551862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8275" indent="-168275" algn="l"/>
            <a:r>
              <a:rPr lang="en-US" b="1" u="sng" dirty="0">
                <a:solidFill>
                  <a:srgbClr val="0000CC"/>
                </a:solidFill>
              </a:rPr>
              <a:t>Thermal radiation</a:t>
            </a:r>
            <a:r>
              <a:rPr lang="en-US" dirty="0"/>
              <a:t>: The electromagnetic emission from an object.</a:t>
            </a:r>
          </a:p>
          <a:p>
            <a:pPr marL="168275" indent="-168275" algn="l">
              <a:buFontTx/>
              <a:buChar char="•"/>
            </a:pPr>
            <a:r>
              <a:rPr lang="en-US" dirty="0"/>
              <a:t>Covers all the spectrum.</a:t>
            </a:r>
          </a:p>
          <a:p>
            <a:pPr marL="168275" indent="-168275" algn="l">
              <a:buFontTx/>
              <a:buChar char="•"/>
            </a:pPr>
            <a:r>
              <a:rPr lang="en-US" dirty="0"/>
              <a:t>At room temperature, the wavelengths of the radiation are mainly in the infrared. As the surface temperature increases, the wavelength shifts to red and then white.</a:t>
            </a:r>
          </a:p>
          <a:p>
            <a:pPr marL="168275" indent="-168275" algn="l">
              <a:buFontTx/>
              <a:buChar char="•"/>
            </a:pPr>
            <a:r>
              <a:rPr lang="en-US" dirty="0"/>
              <a:t>Classical physics </a:t>
            </a:r>
            <a:r>
              <a:rPr lang="en-US" i="1" dirty="0"/>
              <a:t>could not</a:t>
            </a:r>
            <a:r>
              <a:rPr lang="en-US" dirty="0"/>
              <a:t> describe the observed distribution of the radiation emitted by a blackbody.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28614" y="2805113"/>
            <a:ext cx="455771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30000"/>
              </a:spcBef>
            </a:pPr>
            <a:r>
              <a:rPr lang="en-US" b="1" u="sng" dirty="0">
                <a:solidFill>
                  <a:srgbClr val="0000CC"/>
                </a:solidFill>
              </a:rPr>
              <a:t>Blackbody</a:t>
            </a:r>
            <a:r>
              <a:rPr lang="en-US" dirty="0">
                <a:solidFill>
                  <a:srgbClr val="0000CC"/>
                </a:solidFill>
              </a:rPr>
              <a:t>:</a:t>
            </a:r>
            <a:r>
              <a:rPr lang="en-US" dirty="0"/>
              <a:t> An ideal system that absorbs all radiation incident on it.</a:t>
            </a:r>
          </a:p>
          <a:p>
            <a:pPr algn="l">
              <a:spcBef>
                <a:spcPct val="30000"/>
              </a:spcBef>
            </a:pPr>
            <a:r>
              <a:rPr lang="en-US" b="1" u="sng" dirty="0">
                <a:solidFill>
                  <a:srgbClr val="0000CC"/>
                </a:solidFill>
              </a:rPr>
              <a:t>Blackbody radiation</a:t>
            </a:r>
            <a:r>
              <a:rPr lang="en-US" dirty="0">
                <a:solidFill>
                  <a:srgbClr val="0000CC"/>
                </a:solidFill>
              </a:rPr>
              <a:t>:</a:t>
            </a:r>
            <a:r>
              <a:rPr lang="en-US" dirty="0"/>
              <a:t> The electromagnetic radiation emitted by a blackbody.</a:t>
            </a:r>
          </a:p>
        </p:txBody>
      </p:sp>
      <p:pic>
        <p:nvPicPr>
          <p:cNvPr id="6" name="Picture 7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2888" y="4314825"/>
            <a:ext cx="223202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4738" name="Picture 2" descr="C:\Documents and Settings\pw103\My Documents\Teaching\Physics_214_Spring_2012\Other\Chapter38\Images\38_Figure31-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7549" y="2744788"/>
            <a:ext cx="2895600" cy="3687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8952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7BE04-DC38-4453-AE22-D8EE32C26B8F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1029" name="Rectangle 9"/>
          <p:cNvSpPr>
            <a:spLocks noChangeArrowheads="1"/>
          </p:cNvSpPr>
          <p:nvPr/>
        </p:nvSpPr>
        <p:spPr bwMode="auto">
          <a:xfrm>
            <a:off x="463550" y="365125"/>
            <a:ext cx="7531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u="sng" dirty="0">
                <a:solidFill>
                  <a:srgbClr val="0000FF"/>
                </a:solidFill>
              </a:rPr>
              <a:t>Two significant experimental results:</a:t>
            </a:r>
          </a:p>
          <a:p>
            <a:pPr algn="l"/>
            <a:r>
              <a:rPr lang="en-US" dirty="0"/>
              <a:t>1) The </a:t>
            </a:r>
            <a:r>
              <a:rPr lang="en-US" i="1" dirty="0"/>
              <a:t>total power</a:t>
            </a:r>
            <a:r>
              <a:rPr lang="en-US" dirty="0"/>
              <a:t> of the emitted radiation increases with temperature.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77863" y="998538"/>
            <a:ext cx="4551361" cy="1354217"/>
            <a:chOff x="525531" y="1893888"/>
            <a:chExt cx="4551937" cy="1354217"/>
          </a:xfrm>
        </p:grpSpPr>
        <p:sp>
          <p:nvSpPr>
            <p:cNvPr id="1036" name="Rectangle 10"/>
            <p:cNvSpPr>
              <a:spLocks noChangeArrowheads="1"/>
            </p:cNvSpPr>
            <p:nvPr/>
          </p:nvSpPr>
          <p:spPr bwMode="auto">
            <a:xfrm>
              <a:off x="525531" y="1893888"/>
              <a:ext cx="3666852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 u="sng" dirty="0">
                  <a:solidFill>
                    <a:srgbClr val="3333CC"/>
                  </a:solidFill>
                </a:rPr>
                <a:t>Stefan-Boltzmann law </a:t>
              </a:r>
              <a:r>
                <a:rPr lang="en-US" u="sng" dirty="0">
                  <a:solidFill>
                    <a:srgbClr val="3333CC"/>
                  </a:solidFill>
                </a:rPr>
                <a:t>(Chapter 17):</a:t>
              </a:r>
            </a:p>
            <a:p>
              <a:pPr algn="l"/>
              <a:endParaRPr lang="en-US" sz="700" dirty="0"/>
            </a:p>
            <a:p>
              <a:pPr algn="l"/>
              <a:r>
                <a:rPr lang="en-US" i="1" dirty="0"/>
                <a:t>I</a:t>
              </a:r>
              <a:r>
                <a:rPr lang="en-US" dirty="0"/>
                <a:t>: intensity of radiation.</a:t>
              </a:r>
            </a:p>
            <a:p>
              <a:pPr algn="l"/>
              <a:r>
                <a:rPr lang="en-US" dirty="0">
                  <a:latin typeface="Symbol" pitchFamily="18" charset="2"/>
                </a:rPr>
                <a:t>s</a:t>
              </a:r>
              <a:r>
                <a:rPr lang="en-US" dirty="0"/>
                <a:t>: constant, = 5.67</a:t>
              </a:r>
              <a:r>
                <a:rPr lang="en-US" dirty="0">
                  <a:cs typeface="Times New Roman" pitchFamily="18" charset="0"/>
                </a:rPr>
                <a:t>×10</a:t>
              </a:r>
              <a:r>
                <a:rPr lang="en-US" baseline="30000" dirty="0">
                  <a:cs typeface="Times New Roman" pitchFamily="18" charset="0"/>
                </a:rPr>
                <a:t>-8 </a:t>
              </a:r>
              <a:r>
                <a:rPr lang="en-US" dirty="0">
                  <a:cs typeface="Times New Roman" pitchFamily="18" charset="0"/>
                </a:rPr>
                <a:t>W/m</a:t>
              </a:r>
              <a:r>
                <a:rPr lang="en-US" baseline="30000" dirty="0">
                  <a:cs typeface="Times New Roman" pitchFamily="18" charset="0"/>
                </a:rPr>
                <a:t>2</a:t>
              </a:r>
              <a:r>
                <a:rPr lang="en-US" dirty="0">
                  <a:cs typeface="Times New Roman" pitchFamily="18" charset="0"/>
                </a:rPr>
                <a:t>·K</a:t>
              </a:r>
              <a:r>
                <a:rPr lang="en-US" baseline="30000" dirty="0">
                  <a:cs typeface="Times New Roman" pitchFamily="18" charset="0"/>
                </a:rPr>
                <a:t>4</a:t>
              </a:r>
              <a:r>
                <a:rPr lang="en-US" dirty="0">
                  <a:cs typeface="Times New Roman" pitchFamily="18" charset="0"/>
                </a:rPr>
                <a:t>.</a:t>
              </a:r>
            </a:p>
            <a:p>
              <a:pPr algn="l"/>
              <a:r>
                <a:rPr lang="en-US" i="1" dirty="0">
                  <a:cs typeface="Times New Roman" pitchFamily="18" charset="0"/>
                </a:rPr>
                <a:t>T</a:t>
              </a:r>
              <a:r>
                <a:rPr lang="en-US" dirty="0">
                  <a:cs typeface="Times New Roman" pitchFamily="18" charset="0"/>
                </a:rPr>
                <a:t>: surface temperature.</a:t>
              </a:r>
              <a:endParaRPr lang="en-US" baseline="30000" dirty="0">
                <a:cs typeface="Times New Roman" pitchFamily="18" charset="0"/>
              </a:endParaRPr>
            </a:p>
          </p:txBody>
        </p:sp>
        <p:graphicFrame>
          <p:nvGraphicFramePr>
            <p:cNvPr id="1026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528682"/>
                </p:ext>
              </p:extLst>
            </p:nvPr>
          </p:nvGraphicFramePr>
          <p:xfrm>
            <a:off x="4251864" y="1916113"/>
            <a:ext cx="825604" cy="331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957" name="Equation" r:id="rId3" imgW="507960" imgH="203040" progId="Equation.3">
                    <p:embed/>
                  </p:oleObj>
                </mc:Choice>
                <mc:Fallback>
                  <p:oleObj name="Equation" r:id="rId3" imgW="5079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1864" y="1916113"/>
                          <a:ext cx="825604" cy="331787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9050">
                          <a:solidFill>
                            <a:srgbClr val="3333CC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4338" y="2400300"/>
            <a:ext cx="8389937" cy="1043854"/>
            <a:chOff x="357807" y="3972547"/>
            <a:chExt cx="8388627" cy="1043402"/>
          </a:xfrm>
        </p:grpSpPr>
        <p:sp>
          <p:nvSpPr>
            <p:cNvPr id="1033" name="Rectangle 12"/>
            <p:cNvSpPr>
              <a:spLocks noChangeArrowheads="1"/>
            </p:cNvSpPr>
            <p:nvPr/>
          </p:nvSpPr>
          <p:spPr bwMode="auto">
            <a:xfrm>
              <a:off x="357807" y="3972547"/>
              <a:ext cx="8388627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algn="l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dirty="0"/>
                <a:t>2) The </a:t>
              </a:r>
              <a:r>
                <a:rPr lang="en-US" i="1" dirty="0"/>
                <a:t>peak of the wavelength distribution</a:t>
              </a:r>
              <a:r>
                <a:rPr lang="en-US" dirty="0"/>
                <a:t> shifts to shorter wavelengths as the temperature increases.</a:t>
              </a:r>
            </a:p>
          </p:txBody>
        </p:sp>
        <p:sp>
          <p:nvSpPr>
            <p:cNvPr id="1034" name="Rectangle 17"/>
            <p:cNvSpPr>
              <a:spLocks noChangeArrowheads="1"/>
            </p:cNvSpPr>
            <p:nvPr/>
          </p:nvSpPr>
          <p:spPr bwMode="auto">
            <a:xfrm>
              <a:off x="593439" y="4633722"/>
              <a:ext cx="26982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 u="sng" dirty="0">
                  <a:solidFill>
                    <a:srgbClr val="0000CC"/>
                  </a:solidFill>
                </a:rPr>
                <a:t>Wien’s displacement law:</a:t>
              </a:r>
            </a:p>
          </p:txBody>
        </p:sp>
        <p:sp>
          <p:nvSpPr>
            <p:cNvPr id="1035" name="Rectangle 20"/>
            <p:cNvSpPr>
              <a:spLocks noChangeArrowheads="1"/>
            </p:cNvSpPr>
            <p:nvPr/>
          </p:nvSpPr>
          <p:spPr bwMode="auto">
            <a:xfrm>
              <a:off x="3273433" y="4646777"/>
              <a:ext cx="2274627" cy="369172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i="1" dirty="0" err="1">
                  <a:latin typeface="Symbol" pitchFamily="18" charset="2"/>
                </a:rPr>
                <a:t>l</a:t>
              </a:r>
              <a:r>
                <a:rPr lang="en-US" baseline="-25000" dirty="0" err="1"/>
                <a:t>m</a:t>
              </a:r>
              <a:r>
                <a:rPr lang="en-US" i="1" dirty="0" err="1"/>
                <a:t>T</a:t>
              </a:r>
              <a:r>
                <a:rPr lang="en-US" dirty="0"/>
                <a:t> = 2.90 </a:t>
              </a:r>
              <a:r>
                <a:rPr lang="en-US" dirty="0">
                  <a:cs typeface="Times New Roman" pitchFamily="18" charset="0"/>
                </a:rPr>
                <a:t>×</a:t>
              </a:r>
              <a:r>
                <a:rPr lang="en-US" dirty="0"/>
                <a:t> 10</a:t>
              </a:r>
              <a:r>
                <a:rPr lang="en-US" baseline="30000" dirty="0"/>
                <a:t>-3</a:t>
              </a:r>
              <a:r>
                <a:rPr lang="en-US" dirty="0"/>
                <a:t> </a:t>
              </a:r>
              <a:r>
                <a:rPr lang="en-US" dirty="0" err="1"/>
                <a:t>m</a:t>
              </a:r>
              <a:r>
                <a:rPr lang="en-US" dirty="0" err="1">
                  <a:cs typeface="Times New Roman" pitchFamily="18" charset="0"/>
                </a:rPr>
                <a:t>·</a:t>
              </a:r>
              <a:r>
                <a:rPr lang="en-US" dirty="0" err="1"/>
                <a:t>K</a:t>
              </a:r>
              <a:endParaRPr lang="en-US" dirty="0"/>
            </a:p>
          </p:txBody>
        </p:sp>
      </p:grp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04825" y="3762375"/>
            <a:ext cx="55387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u="sng" dirty="0"/>
              <a:t>An early classical attempt to explain blackbody radiation:</a:t>
            </a:r>
          </a:p>
          <a:p>
            <a:pPr algn="l"/>
            <a:endParaRPr lang="en-US" b="1" u="sng" dirty="0">
              <a:solidFill>
                <a:srgbClr val="0000CC"/>
              </a:solidFill>
            </a:endParaRPr>
          </a:p>
          <a:p>
            <a:pPr algn="l"/>
            <a:r>
              <a:rPr lang="en-US" u="sng" dirty="0">
                <a:solidFill>
                  <a:srgbClr val="0000CC"/>
                </a:solidFill>
              </a:rPr>
              <a:t>Rayleigh-Jeans law:</a:t>
            </a:r>
          </a:p>
        </p:txBody>
      </p:sp>
      <p:graphicFrame>
        <p:nvGraphicFramePr>
          <p:cNvPr id="240643" name="Object 6"/>
          <p:cNvGraphicFramePr>
            <a:graphicFrameLocks noChangeAspect="1"/>
          </p:cNvGraphicFramePr>
          <p:nvPr/>
        </p:nvGraphicFramePr>
        <p:xfrm>
          <a:off x="2576513" y="4191000"/>
          <a:ext cx="14478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58" name="Equation" r:id="rId5" imgW="888840" imgH="393480" progId="Equation.3">
                  <p:embed/>
                </p:oleObj>
              </mc:Choice>
              <mc:Fallback>
                <p:oleObj name="Equation" r:id="rId5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513" y="4191000"/>
                        <a:ext cx="1447800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3333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8" descr="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2700" y="3821370"/>
            <a:ext cx="2352675" cy="2219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30226" y="4876800"/>
            <a:ext cx="5194300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FF"/>
                </a:solidFill>
              </a:rPr>
              <a:t>Ultraviolet catastrophe:</a:t>
            </a:r>
          </a:p>
          <a:p>
            <a:pPr algn="l"/>
            <a:r>
              <a:rPr lang="en-US" dirty="0"/>
              <a:t>At short wavelengths, there was a major disagreement between the Rayleigh-Jeans law and the experiment.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38884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2AEE53-9A99-477D-8FE1-5CE5968F26D6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17411" name="Rectangle 9"/>
          <p:cNvSpPr>
            <a:spLocks noChangeArrowheads="1"/>
          </p:cNvSpPr>
          <p:nvPr/>
        </p:nvSpPr>
        <p:spPr bwMode="auto">
          <a:xfrm>
            <a:off x="293688" y="234950"/>
            <a:ext cx="8629650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 dirty="0">
                <a:solidFill>
                  <a:srgbClr val="0000CC"/>
                </a:solidFill>
              </a:rPr>
              <a:t>Max Planck and the quantum hypothesis: </a:t>
            </a:r>
            <a:r>
              <a:rPr lang="en-US" dirty="0"/>
              <a:t>Planck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r>
              <a:rPr lang="en-US" dirty="0"/>
              <a:t>(1900) assumed that the cavity radiation came from atomic oscillations in the cavity walls. He made </a:t>
            </a:r>
            <a:r>
              <a:rPr lang="en-US" i="1" dirty="0">
                <a:solidFill>
                  <a:srgbClr val="0000FF"/>
                </a:solidFill>
              </a:rPr>
              <a:t>two assumptions </a:t>
            </a:r>
            <a:r>
              <a:rPr lang="en-US" dirty="0"/>
              <a:t>about the nature of the oscillators:</a:t>
            </a:r>
          </a:p>
        </p:txBody>
      </p:sp>
      <p:sp>
        <p:nvSpPr>
          <p:cNvPr id="17412" name="Rectangle 11"/>
          <p:cNvSpPr>
            <a:spLocks noChangeArrowheads="1"/>
          </p:cNvSpPr>
          <p:nvPr/>
        </p:nvSpPr>
        <p:spPr bwMode="auto">
          <a:xfrm>
            <a:off x="277813" y="1076325"/>
            <a:ext cx="64135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1) The </a:t>
            </a:r>
            <a:r>
              <a:rPr lang="en-US" i="1" dirty="0"/>
              <a:t>energy of an oscillator</a:t>
            </a:r>
            <a:r>
              <a:rPr lang="en-US" dirty="0"/>
              <a:t> can have only certain </a:t>
            </a:r>
            <a:r>
              <a:rPr lang="en-US" i="1" dirty="0"/>
              <a:t>discrete values</a:t>
            </a:r>
            <a:r>
              <a:rPr lang="en-US" dirty="0"/>
              <a:t>:</a:t>
            </a:r>
            <a:endParaRPr lang="en-US" i="1" baseline="-25000" dirty="0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69913" y="1562100"/>
            <a:ext cx="4238625" cy="1331913"/>
            <a:chOff x="888" y="2441"/>
            <a:chExt cx="2670" cy="839"/>
          </a:xfrm>
        </p:grpSpPr>
        <p:sp>
          <p:nvSpPr>
            <p:cNvPr id="17425" name="Rectangle 12"/>
            <p:cNvSpPr>
              <a:spLocks noChangeArrowheads="1"/>
            </p:cNvSpPr>
            <p:nvPr/>
          </p:nvSpPr>
          <p:spPr bwMode="auto">
            <a:xfrm>
              <a:off x="1574" y="2441"/>
              <a:ext cx="705" cy="243"/>
            </a:xfrm>
            <a:prstGeom prst="rect">
              <a:avLst/>
            </a:prstGeom>
            <a:solidFill>
              <a:srgbClr val="FFFFCC"/>
            </a:solidFill>
            <a:ln w="19050" algn="ctr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i="1" dirty="0"/>
                <a:t>E</a:t>
              </a:r>
              <a:r>
                <a:rPr lang="en-US" i="1" baseline="-25000" dirty="0"/>
                <a:t>n</a:t>
              </a:r>
              <a:r>
                <a:rPr lang="en-US" dirty="0"/>
                <a:t> = </a:t>
              </a:r>
              <a:r>
                <a:rPr lang="en-US" i="1" dirty="0"/>
                <a:t>n h ƒ</a:t>
              </a:r>
            </a:p>
          </p:txBody>
        </p:sp>
        <p:sp>
          <p:nvSpPr>
            <p:cNvPr id="17426" name="Rectangle 16"/>
            <p:cNvSpPr>
              <a:spLocks noChangeArrowheads="1"/>
            </p:cNvSpPr>
            <p:nvPr/>
          </p:nvSpPr>
          <p:spPr bwMode="auto">
            <a:xfrm>
              <a:off x="888" y="2762"/>
              <a:ext cx="1023" cy="218"/>
            </a:xfrm>
            <a:prstGeom prst="rect">
              <a:avLst/>
            </a:prstGeom>
            <a:noFill/>
            <a:ln w="9525" algn="ctr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600"/>
                <a:t>Quantum number</a:t>
              </a:r>
            </a:p>
          </p:txBody>
        </p:sp>
        <p:sp>
          <p:nvSpPr>
            <p:cNvPr id="17427" name="Rectangle 17"/>
            <p:cNvSpPr>
              <a:spLocks noChangeArrowheads="1"/>
            </p:cNvSpPr>
            <p:nvPr/>
          </p:nvSpPr>
          <p:spPr bwMode="auto">
            <a:xfrm>
              <a:off x="1062" y="3062"/>
              <a:ext cx="2066" cy="218"/>
            </a:xfrm>
            <a:prstGeom prst="rect">
              <a:avLst/>
            </a:prstGeom>
            <a:noFill/>
            <a:ln w="9525" algn="ctr">
              <a:solidFill>
                <a:srgbClr val="0000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600" dirty="0"/>
                <a:t>Planck’s constant, </a:t>
              </a:r>
              <a:r>
                <a:rPr lang="en-US" sz="1600" i="1" dirty="0"/>
                <a:t>h </a:t>
              </a:r>
              <a:r>
                <a:rPr lang="en-US" sz="1600" dirty="0"/>
                <a:t>= 6.626</a:t>
              </a:r>
              <a:r>
                <a:rPr lang="en-US" sz="1600" dirty="0">
                  <a:cs typeface="Times New Roman" pitchFamily="18" charset="0"/>
                </a:rPr>
                <a:t>×10</a:t>
              </a:r>
              <a:r>
                <a:rPr lang="en-US" sz="1600" baseline="30000" dirty="0">
                  <a:cs typeface="Times New Roman" pitchFamily="18" charset="0"/>
                </a:rPr>
                <a:t>-34 </a:t>
              </a:r>
              <a:r>
                <a:rPr lang="en-US" sz="1600" dirty="0">
                  <a:cs typeface="Times New Roman" pitchFamily="18" charset="0"/>
                </a:rPr>
                <a:t>J·s</a:t>
              </a:r>
            </a:p>
          </p:txBody>
        </p:sp>
        <p:sp>
          <p:nvSpPr>
            <p:cNvPr id="17428" name="Rectangle 18"/>
            <p:cNvSpPr>
              <a:spLocks noChangeArrowheads="1"/>
            </p:cNvSpPr>
            <p:nvPr/>
          </p:nvSpPr>
          <p:spPr bwMode="auto">
            <a:xfrm>
              <a:off x="2188" y="2756"/>
              <a:ext cx="1370" cy="218"/>
            </a:xfrm>
            <a:prstGeom prst="rect">
              <a:avLst/>
            </a:prstGeom>
            <a:noFill/>
            <a:ln w="9525" algn="ctr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600"/>
                <a:t>Frequency of oscillation</a:t>
              </a:r>
            </a:p>
          </p:txBody>
        </p:sp>
        <p:sp>
          <p:nvSpPr>
            <p:cNvPr id="17429" name="Line 19"/>
            <p:cNvSpPr>
              <a:spLocks noChangeShapeType="1"/>
            </p:cNvSpPr>
            <p:nvPr/>
          </p:nvSpPr>
          <p:spPr bwMode="auto">
            <a:xfrm flipV="1">
              <a:off x="1818" y="2634"/>
              <a:ext cx="126" cy="132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 type="arrow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30" name="Line 20"/>
            <p:cNvSpPr>
              <a:spLocks noChangeShapeType="1"/>
            </p:cNvSpPr>
            <p:nvPr/>
          </p:nvSpPr>
          <p:spPr bwMode="auto">
            <a:xfrm flipH="1" flipV="1">
              <a:off x="2202" y="2628"/>
              <a:ext cx="66" cy="1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arrow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31" name="Line 21"/>
            <p:cNvSpPr>
              <a:spLocks noChangeShapeType="1"/>
            </p:cNvSpPr>
            <p:nvPr/>
          </p:nvSpPr>
          <p:spPr bwMode="auto">
            <a:xfrm flipV="1">
              <a:off x="2070" y="2622"/>
              <a:ext cx="0" cy="42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 type="arrow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7414" name="Rectangle 25"/>
          <p:cNvSpPr>
            <a:spLocks noChangeArrowheads="1"/>
          </p:cNvSpPr>
          <p:nvPr/>
        </p:nvSpPr>
        <p:spPr bwMode="auto">
          <a:xfrm>
            <a:off x="5332413" y="1674813"/>
            <a:ext cx="330517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/>
              <a:t>i) The energy is </a:t>
            </a:r>
            <a:r>
              <a:rPr lang="en-US" b="1" i="1" u="sng">
                <a:solidFill>
                  <a:srgbClr val="0000CC"/>
                </a:solidFill>
              </a:rPr>
              <a:t>quantized</a:t>
            </a:r>
            <a:r>
              <a:rPr lang="en-US"/>
              <a:t>.</a:t>
            </a:r>
          </a:p>
          <a:p>
            <a:pPr algn="l"/>
            <a:r>
              <a:rPr lang="en-US"/>
              <a:t>ii) Each energy value corresponds</a:t>
            </a:r>
          </a:p>
          <a:p>
            <a:pPr algn="l"/>
            <a:r>
              <a:rPr lang="en-US"/>
              <a:t>    to a </a:t>
            </a:r>
            <a:r>
              <a:rPr lang="en-US" i="1" u="sng">
                <a:solidFill>
                  <a:srgbClr val="0000CC"/>
                </a:solidFill>
              </a:rPr>
              <a:t>quantum state</a:t>
            </a:r>
            <a:r>
              <a:rPr lang="en-US"/>
              <a:t>.</a:t>
            </a:r>
          </a:p>
        </p:txBody>
      </p:sp>
      <p:sp>
        <p:nvSpPr>
          <p:cNvPr id="17415" name="Rectangle 26"/>
          <p:cNvSpPr>
            <a:spLocks noChangeArrowheads="1"/>
          </p:cNvSpPr>
          <p:nvPr/>
        </p:nvSpPr>
        <p:spPr bwMode="auto">
          <a:xfrm>
            <a:off x="285750" y="3070225"/>
            <a:ext cx="8609013" cy="587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dirty="0"/>
              <a:t>2) The oscillators emit or absorb energy when making a transition from one quantum state to another, </a:t>
            </a:r>
            <a:r>
              <a:rPr lang="en-US" i="1" dirty="0"/>
              <a:t>E </a:t>
            </a:r>
            <a:r>
              <a:rPr lang="en-US" dirty="0"/>
              <a:t>= </a:t>
            </a:r>
            <a:r>
              <a:rPr lang="en-US" i="1" dirty="0"/>
              <a:t>h f.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246313" y="3706284"/>
            <a:ext cx="4264025" cy="2578100"/>
            <a:chOff x="384" y="149"/>
            <a:chExt cx="2686" cy="1624"/>
          </a:xfrm>
        </p:grpSpPr>
        <p:pic>
          <p:nvPicPr>
            <p:cNvPr id="17418" name="Picture 4" descr="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4" y="149"/>
              <a:ext cx="1506" cy="1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9" name="Rectangle 6"/>
            <p:cNvSpPr>
              <a:spLocks noChangeArrowheads="1"/>
            </p:cNvSpPr>
            <p:nvPr/>
          </p:nvSpPr>
          <p:spPr bwMode="auto">
            <a:xfrm>
              <a:off x="2060" y="1286"/>
              <a:ext cx="824" cy="218"/>
            </a:xfrm>
            <a:prstGeom prst="rect">
              <a:avLst/>
            </a:prstGeom>
            <a:noFill/>
            <a:ln w="9525" algn="ctr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Energy levels</a:t>
              </a:r>
            </a:p>
          </p:txBody>
        </p:sp>
        <p:sp>
          <p:nvSpPr>
            <p:cNvPr id="17420" name="Line 8"/>
            <p:cNvSpPr>
              <a:spLocks noChangeShapeType="1"/>
            </p:cNvSpPr>
            <p:nvPr/>
          </p:nvSpPr>
          <p:spPr bwMode="auto">
            <a:xfrm flipH="1" flipV="1">
              <a:off x="1890" y="1121"/>
              <a:ext cx="169" cy="236"/>
            </a:xfrm>
            <a:prstGeom prst="line">
              <a:avLst/>
            </a:prstGeom>
            <a:noFill/>
            <a:ln w="9525">
              <a:solidFill>
                <a:srgbClr val="990000"/>
              </a:solidFill>
              <a:round/>
              <a:headEnd/>
              <a:tailEnd type="arrow" w="med" len="med"/>
            </a:ln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17422" name="Line 10"/>
            <p:cNvSpPr>
              <a:spLocks noChangeShapeType="1"/>
            </p:cNvSpPr>
            <p:nvPr/>
          </p:nvSpPr>
          <p:spPr bwMode="auto">
            <a:xfrm flipH="1">
              <a:off x="1830" y="1440"/>
              <a:ext cx="222" cy="282"/>
            </a:xfrm>
            <a:prstGeom prst="line">
              <a:avLst/>
            </a:prstGeom>
            <a:noFill/>
            <a:ln w="9525">
              <a:solidFill>
                <a:srgbClr val="990000"/>
              </a:solidFill>
              <a:round/>
              <a:headEnd/>
              <a:tailEnd type="arrow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423" name="Rectangle 11"/>
            <p:cNvSpPr>
              <a:spLocks noChangeArrowheads="1"/>
            </p:cNvSpPr>
            <p:nvPr/>
          </p:nvSpPr>
          <p:spPr bwMode="auto">
            <a:xfrm>
              <a:off x="1939" y="704"/>
              <a:ext cx="1131" cy="218"/>
            </a:xfrm>
            <a:prstGeom prst="rect">
              <a:avLst/>
            </a:prstGeom>
            <a:noFill/>
            <a:ln w="9525" algn="ctr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Allowed transitions</a:t>
              </a:r>
            </a:p>
          </p:txBody>
        </p:sp>
        <p:sp>
          <p:nvSpPr>
            <p:cNvPr id="17424" name="Line 12"/>
            <p:cNvSpPr>
              <a:spLocks noChangeShapeType="1"/>
            </p:cNvSpPr>
            <p:nvPr/>
          </p:nvSpPr>
          <p:spPr bwMode="auto">
            <a:xfrm>
              <a:off x="1626" y="804"/>
              <a:ext cx="31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 type="arrow" w="med" len="med"/>
              <a:tailEnd/>
            </a:ln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1613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299A3-59F6-4454-A2D6-F49E39B7A68A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601663" y="344488"/>
            <a:ext cx="77866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en-US" b="1" u="sng">
                <a:solidFill>
                  <a:srgbClr val="0000CC"/>
                </a:solidFill>
              </a:rPr>
              <a:t>Energy-level diagram</a:t>
            </a:r>
            <a:r>
              <a:rPr lang="en-US" altLang="en-US" b="1"/>
              <a:t>:</a:t>
            </a: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en-US"/>
              <a:t>A diagram</a:t>
            </a:r>
            <a:r>
              <a:rPr lang="en-US" altLang="en-US" b="1"/>
              <a:t> </a:t>
            </a:r>
            <a:r>
              <a:rPr lang="en-US" altLang="en-US"/>
              <a:t>that shows the quantized energy levels and the allowed transitions.</a:t>
            </a:r>
          </a:p>
        </p:txBody>
      </p:sp>
      <p:pic>
        <p:nvPicPr>
          <p:cNvPr id="18436" name="Picture 1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259034"/>
            <a:ext cx="4418013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019676" y="1905005"/>
            <a:ext cx="3476095" cy="2139947"/>
            <a:chOff x="5019676" y="1905005"/>
            <a:chExt cx="3476095" cy="2139947"/>
          </a:xfrm>
        </p:grpSpPr>
        <p:grpSp>
          <p:nvGrpSpPr>
            <p:cNvPr id="18437" name="Group 16"/>
            <p:cNvGrpSpPr>
              <a:grpSpLocks/>
            </p:cNvGrpSpPr>
            <p:nvPr/>
          </p:nvGrpSpPr>
          <p:grpSpPr bwMode="auto">
            <a:xfrm>
              <a:off x="5019676" y="1905005"/>
              <a:ext cx="3476095" cy="2139947"/>
              <a:chOff x="5983685" y="3083410"/>
              <a:chExt cx="3310022" cy="2487506"/>
            </a:xfrm>
          </p:grpSpPr>
          <p:cxnSp>
            <p:nvCxnSpPr>
              <p:cNvPr id="18439" name="Straight Arrow Connector 15"/>
              <p:cNvCxnSpPr>
                <a:cxnSpLocks noChangeShapeType="1"/>
              </p:cNvCxnSpPr>
              <p:nvPr/>
            </p:nvCxnSpPr>
            <p:spPr bwMode="auto">
              <a:xfrm flipH="1">
                <a:off x="5983685" y="5079733"/>
                <a:ext cx="269340" cy="491183"/>
              </a:xfrm>
              <a:prstGeom prst="straightConnector1">
                <a:avLst/>
              </a:prstGeom>
              <a:noFill/>
              <a:ln w="9525" algn="ctr">
                <a:solidFill>
                  <a:srgbClr val="0000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8438" name="Rectangle 13"/>
              <p:cNvSpPr>
                <a:spLocks noChangeArrowheads="1"/>
              </p:cNvSpPr>
              <p:nvPr/>
            </p:nvSpPr>
            <p:spPr bwMode="auto">
              <a:xfrm>
                <a:off x="6253025" y="3083410"/>
                <a:ext cx="3040682" cy="1996323"/>
              </a:xfrm>
              <a:prstGeom prst="rect">
                <a:avLst/>
              </a:prstGeom>
              <a:noFill/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eaLnBrk="1" hangingPunct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US" altLang="en-US" sz="1600" dirty="0"/>
                  <a:t>The energy levels are populated according to the </a:t>
                </a:r>
                <a:r>
                  <a:rPr lang="en-US" altLang="en-US" sz="1600" u="sng" dirty="0"/>
                  <a:t>Boltzmann distribution law</a:t>
                </a:r>
                <a:r>
                  <a:rPr lang="en-US" altLang="en-US" sz="1600" dirty="0"/>
                  <a:t>:</a:t>
                </a:r>
              </a:p>
              <a:p>
                <a:pPr algn="l" eaLnBrk="1" hangingPunct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endParaRPr lang="en-US" altLang="en-US" sz="1600" dirty="0"/>
              </a:p>
              <a:p>
                <a:pPr algn="l" eaLnBrk="1" hangingPunct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endParaRPr lang="en-US" altLang="en-US" sz="1600" dirty="0"/>
              </a:p>
              <a:p>
                <a:pPr algn="l" eaLnBrk="1" hangingPunct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endParaRPr lang="en-US" altLang="en-US" sz="1600" dirty="0"/>
              </a:p>
            </p:txBody>
          </p:sp>
        </p:grp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5997200"/>
                </p:ext>
              </p:extLst>
            </p:nvPr>
          </p:nvGraphicFramePr>
          <p:xfrm>
            <a:off x="5355334" y="2758876"/>
            <a:ext cx="2901278" cy="5460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991" name="Equation" r:id="rId4" imgW="2298600" imgH="431640" progId="Equation.3">
                    <p:embed/>
                  </p:oleObj>
                </mc:Choice>
                <mc:Fallback>
                  <p:oleObj name="Equation" r:id="rId4" imgW="2298600" imgH="4316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55334" y="2758876"/>
                          <a:ext cx="2901278" cy="5460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370262" y="4297364"/>
            <a:ext cx="3325003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1600" dirty="0"/>
              <a:t>The average energy of a wave is the energy difference between levels of the oscillator, </a:t>
            </a:r>
            <a:r>
              <a:rPr lang="en-US" sz="1600" i="1" dirty="0"/>
              <a:t>weighted by the probability of the wave being emitted </a:t>
            </a:r>
            <a:r>
              <a:rPr lang="en-US" sz="1600" dirty="0"/>
              <a:t>[~</a:t>
            </a:r>
            <a:r>
              <a:rPr lang="en-US" sz="1600" i="1" dirty="0"/>
              <a:t> </a:t>
            </a:r>
            <a:r>
              <a:rPr lang="en-US" sz="1600" dirty="0" err="1">
                <a:latin typeface="Symbol" pitchFamily="18" charset="2"/>
              </a:rPr>
              <a:t>S</a:t>
            </a:r>
            <a:r>
              <a:rPr lang="en-US" sz="1600" i="1" baseline="-25000" dirty="0" err="1"/>
              <a:t>n</a:t>
            </a:r>
            <a:r>
              <a:rPr lang="en-US" sz="1600" dirty="0">
                <a:latin typeface="Symbol" pitchFamily="18" charset="2"/>
              </a:rPr>
              <a:t> </a:t>
            </a:r>
            <a:r>
              <a:rPr lang="en-US" sz="1600" dirty="0" err="1"/>
              <a:t>exp</a:t>
            </a:r>
            <a:r>
              <a:rPr lang="en-US" sz="1600" dirty="0"/>
              <a:t>(</a:t>
            </a:r>
            <a:r>
              <a:rPr lang="en-US" sz="1600" i="1" dirty="0"/>
              <a:t>-E</a:t>
            </a:r>
            <a:r>
              <a:rPr lang="en-US" sz="1600" i="1" baseline="-25000" dirty="0"/>
              <a:t>n </a:t>
            </a:r>
            <a:r>
              <a:rPr lang="en-US" sz="1600" i="1" dirty="0"/>
              <a:t>/</a:t>
            </a:r>
            <a:r>
              <a:rPr lang="en-US" sz="1600" i="1" dirty="0" err="1"/>
              <a:t>kT</a:t>
            </a:r>
            <a:r>
              <a:rPr lang="en-US" sz="1600" dirty="0"/>
              <a:t>)].</a:t>
            </a:r>
          </a:p>
        </p:txBody>
      </p:sp>
    </p:spTree>
    <p:extLst>
      <p:ext uri="{BB962C8B-B14F-4D97-AF65-F5344CB8AC3E}">
        <p14:creationId xmlns:p14="http://schemas.microsoft.com/office/powerpoint/2010/main" val="644163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AB408B-059A-46F9-9999-0AD996AA5A60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450955" y="227013"/>
            <a:ext cx="815012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b="1" dirty="0">
                <a:solidFill>
                  <a:srgbClr val="0000CC"/>
                </a:solidFill>
              </a:rPr>
              <a:t>Planck’s radiation law: </a:t>
            </a:r>
            <a:r>
              <a:rPr lang="en-US" dirty="0"/>
              <a:t>Planck generated a </a:t>
            </a:r>
            <a:r>
              <a:rPr lang="en-US" i="1" dirty="0"/>
              <a:t>theoretical expression</a:t>
            </a:r>
            <a:r>
              <a:rPr lang="en-US" dirty="0"/>
              <a:t> for the intensity distribution of blackbody radiation:</a:t>
            </a:r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371475" y="2330450"/>
            <a:ext cx="8439150" cy="24160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l"/>
            <a:r>
              <a:rPr lang="en-US" dirty="0"/>
              <a:t>1) At long wavelengths, Planck’s equation reduces to the Rayleigh-Jeans law</a:t>
            </a:r>
          </a:p>
          <a:p>
            <a:pPr marL="228600" indent="-228600" algn="l"/>
            <a:r>
              <a:rPr lang="en-US" dirty="0"/>
              <a:t>   (using </a:t>
            </a:r>
            <a:r>
              <a:rPr lang="en-US" i="1" dirty="0"/>
              <a:t>e</a:t>
            </a:r>
            <a:r>
              <a:rPr lang="en-US" i="1" baseline="30000" dirty="0"/>
              <a:t>x</a:t>
            </a:r>
            <a:r>
              <a:rPr lang="en-US" i="1" dirty="0"/>
              <a:t>~</a:t>
            </a:r>
            <a:r>
              <a:rPr lang="en-US" dirty="0"/>
              <a:t>1+</a:t>
            </a:r>
            <a:r>
              <a:rPr lang="en-US" i="1" dirty="0"/>
              <a:t>x</a:t>
            </a:r>
            <a:r>
              <a:rPr lang="en-US" dirty="0"/>
              <a:t>):</a:t>
            </a:r>
          </a:p>
          <a:p>
            <a:pPr marL="228600" indent="-228600" algn="l"/>
            <a:endParaRPr lang="en-US" dirty="0"/>
          </a:p>
          <a:p>
            <a:pPr marL="228600" indent="-228600" algn="l"/>
            <a:endParaRPr lang="en-US" dirty="0"/>
          </a:p>
          <a:p>
            <a:pPr marL="228600" indent="-228600" algn="l"/>
            <a:endParaRPr lang="en-US" sz="1400" dirty="0"/>
          </a:p>
          <a:p>
            <a:pPr marL="228600" indent="-228600" algn="l"/>
            <a:r>
              <a:rPr lang="en-US" dirty="0"/>
              <a:t>2) At short wavelengths, it predicts an exponential decrease in intensity with decreasing wavelength. This is in agreement with experimental results.</a:t>
            </a:r>
          </a:p>
          <a:p>
            <a:pPr marL="228600" indent="-228600" algn="l"/>
            <a:endParaRPr lang="en-US" sz="700" dirty="0"/>
          </a:p>
          <a:p>
            <a:pPr marL="228600" indent="-228600" algn="l"/>
            <a:r>
              <a:rPr lang="en-US" dirty="0"/>
              <a:t>3) Total power radiated :</a:t>
            </a:r>
          </a:p>
        </p:txBody>
      </p:sp>
      <p:graphicFrame>
        <p:nvGraphicFramePr>
          <p:cNvPr id="3074" name="Object 9"/>
          <p:cNvGraphicFramePr>
            <a:graphicFrameLocks noChangeAspect="1"/>
          </p:cNvGraphicFramePr>
          <p:nvPr/>
        </p:nvGraphicFramePr>
        <p:xfrm>
          <a:off x="650875" y="2968625"/>
          <a:ext cx="1509713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029" name="Equation" r:id="rId3" imgW="927000" imgH="393480" progId="Equation.3">
                  <p:embed/>
                </p:oleObj>
              </mc:Choice>
              <mc:Fallback>
                <p:oleObj name="Equation" r:id="rId3" imgW="927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" y="2968625"/>
                        <a:ext cx="1509713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3333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719138" y="4673600"/>
            <a:ext cx="7541321" cy="1450975"/>
            <a:chOff x="-1014412" y="4597400"/>
            <a:chExt cx="7541321" cy="1450975"/>
          </a:xfrm>
        </p:grpSpPr>
        <p:graphicFrame>
          <p:nvGraphicFramePr>
            <p:cNvPr id="3076" name="Object 10"/>
            <p:cNvGraphicFramePr>
              <a:graphicFrameLocks noChangeAspect="1"/>
            </p:cNvGraphicFramePr>
            <p:nvPr/>
          </p:nvGraphicFramePr>
          <p:xfrm>
            <a:off x="-1014412" y="4597400"/>
            <a:ext cx="5087937" cy="145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1030" name="Equation" r:id="rId5" imgW="3124080" imgH="888840" progId="Equation.3">
                    <p:embed/>
                  </p:oleObj>
                </mc:Choice>
                <mc:Fallback>
                  <p:oleObj name="Equation" r:id="rId5" imgW="3124080" imgH="8888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014412" y="4597400"/>
                          <a:ext cx="5087937" cy="145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88" name="Rectangle 14"/>
            <p:cNvSpPr>
              <a:spLocks noChangeArrowheads="1"/>
            </p:cNvSpPr>
            <p:nvPr/>
          </p:nvSpPr>
          <p:spPr bwMode="auto">
            <a:xfrm>
              <a:off x="4445891" y="5146675"/>
              <a:ext cx="2081018" cy="338554"/>
            </a:xfrm>
            <a:prstGeom prst="rect">
              <a:avLst/>
            </a:prstGeom>
            <a:noFill/>
            <a:ln w="9525" algn="ctr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/>
                <a:t>Stefan-Boltzmann law </a:t>
              </a:r>
            </a:p>
          </p:txBody>
        </p:sp>
        <p:sp>
          <p:nvSpPr>
            <p:cNvPr id="3089" name="Line 15"/>
            <p:cNvSpPr>
              <a:spLocks noChangeShapeType="1"/>
            </p:cNvSpPr>
            <p:nvPr/>
          </p:nvSpPr>
          <p:spPr bwMode="auto">
            <a:xfrm flipH="1">
              <a:off x="4076700" y="5324475"/>
              <a:ext cx="36195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arrow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82" name="Text Box 18"/>
          <p:cNvSpPr txBox="1">
            <a:spLocks noChangeArrowheads="1"/>
          </p:cNvSpPr>
          <p:nvPr/>
        </p:nvSpPr>
        <p:spPr bwMode="auto">
          <a:xfrm>
            <a:off x="412750" y="1909763"/>
            <a:ext cx="3589338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CC"/>
                </a:solidFill>
              </a:rPr>
              <a:t>Conclusions from Planck’s equation:</a:t>
            </a:r>
          </a:p>
        </p:txBody>
      </p:sp>
      <p:graphicFrame>
        <p:nvGraphicFramePr>
          <p:cNvPr id="30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896827"/>
              </p:ext>
            </p:extLst>
          </p:nvPr>
        </p:nvGraphicFramePr>
        <p:xfrm>
          <a:off x="595313" y="938213"/>
          <a:ext cx="2109787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031" name="Equation" r:id="rId7" imgW="1295280" imgH="444240" progId="Equation.3">
                  <p:embed/>
                </p:oleObj>
              </mc:Choice>
              <mc:Fallback>
                <p:oleObj name="Equation" r:id="rId7" imgW="12952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938213"/>
                        <a:ext cx="2109787" cy="7270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AD9E6F1-6B71-47AF-87F3-F5F731F1761E}"/>
              </a:ext>
            </a:extLst>
          </p:cNvPr>
          <p:cNvSpPr/>
          <p:nvPr/>
        </p:nvSpPr>
        <p:spPr>
          <a:xfrm>
            <a:off x="3263106" y="864196"/>
            <a:ext cx="4904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Derivation can be found at, e.g., </a:t>
            </a:r>
            <a:r>
              <a:rPr lang="en-US" dirty="0" err="1"/>
              <a:t>Silfvast</a:t>
            </a:r>
            <a:r>
              <a:rPr lang="en-US" dirty="0"/>
              <a:t>, </a:t>
            </a:r>
            <a:r>
              <a:rPr lang="en-US" i="1" dirty="0"/>
              <a:t>Laser fundamentals</a:t>
            </a:r>
            <a:r>
              <a:rPr lang="en-US" dirty="0"/>
              <a:t>, 2</a:t>
            </a:r>
            <a:r>
              <a:rPr lang="en-US" baseline="30000" dirty="0"/>
              <a:t>nd</a:t>
            </a:r>
            <a:r>
              <a:rPr lang="en-US" dirty="0"/>
              <a:t> edition, Cambridge University Press, 2004, p. 214.</a:t>
            </a:r>
          </a:p>
        </p:txBody>
      </p:sp>
    </p:spTree>
    <p:extLst>
      <p:ext uri="{BB962C8B-B14F-4D97-AF65-F5344CB8AC3E}">
        <p14:creationId xmlns:p14="http://schemas.microsoft.com/office/powerpoint/2010/main" val="3044872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6D9E94-40A7-437D-991E-6BF6669A109E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76225" y="341313"/>
            <a:ext cx="56284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14300" indent="-114300" algn="l"/>
            <a:r>
              <a:rPr lang="en-US" dirty="0"/>
              <a:t>4) Peak of the distribution (“most probable” wavelength):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530225" y="788988"/>
          <a:ext cx="459105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54" name="Equation" r:id="rId3" imgW="2819160" imgH="393480" progId="Equation.3">
                  <p:embed/>
                </p:oleObj>
              </mc:Choice>
              <mc:Fallback>
                <p:oleObj name="Equation" r:id="rId3" imgW="2819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788988"/>
                        <a:ext cx="4591050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5835650" y="917575"/>
            <a:ext cx="2254250" cy="346075"/>
          </a:xfrm>
          <a:prstGeom prst="rect">
            <a:avLst/>
          </a:prstGeom>
          <a:noFill/>
          <a:ln w="9525" algn="ctr">
            <a:solidFill>
              <a:srgbClr val="00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Wien’s displacement law</a:t>
            </a:r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 flipH="1">
            <a:off x="5467350" y="1095375"/>
            <a:ext cx="36195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412750" y="1725613"/>
            <a:ext cx="2882520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/>
              <a:t>Question</a:t>
            </a:r>
            <a:r>
              <a:rPr lang="en-US" dirty="0"/>
              <a:t>:</a:t>
            </a:r>
          </a:p>
          <a:p>
            <a:pPr marL="342900" indent="-342900" algn="l">
              <a:buAutoNum type="arabicParenR"/>
            </a:pPr>
            <a:r>
              <a:rPr lang="en-US" dirty="0">
                <a:latin typeface="Symbol" pitchFamily="18" charset="2"/>
              </a:rPr>
              <a:t> </a:t>
            </a:r>
            <a:r>
              <a:rPr lang="en-US" i="1" dirty="0">
                <a:latin typeface="Symbol" pitchFamily="18" charset="2"/>
              </a:rPr>
              <a:t>l</a:t>
            </a:r>
            <a:r>
              <a:rPr lang="en-US" baseline="-25000" dirty="0"/>
              <a:t>m</a:t>
            </a:r>
            <a:r>
              <a:rPr lang="en-US" dirty="0"/>
              <a:t> at room temperature.</a:t>
            </a:r>
          </a:p>
          <a:p>
            <a:pPr marL="342900" indent="-342900" algn="l">
              <a:buAutoNum type="arabicParenR"/>
            </a:pPr>
            <a:r>
              <a:rPr lang="en-US" dirty="0"/>
              <a:t> </a:t>
            </a:r>
            <a:r>
              <a:rPr lang="en-US" i="1" dirty="0"/>
              <a:t> </a:t>
            </a:r>
            <a:r>
              <a:rPr lang="en-US" i="1" dirty="0" err="1"/>
              <a:t>f</a:t>
            </a:r>
            <a:r>
              <a:rPr lang="en-US" i="1" baseline="-25000" dirty="0" err="1"/>
              <a:t>peak</a:t>
            </a:r>
            <a:r>
              <a:rPr lang="en-US" dirty="0"/>
              <a:t>=</a:t>
            </a:r>
            <a:r>
              <a:rPr lang="en-US" i="1" dirty="0"/>
              <a:t>c/</a:t>
            </a:r>
            <a:r>
              <a:rPr lang="en-US" i="1" dirty="0" err="1">
                <a:latin typeface="Symbol" pitchFamily="18" charset="2"/>
              </a:rPr>
              <a:t>l</a:t>
            </a:r>
            <a:r>
              <a:rPr lang="en-US" i="1" baseline="-25000" dirty="0" err="1"/>
              <a:t>peak</a:t>
            </a:r>
            <a:r>
              <a:rPr lang="en-US" dirty="0"/>
              <a:t>?</a:t>
            </a: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20688" y="2892425"/>
            <a:ext cx="1627369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>
                <a:solidFill>
                  <a:srgbClr val="000000"/>
                </a:solidFill>
              </a:rPr>
              <a:t>Example </a:t>
            </a:r>
            <a:r>
              <a:rPr lang="en-US" dirty="0">
                <a:solidFill>
                  <a:srgbClr val="000000"/>
                </a:solidFill>
              </a:rPr>
              <a:t>39.7,8</a:t>
            </a:r>
          </a:p>
          <a:p>
            <a:pPr algn="l"/>
            <a:r>
              <a:rPr lang="en-US" i="1" dirty="0">
                <a:solidFill>
                  <a:srgbClr val="000000"/>
                </a:solidFill>
              </a:rPr>
              <a:t>Test</a:t>
            </a:r>
            <a:r>
              <a:rPr lang="en-US" dirty="0">
                <a:solidFill>
                  <a:srgbClr val="000000"/>
                </a:solidFill>
              </a:rPr>
              <a:t> 39.5</a:t>
            </a:r>
          </a:p>
        </p:txBody>
      </p:sp>
    </p:spTree>
    <p:extLst>
      <p:ext uri="{BB962C8B-B14F-4D97-AF65-F5344CB8AC3E}">
        <p14:creationId xmlns:p14="http://schemas.microsoft.com/office/powerpoint/2010/main" val="2758149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5BF73-2105-4C2B-82A8-EA1DD29C208D}" type="slidenum">
              <a:rPr lang="en-US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509588" y="390525"/>
            <a:ext cx="3867680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Read: Ch39: 5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Ch39: 38,41,42,59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April 4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395225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86837</TotalTime>
  <Words>1574</Words>
  <Application>Microsoft Office PowerPoint</Application>
  <PresentationFormat>On-screen Show (4:3)</PresentationFormat>
  <Paragraphs>215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 Unicode MS</vt:lpstr>
      <vt:lpstr>Mathematica3</vt:lpstr>
      <vt:lpstr>Arial</vt:lpstr>
      <vt:lpstr>Symbol</vt:lpstr>
      <vt:lpstr>Times New Roman</vt:lpstr>
      <vt:lpstr>Wingdings</vt:lpstr>
      <vt:lpstr>Default Design</vt:lpstr>
      <vt:lpstr>Equation</vt:lpstr>
      <vt:lpstr>Photo Editor Photo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2101</cp:revision>
  <cp:lastPrinted>2023-03-13T15:28:41Z</cp:lastPrinted>
  <dcterms:created xsi:type="dcterms:W3CDTF">2006-08-25T03:15:15Z</dcterms:created>
  <dcterms:modified xsi:type="dcterms:W3CDTF">2025-03-07T03:57:13Z</dcterms:modified>
</cp:coreProperties>
</file>