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8" r:id="rId2"/>
    <p:sldId id="440" r:id="rId3"/>
    <p:sldId id="441" r:id="rId4"/>
    <p:sldId id="442" r:id="rId5"/>
    <p:sldId id="443" r:id="rId6"/>
    <p:sldId id="444" r:id="rId7"/>
    <p:sldId id="486" r:id="rId8"/>
    <p:sldId id="485" r:id="rId9"/>
    <p:sldId id="475" r:id="rId10"/>
    <p:sldId id="438" r:id="rId11"/>
    <p:sldId id="477" r:id="rId12"/>
    <p:sldId id="478" r:id="rId13"/>
    <p:sldId id="476" r:id="rId14"/>
    <p:sldId id="479" r:id="rId15"/>
    <p:sldId id="480" r:id="rId16"/>
    <p:sldId id="481" r:id="rId17"/>
    <p:sldId id="482" r:id="rId18"/>
    <p:sldId id="483" r:id="rId19"/>
    <p:sldId id="484" r:id="rId20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800080"/>
    <a:srgbClr val="660066"/>
    <a:srgbClr val="0000CC"/>
    <a:srgbClr val="0000FF"/>
    <a:srgbClr val="FF3300"/>
    <a:srgbClr val="FF0000"/>
    <a:srgbClr val="FF00FF"/>
    <a:srgbClr val="00CC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1" autoAdjust="0"/>
    <p:restoredTop sz="98544" autoAdjust="0"/>
  </p:normalViewPr>
  <p:slideViewPr>
    <p:cSldViewPr snapToGrid="0">
      <p:cViewPr varScale="1">
        <p:scale>
          <a:sx n="82" d="100"/>
          <a:sy n="82" d="100"/>
        </p:scale>
        <p:origin x="159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t" anchorCtr="0" compatLnSpc="1">
            <a:prstTxWarp prst="textNoShape">
              <a:avLst/>
            </a:prstTxWarp>
          </a:bodyPr>
          <a:lstStyle>
            <a:lvl1pPr algn="l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1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t" anchorCtr="0" compatLnSpc="1">
            <a:prstTxWarp prst="textNoShape">
              <a:avLst/>
            </a:prstTxWarp>
          </a:bodyPr>
          <a:lstStyle>
            <a:lvl1pPr algn="r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506"/>
            <a:ext cx="5608320" cy="418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b" anchorCtr="0" compatLnSpc="1">
            <a:prstTxWarp prst="textNoShape">
              <a:avLst/>
            </a:prstTxWarp>
          </a:bodyPr>
          <a:lstStyle>
            <a:lvl1pPr algn="l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6" tIns="46582" rIns="93166" bIns="46582" numCol="1" anchor="b" anchorCtr="0" compatLnSpc="1">
            <a:prstTxWarp prst="textNoShape">
              <a:avLst/>
            </a:prstTxWarp>
          </a:bodyPr>
          <a:lstStyle>
            <a:lvl1pPr algn="r" defTabSz="931710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56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jpeg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9.jpeg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7.jpe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6.jpeg"/><Relationship Id="rId4" Type="http://schemas.openxmlformats.org/officeDocument/2006/relationships/image" Target="../media/image2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180px-Werner_Heisenberg.jpg" TargetMode="Externa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2.jpeg"/><Relationship Id="rId4" Type="http://schemas.openxmlformats.org/officeDocument/2006/relationships/image" Target="../media/image30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228601" y="195263"/>
            <a:ext cx="86952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Chapter 38 Photons: Light Waves Behaving as Particles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42900" y="828675"/>
            <a:ext cx="8362950" cy="19082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February 21</a:t>
            </a:r>
            <a:r>
              <a:rPr lang="en-US" sz="2000" u="sng" dirty="0">
                <a:solidFill>
                  <a:srgbClr val="660066"/>
                </a:solidFill>
                <a:latin typeface="Arial" charset="0"/>
              </a:rPr>
              <a:t> </a:t>
            </a: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Photoelectric effect</a:t>
            </a:r>
          </a:p>
          <a:p>
            <a:pPr algn="l"/>
            <a:endParaRPr lang="en-US" sz="800" b="1" dirty="0">
              <a:solidFill>
                <a:srgbClr val="660066"/>
              </a:solidFill>
            </a:endParaRP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38.1 Light absorbed as photons: the photoelectric effect</a:t>
            </a:r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algn="l"/>
            <a:r>
              <a:rPr lang="en-US" b="1" dirty="0">
                <a:solidFill>
                  <a:srgbClr val="0000CC"/>
                </a:solidFill>
              </a:rPr>
              <a:t>Photoelectric effect:</a:t>
            </a:r>
            <a:r>
              <a:rPr lang="en-US" b="1" dirty="0"/>
              <a:t> </a:t>
            </a:r>
            <a:r>
              <a:rPr lang="en-US" dirty="0"/>
              <a:t>When light is incident on certain metallic surfaces, electrons are emitted.</a:t>
            </a:r>
          </a:p>
          <a:p>
            <a:pPr algn="l"/>
            <a:r>
              <a:rPr lang="en-US" i="1" dirty="0"/>
              <a:t>Apparatus</a:t>
            </a:r>
            <a:r>
              <a:rPr lang="en-US" dirty="0"/>
              <a:t>: Photoelectrons are emitted from the negative plate and are collected at the positive electrode. The current is measured by an ammeter. </a:t>
            </a:r>
          </a:p>
        </p:txBody>
      </p:sp>
      <p:pic>
        <p:nvPicPr>
          <p:cNvPr id="244738" name="Picture 2" descr="C:\Users\pw103\Documents\Teaching\Physics_214_Spring_2013\Other\Chapter38\A_Images\A_Figures_and_Photos\38_03_Figur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29" y="2716998"/>
            <a:ext cx="2381504" cy="398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4739" name="Picture 3" descr="C:\Users\pw103\Documents\Teaching\Physics_214_Spring_2013\Other\Chapter38\A_Images\A_Figures_and_Photos\38_03_Figur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3" y="2977088"/>
            <a:ext cx="2283354" cy="363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EF93EC-5F9E-4A92-9CBD-B3E7B97F9942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273051" y="3455988"/>
            <a:ext cx="23749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FF"/>
                </a:solidFill>
              </a:rPr>
              <a:t>Experimental results:</a:t>
            </a: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276225" y="3846513"/>
            <a:ext cx="8562976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/>
            <a:r>
              <a:rPr lang="en-US" dirty="0"/>
              <a:t>1)	The maximum kinetic energy is independent of light intensity.</a:t>
            </a:r>
          </a:p>
          <a:p>
            <a:pPr marL="342900" indent="-342900" algn="l">
              <a:buAutoNum type="arabicParenR" startAt="2"/>
            </a:pPr>
            <a:r>
              <a:rPr lang="en-US" dirty="0"/>
              <a:t>Electrons are emitted almost instantaneously, even at very low light intensities.</a:t>
            </a:r>
          </a:p>
          <a:p>
            <a:pPr marL="342900" indent="-342900" algn="l">
              <a:buFontTx/>
              <a:buAutoNum type="arabicParenR" startAt="2"/>
            </a:pPr>
            <a:r>
              <a:rPr lang="en-US" dirty="0"/>
              <a:t>No electrons are emitted if the incident light falls below some </a:t>
            </a:r>
            <a:r>
              <a:rPr lang="en-US" b="1" dirty="0">
                <a:solidFill>
                  <a:srgbClr val="0000CC"/>
                </a:solidFill>
              </a:rPr>
              <a:t>threshold frequency </a:t>
            </a:r>
            <a:r>
              <a:rPr lang="en-US" dirty="0"/>
              <a:t>(cutoff frequency) </a:t>
            </a:r>
            <a:r>
              <a:rPr lang="en-US" dirty="0" err="1"/>
              <a:t>ƒ</a:t>
            </a:r>
            <a:r>
              <a:rPr lang="en-US" i="1" baseline="-25000" dirty="0" err="1"/>
              <a:t>c</a:t>
            </a:r>
            <a:r>
              <a:rPr lang="en-US" dirty="0"/>
              <a:t>, regardless of the light intensity.</a:t>
            </a:r>
          </a:p>
          <a:p>
            <a:pPr marL="342900" indent="-342900" algn="l">
              <a:buFontTx/>
              <a:buAutoNum type="arabicParenR" startAt="4"/>
            </a:pPr>
            <a:r>
              <a:rPr lang="en-US" dirty="0"/>
              <a:t>The maximum kinetic energy of the photoelectrons increases with increasing light frequency.</a:t>
            </a: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85750" y="303213"/>
            <a:ext cx="5191125" cy="28623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 algn="l"/>
            <a:r>
              <a:rPr lang="en-US" b="1" u="sng" dirty="0">
                <a:solidFill>
                  <a:srgbClr val="0000FF"/>
                </a:solidFill>
              </a:rPr>
              <a:t>Phenomena:</a:t>
            </a:r>
          </a:p>
          <a:p>
            <a:pPr marL="342900" indent="-342900" algn="l">
              <a:buFont typeface="+mj-lt"/>
              <a:buAutoNum type="arabicParenR"/>
            </a:pPr>
            <a:r>
              <a:rPr lang="en-US" dirty="0"/>
              <a:t>At large positive </a:t>
            </a:r>
            <a:r>
              <a:rPr lang="en-US" i="1" dirty="0"/>
              <a:t>V</a:t>
            </a:r>
            <a:r>
              <a:rPr lang="en-US" i="1" baseline="-25000" dirty="0"/>
              <a:t>AC</a:t>
            </a:r>
            <a:r>
              <a:rPr lang="en-US" dirty="0"/>
              <a:t>, the current reaches a maximum.</a:t>
            </a:r>
            <a:endParaRPr lang="en-US" i="1" dirty="0"/>
          </a:p>
          <a:p>
            <a:pPr marL="342900" indent="-342900" algn="l">
              <a:buFont typeface="+mj-lt"/>
              <a:buAutoNum type="arabicParenR"/>
            </a:pPr>
            <a:r>
              <a:rPr lang="en-US" dirty="0"/>
              <a:t>The maximum current increases as the intensity of the incident light increases.</a:t>
            </a:r>
          </a:p>
          <a:p>
            <a:pPr marL="342900" indent="-342900" algn="l">
              <a:buFont typeface="+mj-lt"/>
              <a:buAutoNum type="arabicParenR"/>
            </a:pPr>
            <a:r>
              <a:rPr lang="en-US" dirty="0"/>
              <a:t>When </a:t>
            </a:r>
            <a:r>
              <a:rPr lang="en-US" i="1" dirty="0"/>
              <a:t>V</a:t>
            </a:r>
            <a:r>
              <a:rPr lang="en-US" i="1" baseline="-25000" dirty="0"/>
              <a:t>AC</a:t>
            </a:r>
            <a:r>
              <a:rPr lang="en-US" dirty="0"/>
              <a:t> is negative, the current drops.</a:t>
            </a:r>
          </a:p>
          <a:p>
            <a:pPr marL="342900" indent="-342900" algn="l">
              <a:buFont typeface="+mj-lt"/>
              <a:buAutoNum type="arabicParenR"/>
            </a:pPr>
            <a:r>
              <a:rPr lang="en-US" dirty="0"/>
              <a:t>When </a:t>
            </a:r>
            <a:r>
              <a:rPr lang="en-US" i="1" dirty="0"/>
              <a:t>V</a:t>
            </a:r>
            <a:r>
              <a:rPr lang="en-US" i="1" baseline="-25000" dirty="0"/>
              <a:t>AC</a:t>
            </a:r>
            <a:r>
              <a:rPr lang="en-US" dirty="0"/>
              <a:t> is equal to or more negative than −</a:t>
            </a:r>
            <a:r>
              <a:rPr lang="en-US" i="1" dirty="0"/>
              <a:t>V</a:t>
            </a:r>
            <a:r>
              <a:rPr lang="en-US" baseline="-25000" dirty="0"/>
              <a:t>0</a:t>
            </a:r>
            <a:r>
              <a:rPr lang="en-US" dirty="0"/>
              <a:t>, the current is zero. </a:t>
            </a:r>
            <a:r>
              <a:rPr lang="en-US" i="1" dirty="0"/>
              <a:t>V</a:t>
            </a:r>
            <a:r>
              <a:rPr lang="en-US" baseline="-25000" dirty="0"/>
              <a:t>0</a:t>
            </a:r>
            <a:r>
              <a:rPr lang="en-US" i="1" dirty="0"/>
              <a:t> </a:t>
            </a:r>
            <a:r>
              <a:rPr lang="en-US" dirty="0"/>
              <a:t>is the </a:t>
            </a:r>
            <a:r>
              <a:rPr lang="en-US" b="1" dirty="0">
                <a:solidFill>
                  <a:srgbClr val="0000CC"/>
                </a:solidFill>
              </a:rPr>
              <a:t>stopping potential</a:t>
            </a:r>
            <a:r>
              <a:rPr lang="en-US" dirty="0"/>
              <a:t>.</a:t>
            </a:r>
          </a:p>
          <a:p>
            <a:pPr marL="342900" indent="-342900" algn="l">
              <a:buFont typeface="+mj-lt"/>
              <a:buAutoNum type="arabicParenR"/>
            </a:pPr>
            <a:r>
              <a:rPr lang="en-US" dirty="0"/>
              <a:t>The</a:t>
            </a:r>
            <a:r>
              <a:rPr lang="en-US" i="1" dirty="0">
                <a:solidFill>
                  <a:srgbClr val="0000CC"/>
                </a:solidFill>
              </a:rPr>
              <a:t> </a:t>
            </a:r>
            <a:r>
              <a:rPr lang="en-US" b="1" dirty="0">
                <a:solidFill>
                  <a:srgbClr val="0000CC"/>
                </a:solidFill>
              </a:rPr>
              <a:t>maximum kinetic energy</a:t>
            </a:r>
            <a:r>
              <a:rPr lang="en-US" b="1" dirty="0"/>
              <a:t> </a:t>
            </a:r>
            <a:r>
              <a:rPr lang="en-US" dirty="0"/>
              <a:t>of the photoelectrons is:  </a:t>
            </a:r>
            <a:r>
              <a:rPr lang="en-US" i="1" dirty="0" err="1"/>
              <a:t>K</a:t>
            </a:r>
            <a:r>
              <a:rPr lang="en-US" baseline="-25000" dirty="0" err="1"/>
              <a:t>max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/>
              <a:t>eV</a:t>
            </a:r>
            <a:r>
              <a:rPr lang="en-US" baseline="-25000" dirty="0"/>
              <a:t>0</a:t>
            </a:r>
            <a:r>
              <a:rPr lang="en-US" dirty="0"/>
              <a:t>.</a:t>
            </a:r>
          </a:p>
        </p:txBody>
      </p:sp>
      <p:pic>
        <p:nvPicPr>
          <p:cNvPr id="6" name="Picture 1" descr="C:\Documents and Settings\pw103\My Documents\Teaching\Physics_214_Spring_2012\Other\Chapter38\Images\38_Figure04-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75" y="621323"/>
            <a:ext cx="2628899" cy="24993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3716FA-E9B1-45A5-81C8-16138C11CD3D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447675" y="234950"/>
            <a:ext cx="8505825" cy="32624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l"/>
            <a:r>
              <a:rPr lang="en-US" b="1" u="sng" dirty="0">
                <a:solidFill>
                  <a:srgbClr val="0000CC"/>
                </a:solidFill>
              </a:rPr>
              <a:t>Einstein’s photon model </a:t>
            </a:r>
            <a:r>
              <a:rPr lang="en-US" u="sng" dirty="0"/>
              <a:t>(1905):</a:t>
            </a:r>
          </a:p>
          <a:p>
            <a:pPr marL="171450" indent="-171450" algn="l"/>
            <a:endParaRPr lang="en-US" sz="800" dirty="0"/>
          </a:p>
          <a:p>
            <a:pPr marL="171450" indent="-171450" algn="l">
              <a:buFontTx/>
              <a:buChar char="•"/>
            </a:pPr>
            <a:r>
              <a:rPr lang="en-US" dirty="0"/>
              <a:t>All electromagnetic radiation can be considered as a stream of quanta (</a:t>
            </a:r>
            <a:r>
              <a:rPr lang="en-US" b="1" dirty="0">
                <a:solidFill>
                  <a:srgbClr val="0000CC"/>
                </a:solidFill>
              </a:rPr>
              <a:t>photons</a:t>
            </a:r>
            <a:r>
              <a:rPr lang="en-US" dirty="0"/>
              <a:t>). Each photon has an energy of </a:t>
            </a:r>
          </a:p>
          <a:p>
            <a:pPr marL="171450" indent="-171450" algn="l"/>
            <a:r>
              <a:rPr lang="en-US" i="1" dirty="0">
                <a:solidFill>
                  <a:srgbClr val="0000CC"/>
                </a:solidFill>
              </a:rPr>
              <a:t>	</a:t>
            </a:r>
          </a:p>
          <a:p>
            <a:pPr marL="171450" indent="-171450" algn="l"/>
            <a:endParaRPr lang="en-US" i="1" dirty="0">
              <a:solidFill>
                <a:srgbClr val="0000CC"/>
              </a:solidFill>
            </a:endParaRPr>
          </a:p>
          <a:p>
            <a:pPr marL="171450" indent="-171450" algn="l">
              <a:buFontTx/>
              <a:buChar char="•"/>
            </a:pPr>
            <a:endParaRPr lang="en-US" dirty="0"/>
          </a:p>
          <a:p>
            <a:pPr marL="171450" indent="-171450" algn="l"/>
            <a:endParaRPr lang="en-US" dirty="0"/>
          </a:p>
          <a:p>
            <a:pPr marL="171450" indent="-171450" algn="l">
              <a:buFontTx/>
              <a:buChar char="•"/>
            </a:pPr>
            <a:endParaRPr lang="en-US" dirty="0"/>
          </a:p>
          <a:p>
            <a:pPr marL="171450" indent="-171450" algn="l">
              <a:buFontTx/>
              <a:buChar char="•"/>
            </a:pPr>
            <a:r>
              <a:rPr lang="en-US" dirty="0"/>
              <a:t>A photon of incident light gives </a:t>
            </a:r>
            <a:r>
              <a:rPr lang="en-US" i="1" dirty="0"/>
              <a:t>all</a:t>
            </a:r>
            <a:r>
              <a:rPr lang="en-US" dirty="0"/>
              <a:t> its energy </a:t>
            </a:r>
            <a:r>
              <a:rPr lang="en-US" i="1" dirty="0" err="1"/>
              <a:t>hf</a:t>
            </a:r>
            <a:r>
              <a:rPr lang="en-US" dirty="0"/>
              <a:t> to a </a:t>
            </a:r>
            <a:r>
              <a:rPr lang="en-US" i="1" dirty="0"/>
              <a:t>single</a:t>
            </a:r>
            <a:r>
              <a:rPr lang="en-US" dirty="0"/>
              <a:t> electron in the metal.</a:t>
            </a:r>
          </a:p>
          <a:p>
            <a:pPr marL="171450" indent="-171450" algn="l">
              <a:buFontTx/>
              <a:buChar char="•"/>
            </a:pPr>
            <a:r>
              <a:rPr lang="en-US" dirty="0"/>
              <a:t>Electrons ejected from the surface of the metal without collision with other metal atoms before escaping have the maximum kinetic energy </a:t>
            </a:r>
            <a:r>
              <a:rPr lang="en-US" i="1" dirty="0" err="1"/>
              <a:t>K</a:t>
            </a:r>
            <a:r>
              <a:rPr lang="en-US" baseline="-25000" dirty="0" err="1"/>
              <a:t>max</a:t>
            </a:r>
            <a:r>
              <a:rPr lang="en-US" dirty="0"/>
              <a:t>:</a:t>
            </a:r>
            <a:endParaRPr lang="en-US" baseline="-25000" dirty="0"/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703404" y="3679825"/>
            <a:ext cx="1907895" cy="369332"/>
          </a:xfrm>
          <a:prstGeom prst="rect">
            <a:avLst/>
          </a:prstGeom>
          <a:solidFill>
            <a:srgbClr val="FFFFCC"/>
          </a:solidFill>
          <a:ln w="1905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i="1" dirty="0" err="1"/>
              <a:t>K</a:t>
            </a:r>
            <a:r>
              <a:rPr lang="en-US" baseline="-25000" dirty="0" err="1"/>
              <a:t>max</a:t>
            </a:r>
            <a:r>
              <a:rPr lang="en-US" dirty="0"/>
              <a:t> =</a:t>
            </a:r>
            <a:r>
              <a:rPr lang="en-US" i="1" dirty="0"/>
              <a:t>eV</a:t>
            </a:r>
            <a:r>
              <a:rPr lang="en-US" baseline="-25000" dirty="0"/>
              <a:t>0</a:t>
            </a:r>
            <a:r>
              <a:rPr lang="en-US" dirty="0"/>
              <a:t>= </a:t>
            </a:r>
            <a:r>
              <a:rPr lang="en-US" i="1" dirty="0" err="1"/>
              <a:t>h</a:t>
            </a:r>
            <a:r>
              <a:rPr lang="en-US" dirty="0" err="1"/>
              <a:t>ƒ</a:t>
            </a:r>
            <a:r>
              <a:rPr lang="en-US" dirty="0"/>
              <a:t> – </a:t>
            </a:r>
            <a:r>
              <a:rPr lang="en-US" i="1" dirty="0">
                <a:latin typeface="Symbol" pitchFamily="18" charset="2"/>
              </a:rPr>
              <a:t>f</a:t>
            </a:r>
          </a:p>
        </p:txBody>
      </p:sp>
      <p:sp>
        <p:nvSpPr>
          <p:cNvPr id="22534" name="Rectangle 9"/>
          <p:cNvSpPr>
            <a:spLocks noChangeArrowheads="1"/>
          </p:cNvSpPr>
          <p:nvPr/>
        </p:nvSpPr>
        <p:spPr bwMode="auto">
          <a:xfrm>
            <a:off x="501649" y="4567238"/>
            <a:ext cx="4537076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CC"/>
                </a:solidFill>
              </a:rPr>
              <a:t>Work function </a:t>
            </a:r>
            <a:r>
              <a:rPr lang="en-US" u="sng" dirty="0">
                <a:solidFill>
                  <a:srgbClr val="0000CC"/>
                </a:solidFill>
              </a:rPr>
              <a:t>(</a:t>
            </a:r>
            <a:r>
              <a:rPr lang="en-US" i="1" u="sng" dirty="0">
                <a:solidFill>
                  <a:srgbClr val="0000CC"/>
                </a:solidFill>
                <a:latin typeface="Symbol" pitchFamily="18" charset="2"/>
              </a:rPr>
              <a:t>f</a:t>
            </a:r>
            <a:r>
              <a:rPr lang="en-US" u="sng" dirty="0">
                <a:solidFill>
                  <a:srgbClr val="0000CC"/>
                </a:solidFill>
              </a:rPr>
              <a:t>):</a:t>
            </a:r>
            <a:br>
              <a:rPr lang="en-US" u="sng" dirty="0">
                <a:solidFill>
                  <a:srgbClr val="0000CC"/>
                </a:solidFill>
              </a:rPr>
            </a:br>
            <a:r>
              <a:rPr lang="en-US" dirty="0"/>
              <a:t>The minimum energy with which an electron is bound in the metal. It is on the order of a few electron volts.</a:t>
            </a:r>
          </a:p>
        </p:txBody>
      </p:sp>
      <p:graphicFrame>
        <p:nvGraphicFramePr>
          <p:cNvPr id="1873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9947625"/>
              </p:ext>
            </p:extLst>
          </p:nvPr>
        </p:nvGraphicFramePr>
        <p:xfrm>
          <a:off x="742950" y="1295400"/>
          <a:ext cx="1312863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76" name="Equation" r:id="rId3" imgW="825480" imgH="393480" progId="Equation.3">
                  <p:embed/>
                </p:oleObj>
              </mc:Choice>
              <mc:Fallback>
                <p:oleObj name="Equation" r:id="rId3" imgW="82548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295400"/>
                        <a:ext cx="1312863" cy="6254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3" descr="38_Table01-T"/>
          <p:cNvPicPr>
            <a:picLocks noChangeAspect="1" noChangeArrowheads="1"/>
          </p:cNvPicPr>
          <p:nvPr/>
        </p:nvPicPr>
        <p:blipFill>
          <a:blip r:embed="rId5" cstate="print"/>
          <a:srcRect b="2643"/>
          <a:stretch>
            <a:fillRect/>
          </a:stretch>
        </p:blipFill>
        <p:spPr bwMode="auto">
          <a:xfrm>
            <a:off x="5391149" y="3752413"/>
            <a:ext cx="3275347" cy="2403911"/>
          </a:xfrm>
          <a:prstGeom prst="rect">
            <a:avLst/>
          </a:prstGeom>
          <a:noFill/>
        </p:spPr>
      </p:pic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612309" y="1951038"/>
            <a:ext cx="716009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Planck’s constant</a:t>
            </a:r>
            <a:r>
              <a:rPr lang="en-US" b="1" dirty="0"/>
              <a:t> </a:t>
            </a:r>
            <a:r>
              <a:rPr lang="en-US" i="1" dirty="0"/>
              <a:t>h</a:t>
            </a:r>
            <a:r>
              <a:rPr lang="en-US" dirty="0"/>
              <a:t> = 6.626 × 10</a:t>
            </a:r>
            <a:r>
              <a:rPr lang="en-US" baseline="30000" dirty="0"/>
              <a:t>-34</a:t>
            </a:r>
            <a:r>
              <a:rPr lang="en-US" dirty="0"/>
              <a:t> J·s is a fundamental constant of nature.</a:t>
            </a:r>
          </a:p>
          <a:p>
            <a:pPr algn="l"/>
            <a:r>
              <a:rPr lang="en-US" dirty="0"/>
              <a:t>1 </a:t>
            </a:r>
            <a:r>
              <a:rPr lang="en-US" dirty="0" err="1"/>
              <a:t>eV</a:t>
            </a:r>
            <a:r>
              <a:rPr lang="en-US" dirty="0"/>
              <a:t> energy corresponds to an infrared photon of wavelength 1240 nm</a:t>
            </a:r>
            <a:r>
              <a:rPr lang="en-US" i="1" dirty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A6E65C-F2C9-48C0-ADAF-2A1A2823CD89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387350" y="274638"/>
            <a:ext cx="53403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 u="sng" dirty="0">
                <a:solidFill>
                  <a:srgbClr val="0000CC"/>
                </a:solidFill>
              </a:rPr>
              <a:t>Photon model explanation of the photoelectric effect:</a:t>
            </a:r>
          </a:p>
        </p:txBody>
      </p:sp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361950" y="665163"/>
            <a:ext cx="8515350" cy="2031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/>
            <a:r>
              <a:rPr lang="en-US" dirty="0"/>
              <a:t>1)	</a:t>
            </a:r>
            <a:r>
              <a:rPr lang="en-US" i="1" dirty="0" err="1"/>
              <a:t>K</a:t>
            </a:r>
            <a:r>
              <a:rPr lang="en-US" baseline="-25000" dirty="0" err="1"/>
              <a:t>max</a:t>
            </a:r>
            <a:r>
              <a:rPr lang="en-US" dirty="0"/>
              <a:t> depends on the light frequency and the work function, and is independent of the light intensity.</a:t>
            </a:r>
          </a:p>
          <a:p>
            <a:pPr marL="342900" indent="-342900" algn="l">
              <a:buAutoNum type="arabicParenR" startAt="2"/>
            </a:pPr>
            <a:r>
              <a:rPr lang="en-US" dirty="0"/>
              <a:t>Each photon may have enough energy to eject an electron immediately.</a:t>
            </a:r>
          </a:p>
          <a:p>
            <a:pPr marL="342900" indent="-342900" algn="l">
              <a:buAutoNum type="arabicParenR" startAt="2"/>
            </a:pPr>
            <a:r>
              <a:rPr lang="en-US" dirty="0"/>
              <a:t>There are no photoelectrons ejected below a certain cutoff light frequency, regardless of the light intensity.</a:t>
            </a:r>
          </a:p>
          <a:p>
            <a:pPr marL="342900" indent="-342900" algn="l">
              <a:buAutoNum type="arabicParenR" startAt="2"/>
            </a:pPr>
            <a:r>
              <a:rPr lang="en-US" dirty="0"/>
              <a:t>As the frequency increases, the kinetic energy will increase linearly once the photon energy exceeds the work function.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15925" y="2836863"/>
            <a:ext cx="7631384" cy="800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 u="sng" dirty="0">
                <a:solidFill>
                  <a:srgbClr val="0000CC"/>
                </a:solidFill>
              </a:rPr>
              <a:t>Photon momentum:</a:t>
            </a:r>
          </a:p>
          <a:p>
            <a:pPr algn="l"/>
            <a:endParaRPr lang="en-US" sz="1000" b="1" u="sng" dirty="0">
              <a:solidFill>
                <a:srgbClr val="0000CC"/>
              </a:solidFill>
            </a:endParaRPr>
          </a:p>
          <a:p>
            <a:pPr algn="l"/>
            <a:r>
              <a:rPr lang="en-US" dirty="0"/>
              <a:t>From the relativistic energy-momentum relation, a photon has a momentum of</a:t>
            </a:r>
          </a:p>
        </p:txBody>
      </p:sp>
      <p:graphicFrame>
        <p:nvGraphicFramePr>
          <p:cNvPr id="188418" name="Object 6"/>
          <p:cNvGraphicFramePr>
            <a:graphicFrameLocks noChangeAspect="1"/>
          </p:cNvGraphicFramePr>
          <p:nvPr/>
        </p:nvGraphicFramePr>
        <p:xfrm>
          <a:off x="512763" y="3657600"/>
          <a:ext cx="1716087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99" name="Equation" r:id="rId3" imgW="1079280" imgH="393480" progId="Equation.3">
                  <p:embed/>
                </p:oleObj>
              </mc:Choice>
              <mc:Fallback>
                <p:oleObj name="Equation" r:id="rId3" imgW="107928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3657600"/>
                        <a:ext cx="1716087" cy="62547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471488" y="4605338"/>
            <a:ext cx="5689615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38.1 Laser pointer photons</a:t>
            </a:r>
          </a:p>
          <a:p>
            <a:pPr algn="l"/>
            <a:r>
              <a:rPr lang="en-US" i="1" dirty="0"/>
              <a:t>Example </a:t>
            </a:r>
            <a:r>
              <a:rPr lang="en-US" dirty="0"/>
              <a:t>38.2 A photoelectric-effect experiment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15B386-8649-41A4-9F55-1192DC2A61F3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327025" y="207963"/>
            <a:ext cx="8480425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u="sng" dirty="0">
                <a:solidFill>
                  <a:srgbClr val="0000FF"/>
                </a:solidFill>
              </a:rPr>
              <a:t>Measurement of the cutoff frequency </a:t>
            </a:r>
            <a:r>
              <a:rPr lang="en-US" i="1" u="sng" dirty="0" err="1">
                <a:solidFill>
                  <a:srgbClr val="0000FF"/>
                </a:solidFill>
              </a:rPr>
              <a:t>f</a:t>
            </a:r>
            <a:r>
              <a:rPr lang="en-US" i="1" u="sng" baseline="-25000" dirty="0" err="1">
                <a:solidFill>
                  <a:srgbClr val="0000FF"/>
                </a:solidFill>
              </a:rPr>
              <a:t>c</a:t>
            </a:r>
            <a:r>
              <a:rPr lang="en-US" u="sng" dirty="0">
                <a:solidFill>
                  <a:srgbClr val="0000FF"/>
                </a:solidFill>
              </a:rPr>
              <a:t>, the Planck’s constant </a:t>
            </a:r>
            <a:r>
              <a:rPr lang="en-US" i="1" u="sng" dirty="0">
                <a:solidFill>
                  <a:srgbClr val="0000FF"/>
                </a:solidFill>
              </a:rPr>
              <a:t>h</a:t>
            </a:r>
            <a:r>
              <a:rPr lang="en-US" u="sng" dirty="0">
                <a:solidFill>
                  <a:srgbClr val="0000FF"/>
                </a:solidFill>
              </a:rPr>
              <a:t>, and the work function </a:t>
            </a:r>
            <a:r>
              <a:rPr lang="en-US" i="1" u="sng" dirty="0">
                <a:solidFill>
                  <a:srgbClr val="0000FF"/>
                </a:solidFill>
                <a:latin typeface="Symbol" pitchFamily="18" charset="2"/>
              </a:rPr>
              <a:t>f</a:t>
            </a:r>
            <a:r>
              <a:rPr lang="en-US" u="sng" dirty="0">
                <a:solidFill>
                  <a:srgbClr val="0000FF"/>
                </a:solidFill>
              </a:rPr>
              <a:t>: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55600" y="1798638"/>
            <a:ext cx="4117975" cy="1617662"/>
            <a:chOff x="336550" y="865188"/>
            <a:chExt cx="4117975" cy="1617662"/>
          </a:xfrm>
        </p:grpSpPr>
        <p:sp>
          <p:nvSpPr>
            <p:cNvPr id="5126" name="Rectangle 9"/>
            <p:cNvSpPr>
              <a:spLocks noChangeArrowheads="1"/>
            </p:cNvSpPr>
            <p:nvPr/>
          </p:nvSpPr>
          <p:spPr bwMode="auto">
            <a:xfrm>
              <a:off x="336550" y="865188"/>
              <a:ext cx="4117975" cy="14157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dirty="0"/>
                <a:t>The intersect on the </a:t>
              </a:r>
              <a:r>
                <a:rPr lang="en-US" i="1" dirty="0"/>
                <a:t>x</a:t>
              </a:r>
              <a:r>
                <a:rPr lang="en-US" dirty="0"/>
                <a:t> axis: </a:t>
              </a:r>
              <a:r>
                <a:rPr lang="en-US" i="1" dirty="0"/>
                <a:t> </a:t>
              </a:r>
              <a:r>
                <a:rPr lang="en-US" i="1" dirty="0" err="1"/>
                <a:t>f</a:t>
              </a:r>
              <a:r>
                <a:rPr lang="en-US" i="1" baseline="-25000" dirty="0" err="1"/>
                <a:t>c</a:t>
              </a:r>
              <a:r>
                <a:rPr lang="en-US" dirty="0"/>
                <a:t> </a:t>
              </a:r>
            </a:p>
            <a:p>
              <a:pPr algn="l"/>
              <a:r>
                <a:rPr lang="en-US" dirty="0"/>
                <a:t>The intersect on the </a:t>
              </a:r>
              <a:r>
                <a:rPr lang="en-US" i="1" dirty="0"/>
                <a:t>y</a:t>
              </a:r>
              <a:r>
                <a:rPr lang="en-US" dirty="0"/>
                <a:t> axis: </a:t>
              </a:r>
              <a:r>
                <a:rPr lang="en-US" i="1" dirty="0">
                  <a:latin typeface="Symbol" pitchFamily="18" charset="2"/>
                </a:rPr>
                <a:t>-f/</a:t>
              </a:r>
              <a:r>
                <a:rPr lang="en-US" i="1" dirty="0">
                  <a:cs typeface="Times New Roman" pitchFamily="18" charset="0"/>
                </a:rPr>
                <a:t>e</a:t>
              </a:r>
              <a:r>
                <a:rPr lang="en-US" dirty="0"/>
                <a:t>.</a:t>
              </a:r>
              <a:endParaRPr lang="en-US" dirty="0">
                <a:latin typeface="Symbol" pitchFamily="18" charset="2"/>
              </a:endParaRPr>
            </a:p>
            <a:p>
              <a:pPr algn="l"/>
              <a:r>
                <a:rPr lang="en-US" dirty="0"/>
                <a:t>The slope:</a:t>
              </a:r>
              <a:r>
                <a:rPr lang="en-US" i="1" dirty="0"/>
                <a:t> h/e.</a:t>
              </a:r>
              <a:r>
                <a:rPr lang="en-US" dirty="0"/>
                <a:t> </a:t>
              </a:r>
            </a:p>
            <a:p>
              <a:pPr algn="l"/>
              <a:endParaRPr lang="en-US" sz="1400" dirty="0"/>
            </a:p>
            <a:p>
              <a:pPr algn="l"/>
              <a:r>
                <a:rPr lang="en-US" dirty="0"/>
                <a:t>Cutoff wavelength:  </a:t>
              </a:r>
            </a:p>
          </p:txBody>
        </p:sp>
        <p:graphicFrame>
          <p:nvGraphicFramePr>
            <p:cNvPr id="5122" name="Object 11"/>
            <p:cNvGraphicFramePr>
              <a:graphicFrameLocks noChangeAspect="1"/>
            </p:cNvGraphicFramePr>
            <p:nvPr/>
          </p:nvGraphicFramePr>
          <p:xfrm>
            <a:off x="2235200" y="1776413"/>
            <a:ext cx="1406525" cy="706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537" name="Equation" r:id="rId3" imgW="863280" imgH="431640" progId="Equation.3">
                    <p:embed/>
                  </p:oleObj>
                </mc:Choice>
                <mc:Fallback>
                  <p:oleObj name="Equation" r:id="rId3" imgW="863280" imgH="43164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5200" y="1776413"/>
                          <a:ext cx="1406525" cy="706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27" name="Rectangle 17"/>
          <p:cNvSpPr>
            <a:spLocks noChangeArrowheads="1"/>
          </p:cNvSpPr>
          <p:nvPr/>
        </p:nvSpPr>
        <p:spPr bwMode="auto">
          <a:xfrm>
            <a:off x="376238" y="3509963"/>
            <a:ext cx="7356212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38.3 Determining </a:t>
            </a:r>
            <a:r>
              <a:rPr lang="en-US" i="1" dirty="0">
                <a:latin typeface="Symbol" panose="05050102010706020507" pitchFamily="18" charset="2"/>
              </a:rPr>
              <a:t>f</a:t>
            </a:r>
            <a:r>
              <a:rPr lang="en-US" dirty="0"/>
              <a:t> and </a:t>
            </a:r>
            <a:r>
              <a:rPr lang="en-US" i="1" dirty="0"/>
              <a:t>h</a:t>
            </a:r>
            <a:r>
              <a:rPr lang="en-US" dirty="0"/>
              <a:t> experimentally</a:t>
            </a:r>
          </a:p>
          <a:p>
            <a:pPr algn="l"/>
            <a:r>
              <a:rPr lang="en-US" i="1" dirty="0"/>
              <a:t>Test </a:t>
            </a:r>
            <a:r>
              <a:rPr lang="en-US" dirty="0"/>
              <a:t>38.1</a:t>
            </a:r>
          </a:p>
        </p:txBody>
      </p:sp>
      <p:pic>
        <p:nvPicPr>
          <p:cNvPr id="186371" name="Picture 3" descr="C:\Documents and Settings\pw103\My Documents\Teaching\Physics_214_Spring_2012\Other\Chapter38\Images\38_Figure06-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95850" y="829534"/>
            <a:ext cx="3257550" cy="2509112"/>
          </a:xfrm>
          <a:prstGeom prst="rect">
            <a:avLst/>
          </a:prstGeom>
          <a:noFill/>
        </p:spPr>
      </p:pic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438150" y="638175"/>
          <a:ext cx="2295525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538" name="Equation" r:id="rId6" imgW="1409400" imgH="634680" progId="Equation.3">
                  <p:embed/>
                </p:oleObj>
              </mc:Choice>
              <mc:Fallback>
                <p:oleObj name="Equation" r:id="rId6" imgW="1409400" imgH="6346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638175"/>
                        <a:ext cx="2295525" cy="103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A57A57-FCFF-4B4B-AD5E-FE1048E8C3C6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4579" name="Rectangle 12"/>
          <p:cNvSpPr>
            <a:spLocks noChangeArrowheads="1"/>
          </p:cNvSpPr>
          <p:nvPr/>
        </p:nvSpPr>
        <p:spPr bwMode="auto">
          <a:xfrm>
            <a:off x="533400" y="487363"/>
            <a:ext cx="39846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u="sng" dirty="0">
                <a:solidFill>
                  <a:srgbClr val="0000CC"/>
                </a:solidFill>
              </a:rPr>
              <a:t>Applications of the photoelectric effect:</a:t>
            </a:r>
          </a:p>
        </p:txBody>
      </p:sp>
      <p:pic>
        <p:nvPicPr>
          <p:cNvPr id="24580" name="Picture 13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075" y="1257300"/>
            <a:ext cx="4733925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14"/>
          <p:cNvSpPr txBox="1">
            <a:spLocks noChangeArrowheads="1"/>
          </p:cNvSpPr>
          <p:nvPr/>
        </p:nvSpPr>
        <p:spPr bwMode="auto">
          <a:xfrm>
            <a:off x="2135188" y="3460750"/>
            <a:ext cx="1876425" cy="346075"/>
          </a:xfrm>
          <a:prstGeom prst="rect">
            <a:avLst/>
          </a:prstGeom>
          <a:noFill/>
          <a:ln w="9525" algn="ctr">
            <a:solidFill>
              <a:srgbClr val="0000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Photomultiplier tube</a:t>
            </a:r>
          </a:p>
        </p:txBody>
      </p:sp>
      <p:pic>
        <p:nvPicPr>
          <p:cNvPr id="24582" name="Picture 15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1913" y="1241425"/>
            <a:ext cx="183832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Text Box 16"/>
          <p:cNvSpPr txBox="1">
            <a:spLocks noChangeArrowheads="1"/>
          </p:cNvSpPr>
          <p:nvPr/>
        </p:nvSpPr>
        <p:spPr bwMode="auto">
          <a:xfrm>
            <a:off x="6697663" y="3355975"/>
            <a:ext cx="1293812" cy="346075"/>
          </a:xfrm>
          <a:prstGeom prst="rect">
            <a:avLst/>
          </a:prstGeom>
          <a:noFill/>
          <a:ln w="9525" algn="ctr">
            <a:solidFill>
              <a:srgbClr val="0000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CCD Camera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9" y="514350"/>
            <a:ext cx="2157411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Ch38: 1-2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No homework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022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34905" y="845607"/>
            <a:ext cx="5005785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660066"/>
                </a:solidFill>
              </a:rPr>
              <a:t>38.2 Light emitted as photons: x-ray production</a:t>
            </a:r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  <a:p>
            <a:pPr algn="l"/>
            <a:r>
              <a:rPr lang="en-US" b="1" dirty="0">
                <a:solidFill>
                  <a:srgbClr val="0000CC"/>
                </a:solidFill>
              </a:rPr>
              <a:t>X-ray:</a:t>
            </a:r>
            <a:r>
              <a:rPr lang="en-US" b="1" dirty="0"/>
              <a:t> </a:t>
            </a:r>
            <a:r>
              <a:rPr lang="en-US" dirty="0"/>
              <a:t>Electromagnetic radiation in the wavelength range of about 0.01-10 nm, or photon energies of about 100 </a:t>
            </a:r>
            <a:r>
              <a:rPr lang="en-US" dirty="0" err="1"/>
              <a:t>eV</a:t>
            </a:r>
            <a:r>
              <a:rPr lang="en-US" dirty="0"/>
              <a:t> -100 </a:t>
            </a:r>
            <a:r>
              <a:rPr lang="en-US" dirty="0" err="1"/>
              <a:t>keV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494172" y="2223737"/>
            <a:ext cx="47709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Roentgen’s 1895 apparatus:</a:t>
            </a:r>
          </a:p>
          <a:p>
            <a:pPr marL="342900" indent="-342900" algn="l">
              <a:buAutoNum type="arabicParenR"/>
            </a:pPr>
            <a:r>
              <a:rPr lang="en-US" dirty="0"/>
              <a:t>Electrons are released from the cathode by </a:t>
            </a:r>
            <a:r>
              <a:rPr lang="en-US" dirty="0">
                <a:solidFill>
                  <a:srgbClr val="0000FF"/>
                </a:solidFill>
              </a:rPr>
              <a:t>thermionic emission</a:t>
            </a:r>
            <a:r>
              <a:rPr lang="en-US" dirty="0"/>
              <a:t>.</a:t>
            </a:r>
          </a:p>
          <a:p>
            <a:pPr marL="342900" indent="-342900" algn="l">
              <a:buAutoNum type="arabicParenR"/>
            </a:pPr>
            <a:r>
              <a:rPr lang="en-US" dirty="0"/>
              <a:t>The electrons are then accelerated toward the anode by a potential difference.</a:t>
            </a:r>
          </a:p>
          <a:p>
            <a:pPr marL="342900" indent="-342900" algn="l">
              <a:buAutoNum type="arabicParenR"/>
            </a:pPr>
            <a:r>
              <a:rPr lang="en-US" dirty="0"/>
              <a:t>The electrons are decelerated by the anode. Electromagnetic waves are produced, which is called </a:t>
            </a:r>
            <a:r>
              <a:rPr lang="en-US" b="1" dirty="0">
                <a:solidFill>
                  <a:srgbClr val="0000FF"/>
                </a:solidFill>
              </a:rPr>
              <a:t>bremsstrahlung</a:t>
            </a:r>
            <a:r>
              <a:rPr lang="en-US" dirty="0"/>
              <a:t> (braking radiation).</a:t>
            </a:r>
          </a:p>
        </p:txBody>
      </p:sp>
      <p:pic>
        <p:nvPicPr>
          <p:cNvPr id="245763" name="Picture 3" descr="C:\Users\pw103\Documents\Teaching\Physics_214_Spring_2013\Other\Chapter38\A_Images\A_Figures_and_Photos\38_07_Fig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512" y="1091605"/>
            <a:ext cx="2680758" cy="277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4172" y="348734"/>
            <a:ext cx="3531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b="1" u="sng" dirty="0">
                <a:solidFill>
                  <a:srgbClr val="660066"/>
                </a:solidFill>
                <a:latin typeface="Arial" charset="0"/>
              </a:rPr>
              <a:t>February 24 X-ray production</a:t>
            </a:r>
          </a:p>
        </p:txBody>
      </p:sp>
    </p:spTree>
    <p:extLst>
      <p:ext uri="{BB962C8B-B14F-4D97-AF65-F5344CB8AC3E}">
        <p14:creationId xmlns:p14="http://schemas.microsoft.com/office/powerpoint/2010/main" val="2730728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4" name="Picture 4" descr="C:\Users\pw103\Documents\Teaching\Physics_214_Spring_2013\Other\Chapter38\A_Images\A_Figures_and_Photos\38_08_Figu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466" y="595139"/>
            <a:ext cx="2802333" cy="307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34905" y="595139"/>
            <a:ext cx="4770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Roentgen’s 1895 apparatus:</a:t>
            </a:r>
          </a:p>
          <a:p>
            <a:pPr algn="l"/>
            <a:r>
              <a:rPr lang="en-US" dirty="0"/>
              <a:t>Part or all of the kinetic energy of the electron can be used to produce an x-ray photon. The </a:t>
            </a:r>
            <a:r>
              <a:rPr lang="en-US" dirty="0">
                <a:solidFill>
                  <a:srgbClr val="0000FF"/>
                </a:solidFill>
              </a:rPr>
              <a:t>most energetic photon </a:t>
            </a:r>
            <a:r>
              <a:rPr lang="en-US" dirty="0"/>
              <a:t>is given by  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8216845"/>
              </p:ext>
            </p:extLst>
          </p:nvPr>
        </p:nvGraphicFramePr>
        <p:xfrm>
          <a:off x="561904" y="1940124"/>
          <a:ext cx="19986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2" name="Equation" r:id="rId4" imgW="1257120" imgH="431640" progId="Equation.DSMT4">
                  <p:embed/>
                </p:oleObj>
              </mc:Choice>
              <mc:Fallback>
                <p:oleObj name="Equation" r:id="rId4" imgW="1257120" imgH="4316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04" y="1940124"/>
                        <a:ext cx="1998663" cy="6858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434904" y="5141358"/>
            <a:ext cx="5752832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38.4 Producing x rays</a:t>
            </a:r>
          </a:p>
          <a:p>
            <a:pPr algn="l"/>
            <a:r>
              <a:rPr lang="en-US" i="1" dirty="0"/>
              <a:t>Test </a:t>
            </a:r>
            <a:r>
              <a:rPr lang="en-US" dirty="0"/>
              <a:t>38.2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904" y="2771838"/>
            <a:ext cx="46196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Here </a:t>
            </a:r>
            <a:r>
              <a:rPr lang="en-US" i="1" dirty="0" err="1">
                <a:latin typeface="Symbol" panose="05050102010706020507" pitchFamily="18" charset="2"/>
              </a:rPr>
              <a:t>l</a:t>
            </a:r>
            <a:r>
              <a:rPr lang="en-US" baseline="-25000" dirty="0" err="1"/>
              <a:t>min</a:t>
            </a:r>
            <a:r>
              <a:rPr lang="en-US" dirty="0"/>
              <a:t> is the minimum wavelength of the generated x-ray.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434904" y="3634082"/>
            <a:ext cx="5974773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u="sng" dirty="0">
                <a:solidFill>
                  <a:srgbClr val="0000CC"/>
                </a:solidFill>
              </a:rPr>
              <a:t>Applications of x-rays:</a:t>
            </a:r>
          </a:p>
          <a:p>
            <a:pPr algn="l"/>
            <a:r>
              <a:rPr lang="en-US" dirty="0"/>
              <a:t>Medicine and industry imaging. Particularly broken bones.</a:t>
            </a:r>
          </a:p>
          <a:p>
            <a:pPr algn="l"/>
            <a:r>
              <a:rPr lang="en-US" dirty="0"/>
              <a:t>CT (computer tomography).</a:t>
            </a:r>
          </a:p>
        </p:txBody>
      </p:sp>
    </p:spTree>
    <p:extLst>
      <p:ext uri="{BB962C8B-B14F-4D97-AF65-F5344CB8AC3E}">
        <p14:creationId xmlns:p14="http://schemas.microsoft.com/office/powerpoint/2010/main" val="1291235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9" y="514349"/>
            <a:ext cx="3405463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Ch38: 1-2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Ch38: 1,6,7,10,12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March 7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5913440" y="3476235"/>
            <a:ext cx="2822575" cy="2847975"/>
            <a:chOff x="5859464" y="2952755"/>
            <a:chExt cx="3017836" cy="3124835"/>
          </a:xfrm>
        </p:grpSpPr>
        <p:pic>
          <p:nvPicPr>
            <p:cNvPr id="237571" name="Picture 3" descr="C:\Documents and Settings\pw103\My Documents\Teaching\Physics_214_Spring_2012\Other\Chapter38\Images\38_Figure27b-I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59464" y="2952755"/>
              <a:ext cx="3017836" cy="3124835"/>
            </a:xfrm>
            <a:prstGeom prst="rect">
              <a:avLst/>
            </a:prstGeom>
            <a:noFill/>
          </p:spPr>
        </p:pic>
        <p:sp>
          <p:nvSpPr>
            <p:cNvPr id="17" name="Rectangle 16"/>
            <p:cNvSpPr/>
            <p:nvPr/>
          </p:nvSpPr>
          <p:spPr>
            <a:xfrm>
              <a:off x="6271412" y="4663559"/>
              <a:ext cx="2968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i="1" dirty="0">
                  <a:latin typeface="Symbol" pitchFamily="18" charset="2"/>
                </a:rPr>
                <a:t>l</a:t>
              </a:r>
            </a:p>
          </p:txBody>
        </p:sp>
      </p:grp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ADFC89-1660-466C-A725-900CD541689A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377827" y="830979"/>
            <a:ext cx="5105400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l"/>
            <a:r>
              <a:rPr lang="en-US" b="1" dirty="0">
                <a:solidFill>
                  <a:srgbClr val="0000CC"/>
                </a:solidFill>
              </a:rPr>
              <a:t>Arthur Holly Compton</a:t>
            </a:r>
            <a:r>
              <a:rPr lang="en-US" dirty="0"/>
              <a:t> (1892 –1962):</a:t>
            </a:r>
          </a:p>
          <a:p>
            <a:pPr marL="228600" indent="-228600" algn="l">
              <a:buFontTx/>
              <a:buChar char="•"/>
            </a:pPr>
            <a:r>
              <a:rPr lang="en-US" dirty="0"/>
              <a:t>Nobel Prize in Physics (1927) for the discovery of the Compton effect.</a:t>
            </a:r>
          </a:p>
          <a:p>
            <a:pPr marL="228600" indent="-228600" algn="l">
              <a:buFontTx/>
              <a:buChar char="•"/>
            </a:pPr>
            <a:r>
              <a:rPr lang="en-US" dirty="0"/>
              <a:t>Met Lab at the University of Chicago.</a:t>
            </a:r>
          </a:p>
          <a:p>
            <a:pPr marL="228600" indent="-228600" algn="l">
              <a:buFontTx/>
              <a:buChar char="•"/>
            </a:pPr>
            <a:r>
              <a:rPr lang="en-US" dirty="0"/>
              <a:t>Chancellor of Washington University at St. Louis (1946-1953).</a:t>
            </a:r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396877" y="2496190"/>
            <a:ext cx="5516563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CC"/>
                </a:solidFill>
              </a:rPr>
              <a:t>Compton effect:</a:t>
            </a:r>
            <a:r>
              <a:rPr lang="en-US" dirty="0"/>
              <a:t> The decrease in energy (increase in wavelength) of an x-ray or gamma ray photon when scattered from matter.</a:t>
            </a:r>
            <a:endParaRPr lang="en-US" sz="800" dirty="0"/>
          </a:p>
        </p:txBody>
      </p:sp>
      <p:pic>
        <p:nvPicPr>
          <p:cNvPr id="26629" name="Picture 6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3712" y="966673"/>
            <a:ext cx="1901032" cy="232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96877" y="3410110"/>
            <a:ext cx="5180012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u="sng" dirty="0">
                <a:solidFill>
                  <a:srgbClr val="0000CC"/>
                </a:solidFill>
              </a:rPr>
              <a:t>Experimental results:</a:t>
            </a:r>
          </a:p>
          <a:p>
            <a:pPr algn="l"/>
            <a:r>
              <a:rPr lang="en-US" dirty="0"/>
              <a:t>At a given angle </a:t>
            </a:r>
            <a:r>
              <a:rPr lang="en-US" i="1" dirty="0">
                <a:latin typeface="Symbol" pitchFamily="18" charset="2"/>
              </a:rPr>
              <a:t>f</a:t>
            </a:r>
            <a:r>
              <a:rPr lang="en-US" dirty="0"/>
              <a:t> , only one frequency of radiation (besides the incident frequency) is observed.</a:t>
            </a:r>
          </a:p>
        </p:txBody>
      </p:sp>
      <p:graphicFrame>
        <p:nvGraphicFramePr>
          <p:cNvPr id="2375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8654425"/>
              </p:ext>
            </p:extLst>
          </p:nvPr>
        </p:nvGraphicFramePr>
        <p:xfrm>
          <a:off x="442916" y="4781863"/>
          <a:ext cx="213042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32" name="Equation" r:id="rId5" imgW="1307880" imgH="393480" progId="Equation.3">
                  <p:embed/>
                </p:oleObj>
              </mc:Choice>
              <mc:Fallback>
                <p:oleObj name="Equation" r:id="rId5" imgW="1307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6" y="4781863"/>
                        <a:ext cx="2130425" cy="6445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425452" y="5503710"/>
            <a:ext cx="36449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u="sng" dirty="0"/>
              <a:t>Compton wavelength</a:t>
            </a:r>
            <a:r>
              <a:rPr lang="en-US" i="1" dirty="0"/>
              <a:t> </a:t>
            </a:r>
            <a:r>
              <a:rPr lang="en-US" dirty="0"/>
              <a:t>of the electron: </a:t>
            </a:r>
          </a:p>
        </p:txBody>
      </p:sp>
      <p:graphicFrame>
        <p:nvGraphicFramePr>
          <p:cNvPr id="1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494025"/>
              </p:ext>
            </p:extLst>
          </p:nvPr>
        </p:nvGraphicFramePr>
        <p:xfrm>
          <a:off x="485777" y="5894235"/>
          <a:ext cx="229552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33" name="Equation" r:id="rId7" imgW="1409400" imgH="393480" progId="Equation.3">
                  <p:embed/>
                </p:oleObj>
              </mc:Choice>
              <mc:Fallback>
                <p:oleObj name="Equation" r:id="rId7" imgW="1409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7" y="5894235"/>
                        <a:ext cx="2295525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387352" y="4333440"/>
            <a:ext cx="25717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 u="sng" dirty="0">
                <a:solidFill>
                  <a:srgbClr val="0000CC"/>
                </a:solidFill>
              </a:rPr>
              <a:t>Compton shift equation: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396877" y="231775"/>
            <a:ext cx="8253413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March 3 Compton scattering</a:t>
            </a:r>
          </a:p>
          <a:p>
            <a:pPr lvl="0" algn="l"/>
            <a:r>
              <a:rPr lang="en-US" b="1" dirty="0">
                <a:solidFill>
                  <a:srgbClr val="660066"/>
                </a:solidFill>
              </a:rPr>
              <a:t>38.3 Light scattered as photons: Compton scattering and pair production</a:t>
            </a:r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925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FA03EC-FD6D-4082-AC26-643A1DCB4C81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7655" name="Rectangle 10"/>
          <p:cNvSpPr>
            <a:spLocks noChangeArrowheads="1"/>
          </p:cNvSpPr>
          <p:nvPr/>
        </p:nvSpPr>
        <p:spPr bwMode="auto">
          <a:xfrm>
            <a:off x="349248" y="255588"/>
            <a:ext cx="8375652" cy="1477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u="sng" dirty="0">
                <a:solidFill>
                  <a:srgbClr val="0000CC"/>
                </a:solidFill>
              </a:rPr>
              <a:t>Compton’s explanation: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/>
              <a:t>The photons can be thought as point-like particles having </a:t>
            </a:r>
            <a:r>
              <a:rPr lang="en-US" b="1" dirty="0">
                <a:solidFill>
                  <a:srgbClr val="0000FF"/>
                </a:solidFill>
              </a:rPr>
              <a:t>energy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h</a:t>
            </a:r>
            <a:r>
              <a:rPr lang="en-US" dirty="0" err="1">
                <a:solidFill>
                  <a:srgbClr val="0000FF"/>
                </a:solidFill>
              </a:rPr>
              <a:t>ƒ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0000FF"/>
                </a:solidFill>
              </a:rPr>
              <a:t>momentum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i="1" dirty="0">
                <a:solidFill>
                  <a:srgbClr val="0000FF"/>
                </a:solidFill>
              </a:rPr>
              <a:t>h/</a:t>
            </a:r>
            <a:r>
              <a:rPr lang="en-US" i="1" dirty="0">
                <a:solidFill>
                  <a:srgbClr val="0000FF"/>
                </a:solidFill>
                <a:latin typeface="Symbol" pitchFamily="18" charset="2"/>
              </a:rPr>
              <a:t>l</a:t>
            </a:r>
            <a:r>
              <a:rPr lang="en-US" dirty="0"/>
              <a:t>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/>
              <a:t>The total </a:t>
            </a:r>
            <a:r>
              <a:rPr lang="en-US" i="1" dirty="0"/>
              <a:t>energy</a:t>
            </a:r>
            <a:r>
              <a:rPr lang="en-US" dirty="0"/>
              <a:t> and </a:t>
            </a:r>
            <a:r>
              <a:rPr lang="en-US" i="1" dirty="0"/>
              <a:t>momentum</a:t>
            </a:r>
            <a:r>
              <a:rPr lang="en-US" dirty="0"/>
              <a:t> of the isolated system of the colliding photon-electron pair are conserved.</a:t>
            </a:r>
            <a:endParaRPr lang="en-US" u="sng" dirty="0">
              <a:solidFill>
                <a:schemeClr val="tx2"/>
              </a:solidFill>
            </a:endParaRPr>
          </a:p>
        </p:txBody>
      </p:sp>
      <p:pic>
        <p:nvPicPr>
          <p:cNvPr id="238594" name="Picture 2" descr="C:\Documents and Settings\pw103\My Documents\Teaching\Physics_214_Spring_2012\Other\Chapter38\Images\38_Figure28-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2816" y="3110104"/>
            <a:ext cx="2307350" cy="3046350"/>
          </a:xfrm>
          <a:prstGeom prst="rect">
            <a:avLst/>
          </a:prstGeom>
          <a:noFill/>
        </p:spPr>
      </p:pic>
      <p:graphicFrame>
        <p:nvGraphicFramePr>
          <p:cNvPr id="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118500"/>
              </p:ext>
            </p:extLst>
          </p:nvPr>
        </p:nvGraphicFramePr>
        <p:xfrm>
          <a:off x="403225" y="1773238"/>
          <a:ext cx="6176963" cy="267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82" name="Equation" r:id="rId4" imgW="3949560" imgH="1701720" progId="Equation.DSMT4">
                  <p:embed/>
                </p:oleObj>
              </mc:Choice>
              <mc:Fallback>
                <p:oleObj name="Equation" r:id="rId4" imgW="3949560" imgH="1701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1773238"/>
                        <a:ext cx="6176963" cy="2671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358338" y="4569392"/>
            <a:ext cx="3595688" cy="92333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Questions:</a:t>
            </a:r>
          </a:p>
          <a:p>
            <a:pPr algn="l"/>
            <a:r>
              <a:rPr lang="en-US" dirty="0"/>
              <a:t>1) Can 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i="1" dirty="0">
                <a:latin typeface="Symbol" pitchFamily="18" charset="2"/>
              </a:rPr>
              <a:t>l</a:t>
            </a:r>
            <a:r>
              <a:rPr lang="en-US" dirty="0"/>
              <a:t> be negative?</a:t>
            </a:r>
          </a:p>
          <a:p>
            <a:pPr algn="l"/>
            <a:r>
              <a:rPr lang="en-US" dirty="0"/>
              <a:t>2) What is the largest possible 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i="1" dirty="0">
                <a:latin typeface="Symbol" pitchFamily="18" charset="2"/>
              </a:rPr>
              <a:t>l</a:t>
            </a:r>
            <a:r>
              <a:rPr lang="en-US" dirty="0"/>
              <a:t>?</a:t>
            </a:r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366707" y="5626255"/>
            <a:ext cx="55191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>
                <a:solidFill>
                  <a:srgbClr val="000000"/>
                </a:solidFill>
              </a:rPr>
              <a:t>Example </a:t>
            </a:r>
            <a:r>
              <a:rPr lang="en-US" dirty="0">
                <a:solidFill>
                  <a:srgbClr val="000000"/>
                </a:solidFill>
              </a:rPr>
              <a:t>38.5 Compton scattering</a:t>
            </a:r>
          </a:p>
        </p:txBody>
      </p:sp>
    </p:spTree>
    <p:extLst>
      <p:ext uri="{BB962C8B-B14F-4D97-AF65-F5344CB8AC3E}">
        <p14:creationId xmlns:p14="http://schemas.microsoft.com/office/powerpoint/2010/main" val="2576910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CDE96-D308-4240-BFE1-87C587870BD8}" type="slidenum">
              <a:rPr lang="en-US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4324" y="348503"/>
            <a:ext cx="80295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CC"/>
                </a:solidFill>
              </a:rPr>
              <a:t>Pair production:</a:t>
            </a:r>
            <a:endParaRPr lang="en-US" dirty="0"/>
          </a:p>
          <a:p>
            <a:pPr algn="l"/>
            <a:r>
              <a:rPr lang="en-US" dirty="0"/>
              <a:t>When a gamma-ray photon with sufficient short wavelength hits a target, it may disappear and produces an </a:t>
            </a:r>
            <a:r>
              <a:rPr lang="en-US" dirty="0">
                <a:solidFill>
                  <a:srgbClr val="0000CC"/>
                </a:solidFill>
              </a:rPr>
              <a:t>electron</a:t>
            </a:r>
            <a:r>
              <a:rPr lang="en-US" dirty="0"/>
              <a:t> and a </a:t>
            </a:r>
            <a:r>
              <a:rPr lang="en-US" dirty="0">
                <a:solidFill>
                  <a:srgbClr val="0000CC"/>
                </a:solidFill>
              </a:rPr>
              <a:t>positron</a:t>
            </a:r>
            <a:r>
              <a:rPr lang="en-US" dirty="0"/>
              <a:t>.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308115"/>
              </p:ext>
            </p:extLst>
          </p:nvPr>
        </p:nvGraphicFramePr>
        <p:xfrm>
          <a:off x="355599" y="1301203"/>
          <a:ext cx="4530725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07" name="Equation" r:id="rId3" imgW="2895480" imgH="685800" progId="Equation.3">
                  <p:embed/>
                </p:oleObj>
              </mc:Choice>
              <mc:Fallback>
                <p:oleObj name="Equation" r:id="rId3" imgW="2895480" imgH="685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599" y="1301203"/>
                        <a:ext cx="4530725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8835" name="Picture 3" descr="C:\Users\pw103\Documents\Teaching\Physics_214_Spring_2013\Other\Chapter38\A_Images\A_Figures_and_Photos\38_14_Figure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458" y="1668994"/>
            <a:ext cx="2771774" cy="271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4324" y="2423214"/>
            <a:ext cx="47281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CC"/>
                </a:solidFill>
              </a:rPr>
              <a:t>Electron-positron pair annihilation:</a:t>
            </a:r>
          </a:p>
          <a:p>
            <a:pPr algn="l"/>
            <a:r>
              <a:rPr lang="en-US" dirty="0"/>
              <a:t>When a positron and an electron collide, they disappear and two (or three) photons are produced.</a:t>
            </a:r>
          </a:p>
          <a:p>
            <a:pPr algn="l"/>
            <a:r>
              <a:rPr lang="en-US" dirty="0"/>
              <a:t>Decay into a single photon is not possible because of momentum conservation.</a:t>
            </a:r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355599" y="4381846"/>
            <a:ext cx="304442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i="1" dirty="0">
                <a:solidFill>
                  <a:srgbClr val="000000"/>
                </a:solidFill>
              </a:rPr>
              <a:t>Example </a:t>
            </a:r>
            <a:r>
              <a:rPr lang="en-US" dirty="0">
                <a:solidFill>
                  <a:srgbClr val="000000"/>
                </a:solidFill>
              </a:rPr>
              <a:t>38.6 Pair annihilation</a:t>
            </a:r>
          </a:p>
          <a:p>
            <a:pPr algn="l"/>
            <a:r>
              <a:rPr lang="en-US" i="1" dirty="0">
                <a:solidFill>
                  <a:srgbClr val="000000"/>
                </a:solidFill>
              </a:rPr>
              <a:t>Test</a:t>
            </a:r>
            <a:r>
              <a:rPr lang="en-US" dirty="0">
                <a:solidFill>
                  <a:srgbClr val="000000"/>
                </a:solidFill>
              </a:rPr>
              <a:t> 38.3</a:t>
            </a:r>
          </a:p>
        </p:txBody>
      </p:sp>
    </p:spTree>
    <p:extLst>
      <p:ext uri="{BB962C8B-B14F-4D97-AF65-F5344CB8AC3E}">
        <p14:creationId xmlns:p14="http://schemas.microsoft.com/office/powerpoint/2010/main" val="2547848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5BF73-2105-4C2B-82A8-EA1DD29C208D}" type="slidenum">
              <a:rPr lang="en-US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509587" y="390525"/>
            <a:ext cx="3774546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Read: Ch38: 3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Ch38: 13,15,16,17,20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March 21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2762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E7878-20DC-43DD-8D25-C6DA230069EA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2438" y="1111893"/>
            <a:ext cx="37814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CC"/>
                </a:solidFill>
              </a:rPr>
              <a:t>Photons and electromagnetic waves: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2437" y="1413913"/>
            <a:ext cx="5457295" cy="2031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 algn="l">
              <a:buFontTx/>
              <a:buChar char="•"/>
            </a:pPr>
            <a:r>
              <a:rPr lang="en-US" dirty="0"/>
              <a:t>Depending on the phenomenon being observed, some experiments are best explained by  the photon model, while others are best explained by the wave model.</a:t>
            </a:r>
          </a:p>
          <a:p>
            <a:pPr marL="171450" indent="-171450" algn="l">
              <a:buFontTx/>
              <a:buChar char="•"/>
            </a:pPr>
            <a:r>
              <a:rPr lang="en-US" u="sng" dirty="0">
                <a:solidFill>
                  <a:srgbClr val="0000CC"/>
                </a:solidFill>
              </a:rPr>
              <a:t>Principle of complementarity:</a:t>
            </a:r>
            <a:r>
              <a:rPr lang="en-US" dirty="0"/>
              <a:t> The wave and particle models of matters complement each other. Neither model can be used exclusively to describe matter or radiation adequately.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54035" y="3574489"/>
            <a:ext cx="5355697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800080"/>
                </a:solidFill>
              </a:rPr>
              <a:t>Diffraction and interference in the photon picture:</a:t>
            </a:r>
          </a:p>
          <a:p>
            <a:pPr algn="l"/>
            <a:r>
              <a:rPr lang="en-US" dirty="0"/>
              <a:t>The wave description explains the interference and diffraction patterns, while the particle description explains the single photon measurement of the patterns.</a:t>
            </a:r>
          </a:p>
        </p:txBody>
      </p:sp>
      <p:pic>
        <p:nvPicPr>
          <p:cNvPr id="245762" name="Picture 2" descr="C:\Documents and Settings\pw103\My Documents\Teaching\Physics_214_Spring_2012\Other\Chapter38\Images\38_Figure33-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3421" y="1967112"/>
            <a:ext cx="2270126" cy="3611129"/>
          </a:xfrm>
          <a:prstGeom prst="rect">
            <a:avLst/>
          </a:prstGeom>
          <a:noFill/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52438" y="314325"/>
            <a:ext cx="8420100" cy="800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March 7 The uncertainty principle</a:t>
            </a:r>
          </a:p>
          <a:p>
            <a:pPr algn="l"/>
            <a:endParaRPr lang="en-US" sz="800" b="1" dirty="0">
              <a:solidFill>
                <a:srgbClr val="660066"/>
              </a:solidFill>
            </a:endParaRPr>
          </a:p>
          <a:p>
            <a:pPr algn="l"/>
            <a:r>
              <a:rPr lang="en-US" b="1" dirty="0">
                <a:solidFill>
                  <a:srgbClr val="660066"/>
                </a:solidFill>
              </a:rPr>
              <a:t>38.4 Wave-particle duality, probability and uncertainty</a:t>
            </a:r>
            <a:endParaRPr lang="en-US" sz="800" b="1" u="sng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05864" y="1296559"/>
            <a:ext cx="1669771" cy="523220"/>
          </a:xfrm>
          <a:prstGeom prst="rect">
            <a:avLst/>
          </a:prstGeom>
          <a:ln w="127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Double-slit interference pattern</a:t>
            </a:r>
          </a:p>
        </p:txBody>
      </p:sp>
    </p:spTree>
    <p:extLst>
      <p:ext uri="{BB962C8B-B14F-4D97-AF65-F5344CB8AC3E}">
        <p14:creationId xmlns:p14="http://schemas.microsoft.com/office/powerpoint/2010/main" val="4174929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74133" y="847403"/>
            <a:ext cx="32593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u="sng" dirty="0">
                <a:solidFill>
                  <a:srgbClr val="0000FF"/>
                </a:solidFill>
              </a:rPr>
              <a:t>Single-slit diffraction of light</a:t>
            </a:r>
          </a:p>
        </p:txBody>
      </p:sp>
      <p:sp>
        <p:nvSpPr>
          <p:cNvPr id="7" name="Rectangle 6"/>
          <p:cNvSpPr/>
          <p:nvPr/>
        </p:nvSpPr>
        <p:spPr>
          <a:xfrm>
            <a:off x="485745" y="1216735"/>
            <a:ext cx="30017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The angular position of the </a:t>
            </a:r>
          </a:p>
          <a:p>
            <a:pPr algn="l"/>
            <a:r>
              <a:rPr lang="en-US" dirty="0"/>
              <a:t>first minimum:</a:t>
            </a:r>
          </a:p>
        </p:txBody>
      </p:sp>
      <p:graphicFrame>
        <p:nvGraphicFramePr>
          <p:cNvPr id="2140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346324"/>
              </p:ext>
            </p:extLst>
          </p:nvPr>
        </p:nvGraphicFramePr>
        <p:xfrm>
          <a:off x="578878" y="1863066"/>
          <a:ext cx="221297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48" name="Equation" r:id="rId3" imgW="1358640" imgH="393480" progId="Equation.3">
                  <p:embed/>
                </p:oleObj>
              </mc:Choice>
              <mc:Fallback>
                <p:oleObj name="Equation" r:id="rId3" imgW="1358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878" y="1863066"/>
                        <a:ext cx="2212975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85745" y="478071"/>
            <a:ext cx="3001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b="1" dirty="0">
                <a:solidFill>
                  <a:srgbClr val="800080"/>
                </a:solidFill>
              </a:rPr>
              <a:t>Probability and uncertainty:</a:t>
            </a:r>
          </a:p>
        </p:txBody>
      </p:sp>
      <p:pic>
        <p:nvPicPr>
          <p:cNvPr id="249861" name="Picture 5" descr="C:\Users\pw103\Documents\Teaching\Physics_214_Spring_2013\Other\Chapter38\A_Images\A_Figures_and_Photos\38_17_Figur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510" y="847403"/>
            <a:ext cx="5166878" cy="279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4733356"/>
              </p:ext>
            </p:extLst>
          </p:nvPr>
        </p:nvGraphicFramePr>
        <p:xfrm>
          <a:off x="561446" y="3848100"/>
          <a:ext cx="6178550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49" name="Equation" r:id="rId6" imgW="3974760" imgH="1346040" progId="Equation.3">
                  <p:embed/>
                </p:oleObj>
              </mc:Choice>
              <mc:Fallback>
                <p:oleObj name="Equation" r:id="rId6" imgW="3974760" imgH="1346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446" y="3848100"/>
                        <a:ext cx="6178550" cy="209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485745" y="2721519"/>
            <a:ext cx="32477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0000CC"/>
                </a:solidFill>
              </a:rPr>
              <a:t>The uncertainties in the position and momentum of an individual photon on the </a:t>
            </a:r>
            <a:r>
              <a:rPr lang="en-US" i="1" dirty="0">
                <a:solidFill>
                  <a:srgbClr val="0000CC"/>
                </a:solidFill>
              </a:rPr>
              <a:t>y</a:t>
            </a:r>
            <a:r>
              <a:rPr lang="en-US" dirty="0">
                <a:solidFill>
                  <a:srgbClr val="0000CC"/>
                </a:solidFill>
              </a:rPr>
              <a:t>-axis:</a:t>
            </a:r>
          </a:p>
        </p:txBody>
      </p:sp>
    </p:spTree>
    <p:extLst>
      <p:ext uri="{BB962C8B-B14F-4D97-AF65-F5344CB8AC3E}">
        <p14:creationId xmlns:p14="http://schemas.microsoft.com/office/powerpoint/2010/main" val="210419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456672" y="360363"/>
            <a:ext cx="5815013" cy="2031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800080"/>
                </a:solidFill>
              </a:rPr>
              <a:t>Heisenberg uncertainty principle: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More generally the uncertainty of a quantity is described by its </a:t>
            </a:r>
            <a:r>
              <a:rPr lang="en-US" dirty="0">
                <a:solidFill>
                  <a:srgbClr val="0000FF"/>
                </a:solidFill>
              </a:rPr>
              <a:t>standard deviation</a:t>
            </a:r>
            <a:r>
              <a:rPr lang="en-US" dirty="0"/>
              <a:t>. The standard-deviation uncertainties are </a:t>
            </a:r>
            <a:r>
              <a:rPr lang="en-US" dirty="0">
                <a:solidFill>
                  <a:srgbClr val="000000"/>
                </a:solidFill>
              </a:rPr>
              <a:t>related by the following principle: 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If a measurement of the position of a particle has an uncertainty </a:t>
            </a:r>
            <a:r>
              <a:rPr lang="en-US" dirty="0" err="1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i="1" dirty="0" err="1">
                <a:solidFill>
                  <a:srgbClr val="000000"/>
                </a:solidFill>
              </a:rPr>
              <a:t>x</a:t>
            </a:r>
            <a:r>
              <a:rPr lang="en-US" dirty="0">
                <a:solidFill>
                  <a:srgbClr val="000000"/>
                </a:solidFill>
              </a:rPr>
              <a:t>, and a simultaneous measurement of its momentum has an uncertainty </a:t>
            </a:r>
            <a:r>
              <a:rPr lang="en-US" dirty="0" err="1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i="1" dirty="0" err="1">
                <a:solidFill>
                  <a:srgbClr val="000000"/>
                </a:solidFill>
              </a:rPr>
              <a:t>p</a:t>
            </a:r>
            <a:r>
              <a:rPr lang="en-US" i="1" baseline="-25000" dirty="0" err="1">
                <a:solidFill>
                  <a:srgbClr val="000000"/>
                </a:solidFill>
              </a:rPr>
              <a:t>x</a:t>
            </a:r>
            <a:r>
              <a:rPr lang="en-US" dirty="0">
                <a:solidFill>
                  <a:srgbClr val="000000"/>
                </a:solidFill>
              </a:rPr>
              <a:t>, then </a:t>
            </a:r>
          </a:p>
        </p:txBody>
      </p:sp>
      <p:pic>
        <p:nvPicPr>
          <p:cNvPr id="4" name="Picture 13" descr="Werner Karl Heisenberg">
            <a:hlinkClick r:id="rId3" tooltip="Werner Karl Heisenberg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0162" y="750359"/>
            <a:ext cx="2158693" cy="235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6295492" y="3404719"/>
            <a:ext cx="2595562" cy="1739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Werner Heisenberg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(1901-1976)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Nobel Prize in Physics (1932) for the creation of quantum mechanics.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University of Munich.</a:t>
            </a:r>
          </a:p>
        </p:txBody>
      </p:sp>
      <p:graphicFrame>
        <p:nvGraphicFramePr>
          <p:cNvPr id="2160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579547"/>
              </p:ext>
            </p:extLst>
          </p:nvPr>
        </p:nvGraphicFramePr>
        <p:xfrm>
          <a:off x="541338" y="2433638"/>
          <a:ext cx="1285875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26" name="Equation" r:id="rId5" imgW="888840" imgH="228600" progId="Equation.DSMT4">
                  <p:embed/>
                </p:oleObj>
              </mc:Choice>
              <mc:Fallback>
                <p:oleObj name="Equation" r:id="rId5" imgW="8888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2433638"/>
                        <a:ext cx="1285875" cy="32861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50322" y="2855913"/>
            <a:ext cx="575468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The uncertainties arise from the </a:t>
            </a:r>
            <a:r>
              <a:rPr lang="en-US" i="1" dirty="0">
                <a:solidFill>
                  <a:srgbClr val="000000"/>
                </a:solidFill>
              </a:rPr>
              <a:t>intrinsic nature of matters</a:t>
            </a:r>
            <a:r>
              <a:rPr lang="en-US" dirty="0">
                <a:solidFill>
                  <a:srgbClr val="000000"/>
                </a:solidFill>
              </a:rPr>
              <a:t>, rather than instrumental reasons.</a:t>
            </a:r>
          </a:p>
        </p:txBody>
      </p:sp>
      <p:pic>
        <p:nvPicPr>
          <p:cNvPr id="251919" name="Picture 15" descr="C:\Users\pw103\Documents\Teaching\Physics_214_Spring_2013\Other\Chapter38\A_Images\A_Figures_and_Photos\38_ChapSummary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80" y="3748297"/>
            <a:ext cx="2235729" cy="234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521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554028" y="3449633"/>
            <a:ext cx="8138585" cy="8956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  <a:buClr>
                <a:srgbClr val="99CC00"/>
              </a:buClr>
              <a:buSzPct val="60000"/>
              <a:buFont typeface="Wingdings" pitchFamily="2" charset="2"/>
              <a:buNone/>
            </a:pPr>
            <a:r>
              <a:rPr lang="en-US" b="1" dirty="0">
                <a:solidFill>
                  <a:srgbClr val="800080"/>
                </a:solidFill>
              </a:rPr>
              <a:t>Uncertainty principle in energy and time: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  <a:buClr>
                <a:srgbClr val="99CC00"/>
              </a:buClr>
              <a:buSzPct val="60000"/>
              <a:buFont typeface="Wingdings" pitchFamily="2" charset="2"/>
              <a:buNone/>
            </a:pPr>
            <a:r>
              <a:rPr lang="en-US" dirty="0"/>
              <a:t>The uncertainty in energy of a system depends on the time interval during which the system remains in a given state: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359675"/>
              </p:ext>
            </p:extLst>
          </p:nvPr>
        </p:nvGraphicFramePr>
        <p:xfrm>
          <a:off x="642134" y="4502150"/>
          <a:ext cx="1119188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98" name="Equation" r:id="rId3" imgW="774360" imgH="177480" progId="Equation.3">
                  <p:embed/>
                </p:oleObj>
              </mc:Choice>
              <mc:Fallback>
                <p:oleObj name="Equation" r:id="rId3" imgW="7743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134" y="4502150"/>
                        <a:ext cx="1119188" cy="2571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9050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568315" y="4943037"/>
            <a:ext cx="6542699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i="1" dirty="0"/>
              <a:t>Example </a:t>
            </a:r>
            <a:r>
              <a:rPr lang="en-US" dirty="0"/>
              <a:t>38.7 Ultrashort laser pulses and the uncertainty principle </a:t>
            </a:r>
          </a:p>
          <a:p>
            <a:pPr algn="l"/>
            <a:r>
              <a:rPr lang="en-US" i="1" dirty="0"/>
              <a:t>Test </a:t>
            </a:r>
            <a:r>
              <a:rPr lang="en-US" dirty="0"/>
              <a:t>38.4</a:t>
            </a:r>
          </a:p>
        </p:txBody>
      </p:sp>
      <p:pic>
        <p:nvPicPr>
          <p:cNvPr id="6" name="Picture 9" descr="C:\Users\pw103\Documents\Teaching\Physics_214_Spring_2013\Other\Chapter38\A_Images\A_Figures_and_Photos\38_19_Figur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093" y="921422"/>
            <a:ext cx="4112357" cy="195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20163" y="507524"/>
            <a:ext cx="42169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800080"/>
                </a:solidFill>
              </a:rPr>
              <a:t>Waves and uncertainty: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The uncertainty principle can be illustrated by the superposition of electromagnetic waves.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7545818"/>
              </p:ext>
            </p:extLst>
          </p:nvPr>
        </p:nvGraphicFramePr>
        <p:xfrm>
          <a:off x="631548" y="1842061"/>
          <a:ext cx="3119185" cy="138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99" name="Equation" r:id="rId6" imgW="2057400" imgH="914400" progId="Equation.3">
                  <p:embed/>
                </p:oleObj>
              </mc:Choice>
              <mc:Fallback>
                <p:oleObj name="Equation" r:id="rId6" imgW="205740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548" y="1842061"/>
                        <a:ext cx="3119185" cy="138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514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5BF73-2105-4C2B-82A8-EA1DD29C208D}" type="slidenum">
              <a:rPr lang="en-US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509587" y="390525"/>
            <a:ext cx="3325813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Read: Ch38: 4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Ch38: 21,22,23</a:t>
            </a:r>
          </a:p>
          <a:p>
            <a:pPr algn="l"/>
            <a:r>
              <a:rPr lang="en-US" b="1" dirty="0">
                <a:solidFill>
                  <a:srgbClr val="FF3300"/>
                </a:solidFill>
                <a:latin typeface="Arial" charset="0"/>
              </a:rPr>
              <a:t>Due: March 21</a:t>
            </a:r>
            <a:endParaRPr lang="en-US" b="1" dirty="0">
              <a:solidFill>
                <a:srgbClr val="FF0000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665612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83071</TotalTime>
  <Words>1256</Words>
  <Application>Microsoft Office PowerPoint</Application>
  <PresentationFormat>On-screen Show (4:3)</PresentationFormat>
  <Paragraphs>151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 Unicode MS</vt:lpstr>
      <vt:lpstr>Arial</vt:lpstr>
      <vt:lpstr>Symbol</vt:lpstr>
      <vt:lpstr>Times New Roman</vt:lpstr>
      <vt:lpstr>Wingdings</vt:lpstr>
      <vt:lpstr>Default Design</vt:lpstr>
      <vt:lpstr>Equation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2035</cp:revision>
  <cp:lastPrinted>2014-03-10T20:40:31Z</cp:lastPrinted>
  <dcterms:created xsi:type="dcterms:W3CDTF">2006-08-25T03:15:15Z</dcterms:created>
  <dcterms:modified xsi:type="dcterms:W3CDTF">2025-02-16T19:05:30Z</dcterms:modified>
</cp:coreProperties>
</file>