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88" r:id="rId2"/>
    <p:sldId id="429" r:id="rId3"/>
    <p:sldId id="476" r:id="rId4"/>
    <p:sldId id="431" r:id="rId5"/>
    <p:sldId id="433" r:id="rId6"/>
    <p:sldId id="477" r:id="rId7"/>
    <p:sldId id="381" r:id="rId8"/>
    <p:sldId id="434" r:id="rId9"/>
    <p:sldId id="426" r:id="rId10"/>
    <p:sldId id="427" r:id="rId11"/>
    <p:sldId id="382" r:id="rId12"/>
    <p:sldId id="383" r:id="rId13"/>
    <p:sldId id="349" r:id="rId14"/>
    <p:sldId id="435" r:id="rId15"/>
    <p:sldId id="436" r:id="rId16"/>
    <p:sldId id="437" r:id="rId17"/>
    <p:sldId id="438" r:id="rId18"/>
    <p:sldId id="439" r:id="rId19"/>
    <p:sldId id="440" r:id="rId20"/>
    <p:sldId id="441" r:id="rId21"/>
    <p:sldId id="442" r:id="rId22"/>
    <p:sldId id="443" r:id="rId23"/>
    <p:sldId id="444" r:id="rId24"/>
    <p:sldId id="445" r:id="rId25"/>
    <p:sldId id="446" r:id="rId26"/>
    <p:sldId id="447" r:id="rId27"/>
    <p:sldId id="448" r:id="rId28"/>
    <p:sldId id="449" r:id="rId29"/>
    <p:sldId id="450" r:id="rId30"/>
    <p:sldId id="451" r:id="rId31"/>
    <p:sldId id="452" r:id="rId32"/>
    <p:sldId id="453" r:id="rId33"/>
    <p:sldId id="454" r:id="rId34"/>
    <p:sldId id="455" r:id="rId35"/>
    <p:sldId id="456" r:id="rId36"/>
    <p:sldId id="457" r:id="rId37"/>
    <p:sldId id="458" r:id="rId38"/>
    <p:sldId id="459" r:id="rId39"/>
    <p:sldId id="460" r:id="rId40"/>
    <p:sldId id="461" r:id="rId41"/>
    <p:sldId id="462" r:id="rId42"/>
    <p:sldId id="463" r:id="rId43"/>
    <p:sldId id="464" r:id="rId44"/>
    <p:sldId id="465" r:id="rId45"/>
    <p:sldId id="466" r:id="rId46"/>
    <p:sldId id="467" r:id="rId47"/>
    <p:sldId id="468" r:id="rId48"/>
    <p:sldId id="469" r:id="rId49"/>
    <p:sldId id="470" r:id="rId50"/>
    <p:sldId id="471" r:id="rId51"/>
    <p:sldId id="472" r:id="rId52"/>
    <p:sldId id="473" r:id="rId53"/>
    <p:sldId id="474" r:id="rId54"/>
    <p:sldId id="475" r:id="rId55"/>
  </p:sldIdLst>
  <p:sldSz cx="9144000" cy="6858000" type="screen4x3"/>
  <p:notesSz cx="7010400" cy="9296400"/>
  <p:defaultTextStyle>
    <a:defPPr>
      <a:defRPr lang="en-US"/>
    </a:defPPr>
    <a:lvl1pPr algn="ctr" rtl="0" fontAlgn="base">
      <a:spcBef>
        <a:spcPct val="0"/>
      </a:spcBef>
      <a:spcAft>
        <a:spcPct val="0"/>
      </a:spcAft>
      <a:defRPr kern="1200">
        <a:solidFill>
          <a:schemeClr val="tx1"/>
        </a:solidFill>
        <a:latin typeface="Times New Roman" pitchFamily="18" charset="0"/>
        <a:ea typeface="+mn-ea"/>
        <a:cs typeface="+mn-cs"/>
      </a:defRPr>
    </a:lvl1pPr>
    <a:lvl2pPr marL="457200" algn="ctr" rtl="0" fontAlgn="base">
      <a:spcBef>
        <a:spcPct val="0"/>
      </a:spcBef>
      <a:spcAft>
        <a:spcPct val="0"/>
      </a:spcAft>
      <a:defRPr kern="1200">
        <a:solidFill>
          <a:schemeClr val="tx1"/>
        </a:solidFill>
        <a:latin typeface="Times New Roman" pitchFamily="18" charset="0"/>
        <a:ea typeface="+mn-ea"/>
        <a:cs typeface="+mn-cs"/>
      </a:defRPr>
    </a:lvl2pPr>
    <a:lvl3pPr marL="914400" algn="ctr" rtl="0" fontAlgn="base">
      <a:spcBef>
        <a:spcPct val="0"/>
      </a:spcBef>
      <a:spcAft>
        <a:spcPct val="0"/>
      </a:spcAft>
      <a:defRPr kern="1200">
        <a:solidFill>
          <a:schemeClr val="tx1"/>
        </a:solidFill>
        <a:latin typeface="Times New Roman" pitchFamily="18" charset="0"/>
        <a:ea typeface="+mn-ea"/>
        <a:cs typeface="+mn-cs"/>
      </a:defRPr>
    </a:lvl3pPr>
    <a:lvl4pPr marL="1371600" algn="ctr" rtl="0" fontAlgn="base">
      <a:spcBef>
        <a:spcPct val="0"/>
      </a:spcBef>
      <a:spcAft>
        <a:spcPct val="0"/>
      </a:spcAft>
      <a:defRPr kern="1200">
        <a:solidFill>
          <a:schemeClr val="tx1"/>
        </a:solidFill>
        <a:latin typeface="Times New Roman" pitchFamily="18" charset="0"/>
        <a:ea typeface="+mn-ea"/>
        <a:cs typeface="+mn-cs"/>
      </a:defRPr>
    </a:lvl4pPr>
    <a:lvl5pPr marL="1828800" algn="ctr" rtl="0" fontAlgn="base">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CC"/>
    <a:srgbClr val="336600"/>
    <a:srgbClr val="00CC00"/>
    <a:srgbClr val="990033"/>
    <a:srgbClr val="9900FF"/>
    <a:srgbClr val="800080"/>
    <a:srgbClr val="0000CC"/>
    <a:srgbClr val="FF33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867" autoAdjust="0"/>
    <p:restoredTop sz="98544" autoAdjust="0"/>
  </p:normalViewPr>
  <p:slideViewPr>
    <p:cSldViewPr snapToGrid="0">
      <p:cViewPr varScale="1">
        <p:scale>
          <a:sx n="83" d="100"/>
          <a:sy n="83" d="100"/>
        </p:scale>
        <p:origin x="1594"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38405" cy="384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 Id="rId5" Type="http://schemas.openxmlformats.org/officeDocument/2006/relationships/image" Target="../media/image23.wmf"/><Relationship Id="rId4" Type="http://schemas.openxmlformats.org/officeDocument/2006/relationships/image" Target="../media/image2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image" Target="../media/image30.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41.wmf"/><Relationship Id="rId1" Type="http://schemas.openxmlformats.org/officeDocument/2006/relationships/image" Target="../media/image40.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40.wmf"/><Relationship Id="rId1" Type="http://schemas.openxmlformats.org/officeDocument/2006/relationships/image" Target="../media/image30.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image" Target="../media/image47.wmf"/><Relationship Id="rId1" Type="http://schemas.openxmlformats.org/officeDocument/2006/relationships/image" Target="../media/image46.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50.wmf"/><Relationship Id="rId1" Type="http://schemas.openxmlformats.org/officeDocument/2006/relationships/image" Target="../media/image49.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1.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image" Target="../media/image53.wmf"/><Relationship Id="rId1" Type="http://schemas.openxmlformats.org/officeDocument/2006/relationships/image" Target="../media/image52.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image" Target="../media/image56.wmf"/><Relationship Id="rId1" Type="http://schemas.openxmlformats.org/officeDocument/2006/relationships/image" Target="../media/image55.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58.w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60.wmf"/><Relationship Id="rId1" Type="http://schemas.openxmlformats.org/officeDocument/2006/relationships/image" Target="../media/image59.wmf"/></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63.wmf"/><Relationship Id="rId1" Type="http://schemas.openxmlformats.org/officeDocument/2006/relationships/image" Target="../media/image62.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64.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65.w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67.wmf"/><Relationship Id="rId1" Type="http://schemas.openxmlformats.org/officeDocument/2006/relationships/image" Target="../media/image66.w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70.wmf"/><Relationship Id="rId1" Type="http://schemas.openxmlformats.org/officeDocument/2006/relationships/image" Target="../media/image69.w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73.wmf"/><Relationship Id="rId2" Type="http://schemas.openxmlformats.org/officeDocument/2006/relationships/image" Target="../media/image72.wmf"/><Relationship Id="rId1" Type="http://schemas.openxmlformats.org/officeDocument/2006/relationships/image" Target="../media/image71.w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77.wmf"/><Relationship Id="rId2" Type="http://schemas.openxmlformats.org/officeDocument/2006/relationships/image" Target="../media/image76.wmf"/><Relationship Id="rId1" Type="http://schemas.openxmlformats.org/officeDocument/2006/relationships/image" Target="../media/image75.w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80.wmf"/><Relationship Id="rId2" Type="http://schemas.openxmlformats.org/officeDocument/2006/relationships/image" Target="../media/image79.wmf"/><Relationship Id="rId1" Type="http://schemas.openxmlformats.org/officeDocument/2006/relationships/image" Target="../media/image7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2"/>
            <a:ext cx="3037840" cy="465388"/>
          </a:xfrm>
          <a:prstGeom prst="rect">
            <a:avLst/>
          </a:prstGeom>
          <a:noFill/>
          <a:ln w="9525">
            <a:noFill/>
            <a:miter lim="800000"/>
            <a:headEnd/>
            <a:tailEnd/>
          </a:ln>
          <a:effectLst/>
        </p:spPr>
        <p:txBody>
          <a:bodyPr vert="horz" wrap="square" lIns="93164" tIns="46581" rIns="93164" bIns="46581" numCol="1" anchor="t" anchorCtr="0" compatLnSpc="1">
            <a:prstTxWarp prst="textNoShape">
              <a:avLst/>
            </a:prstTxWarp>
          </a:bodyPr>
          <a:lstStyle>
            <a:lvl1pPr algn="l" defTabSz="931692">
              <a:defRPr sz="1200">
                <a:latin typeface="Arial" charset="0"/>
              </a:defRPr>
            </a:lvl1pPr>
          </a:lstStyle>
          <a:p>
            <a:pPr>
              <a:defRPr/>
            </a:pPr>
            <a:endParaRPr lang="en-US"/>
          </a:p>
        </p:txBody>
      </p:sp>
      <p:sp>
        <p:nvSpPr>
          <p:cNvPr id="6147" name="Rectangle 3"/>
          <p:cNvSpPr>
            <a:spLocks noGrp="1" noChangeArrowheads="1"/>
          </p:cNvSpPr>
          <p:nvPr>
            <p:ph type="dt" idx="1"/>
          </p:nvPr>
        </p:nvSpPr>
        <p:spPr bwMode="auto">
          <a:xfrm>
            <a:off x="3970938" y="2"/>
            <a:ext cx="3037840" cy="465388"/>
          </a:xfrm>
          <a:prstGeom prst="rect">
            <a:avLst/>
          </a:prstGeom>
          <a:noFill/>
          <a:ln w="9525">
            <a:noFill/>
            <a:miter lim="800000"/>
            <a:headEnd/>
            <a:tailEnd/>
          </a:ln>
          <a:effectLst/>
        </p:spPr>
        <p:txBody>
          <a:bodyPr vert="horz" wrap="square" lIns="93164" tIns="46581" rIns="93164" bIns="46581" numCol="1" anchor="t" anchorCtr="0" compatLnSpc="1">
            <a:prstTxWarp prst="textNoShape">
              <a:avLst/>
            </a:prstTxWarp>
          </a:bodyPr>
          <a:lstStyle>
            <a:lvl1pPr algn="r" defTabSz="931692">
              <a:defRPr sz="1200">
                <a:latin typeface="Arial" charset="0"/>
              </a:defRPr>
            </a:lvl1pPr>
          </a:lstStyle>
          <a:p>
            <a:pPr>
              <a:defRPr/>
            </a:pPr>
            <a:endParaRPr lang="en-US"/>
          </a:p>
        </p:txBody>
      </p:sp>
      <p:sp>
        <p:nvSpPr>
          <p:cNvPr id="5222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701040" y="4415506"/>
            <a:ext cx="5608320" cy="4183623"/>
          </a:xfrm>
          <a:prstGeom prst="rect">
            <a:avLst/>
          </a:prstGeom>
          <a:noFill/>
          <a:ln w="9525">
            <a:noFill/>
            <a:miter lim="800000"/>
            <a:headEnd/>
            <a:tailEnd/>
          </a:ln>
          <a:effectLst/>
        </p:spPr>
        <p:txBody>
          <a:bodyPr vert="horz" wrap="square" lIns="93164" tIns="46581" rIns="93164" bIns="4658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829391"/>
            <a:ext cx="3037840" cy="465387"/>
          </a:xfrm>
          <a:prstGeom prst="rect">
            <a:avLst/>
          </a:prstGeom>
          <a:noFill/>
          <a:ln w="9525">
            <a:noFill/>
            <a:miter lim="800000"/>
            <a:headEnd/>
            <a:tailEnd/>
          </a:ln>
          <a:effectLst/>
        </p:spPr>
        <p:txBody>
          <a:bodyPr vert="horz" wrap="square" lIns="93164" tIns="46581" rIns="93164" bIns="46581" numCol="1" anchor="b" anchorCtr="0" compatLnSpc="1">
            <a:prstTxWarp prst="textNoShape">
              <a:avLst/>
            </a:prstTxWarp>
          </a:bodyPr>
          <a:lstStyle>
            <a:lvl1pPr algn="l" defTabSz="931692">
              <a:defRPr sz="1200">
                <a:latin typeface="Arial" charset="0"/>
              </a:defRPr>
            </a:lvl1pPr>
          </a:lstStyle>
          <a:p>
            <a:pPr>
              <a:defRPr/>
            </a:pPr>
            <a:endParaRPr lang="en-US"/>
          </a:p>
        </p:txBody>
      </p:sp>
      <p:sp>
        <p:nvSpPr>
          <p:cNvPr id="6151" name="Rectangle 7"/>
          <p:cNvSpPr>
            <a:spLocks noGrp="1" noChangeArrowheads="1"/>
          </p:cNvSpPr>
          <p:nvPr>
            <p:ph type="sldNum" sz="quarter" idx="5"/>
          </p:nvPr>
        </p:nvSpPr>
        <p:spPr bwMode="auto">
          <a:xfrm>
            <a:off x="3970938" y="8829391"/>
            <a:ext cx="3037840" cy="465387"/>
          </a:xfrm>
          <a:prstGeom prst="rect">
            <a:avLst/>
          </a:prstGeom>
          <a:noFill/>
          <a:ln w="9525">
            <a:noFill/>
            <a:miter lim="800000"/>
            <a:headEnd/>
            <a:tailEnd/>
          </a:ln>
          <a:effectLst/>
        </p:spPr>
        <p:txBody>
          <a:bodyPr vert="horz" wrap="square" lIns="93164" tIns="46581" rIns="93164" bIns="46581" numCol="1" anchor="b" anchorCtr="0" compatLnSpc="1">
            <a:prstTxWarp prst="textNoShape">
              <a:avLst/>
            </a:prstTxWarp>
          </a:bodyPr>
          <a:lstStyle>
            <a:lvl1pPr algn="r" defTabSz="931692">
              <a:defRPr sz="1200">
                <a:latin typeface="Arial" charset="0"/>
              </a:defRPr>
            </a:lvl1pPr>
          </a:lstStyle>
          <a:p>
            <a:pPr>
              <a:defRPr/>
            </a:pPr>
            <a:fld id="{4235ECDD-4B40-4B40-8FAA-D1A4A8E49B4B}" type="slidenum">
              <a:rPr lang="en-US"/>
              <a:pPr>
                <a:defRPr/>
              </a:pPr>
              <a:t>‹#›</a:t>
            </a:fld>
            <a:endParaRPr lang="en-US"/>
          </a:p>
        </p:txBody>
      </p:sp>
    </p:spTree>
    <p:extLst>
      <p:ext uri="{BB962C8B-B14F-4D97-AF65-F5344CB8AC3E}">
        <p14:creationId xmlns:p14="http://schemas.microsoft.com/office/powerpoint/2010/main" val="19296960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988124A-F936-4FDF-B470-7110258EA81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BEC6CDB-F77B-4E07-8CD8-6A77D707087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1FDFA8D-FF0B-4107-B6B4-4ABCAE222A11}"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4D6FFBB-01EB-4F95-900D-02AEEFD431C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98AC595-7421-40CA-B8A4-7B1E136CD70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E2451D8-3864-4A1E-9E35-4BF447377CC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40B721F-2C59-4FF6-9858-7BC68F46563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06A5738-A3FE-44AB-AEEE-F0D69F272CF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8D35D80-A2B7-487F-AEC8-BE2A58865C8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4DFF01D-50F7-4613-B797-EF0F8409DCF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CD24249-244E-48EA-AAE6-1E9C236C271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66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7A8ED020-467A-4025-AFDB-90B0DAC1043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oleObject" Target="../embeddings/oleObject1.bin"/><Relationship Id="rId7" Type="http://schemas.openxmlformats.org/officeDocument/2006/relationships/image" Target="../media/image4.w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6.jpeg"/><Relationship Id="rId4" Type="http://schemas.openxmlformats.org/officeDocument/2006/relationships/image" Target="../media/image3.wmf"/><Relationship Id="rId9" Type="http://schemas.openxmlformats.org/officeDocument/2006/relationships/image" Target="../media/image5.w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oleObject" Target="../embeddings/oleObject4.bin"/><Relationship Id="rId7"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1.wmf"/><Relationship Id="rId5" Type="http://schemas.openxmlformats.org/officeDocument/2006/relationships/oleObject" Target="../embeddings/oleObject5.bin"/><Relationship Id="rId4" Type="http://schemas.openxmlformats.org/officeDocument/2006/relationships/image" Target="../media/image10.wmf"/></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13.wmf"/><Relationship Id="rId4" Type="http://schemas.openxmlformats.org/officeDocument/2006/relationships/oleObject" Target="../embeddings/oleObject7.bin"/></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oleObject" Target="../embeddings/oleObject8.bin"/><Relationship Id="rId7"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16.wmf"/><Relationship Id="rId5" Type="http://schemas.openxmlformats.org/officeDocument/2006/relationships/oleObject" Target="../embeddings/oleObject9.bin"/><Relationship Id="rId4" Type="http://schemas.openxmlformats.org/officeDocument/2006/relationships/image" Target="../media/image15.w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21.wmf"/><Relationship Id="rId13" Type="http://schemas.openxmlformats.org/officeDocument/2006/relationships/image" Target="../media/image24.jpeg"/><Relationship Id="rId3" Type="http://schemas.openxmlformats.org/officeDocument/2006/relationships/oleObject" Target="../embeddings/oleObject11.bin"/><Relationship Id="rId7" Type="http://schemas.openxmlformats.org/officeDocument/2006/relationships/oleObject" Target="../embeddings/oleObject13.bin"/><Relationship Id="rId12" Type="http://schemas.openxmlformats.org/officeDocument/2006/relationships/image" Target="../media/image23.wmf"/><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20.wmf"/><Relationship Id="rId11" Type="http://schemas.openxmlformats.org/officeDocument/2006/relationships/oleObject" Target="../embeddings/oleObject15.bin"/><Relationship Id="rId5" Type="http://schemas.openxmlformats.org/officeDocument/2006/relationships/oleObject" Target="../embeddings/oleObject12.bin"/><Relationship Id="rId10" Type="http://schemas.openxmlformats.org/officeDocument/2006/relationships/image" Target="../media/image22.wmf"/><Relationship Id="rId4" Type="http://schemas.openxmlformats.org/officeDocument/2006/relationships/image" Target="../media/image19.wmf"/><Relationship Id="rId9" Type="http://schemas.openxmlformats.org/officeDocument/2006/relationships/oleObject" Target="../embeddings/oleObject14.bin"/><Relationship Id="rId1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26.w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7.bin"/><Relationship Id="rId7" Type="http://schemas.openxmlformats.org/officeDocument/2006/relationships/image" Target="../media/image29.jpeg"/><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28.wmf"/><Relationship Id="rId5" Type="http://schemas.openxmlformats.org/officeDocument/2006/relationships/oleObject" Target="../embeddings/oleObject18.bin"/><Relationship Id="rId4" Type="http://schemas.openxmlformats.org/officeDocument/2006/relationships/image" Target="../media/image27.wmf"/></Relationships>
</file>

<file path=ppt/slides/_rels/slide19.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oleObject" Target="../embeddings/oleObject19.bin"/><Relationship Id="rId7" Type="http://schemas.openxmlformats.org/officeDocument/2006/relationships/image" Target="../media/image33.jpeg"/><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31.wmf"/><Relationship Id="rId5" Type="http://schemas.openxmlformats.org/officeDocument/2006/relationships/oleObject" Target="../embeddings/oleObject20.bin"/><Relationship Id="rId10" Type="http://schemas.openxmlformats.org/officeDocument/2006/relationships/image" Target="../media/image32.wmf"/><Relationship Id="rId4" Type="http://schemas.openxmlformats.org/officeDocument/2006/relationships/image" Target="../media/image30.wmf"/><Relationship Id="rId9" Type="http://schemas.openxmlformats.org/officeDocument/2006/relationships/oleObject" Target="../embeddings/oleObject21.bin"/></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 Id="rId5" Type="http://schemas.openxmlformats.org/officeDocument/2006/relationships/image" Target="../media/image38.jpe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image" Target="../media/image41.wmf"/><Relationship Id="rId5" Type="http://schemas.openxmlformats.org/officeDocument/2006/relationships/oleObject" Target="../embeddings/oleObject23.bin"/><Relationship Id="rId4" Type="http://schemas.openxmlformats.org/officeDocument/2006/relationships/image" Target="../media/image40.wmf"/></Relationships>
</file>

<file path=ppt/slides/_rels/slide2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image" Target="../media/image40.wmf"/><Relationship Id="rId5" Type="http://schemas.openxmlformats.org/officeDocument/2006/relationships/oleObject" Target="../embeddings/oleObject25.bin"/><Relationship Id="rId4" Type="http://schemas.openxmlformats.org/officeDocument/2006/relationships/image" Target="../media/image30.wmf"/></Relationships>
</file>

<file path=ppt/slides/_rels/slide3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image" Target="../media/image44.wmf"/><Relationship Id="rId4" Type="http://schemas.openxmlformats.org/officeDocument/2006/relationships/oleObject" Target="../embeddings/oleObject26.bin"/></Relationships>
</file>

<file path=ppt/slides/_rels/slide33.xml.rels><?xml version="1.0" encoding="UTF-8" standalone="yes"?>
<Relationships xmlns="http://schemas.openxmlformats.org/package/2006/relationships"><Relationship Id="rId8" Type="http://schemas.openxmlformats.org/officeDocument/2006/relationships/image" Target="../media/image48.wmf"/><Relationship Id="rId3" Type="http://schemas.openxmlformats.org/officeDocument/2006/relationships/oleObject" Target="../embeddings/oleObject27.bin"/><Relationship Id="rId7" Type="http://schemas.openxmlformats.org/officeDocument/2006/relationships/oleObject" Target="../embeddings/oleObject29.bin"/><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image" Target="../media/image47.wmf"/><Relationship Id="rId5" Type="http://schemas.openxmlformats.org/officeDocument/2006/relationships/oleObject" Target="../embeddings/oleObject28.bin"/><Relationship Id="rId4" Type="http://schemas.openxmlformats.org/officeDocument/2006/relationships/image" Target="../media/image46.w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image" Target="../media/image50.wmf"/><Relationship Id="rId5" Type="http://schemas.openxmlformats.org/officeDocument/2006/relationships/oleObject" Target="../embeddings/oleObject31.bin"/><Relationship Id="rId4" Type="http://schemas.openxmlformats.org/officeDocument/2006/relationships/image" Target="../media/image49.w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7.xml"/><Relationship Id="rId1" Type="http://schemas.openxmlformats.org/officeDocument/2006/relationships/vmlDrawing" Target="../drawings/vmlDrawing14.vml"/><Relationship Id="rId4" Type="http://schemas.openxmlformats.org/officeDocument/2006/relationships/image" Target="../media/image51.wmf"/></Relationships>
</file>

<file path=ppt/slides/_rels/slide37.xml.rels><?xml version="1.0" encoding="UTF-8" standalone="yes"?>
<Relationships xmlns="http://schemas.openxmlformats.org/package/2006/relationships"><Relationship Id="rId8" Type="http://schemas.openxmlformats.org/officeDocument/2006/relationships/image" Target="../media/image54.wmf"/><Relationship Id="rId3" Type="http://schemas.openxmlformats.org/officeDocument/2006/relationships/oleObject" Target="../embeddings/oleObject33.bin"/><Relationship Id="rId7" Type="http://schemas.openxmlformats.org/officeDocument/2006/relationships/oleObject" Target="../embeddings/oleObject35.bin"/><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image" Target="../media/image53.wmf"/><Relationship Id="rId5" Type="http://schemas.openxmlformats.org/officeDocument/2006/relationships/oleObject" Target="../embeddings/oleObject34.bin"/><Relationship Id="rId4" Type="http://schemas.openxmlformats.org/officeDocument/2006/relationships/image" Target="../media/image52.w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8" Type="http://schemas.openxmlformats.org/officeDocument/2006/relationships/image" Target="../media/image57.wmf"/><Relationship Id="rId3" Type="http://schemas.openxmlformats.org/officeDocument/2006/relationships/oleObject" Target="../embeddings/oleObject36.bin"/><Relationship Id="rId7" Type="http://schemas.openxmlformats.org/officeDocument/2006/relationships/oleObject" Target="../embeddings/oleObject38.bin"/><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image" Target="../media/image56.wmf"/><Relationship Id="rId5" Type="http://schemas.openxmlformats.org/officeDocument/2006/relationships/oleObject" Target="../embeddings/oleObject37.bin"/><Relationship Id="rId4" Type="http://schemas.openxmlformats.org/officeDocument/2006/relationships/image" Target="../media/image55.wmf"/></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Layout" Target="../slideLayouts/slideLayout7.xml"/><Relationship Id="rId1" Type="http://schemas.openxmlformats.org/officeDocument/2006/relationships/vmlDrawing" Target="../drawings/vmlDrawing17.vml"/><Relationship Id="rId4" Type="http://schemas.openxmlformats.org/officeDocument/2006/relationships/image" Target="../media/image58.w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40.bin"/><Relationship Id="rId7" Type="http://schemas.openxmlformats.org/officeDocument/2006/relationships/image" Target="../media/image61.jpeg"/><Relationship Id="rId2" Type="http://schemas.openxmlformats.org/officeDocument/2006/relationships/slideLayout" Target="../slideLayouts/slideLayout7.xml"/><Relationship Id="rId1" Type="http://schemas.openxmlformats.org/officeDocument/2006/relationships/vmlDrawing" Target="../drawings/vmlDrawing18.vml"/><Relationship Id="rId6" Type="http://schemas.openxmlformats.org/officeDocument/2006/relationships/image" Target="../media/image60.wmf"/><Relationship Id="rId5" Type="http://schemas.openxmlformats.org/officeDocument/2006/relationships/oleObject" Target="../embeddings/oleObject41.bin"/><Relationship Id="rId4" Type="http://schemas.openxmlformats.org/officeDocument/2006/relationships/image" Target="../media/image59.wmf"/></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Layout" Target="../slideLayouts/slideLayout7.xml"/><Relationship Id="rId1" Type="http://schemas.openxmlformats.org/officeDocument/2006/relationships/vmlDrawing" Target="../drawings/vmlDrawing19.vml"/><Relationship Id="rId6" Type="http://schemas.openxmlformats.org/officeDocument/2006/relationships/image" Target="../media/image63.wmf"/><Relationship Id="rId5" Type="http://schemas.openxmlformats.org/officeDocument/2006/relationships/oleObject" Target="../embeddings/oleObject43.bin"/><Relationship Id="rId4" Type="http://schemas.openxmlformats.org/officeDocument/2006/relationships/image" Target="../media/image62.wmf"/></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Layout" Target="../slideLayouts/slideLayout7.xml"/><Relationship Id="rId1" Type="http://schemas.openxmlformats.org/officeDocument/2006/relationships/vmlDrawing" Target="../drawings/vmlDrawing20.vml"/><Relationship Id="rId4" Type="http://schemas.openxmlformats.org/officeDocument/2006/relationships/image" Target="../media/image64.w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Layout" Target="../slideLayouts/slideLayout7.xml"/><Relationship Id="rId1" Type="http://schemas.openxmlformats.org/officeDocument/2006/relationships/vmlDrawing" Target="../drawings/vmlDrawing21.vml"/><Relationship Id="rId4" Type="http://schemas.openxmlformats.org/officeDocument/2006/relationships/image" Target="../media/image65.wmf"/></Relationships>
</file>

<file path=ppt/slides/_rels/slide48.xml.rels><?xml version="1.0" encoding="UTF-8" standalone="yes"?>
<Relationships xmlns="http://schemas.openxmlformats.org/package/2006/relationships"><Relationship Id="rId3" Type="http://schemas.openxmlformats.org/officeDocument/2006/relationships/image" Target="../media/image68.jpeg"/><Relationship Id="rId7" Type="http://schemas.openxmlformats.org/officeDocument/2006/relationships/image" Target="../media/image67.wmf"/><Relationship Id="rId2" Type="http://schemas.openxmlformats.org/officeDocument/2006/relationships/slideLayout" Target="../slideLayouts/slideLayout7.xml"/><Relationship Id="rId1" Type="http://schemas.openxmlformats.org/officeDocument/2006/relationships/vmlDrawing" Target="../drawings/vmlDrawing22.vml"/><Relationship Id="rId6" Type="http://schemas.openxmlformats.org/officeDocument/2006/relationships/oleObject" Target="../embeddings/oleObject47.bin"/><Relationship Id="rId5" Type="http://schemas.openxmlformats.org/officeDocument/2006/relationships/image" Target="../media/image66.wmf"/><Relationship Id="rId4" Type="http://schemas.openxmlformats.org/officeDocument/2006/relationships/oleObject" Target="../embeddings/oleObject46.bin"/></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Layout" Target="../slideLayouts/slideLayout7.xml"/><Relationship Id="rId1" Type="http://schemas.openxmlformats.org/officeDocument/2006/relationships/vmlDrawing" Target="../drawings/vmlDrawing23.vml"/><Relationship Id="rId6" Type="http://schemas.openxmlformats.org/officeDocument/2006/relationships/image" Target="../media/image70.wmf"/><Relationship Id="rId5" Type="http://schemas.openxmlformats.org/officeDocument/2006/relationships/oleObject" Target="../embeddings/oleObject49.bin"/><Relationship Id="rId4" Type="http://schemas.openxmlformats.org/officeDocument/2006/relationships/image" Target="../media/image69.w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8" Type="http://schemas.openxmlformats.org/officeDocument/2006/relationships/oleObject" Target="../embeddings/oleObject52.bin"/><Relationship Id="rId3" Type="http://schemas.openxmlformats.org/officeDocument/2006/relationships/image" Target="../media/image74.jpeg"/><Relationship Id="rId7" Type="http://schemas.openxmlformats.org/officeDocument/2006/relationships/image" Target="../media/image72.wmf"/><Relationship Id="rId2" Type="http://schemas.openxmlformats.org/officeDocument/2006/relationships/slideLayout" Target="../slideLayouts/slideLayout7.xml"/><Relationship Id="rId1" Type="http://schemas.openxmlformats.org/officeDocument/2006/relationships/vmlDrawing" Target="../drawings/vmlDrawing24.vml"/><Relationship Id="rId6" Type="http://schemas.openxmlformats.org/officeDocument/2006/relationships/oleObject" Target="../embeddings/oleObject51.bin"/><Relationship Id="rId5" Type="http://schemas.openxmlformats.org/officeDocument/2006/relationships/image" Target="../media/image71.wmf"/><Relationship Id="rId4" Type="http://schemas.openxmlformats.org/officeDocument/2006/relationships/oleObject" Target="../embeddings/oleObject50.bin"/><Relationship Id="rId9" Type="http://schemas.openxmlformats.org/officeDocument/2006/relationships/image" Target="../media/image73.wmf"/></Relationships>
</file>

<file path=ppt/slides/_rels/slide52.xml.rels><?xml version="1.0" encoding="UTF-8" standalone="yes"?>
<Relationships xmlns="http://schemas.openxmlformats.org/package/2006/relationships"><Relationship Id="rId8" Type="http://schemas.openxmlformats.org/officeDocument/2006/relationships/image" Target="../media/image77.wmf"/><Relationship Id="rId3" Type="http://schemas.openxmlformats.org/officeDocument/2006/relationships/oleObject" Target="../embeddings/oleObject53.bin"/><Relationship Id="rId7" Type="http://schemas.openxmlformats.org/officeDocument/2006/relationships/oleObject" Target="../embeddings/oleObject55.bin"/><Relationship Id="rId2" Type="http://schemas.openxmlformats.org/officeDocument/2006/relationships/slideLayout" Target="../slideLayouts/slideLayout7.xml"/><Relationship Id="rId1" Type="http://schemas.openxmlformats.org/officeDocument/2006/relationships/vmlDrawing" Target="../drawings/vmlDrawing25.vml"/><Relationship Id="rId6" Type="http://schemas.openxmlformats.org/officeDocument/2006/relationships/image" Target="../media/image76.wmf"/><Relationship Id="rId5" Type="http://schemas.openxmlformats.org/officeDocument/2006/relationships/oleObject" Target="../embeddings/oleObject54.bin"/><Relationship Id="rId4" Type="http://schemas.openxmlformats.org/officeDocument/2006/relationships/image" Target="../media/image75.wmf"/></Relationships>
</file>

<file path=ppt/slides/_rels/slide53.xml.rels><?xml version="1.0" encoding="UTF-8" standalone="yes"?>
<Relationships xmlns="http://schemas.openxmlformats.org/package/2006/relationships"><Relationship Id="rId8" Type="http://schemas.openxmlformats.org/officeDocument/2006/relationships/image" Target="../media/image80.wmf"/><Relationship Id="rId3" Type="http://schemas.openxmlformats.org/officeDocument/2006/relationships/oleObject" Target="../embeddings/oleObject56.bin"/><Relationship Id="rId7" Type="http://schemas.openxmlformats.org/officeDocument/2006/relationships/oleObject" Target="../embeddings/oleObject58.bin"/><Relationship Id="rId2" Type="http://schemas.openxmlformats.org/officeDocument/2006/relationships/slideLayout" Target="../slideLayouts/slideLayout7.xml"/><Relationship Id="rId1" Type="http://schemas.openxmlformats.org/officeDocument/2006/relationships/vmlDrawing" Target="../drawings/vmlDrawing26.vml"/><Relationship Id="rId6" Type="http://schemas.openxmlformats.org/officeDocument/2006/relationships/image" Target="../media/image79.wmf"/><Relationship Id="rId5" Type="http://schemas.openxmlformats.org/officeDocument/2006/relationships/oleObject" Target="../embeddings/oleObject57.bin"/><Relationship Id="rId4" Type="http://schemas.openxmlformats.org/officeDocument/2006/relationships/image" Target="../media/image78.wm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C6FF9041-1CCA-4C78-A9CF-A6C1E80A420C}" type="slidenum">
              <a:rPr lang="en-US"/>
              <a:pPr>
                <a:defRPr/>
              </a:pPr>
              <a:t>1</a:t>
            </a:fld>
            <a:endParaRPr lang="en-US" dirty="0"/>
          </a:p>
        </p:txBody>
      </p:sp>
      <p:sp>
        <p:nvSpPr>
          <p:cNvPr id="27651" name="Rectangle 4"/>
          <p:cNvSpPr>
            <a:spLocks noChangeArrowheads="1"/>
          </p:cNvSpPr>
          <p:nvPr/>
        </p:nvSpPr>
        <p:spPr bwMode="auto">
          <a:xfrm>
            <a:off x="304800" y="195263"/>
            <a:ext cx="8401050" cy="4001095"/>
          </a:xfrm>
          <a:prstGeom prst="rect">
            <a:avLst/>
          </a:prstGeom>
          <a:noFill/>
          <a:ln w="9525">
            <a:noFill/>
            <a:miter lim="800000"/>
            <a:headEnd/>
            <a:tailEnd/>
          </a:ln>
        </p:spPr>
        <p:txBody>
          <a:bodyPr>
            <a:spAutoFit/>
          </a:bodyPr>
          <a:lstStyle/>
          <a:p>
            <a:r>
              <a:rPr lang="en-US" sz="2800" b="1" u="sng" dirty="0">
                <a:solidFill>
                  <a:srgbClr val="990000"/>
                </a:solidFill>
                <a:latin typeface="Arial" charset="0"/>
                <a:ea typeface="Arial Unicode MS" pitchFamily="34" charset="-128"/>
              </a:rPr>
              <a:t>Chapter 37 Relativity</a:t>
            </a:r>
          </a:p>
          <a:p>
            <a:pPr algn="l"/>
            <a:endParaRPr lang="en-US" sz="800" b="1" dirty="0">
              <a:solidFill>
                <a:srgbClr val="990000"/>
              </a:solidFill>
              <a:latin typeface="Arial" charset="0"/>
              <a:ea typeface="Arial Unicode MS" pitchFamily="34" charset="-128"/>
            </a:endParaRPr>
          </a:p>
          <a:p>
            <a:pPr algn="l"/>
            <a:r>
              <a:rPr lang="en-US" sz="2000" b="1" u="sng" dirty="0">
                <a:solidFill>
                  <a:srgbClr val="660066"/>
                </a:solidFill>
                <a:latin typeface="Arial" charset="0"/>
              </a:rPr>
              <a:t>January 13 Galilean coordinate transformation</a:t>
            </a:r>
          </a:p>
          <a:p>
            <a:pPr algn="l"/>
            <a:endParaRPr lang="en-US" b="1" dirty="0">
              <a:solidFill>
                <a:srgbClr val="660066"/>
              </a:solidFill>
            </a:endParaRPr>
          </a:p>
          <a:p>
            <a:pPr algn="l"/>
            <a:r>
              <a:rPr lang="en-US" b="1" dirty="0">
                <a:solidFill>
                  <a:srgbClr val="990033"/>
                </a:solidFill>
              </a:rPr>
              <a:t>Introduction to this course:</a:t>
            </a:r>
          </a:p>
          <a:p>
            <a:pPr algn="l"/>
            <a:endParaRPr lang="en-US" b="1" dirty="0">
              <a:solidFill>
                <a:srgbClr val="660066"/>
              </a:solidFill>
            </a:endParaRPr>
          </a:p>
          <a:p>
            <a:pPr algn="l"/>
            <a:r>
              <a:rPr lang="en-US" b="1" dirty="0">
                <a:solidFill>
                  <a:srgbClr val="660066"/>
                </a:solidFill>
              </a:rPr>
              <a:t>1. Syllabus</a:t>
            </a:r>
          </a:p>
          <a:p>
            <a:pPr algn="l"/>
            <a:endParaRPr lang="en-US" b="1" dirty="0">
              <a:solidFill>
                <a:srgbClr val="660066"/>
              </a:solidFill>
            </a:endParaRPr>
          </a:p>
          <a:p>
            <a:pPr algn="l"/>
            <a:r>
              <a:rPr lang="en-US" b="1" dirty="0">
                <a:solidFill>
                  <a:srgbClr val="660066"/>
                </a:solidFill>
              </a:rPr>
              <a:t>2. </a:t>
            </a:r>
            <a:r>
              <a:rPr lang="en-US" b="1" i="1" dirty="0">
                <a:solidFill>
                  <a:srgbClr val="660066"/>
                </a:solidFill>
              </a:rPr>
              <a:t>Modern physics</a:t>
            </a:r>
            <a:r>
              <a:rPr lang="en-US" b="1" dirty="0">
                <a:solidFill>
                  <a:srgbClr val="660066"/>
                </a:solidFill>
              </a:rPr>
              <a:t>: Relativity and quantum mechanics</a:t>
            </a:r>
          </a:p>
          <a:p>
            <a:pPr algn="l"/>
            <a:endParaRPr lang="en-US" b="1" dirty="0">
              <a:solidFill>
                <a:srgbClr val="660066"/>
              </a:solidFill>
            </a:endParaRPr>
          </a:p>
          <a:p>
            <a:pPr algn="l"/>
            <a:r>
              <a:rPr lang="en-US" b="1" dirty="0">
                <a:solidFill>
                  <a:srgbClr val="660066"/>
                </a:solidFill>
              </a:rPr>
              <a:t>3. Methods of studying Modern Physics:</a:t>
            </a:r>
          </a:p>
          <a:p>
            <a:pPr marL="342900" indent="-114300" algn="l">
              <a:buFont typeface="+mj-lt"/>
              <a:buAutoNum type="arabicParenR"/>
            </a:pPr>
            <a:r>
              <a:rPr lang="en-US" dirty="0"/>
              <a:t> Conceptions.</a:t>
            </a:r>
          </a:p>
          <a:p>
            <a:pPr marL="342900" indent="-114300" algn="l">
              <a:buFont typeface="+mj-lt"/>
              <a:buAutoNum type="arabicParenR"/>
            </a:pPr>
            <a:r>
              <a:rPr lang="en-US" dirty="0"/>
              <a:t> Principles.</a:t>
            </a:r>
          </a:p>
          <a:p>
            <a:pPr marL="342900" indent="-114300" algn="l">
              <a:buFont typeface="+mj-lt"/>
              <a:buAutoNum type="arabicParenR"/>
            </a:pPr>
            <a:r>
              <a:rPr lang="en-US" dirty="0"/>
              <a:t> Exercises.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2</a:t>
            </a:fld>
            <a:endParaRPr lang="en-US" dirty="0"/>
          </a:p>
        </p:txBody>
      </p:sp>
      <p:sp>
        <p:nvSpPr>
          <p:cNvPr id="3" name="Rectangle 4"/>
          <p:cNvSpPr>
            <a:spLocks noChangeArrowheads="1"/>
          </p:cNvSpPr>
          <p:nvPr/>
        </p:nvSpPr>
        <p:spPr bwMode="auto">
          <a:xfrm>
            <a:off x="295275" y="252413"/>
            <a:ext cx="4457700" cy="369332"/>
          </a:xfrm>
          <a:prstGeom prst="rect">
            <a:avLst/>
          </a:prstGeom>
          <a:noFill/>
          <a:ln w="9525">
            <a:noFill/>
            <a:miter lim="800000"/>
            <a:headEnd/>
            <a:tailEnd/>
          </a:ln>
        </p:spPr>
        <p:txBody>
          <a:bodyPr wrap="square">
            <a:spAutoFit/>
          </a:bodyPr>
          <a:lstStyle/>
          <a:p>
            <a:pPr algn="l"/>
            <a:r>
              <a:rPr lang="en-US" b="1" dirty="0">
                <a:solidFill>
                  <a:srgbClr val="660066"/>
                </a:solidFill>
              </a:rPr>
              <a:t>37.1 Invariance of physical laws</a:t>
            </a:r>
          </a:p>
        </p:txBody>
      </p:sp>
      <p:sp>
        <p:nvSpPr>
          <p:cNvPr id="4" name="Rectangle 48"/>
          <p:cNvSpPr>
            <a:spLocks noChangeArrowheads="1"/>
          </p:cNvSpPr>
          <p:nvPr/>
        </p:nvSpPr>
        <p:spPr bwMode="auto">
          <a:xfrm>
            <a:off x="295276" y="588963"/>
            <a:ext cx="8553450" cy="1477328"/>
          </a:xfrm>
          <a:prstGeom prst="rect">
            <a:avLst/>
          </a:prstGeom>
          <a:noFill/>
          <a:ln w="19050" algn="ctr">
            <a:noFill/>
            <a:miter lim="800000"/>
            <a:headEnd/>
            <a:tailEnd/>
          </a:ln>
        </p:spPr>
        <p:txBody>
          <a:bodyPr wrap="square">
            <a:spAutoFit/>
          </a:bodyPr>
          <a:lstStyle/>
          <a:p>
            <a:pPr algn="l">
              <a:tabLst>
                <a:tab pos="114300" algn="l"/>
              </a:tabLst>
              <a:defRPr/>
            </a:pPr>
            <a:r>
              <a:rPr lang="en-US" b="1" u="sng" dirty="0">
                <a:solidFill>
                  <a:srgbClr val="0000FF"/>
                </a:solidFill>
              </a:rPr>
              <a:t>Two basic problems occurring in Newtonian mechanics:</a:t>
            </a:r>
          </a:p>
          <a:p>
            <a:pPr marL="228600" indent="-228600" algn="l">
              <a:buFont typeface="+mj-lt"/>
              <a:buAutoNum type="arabicParenR"/>
              <a:tabLst>
                <a:tab pos="114300" algn="l"/>
              </a:tabLst>
              <a:defRPr/>
            </a:pPr>
            <a:r>
              <a:rPr lang="en-US" dirty="0">
                <a:solidFill>
                  <a:schemeClr val="tx2"/>
                </a:solidFill>
              </a:rPr>
              <a:t>Describing t</a:t>
            </a:r>
            <a:r>
              <a:rPr lang="en-US" dirty="0"/>
              <a:t>he motion of the objects whose speeds approach that of light.</a:t>
            </a:r>
            <a:br>
              <a:rPr lang="en-US" dirty="0"/>
            </a:br>
            <a:r>
              <a:rPr lang="en-US" dirty="0"/>
              <a:t>E.g., accelerating an electron beam.</a:t>
            </a:r>
          </a:p>
          <a:p>
            <a:pPr marL="228600" indent="-228600" algn="l">
              <a:buFont typeface="+mj-lt"/>
              <a:buAutoNum type="arabicParenR"/>
              <a:tabLst>
                <a:tab pos="114300" algn="l"/>
              </a:tabLst>
              <a:defRPr/>
            </a:pPr>
            <a:r>
              <a:rPr lang="en-US" dirty="0">
                <a:solidFill>
                  <a:schemeClr val="tx2"/>
                </a:solidFill>
              </a:rPr>
              <a:t>Measuring the speed of light. It is constant according to Maxwell’s equations. It is varying according to Newtonian mechanics.</a:t>
            </a:r>
            <a:endParaRPr lang="en-US" sz="1100" dirty="0">
              <a:solidFill>
                <a:schemeClr val="tx2"/>
              </a:solidFill>
            </a:endParaRPr>
          </a:p>
        </p:txBody>
      </p:sp>
      <p:sp>
        <p:nvSpPr>
          <p:cNvPr id="6" name="Rectangle 5"/>
          <p:cNvSpPr/>
          <p:nvPr/>
        </p:nvSpPr>
        <p:spPr>
          <a:xfrm>
            <a:off x="295275" y="4294440"/>
            <a:ext cx="8535459" cy="1477328"/>
          </a:xfrm>
          <a:prstGeom prst="rect">
            <a:avLst/>
          </a:prstGeom>
        </p:spPr>
        <p:txBody>
          <a:bodyPr wrap="square">
            <a:spAutoFit/>
          </a:bodyPr>
          <a:lstStyle/>
          <a:p>
            <a:pPr algn="l">
              <a:tabLst>
                <a:tab pos="114300" algn="l"/>
              </a:tabLst>
              <a:defRPr/>
            </a:pPr>
            <a:r>
              <a:rPr lang="en-US" b="1" u="sng" dirty="0">
                <a:solidFill>
                  <a:srgbClr val="0000FF"/>
                </a:solidFill>
              </a:rPr>
              <a:t>Inertial frame of reference:</a:t>
            </a:r>
            <a:br>
              <a:rPr lang="en-US" b="1" u="sng" dirty="0">
                <a:solidFill>
                  <a:srgbClr val="0000FF"/>
                </a:solidFill>
              </a:rPr>
            </a:br>
            <a:r>
              <a:rPr lang="en-US" dirty="0"/>
              <a:t>A reference frame in which objects subjected to no forces will experience no acceleration.</a:t>
            </a:r>
          </a:p>
          <a:p>
            <a:pPr marL="114300" indent="-114300" algn="l">
              <a:buFontTx/>
              <a:buChar char="•"/>
              <a:tabLst>
                <a:tab pos="114300" algn="l"/>
              </a:tabLst>
              <a:defRPr/>
            </a:pPr>
            <a:r>
              <a:rPr lang="en-US" dirty="0"/>
              <a:t> Any system moving at constant velocity with respect to an inertial reference frame must also form an inertial reference frame.</a:t>
            </a:r>
          </a:p>
          <a:p>
            <a:pPr marL="114300" indent="-114300" algn="l">
              <a:buFontTx/>
              <a:buChar char="•"/>
              <a:tabLst>
                <a:tab pos="114300" algn="l"/>
              </a:tabLst>
              <a:defRPr/>
            </a:pPr>
            <a:r>
              <a:rPr lang="en-US" dirty="0"/>
              <a:t> There is no absolute inertial frame of reference.</a:t>
            </a:r>
          </a:p>
        </p:txBody>
      </p:sp>
      <p:sp>
        <p:nvSpPr>
          <p:cNvPr id="5" name="Rectangle 4"/>
          <p:cNvSpPr/>
          <p:nvPr/>
        </p:nvSpPr>
        <p:spPr>
          <a:xfrm>
            <a:off x="295275" y="2096400"/>
            <a:ext cx="8645525" cy="1985159"/>
          </a:xfrm>
          <a:prstGeom prst="rect">
            <a:avLst/>
          </a:prstGeom>
        </p:spPr>
        <p:txBody>
          <a:bodyPr wrap="square">
            <a:spAutoFit/>
          </a:bodyPr>
          <a:lstStyle/>
          <a:p>
            <a:pPr algn="l">
              <a:tabLst>
                <a:tab pos="114300" algn="l"/>
              </a:tabLst>
              <a:defRPr/>
            </a:pPr>
            <a:r>
              <a:rPr lang="en-US" b="1" u="sng" dirty="0">
                <a:solidFill>
                  <a:srgbClr val="0000FF"/>
                </a:solidFill>
              </a:rPr>
              <a:t>Frame of reference:</a:t>
            </a:r>
            <a:br>
              <a:rPr lang="en-US" b="1" u="sng" dirty="0">
                <a:solidFill>
                  <a:srgbClr val="0000FF"/>
                </a:solidFill>
              </a:rPr>
            </a:br>
            <a:r>
              <a:rPr lang="en-US" dirty="0"/>
              <a:t>The space (and time) system that are used by an observer to discuss the state of motion of objects. As a convention, the observer considers that himself and the space he uses for reference are not moving.</a:t>
            </a:r>
          </a:p>
          <a:p>
            <a:pPr algn="l">
              <a:tabLst>
                <a:tab pos="114300" algn="l"/>
              </a:tabLst>
              <a:defRPr/>
            </a:pPr>
            <a:endParaRPr lang="en-US" sz="700" dirty="0"/>
          </a:p>
          <a:p>
            <a:pPr algn="l">
              <a:tabLst>
                <a:tab pos="114300" algn="l"/>
              </a:tabLst>
              <a:defRPr/>
            </a:pPr>
            <a:r>
              <a:rPr lang="en-US" dirty="0"/>
              <a:t>E.g., “My car is running at 60 mph northward” implies a frame of reference using the earth.</a:t>
            </a:r>
          </a:p>
          <a:p>
            <a:pPr algn="l">
              <a:tabLst>
                <a:tab pos="114300" algn="l"/>
              </a:tabLst>
              <a:defRPr/>
            </a:pPr>
            <a:endParaRPr lang="en-US" sz="700" i="1" dirty="0"/>
          </a:p>
          <a:p>
            <a:pPr algn="l">
              <a:tabLst>
                <a:tab pos="114300" algn="l"/>
              </a:tabLst>
              <a:defRPr/>
            </a:pPr>
            <a:r>
              <a:rPr lang="en-US" i="1" dirty="0"/>
              <a:t>Compare to</a:t>
            </a:r>
            <a:r>
              <a:rPr lang="en-US" dirty="0"/>
              <a:t>: Coordinate systems.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3</a:t>
            </a:fld>
            <a:endParaRPr lang="en-US"/>
          </a:p>
        </p:txBody>
      </p:sp>
      <p:sp>
        <p:nvSpPr>
          <p:cNvPr id="3" name="Rectangle 15"/>
          <p:cNvSpPr>
            <a:spLocks noChangeArrowheads="1"/>
          </p:cNvSpPr>
          <p:nvPr/>
        </p:nvSpPr>
        <p:spPr bwMode="auto">
          <a:xfrm>
            <a:off x="477307" y="415377"/>
            <a:ext cx="5286375" cy="3416320"/>
          </a:xfrm>
          <a:prstGeom prst="rect">
            <a:avLst/>
          </a:prstGeom>
          <a:noFill/>
          <a:ln w="9525">
            <a:noFill/>
            <a:miter lim="800000"/>
            <a:headEnd/>
            <a:tailEnd/>
          </a:ln>
        </p:spPr>
        <p:txBody>
          <a:bodyPr wrap="square">
            <a:spAutoFit/>
          </a:bodyPr>
          <a:lstStyle/>
          <a:p>
            <a:pPr algn="l">
              <a:tabLst>
                <a:tab pos="114300" algn="l"/>
              </a:tabLst>
            </a:pPr>
            <a:r>
              <a:rPr lang="en-US" b="1" u="sng" dirty="0">
                <a:solidFill>
                  <a:srgbClr val="0000FF"/>
                </a:solidFill>
              </a:rPr>
              <a:t>Principle of Galilean relativity:</a:t>
            </a:r>
          </a:p>
          <a:p>
            <a:pPr algn="l">
              <a:tabLst>
                <a:tab pos="114300" algn="l"/>
              </a:tabLst>
            </a:pPr>
            <a:r>
              <a:rPr lang="en-US" dirty="0">
                <a:solidFill>
                  <a:srgbClr val="0000FF"/>
                </a:solidFill>
              </a:rPr>
              <a:t>The </a:t>
            </a:r>
            <a:r>
              <a:rPr lang="en-US" u="sng" dirty="0">
                <a:solidFill>
                  <a:srgbClr val="0000FF"/>
                </a:solidFill>
              </a:rPr>
              <a:t>laws of mechanics</a:t>
            </a:r>
            <a:r>
              <a:rPr lang="en-US" dirty="0">
                <a:solidFill>
                  <a:srgbClr val="0000FF"/>
                </a:solidFill>
              </a:rPr>
              <a:t> are the same in all inertial frames of reference.</a:t>
            </a:r>
          </a:p>
          <a:p>
            <a:pPr algn="l">
              <a:tabLst>
                <a:tab pos="114300" algn="l"/>
              </a:tabLst>
            </a:pPr>
            <a:r>
              <a:rPr lang="en-US" u="sng" dirty="0"/>
              <a:t>Example</a:t>
            </a:r>
            <a:r>
              <a:rPr lang="en-US" dirty="0"/>
              <a:t>: A child on a truck throws a ball straight up. The trajectories of the ball are different according to different observers, but they use the same physics textbook to explain equally well what they have seen .</a:t>
            </a:r>
          </a:p>
          <a:p>
            <a:pPr algn="l">
              <a:tabLst>
                <a:tab pos="114300" algn="l"/>
              </a:tabLst>
            </a:pPr>
            <a:endParaRPr lang="en-US" sz="1050" dirty="0"/>
          </a:p>
          <a:p>
            <a:pPr algn="l">
              <a:tabLst>
                <a:tab pos="114300" algn="l"/>
              </a:tabLst>
            </a:pPr>
            <a:r>
              <a:rPr lang="en-US" dirty="0"/>
              <a:t>In reality, there are no pure mechanical phenomena. This requires that if the laws of mechanics are the same, then all physics laws should be the same in all inertial frames of reference.</a:t>
            </a:r>
          </a:p>
        </p:txBody>
      </p:sp>
      <p:grpSp>
        <p:nvGrpSpPr>
          <p:cNvPr id="4" name="Group 9"/>
          <p:cNvGrpSpPr>
            <a:grpSpLocks/>
          </p:cNvGrpSpPr>
          <p:nvPr/>
        </p:nvGrpSpPr>
        <p:grpSpPr bwMode="auto">
          <a:xfrm>
            <a:off x="5763683" y="193147"/>
            <a:ext cx="2743200" cy="3638550"/>
            <a:chOff x="3804" y="77"/>
            <a:chExt cx="1761" cy="2334"/>
          </a:xfrm>
        </p:grpSpPr>
        <p:pic>
          <p:nvPicPr>
            <p:cNvPr id="5" name="Picture 7" descr="1"/>
            <p:cNvPicPr>
              <a:picLocks noChangeAspect="1" noChangeArrowheads="1"/>
            </p:cNvPicPr>
            <p:nvPr/>
          </p:nvPicPr>
          <p:blipFill>
            <a:blip r:embed="rId2" cstate="print"/>
            <a:srcRect/>
            <a:stretch>
              <a:fillRect/>
            </a:stretch>
          </p:blipFill>
          <p:spPr bwMode="auto">
            <a:xfrm>
              <a:off x="4019" y="77"/>
              <a:ext cx="1270" cy="1106"/>
            </a:xfrm>
            <a:prstGeom prst="rect">
              <a:avLst/>
            </a:prstGeom>
            <a:noFill/>
            <a:ln w="9525">
              <a:noFill/>
              <a:miter lim="800000"/>
              <a:headEnd/>
              <a:tailEnd/>
            </a:ln>
          </p:spPr>
        </p:pic>
        <p:pic>
          <p:nvPicPr>
            <p:cNvPr id="6" name="Picture 8" descr="2"/>
            <p:cNvPicPr>
              <a:picLocks noChangeAspect="1" noChangeArrowheads="1"/>
            </p:cNvPicPr>
            <p:nvPr/>
          </p:nvPicPr>
          <p:blipFill>
            <a:blip r:embed="rId3" cstate="print"/>
            <a:srcRect/>
            <a:stretch>
              <a:fillRect/>
            </a:stretch>
          </p:blipFill>
          <p:spPr bwMode="auto">
            <a:xfrm>
              <a:off x="3804" y="1189"/>
              <a:ext cx="1761" cy="1222"/>
            </a:xfrm>
            <a:prstGeom prst="rect">
              <a:avLst/>
            </a:prstGeom>
            <a:noFill/>
            <a:ln w="9525">
              <a:noFill/>
              <a:miter lim="800000"/>
              <a:headEnd/>
              <a:tailEnd/>
            </a:ln>
          </p:spPr>
        </p:pic>
      </p:grpSp>
      <p:sp>
        <p:nvSpPr>
          <p:cNvPr id="7" name="Rectangle 6"/>
          <p:cNvSpPr/>
          <p:nvPr/>
        </p:nvSpPr>
        <p:spPr>
          <a:xfrm>
            <a:off x="477307" y="4114851"/>
            <a:ext cx="8248651" cy="1477328"/>
          </a:xfrm>
          <a:prstGeom prst="rect">
            <a:avLst/>
          </a:prstGeom>
        </p:spPr>
        <p:txBody>
          <a:bodyPr wrap="square">
            <a:spAutoFit/>
          </a:bodyPr>
          <a:lstStyle/>
          <a:p>
            <a:pPr algn="l">
              <a:buFont typeface="Wingdings" pitchFamily="2" charset="2"/>
              <a:buNone/>
            </a:pPr>
            <a:r>
              <a:rPr lang="en-US" b="1" u="sng" dirty="0">
                <a:solidFill>
                  <a:srgbClr val="0000FF"/>
                </a:solidFill>
              </a:rPr>
              <a:t>Event</a:t>
            </a:r>
            <a:r>
              <a:rPr lang="en-US" dirty="0">
                <a:solidFill>
                  <a:srgbClr val="0000FF"/>
                </a:solidFill>
              </a:rPr>
              <a:t>:</a:t>
            </a:r>
            <a:r>
              <a:rPr lang="en-US" dirty="0"/>
              <a:t> A physical </a:t>
            </a:r>
            <a:r>
              <a:rPr lang="en-US" i="1" dirty="0"/>
              <a:t>occurrence </a:t>
            </a:r>
            <a:r>
              <a:rPr lang="en-US" dirty="0"/>
              <a:t>that happens in space and time, and can be described by its </a:t>
            </a:r>
            <a:r>
              <a:rPr lang="en-US" b="1" u="sng" dirty="0">
                <a:solidFill>
                  <a:srgbClr val="0000FF"/>
                </a:solidFill>
              </a:rPr>
              <a:t>space-time coordinates</a:t>
            </a:r>
            <a:r>
              <a:rPr lang="en-US" b="1" dirty="0">
                <a:solidFill>
                  <a:srgbClr val="0000FF"/>
                </a:solidFill>
              </a:rPr>
              <a:t> </a:t>
            </a:r>
            <a:r>
              <a:rPr lang="en-US" dirty="0"/>
              <a:t>(</a:t>
            </a:r>
            <a:r>
              <a:rPr lang="en-US" i="1" dirty="0"/>
              <a:t>x</a:t>
            </a:r>
            <a:r>
              <a:rPr lang="en-US" dirty="0"/>
              <a:t>, </a:t>
            </a:r>
            <a:r>
              <a:rPr lang="en-US" i="1" dirty="0"/>
              <a:t>y</a:t>
            </a:r>
            <a:r>
              <a:rPr lang="en-US" dirty="0"/>
              <a:t>, </a:t>
            </a:r>
            <a:r>
              <a:rPr lang="en-US" i="1" dirty="0"/>
              <a:t>z</a:t>
            </a:r>
            <a:r>
              <a:rPr lang="en-US" dirty="0"/>
              <a:t>, </a:t>
            </a:r>
            <a:r>
              <a:rPr lang="en-US" i="1" dirty="0"/>
              <a:t>t</a:t>
            </a:r>
            <a:r>
              <a:rPr lang="en-US" dirty="0"/>
              <a:t>).</a:t>
            </a:r>
            <a:br>
              <a:rPr lang="en-US" dirty="0"/>
            </a:br>
            <a:r>
              <a:rPr lang="en-US" dirty="0"/>
              <a:t>E.g., sparking, meeting, colliding, hitting, exploding, dying, </a:t>
            </a:r>
            <a:r>
              <a:rPr lang="en-US" dirty="0" err="1"/>
              <a:t>etc</a:t>
            </a:r>
            <a:r>
              <a:rPr lang="en-US" dirty="0"/>
              <a:t> ...</a:t>
            </a:r>
          </a:p>
          <a:p>
            <a:pPr algn="l"/>
            <a:r>
              <a:rPr lang="en-US" dirty="0"/>
              <a:t>The space-time coordinates of an event depend on the observer. E.g., “When </a:t>
            </a:r>
            <a:r>
              <a:rPr lang="en-US" i="1" dirty="0"/>
              <a:t>v</a:t>
            </a:r>
            <a:r>
              <a:rPr lang="en-US" dirty="0"/>
              <a:t> reaches 3 m/s” is not a well-defined event, unless the observer is specified.</a:t>
            </a:r>
          </a:p>
        </p:txBody>
      </p:sp>
    </p:spTree>
    <p:extLst>
      <p:ext uri="{BB962C8B-B14F-4D97-AF65-F5344CB8AC3E}">
        <p14:creationId xmlns:p14="http://schemas.microsoft.com/office/powerpoint/2010/main" val="1497785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3"/>
          <p:cNvSpPr>
            <a:spLocks noGrp="1"/>
          </p:cNvSpPr>
          <p:nvPr>
            <p:ph type="sldNum" sz="quarter" idx="12"/>
          </p:nvPr>
        </p:nvSpPr>
        <p:spPr/>
        <p:txBody>
          <a:bodyPr/>
          <a:lstStyle/>
          <a:p>
            <a:pPr>
              <a:defRPr/>
            </a:pPr>
            <a:fld id="{26577AD0-D133-4EE2-94A5-06683EE92ABF}" type="slidenum">
              <a:rPr lang="en-US"/>
              <a:pPr>
                <a:defRPr/>
              </a:pPr>
              <a:t>4</a:t>
            </a:fld>
            <a:endParaRPr lang="en-US" dirty="0"/>
          </a:p>
        </p:txBody>
      </p:sp>
      <p:sp>
        <p:nvSpPr>
          <p:cNvPr id="1036" name="Rectangle 11"/>
          <p:cNvSpPr>
            <a:spLocks noChangeArrowheads="1"/>
          </p:cNvSpPr>
          <p:nvPr/>
        </p:nvSpPr>
        <p:spPr bwMode="auto">
          <a:xfrm>
            <a:off x="443971" y="364596"/>
            <a:ext cx="4708526" cy="2031325"/>
          </a:xfrm>
          <a:prstGeom prst="rect">
            <a:avLst/>
          </a:prstGeom>
          <a:noFill/>
          <a:ln w="12700" algn="ctr">
            <a:noFill/>
            <a:miter lim="800000"/>
            <a:headEnd/>
            <a:tailEnd/>
          </a:ln>
        </p:spPr>
        <p:txBody>
          <a:bodyPr wrap="square">
            <a:spAutoFit/>
          </a:bodyPr>
          <a:lstStyle/>
          <a:p>
            <a:pPr algn="l"/>
            <a:r>
              <a:rPr lang="en-US" b="1" u="sng" dirty="0">
                <a:solidFill>
                  <a:srgbClr val="0000FF"/>
                </a:solidFill>
              </a:rPr>
              <a:t>Galilean space-time transformation:</a:t>
            </a:r>
          </a:p>
          <a:p>
            <a:pPr algn="l"/>
            <a:r>
              <a:rPr lang="en-US" dirty="0"/>
              <a:t>Suppose an inertial reference frame </a:t>
            </a:r>
            <a:r>
              <a:rPr lang="en-US" i="1" dirty="0"/>
              <a:t>S</a:t>
            </a:r>
            <a:r>
              <a:rPr lang="en-US" dirty="0">
                <a:cs typeface="Times New Roman" pitchFamily="18" charset="0"/>
              </a:rPr>
              <a:t>'</a:t>
            </a:r>
            <a:r>
              <a:rPr lang="en-US" dirty="0"/>
              <a:t> moves relative to another inertia reference frame </a:t>
            </a:r>
            <a:r>
              <a:rPr lang="en-US" i="1" dirty="0"/>
              <a:t>S</a:t>
            </a:r>
            <a:r>
              <a:rPr lang="en-US" dirty="0"/>
              <a:t> with a constant velocity </a:t>
            </a:r>
            <a:r>
              <a:rPr lang="en-US" i="1" dirty="0"/>
              <a:t>u</a:t>
            </a:r>
            <a:r>
              <a:rPr lang="en-US" dirty="0"/>
              <a:t> along the </a:t>
            </a:r>
            <a:r>
              <a:rPr lang="en-US" i="1" dirty="0"/>
              <a:t>x</a:t>
            </a:r>
            <a:r>
              <a:rPr lang="en-US" dirty="0"/>
              <a:t> and </a:t>
            </a:r>
            <a:r>
              <a:rPr lang="en-US" i="1" dirty="0"/>
              <a:t>x</a:t>
            </a:r>
            <a:r>
              <a:rPr lang="en-US" dirty="0"/>
              <a:t>' axes. The origins of </a:t>
            </a:r>
            <a:r>
              <a:rPr lang="en-US" i="1" dirty="0"/>
              <a:t>S</a:t>
            </a:r>
            <a:r>
              <a:rPr lang="en-US" dirty="0"/>
              <a:t> and </a:t>
            </a:r>
            <a:r>
              <a:rPr lang="en-US" i="1" dirty="0"/>
              <a:t>S</a:t>
            </a:r>
            <a:r>
              <a:rPr lang="en-US" dirty="0"/>
              <a:t>' coincide at </a:t>
            </a:r>
            <a:r>
              <a:rPr lang="en-US" i="1" dirty="0"/>
              <a:t>t</a:t>
            </a:r>
            <a:r>
              <a:rPr lang="en-US" dirty="0"/>
              <a:t> =</a:t>
            </a:r>
            <a:r>
              <a:rPr lang="en-US" i="1" dirty="0"/>
              <a:t>t</a:t>
            </a:r>
            <a:r>
              <a:rPr lang="en-US" dirty="0"/>
              <a:t>'= 0. If the observers in </a:t>
            </a:r>
            <a:r>
              <a:rPr lang="en-US" i="1" dirty="0"/>
              <a:t>S</a:t>
            </a:r>
            <a:r>
              <a:rPr lang="en-US" dirty="0"/>
              <a:t> and </a:t>
            </a:r>
            <a:r>
              <a:rPr lang="en-US" i="1" dirty="0"/>
              <a:t>S</a:t>
            </a:r>
            <a:r>
              <a:rPr lang="en-US" dirty="0">
                <a:cs typeface="Times New Roman" pitchFamily="18" charset="0"/>
              </a:rPr>
              <a:t>' describe </a:t>
            </a:r>
            <a:r>
              <a:rPr lang="en-US" i="1" dirty="0">
                <a:cs typeface="Times New Roman" pitchFamily="18" charset="0"/>
              </a:rPr>
              <a:t>a certain event </a:t>
            </a:r>
            <a:r>
              <a:rPr lang="en-US" dirty="0">
                <a:cs typeface="Times New Roman" pitchFamily="18" charset="0"/>
              </a:rPr>
              <a:t>with </a:t>
            </a:r>
            <a:r>
              <a:rPr lang="en-US" dirty="0"/>
              <a:t>(</a:t>
            </a:r>
            <a:r>
              <a:rPr lang="en-US" i="1" dirty="0"/>
              <a:t>x</a:t>
            </a:r>
            <a:r>
              <a:rPr lang="en-US" dirty="0"/>
              <a:t>, </a:t>
            </a:r>
            <a:r>
              <a:rPr lang="en-US" i="1" dirty="0"/>
              <a:t>y</a:t>
            </a:r>
            <a:r>
              <a:rPr lang="en-US" dirty="0"/>
              <a:t>, </a:t>
            </a:r>
            <a:r>
              <a:rPr lang="en-US" i="1" dirty="0"/>
              <a:t>z</a:t>
            </a:r>
            <a:r>
              <a:rPr lang="en-US" dirty="0"/>
              <a:t>, </a:t>
            </a:r>
            <a:r>
              <a:rPr lang="en-US" i="1" dirty="0"/>
              <a:t>t</a:t>
            </a:r>
            <a:r>
              <a:rPr lang="en-US" dirty="0"/>
              <a:t>) and (</a:t>
            </a:r>
            <a:r>
              <a:rPr lang="en-US" i="1" dirty="0"/>
              <a:t>x</a:t>
            </a:r>
            <a:r>
              <a:rPr lang="en-US" i="1" dirty="0">
                <a:cs typeface="Times New Roman" pitchFamily="18" charset="0"/>
              </a:rPr>
              <a:t>'</a:t>
            </a:r>
            <a:r>
              <a:rPr lang="en-US" dirty="0"/>
              <a:t>, </a:t>
            </a:r>
            <a:r>
              <a:rPr lang="en-US" i="1" dirty="0"/>
              <a:t>y'</a:t>
            </a:r>
            <a:r>
              <a:rPr lang="en-US" dirty="0"/>
              <a:t>, </a:t>
            </a:r>
            <a:r>
              <a:rPr lang="en-US" i="1" dirty="0"/>
              <a:t>z'</a:t>
            </a:r>
            <a:r>
              <a:rPr lang="en-US" dirty="0"/>
              <a:t>, </a:t>
            </a:r>
            <a:r>
              <a:rPr lang="en-US" i="1" dirty="0"/>
              <a:t>t'</a:t>
            </a:r>
            <a:r>
              <a:rPr lang="en-US" dirty="0"/>
              <a:t>), respectively, then</a:t>
            </a:r>
          </a:p>
        </p:txBody>
      </p:sp>
      <p:grpSp>
        <p:nvGrpSpPr>
          <p:cNvPr id="3" name="Group 22"/>
          <p:cNvGrpSpPr/>
          <p:nvPr/>
        </p:nvGrpSpPr>
        <p:grpSpPr>
          <a:xfrm>
            <a:off x="5487459" y="802746"/>
            <a:ext cx="3352800" cy="1298575"/>
            <a:chOff x="649288" y="4179888"/>
            <a:chExt cx="3352800" cy="1298575"/>
          </a:xfrm>
        </p:grpSpPr>
        <p:grpSp>
          <p:nvGrpSpPr>
            <p:cNvPr id="4" name="Group 16"/>
            <p:cNvGrpSpPr>
              <a:grpSpLocks/>
            </p:cNvGrpSpPr>
            <p:nvPr/>
          </p:nvGrpSpPr>
          <p:grpSpPr bwMode="auto">
            <a:xfrm>
              <a:off x="649288" y="4179888"/>
              <a:ext cx="3352800" cy="1298575"/>
              <a:chOff x="271" y="3269"/>
              <a:chExt cx="2112" cy="818"/>
            </a:xfrm>
          </p:grpSpPr>
          <p:graphicFrame>
            <p:nvGraphicFramePr>
              <p:cNvPr id="1026" name="Object 12"/>
              <p:cNvGraphicFramePr>
                <a:graphicFrameLocks noChangeAspect="1"/>
              </p:cNvGraphicFramePr>
              <p:nvPr>
                <p:extLst>
                  <p:ext uri="{D42A27DB-BD31-4B8C-83A1-F6EECF244321}">
                    <p14:modId xmlns:p14="http://schemas.microsoft.com/office/powerpoint/2010/main" val="617783011"/>
                  </p:ext>
                </p:extLst>
              </p:nvPr>
            </p:nvGraphicFramePr>
            <p:xfrm>
              <a:off x="271" y="3269"/>
              <a:ext cx="625" cy="818"/>
            </p:xfrm>
            <a:graphic>
              <a:graphicData uri="http://schemas.openxmlformats.org/presentationml/2006/ole">
                <mc:AlternateContent xmlns:mc="http://schemas.openxmlformats.org/markup-compatibility/2006">
                  <mc:Choice xmlns:v="urn:schemas-microsoft-com:vml" Requires="v">
                    <p:oleObj spid="_x0000_s129306" name="Equation" r:id="rId3" imgW="698400" imgH="914400" progId="Equation.DSMT4">
                      <p:embed/>
                    </p:oleObj>
                  </mc:Choice>
                  <mc:Fallback>
                    <p:oleObj name="Equation" r:id="rId3" imgW="698400" imgH="914400" progId="Equation.DSMT4">
                      <p:embed/>
                      <p:pic>
                        <p:nvPicPr>
                          <p:cNvPr id="0" name="Object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 y="3269"/>
                            <a:ext cx="625" cy="818"/>
                          </a:xfrm>
                          <a:prstGeom prst="rect">
                            <a:avLst/>
                          </a:prstGeom>
                          <a:solidFill>
                            <a:srgbClr val="FFFFCC"/>
                          </a:solidFill>
                          <a:ln w="19050">
                            <a:solidFill>
                              <a:srgbClr val="0000FF"/>
                            </a:solidFill>
                            <a:miter lim="800000"/>
                            <a:headEnd/>
                            <a:tailEnd/>
                          </a:ln>
                        </p:spPr>
                      </p:pic>
                    </p:oleObj>
                  </mc:Fallback>
                </mc:AlternateContent>
              </a:graphicData>
            </a:graphic>
          </p:graphicFrame>
          <p:sp>
            <p:nvSpPr>
              <p:cNvPr id="1040" name="Text Box 14"/>
              <p:cNvSpPr txBox="1">
                <a:spLocks noChangeArrowheads="1"/>
              </p:cNvSpPr>
              <p:nvPr/>
            </p:nvSpPr>
            <p:spPr bwMode="auto">
              <a:xfrm>
                <a:off x="1079" y="3693"/>
                <a:ext cx="1304" cy="374"/>
              </a:xfrm>
              <a:prstGeom prst="rect">
                <a:avLst/>
              </a:prstGeom>
              <a:noFill/>
              <a:ln w="12700" algn="ctr">
                <a:solidFill>
                  <a:srgbClr val="A50021"/>
                </a:solidFill>
                <a:miter lim="800000"/>
                <a:headEnd/>
                <a:tailEnd/>
              </a:ln>
            </p:spPr>
            <p:txBody>
              <a:bodyPr>
                <a:spAutoFit/>
              </a:bodyPr>
              <a:lstStyle/>
              <a:p>
                <a:pPr algn="l"/>
                <a:r>
                  <a:rPr lang="en-US" sz="1600" dirty="0"/>
                  <a:t>The time is the same in both inertia frames.</a:t>
                </a:r>
              </a:p>
            </p:txBody>
          </p:sp>
        </p:grpSp>
        <p:cxnSp>
          <p:nvCxnSpPr>
            <p:cNvPr id="22" name="Straight Arrow Connector 21"/>
            <p:cNvCxnSpPr/>
            <p:nvPr/>
          </p:nvCxnSpPr>
          <p:spPr bwMode="auto">
            <a:xfrm rot="10800000">
              <a:off x="1619250" y="5305425"/>
              <a:ext cx="304800" cy="1588"/>
            </a:xfrm>
            <a:prstGeom prst="straightConnector1">
              <a:avLst/>
            </a:prstGeom>
            <a:solidFill>
              <a:schemeClr val="accent1"/>
            </a:solidFill>
            <a:ln w="15875" cap="flat" cmpd="sng" algn="ctr">
              <a:solidFill>
                <a:srgbClr val="C00000"/>
              </a:solidFill>
              <a:prstDash val="solid"/>
              <a:round/>
              <a:headEnd type="none" w="med" len="med"/>
              <a:tailEnd type="arrow"/>
            </a:ln>
            <a:effectLst/>
          </p:spPr>
        </p:cxnSp>
      </p:grpSp>
      <p:pic>
        <p:nvPicPr>
          <p:cNvPr id="14" name="Picture 2" descr="C:\Documents and Settings\pw103\My Documents\Teaching\Physics_214_Spring_2012\Other\Chapter37\Images\37_Figure03-I.jpg"/>
          <p:cNvPicPr>
            <a:picLocks noChangeAspect="1" noChangeArrowheads="1"/>
          </p:cNvPicPr>
          <p:nvPr/>
        </p:nvPicPr>
        <p:blipFill>
          <a:blip r:embed="rId5" cstate="print"/>
          <a:srcRect/>
          <a:stretch>
            <a:fillRect/>
          </a:stretch>
        </p:blipFill>
        <p:spPr bwMode="auto">
          <a:xfrm>
            <a:off x="443971" y="2344039"/>
            <a:ext cx="5782111" cy="2268168"/>
          </a:xfrm>
          <a:prstGeom prst="rect">
            <a:avLst/>
          </a:prstGeom>
          <a:noFill/>
        </p:spPr>
      </p:pic>
      <p:grpSp>
        <p:nvGrpSpPr>
          <p:cNvPr id="2" name="Group 1"/>
          <p:cNvGrpSpPr/>
          <p:nvPr/>
        </p:nvGrpSpPr>
        <p:grpSpPr>
          <a:xfrm>
            <a:off x="6317192" y="2946231"/>
            <a:ext cx="2453946" cy="1077218"/>
            <a:chOff x="6578071" y="4512654"/>
            <a:chExt cx="2453946" cy="1077218"/>
          </a:xfrm>
        </p:grpSpPr>
        <p:sp>
          <p:nvSpPr>
            <p:cNvPr id="11" name="Text Box 14"/>
            <p:cNvSpPr txBox="1">
              <a:spLocks noChangeArrowheads="1"/>
            </p:cNvSpPr>
            <p:nvPr/>
          </p:nvSpPr>
          <p:spPr bwMode="auto">
            <a:xfrm>
              <a:off x="6890809" y="4512654"/>
              <a:ext cx="2141208" cy="1077218"/>
            </a:xfrm>
            <a:prstGeom prst="rect">
              <a:avLst/>
            </a:prstGeom>
            <a:noFill/>
            <a:ln w="12700" algn="ctr">
              <a:solidFill>
                <a:srgbClr val="A50021"/>
              </a:solidFill>
              <a:miter lim="800000"/>
              <a:headEnd/>
              <a:tailEnd/>
            </a:ln>
          </p:spPr>
          <p:txBody>
            <a:bodyPr wrap="square">
              <a:spAutoFit/>
            </a:bodyPr>
            <a:lstStyle/>
            <a:p>
              <a:pPr algn="l"/>
              <a:r>
                <a:rPr lang="en-US" sz="1600" dirty="0"/>
                <a:t>This is the standard convention in choosing the coordinate systems in special relativity.</a:t>
              </a:r>
            </a:p>
          </p:txBody>
        </p:sp>
        <p:cxnSp>
          <p:nvCxnSpPr>
            <p:cNvPr id="12" name="Straight Arrow Connector 11"/>
            <p:cNvCxnSpPr/>
            <p:nvPr/>
          </p:nvCxnSpPr>
          <p:spPr bwMode="auto">
            <a:xfrm rot="10800000">
              <a:off x="6578071" y="4965091"/>
              <a:ext cx="304800" cy="1588"/>
            </a:xfrm>
            <a:prstGeom prst="straightConnector1">
              <a:avLst/>
            </a:prstGeom>
            <a:solidFill>
              <a:schemeClr val="accent1"/>
            </a:solidFill>
            <a:ln w="15875" cap="flat" cmpd="sng" algn="ctr">
              <a:solidFill>
                <a:srgbClr val="C00000"/>
              </a:solidFill>
              <a:prstDash val="solid"/>
              <a:round/>
              <a:headEnd type="none" w="med" len="med"/>
              <a:tailEnd type="arrow"/>
            </a:ln>
            <a:effectLst/>
          </p:spPr>
        </p:cxnSp>
      </p:grpSp>
      <p:sp>
        <p:nvSpPr>
          <p:cNvPr id="16" name="Rectangle 4"/>
          <p:cNvSpPr>
            <a:spLocks noChangeArrowheads="1"/>
          </p:cNvSpPr>
          <p:nvPr/>
        </p:nvSpPr>
        <p:spPr bwMode="auto">
          <a:xfrm>
            <a:off x="443971" y="4880504"/>
            <a:ext cx="3595856" cy="369332"/>
          </a:xfrm>
          <a:prstGeom prst="rect">
            <a:avLst/>
          </a:prstGeom>
          <a:noFill/>
          <a:ln w="12700" algn="ctr">
            <a:noFill/>
            <a:miter lim="800000"/>
            <a:headEnd/>
            <a:tailEnd/>
          </a:ln>
        </p:spPr>
        <p:txBody>
          <a:bodyPr wrap="none">
            <a:spAutoFit/>
          </a:bodyPr>
          <a:lstStyle/>
          <a:p>
            <a:pPr algn="l"/>
            <a:r>
              <a:rPr lang="en-US" b="1" u="sng" dirty="0">
                <a:solidFill>
                  <a:srgbClr val="0000FF"/>
                </a:solidFill>
              </a:rPr>
              <a:t>Galilean velocity transformation:</a:t>
            </a:r>
          </a:p>
        </p:txBody>
      </p:sp>
      <p:grpSp>
        <p:nvGrpSpPr>
          <p:cNvPr id="18" name="Group 7"/>
          <p:cNvGrpSpPr>
            <a:grpSpLocks/>
          </p:cNvGrpSpPr>
          <p:nvPr/>
        </p:nvGrpSpPr>
        <p:grpSpPr bwMode="auto">
          <a:xfrm>
            <a:off x="538512" y="5452004"/>
            <a:ext cx="3587749" cy="649287"/>
            <a:chOff x="234" y="365"/>
            <a:chExt cx="2260" cy="409"/>
          </a:xfrm>
        </p:grpSpPr>
        <p:graphicFrame>
          <p:nvGraphicFramePr>
            <p:cNvPr id="19" name="Object 5"/>
            <p:cNvGraphicFramePr>
              <a:graphicFrameLocks noChangeAspect="1"/>
            </p:cNvGraphicFramePr>
            <p:nvPr/>
          </p:nvGraphicFramePr>
          <p:xfrm>
            <a:off x="234" y="365"/>
            <a:ext cx="2260" cy="409"/>
          </p:xfrm>
          <a:graphic>
            <a:graphicData uri="http://schemas.openxmlformats.org/presentationml/2006/ole">
              <mc:AlternateContent xmlns:mc="http://schemas.openxmlformats.org/markup-compatibility/2006">
                <mc:Choice xmlns:v="urn:schemas-microsoft-com:vml" Requires="v">
                  <p:oleObj spid="_x0000_s129307" name="Equation" r:id="rId6" imgW="2527200" imgH="457200" progId="Equation.3">
                    <p:embed/>
                  </p:oleObj>
                </mc:Choice>
                <mc:Fallback>
                  <p:oleObj name="Equation" r:id="rId6" imgW="2527200" imgH="4572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4" y="365"/>
                          <a:ext cx="2260" cy="409"/>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A50021"/>
                              </a:solidFill>
                              <a:miter lim="800000"/>
                              <a:headEnd/>
                              <a:tailEnd/>
                            </a14:hiddenLine>
                          </a:ext>
                        </a:extLst>
                      </p:spPr>
                    </p:pic>
                  </p:oleObj>
                </mc:Fallback>
              </mc:AlternateContent>
            </a:graphicData>
          </a:graphic>
        </p:graphicFrame>
        <p:graphicFrame>
          <p:nvGraphicFramePr>
            <p:cNvPr id="20" name="Object 6"/>
            <p:cNvGraphicFramePr>
              <a:graphicFrameLocks noChangeAspect="1"/>
            </p:cNvGraphicFramePr>
            <p:nvPr>
              <p:extLst>
                <p:ext uri="{D42A27DB-BD31-4B8C-83A1-F6EECF244321}">
                  <p14:modId xmlns:p14="http://schemas.microsoft.com/office/powerpoint/2010/main" val="1772690317"/>
                </p:ext>
              </p:extLst>
            </p:nvPr>
          </p:nvGraphicFramePr>
          <p:xfrm>
            <a:off x="1860" y="468"/>
            <a:ext cx="603" cy="205"/>
          </p:xfrm>
          <a:graphic>
            <a:graphicData uri="http://schemas.openxmlformats.org/presentationml/2006/ole">
              <mc:AlternateContent xmlns:mc="http://schemas.openxmlformats.org/markup-compatibility/2006">
                <mc:Choice xmlns:v="urn:schemas-microsoft-com:vml" Requires="v">
                  <p:oleObj spid="_x0000_s129308" name="Equation" r:id="rId8" imgW="672840" imgH="228600" progId="Equation.DSMT4">
                    <p:embed/>
                  </p:oleObj>
                </mc:Choice>
                <mc:Fallback>
                  <p:oleObj name="Equation" r:id="rId8" imgW="672840" imgH="22860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60" y="468"/>
                          <a:ext cx="603" cy="205"/>
                        </a:xfrm>
                        <a:prstGeom prst="rect">
                          <a:avLst/>
                        </a:prstGeom>
                        <a:solidFill>
                          <a:srgbClr val="FFFFCC"/>
                        </a:solidFill>
                        <a:ln w="19050">
                          <a:solidFill>
                            <a:srgbClr val="0000FF"/>
                          </a:solidFill>
                          <a:miter lim="800000"/>
                          <a:headEnd/>
                          <a:tailEnd/>
                        </a:ln>
                      </p:spPr>
                    </p:pic>
                  </p:oleObj>
                </mc:Fallback>
              </mc:AlternateContent>
            </a:graphicData>
          </a:graphic>
        </p:graphicFrame>
      </p:grpSp>
      <p:sp>
        <p:nvSpPr>
          <p:cNvPr id="21" name="Rectangle 8"/>
          <p:cNvSpPr>
            <a:spLocks noChangeArrowheads="1"/>
          </p:cNvSpPr>
          <p:nvPr/>
        </p:nvSpPr>
        <p:spPr bwMode="auto">
          <a:xfrm>
            <a:off x="4423124" y="5491691"/>
            <a:ext cx="4276906" cy="584775"/>
          </a:xfrm>
          <a:prstGeom prst="rect">
            <a:avLst/>
          </a:prstGeom>
          <a:noFill/>
          <a:ln w="12700" algn="ctr">
            <a:solidFill>
              <a:srgbClr val="A50021"/>
            </a:solidFill>
            <a:miter lim="800000"/>
            <a:headEnd/>
            <a:tailEnd/>
          </a:ln>
        </p:spPr>
        <p:txBody>
          <a:bodyPr wrap="square">
            <a:spAutoFit/>
          </a:bodyPr>
          <a:lstStyle/>
          <a:p>
            <a:pPr algn="l"/>
            <a:r>
              <a:rPr lang="en-US" sz="1600" i="1" dirty="0"/>
              <a:t>v</a:t>
            </a:r>
            <a:r>
              <a:rPr lang="en-US" sz="1600" dirty="0"/>
              <a:t> is for the velocity of the object and </a:t>
            </a:r>
            <a:r>
              <a:rPr lang="en-US" sz="1600" i="1" dirty="0"/>
              <a:t>u</a:t>
            </a:r>
            <a:r>
              <a:rPr lang="en-US" sz="1600" dirty="0"/>
              <a:t> is for the relative velocity between the reference frames.</a:t>
            </a:r>
          </a:p>
        </p:txBody>
      </p:sp>
      <p:sp>
        <p:nvSpPr>
          <p:cNvPr id="23" name="Line 9"/>
          <p:cNvSpPr>
            <a:spLocks noChangeShapeType="1"/>
          </p:cNvSpPr>
          <p:nvPr/>
        </p:nvSpPr>
        <p:spPr bwMode="auto">
          <a:xfrm flipH="1" flipV="1">
            <a:off x="4138962" y="5786966"/>
            <a:ext cx="285750" cy="0"/>
          </a:xfrm>
          <a:prstGeom prst="line">
            <a:avLst/>
          </a:prstGeom>
          <a:noFill/>
          <a:ln w="12700">
            <a:solidFill>
              <a:srgbClr val="A50021"/>
            </a:solidFill>
            <a:round/>
            <a:headEnd/>
            <a:tailEnd type="arrow" w="med" len="med"/>
          </a:ln>
        </p:spPr>
        <p:txBody>
          <a:bodyPr>
            <a:spAutoFit/>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B7CFCF79-3671-4295-B92C-83754C1C851C}" type="slidenum">
              <a:rPr lang="en-US"/>
              <a:pPr>
                <a:defRPr/>
              </a:pPr>
              <a:t>5</a:t>
            </a:fld>
            <a:endParaRPr lang="en-US"/>
          </a:p>
        </p:txBody>
      </p:sp>
      <p:sp>
        <p:nvSpPr>
          <p:cNvPr id="29699" name="Rectangle 4"/>
          <p:cNvSpPr>
            <a:spLocks noChangeArrowheads="1"/>
          </p:cNvSpPr>
          <p:nvPr/>
        </p:nvSpPr>
        <p:spPr bwMode="auto">
          <a:xfrm>
            <a:off x="509587" y="390525"/>
            <a:ext cx="8211079" cy="4801314"/>
          </a:xfrm>
          <a:prstGeom prst="rect">
            <a:avLst/>
          </a:prstGeom>
          <a:noFill/>
          <a:ln w="19050">
            <a:solidFill>
              <a:srgbClr val="FF3300"/>
            </a:solidFill>
            <a:miter lim="800000"/>
            <a:headEnd/>
            <a:tailEnd/>
          </a:ln>
        </p:spPr>
        <p:txBody>
          <a:bodyPr wrap="square">
            <a:spAutoFit/>
          </a:bodyPr>
          <a:lstStyle/>
          <a:p>
            <a:pPr algn="just"/>
            <a:r>
              <a:rPr lang="en-US" b="1" dirty="0">
                <a:solidFill>
                  <a:srgbClr val="0000FF"/>
                </a:solidFill>
                <a:latin typeface="Arial" charset="0"/>
                <a:ea typeface="Arial Unicode MS" pitchFamily="34" charset="-128"/>
              </a:rPr>
              <a:t>Read: Ch37: 1</a:t>
            </a:r>
          </a:p>
          <a:p>
            <a:pPr algn="just"/>
            <a:r>
              <a:rPr lang="en-US" b="1" dirty="0">
                <a:solidFill>
                  <a:srgbClr val="FF0000"/>
                </a:solidFill>
                <a:latin typeface="Arial" charset="0"/>
              </a:rPr>
              <a:t>Homework:</a:t>
            </a:r>
          </a:p>
          <a:p>
            <a:pPr algn="just"/>
            <a:r>
              <a:rPr lang="en-US" dirty="0"/>
              <a:t>This is the most typical problem in elastic collision. Please review p. 249 of the textbook for help. Please plan to use </a:t>
            </a:r>
            <a:r>
              <a:rPr lang="en-US" i="1" dirty="0"/>
              <a:t>several hours </a:t>
            </a:r>
            <a:r>
              <a:rPr lang="en-US" dirty="0"/>
              <a:t>on solving </a:t>
            </a:r>
            <a:r>
              <a:rPr lang="en-US" dirty="0">
                <a:cs typeface="Times New Roman" pitchFamily="18" charset="0"/>
              </a:rPr>
              <a:t>this problem. A full answer is about 2-3 pages. Hints are given on the next page.</a:t>
            </a:r>
          </a:p>
          <a:p>
            <a:pPr algn="just"/>
            <a:endParaRPr lang="en-US" dirty="0">
              <a:cs typeface="Times New Roman" pitchFamily="18" charset="0"/>
            </a:endParaRPr>
          </a:p>
          <a:p>
            <a:pPr algn="just"/>
            <a:r>
              <a:rPr lang="en-US" dirty="0">
                <a:cs typeface="Times New Roman" pitchFamily="18" charset="0"/>
              </a:rPr>
              <a:t>Two balls with mass </a:t>
            </a:r>
            <a:r>
              <a:rPr lang="en-US" i="1" dirty="0">
                <a:cs typeface="Times New Roman" pitchFamily="18" charset="0"/>
              </a:rPr>
              <a:t>m</a:t>
            </a:r>
            <a:r>
              <a:rPr lang="en-US" baseline="-25000" dirty="0">
                <a:cs typeface="Times New Roman" pitchFamily="18" charset="0"/>
              </a:rPr>
              <a:t>1</a:t>
            </a:r>
            <a:r>
              <a:rPr lang="en-US" dirty="0">
                <a:cs typeface="Times New Roman" pitchFamily="18" charset="0"/>
              </a:rPr>
              <a:t> and </a:t>
            </a:r>
            <a:r>
              <a:rPr lang="en-US" i="1" dirty="0">
                <a:cs typeface="Times New Roman" pitchFamily="18" charset="0"/>
              </a:rPr>
              <a:t>m</a:t>
            </a:r>
            <a:r>
              <a:rPr lang="en-US" baseline="-25000" dirty="0">
                <a:cs typeface="Times New Roman" pitchFamily="18" charset="0"/>
              </a:rPr>
              <a:t>2</a:t>
            </a:r>
            <a:r>
              <a:rPr lang="en-US" dirty="0">
                <a:cs typeface="Times New Roman" pitchFamily="18" charset="0"/>
              </a:rPr>
              <a:t> are moving in a straight line with velocity </a:t>
            </a:r>
            <a:r>
              <a:rPr lang="en-US" i="1" dirty="0">
                <a:cs typeface="Times New Roman" pitchFamily="18" charset="0"/>
              </a:rPr>
              <a:t>v</a:t>
            </a:r>
            <a:r>
              <a:rPr lang="en-US" baseline="-25000" dirty="0">
                <a:cs typeface="Times New Roman" pitchFamily="18" charset="0"/>
              </a:rPr>
              <a:t>1</a:t>
            </a:r>
            <a:r>
              <a:rPr lang="en-US" dirty="0">
                <a:cs typeface="Times New Roman" pitchFamily="18" charset="0"/>
              </a:rPr>
              <a:t> and </a:t>
            </a:r>
            <a:r>
              <a:rPr lang="en-US" i="1" dirty="0">
                <a:cs typeface="Times New Roman" pitchFamily="18" charset="0"/>
              </a:rPr>
              <a:t>v</a:t>
            </a:r>
            <a:r>
              <a:rPr lang="en-US" baseline="-25000" dirty="0">
                <a:cs typeface="Times New Roman" pitchFamily="18" charset="0"/>
              </a:rPr>
              <a:t>2</a:t>
            </a:r>
            <a:r>
              <a:rPr lang="en-US" dirty="0">
                <a:cs typeface="Times New Roman" pitchFamily="18" charset="0"/>
              </a:rPr>
              <a:t> with respect to the ground. They then collide elastically with each other. That is, the total momentum and the total kinetic energy of the two balls are conserved in the collision.</a:t>
            </a:r>
          </a:p>
          <a:p>
            <a:pPr marL="342900" indent="-342900" algn="just">
              <a:buAutoNum type="arabicParenR"/>
            </a:pPr>
            <a:r>
              <a:rPr lang="en-US" dirty="0">
                <a:cs typeface="Times New Roman" pitchFamily="18" charset="0"/>
              </a:rPr>
              <a:t>Please find the final velocities, </a:t>
            </a:r>
            <a:r>
              <a:rPr lang="en-US" i="1" dirty="0">
                <a:cs typeface="Times New Roman" pitchFamily="18" charset="0"/>
              </a:rPr>
              <a:t>v</a:t>
            </a:r>
            <a:r>
              <a:rPr lang="en-US" baseline="-25000" dirty="0">
                <a:cs typeface="Times New Roman" pitchFamily="18" charset="0"/>
              </a:rPr>
              <a:t>1</a:t>
            </a:r>
            <a:r>
              <a:rPr lang="en-US" dirty="0">
                <a:cs typeface="Times New Roman" pitchFamily="18" charset="0"/>
              </a:rPr>
              <a:t>' and </a:t>
            </a:r>
            <a:r>
              <a:rPr lang="en-US" i="1" dirty="0">
                <a:cs typeface="Times New Roman" pitchFamily="18" charset="0"/>
              </a:rPr>
              <a:t>v</a:t>
            </a:r>
            <a:r>
              <a:rPr lang="en-US" baseline="-25000" dirty="0">
                <a:cs typeface="Times New Roman" pitchFamily="18" charset="0"/>
              </a:rPr>
              <a:t>2</a:t>
            </a:r>
            <a:r>
              <a:rPr lang="en-US" dirty="0">
                <a:cs typeface="Times New Roman" pitchFamily="18" charset="0"/>
              </a:rPr>
              <a:t>', of the two balls.</a:t>
            </a:r>
          </a:p>
          <a:p>
            <a:pPr marL="342900" indent="-342900" algn="just">
              <a:buAutoNum type="arabicParenR"/>
            </a:pPr>
            <a:r>
              <a:rPr lang="en-US" dirty="0">
                <a:cs typeface="Times New Roman" pitchFamily="18" charset="0"/>
              </a:rPr>
              <a:t>If you are driving a car with a velocity </a:t>
            </a:r>
            <a:r>
              <a:rPr lang="en-US" i="1" dirty="0">
                <a:cs typeface="Times New Roman" pitchFamily="18" charset="0"/>
              </a:rPr>
              <a:t>u</a:t>
            </a:r>
            <a:r>
              <a:rPr lang="en-US" dirty="0">
                <a:cs typeface="Times New Roman" pitchFamily="18" charset="0"/>
              </a:rPr>
              <a:t> in the direction of the moving of the balls, please prove that under Galilean relativity in your observation the total momentum and the total kinetic energy of the two balls are still conserved, regardless of your velocity </a:t>
            </a:r>
            <a:r>
              <a:rPr lang="en-US" i="1" dirty="0">
                <a:cs typeface="Times New Roman" pitchFamily="18" charset="0"/>
              </a:rPr>
              <a:t>u</a:t>
            </a:r>
            <a:r>
              <a:rPr lang="en-US" dirty="0">
                <a:cs typeface="Times New Roman" pitchFamily="18" charset="0"/>
              </a:rPr>
              <a:t>.</a:t>
            </a:r>
          </a:p>
          <a:p>
            <a:pPr algn="just"/>
            <a:endParaRPr lang="en-US" b="1" dirty="0">
              <a:solidFill>
                <a:srgbClr val="FF3300"/>
              </a:solidFill>
              <a:latin typeface="Arial" charset="0"/>
            </a:endParaRPr>
          </a:p>
          <a:p>
            <a:pPr algn="just"/>
            <a:r>
              <a:rPr lang="en-US" b="1" dirty="0">
                <a:solidFill>
                  <a:srgbClr val="FF3300"/>
                </a:solidFill>
                <a:latin typeface="Arial" charset="0"/>
              </a:rPr>
              <a:t>Due: January 24</a:t>
            </a:r>
            <a:endParaRPr lang="en-US" b="1" dirty="0">
              <a:solidFill>
                <a:srgbClr val="FF0000"/>
              </a:solidFill>
              <a:latin typeface="Arial" charset="0"/>
              <a:ea typeface="Arial Unicode MS"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6</a:t>
            </a:fld>
            <a:endParaRPr lang="en-US"/>
          </a:p>
        </p:txBody>
      </p:sp>
      <p:sp>
        <p:nvSpPr>
          <p:cNvPr id="3" name="Rectangle 2"/>
          <p:cNvSpPr/>
          <p:nvPr/>
        </p:nvSpPr>
        <p:spPr>
          <a:xfrm>
            <a:off x="677333" y="826280"/>
            <a:ext cx="8170334" cy="4247317"/>
          </a:xfrm>
          <a:prstGeom prst="rect">
            <a:avLst/>
          </a:prstGeom>
        </p:spPr>
        <p:txBody>
          <a:bodyPr wrap="square">
            <a:spAutoFit/>
          </a:bodyPr>
          <a:lstStyle/>
          <a:p>
            <a:pPr algn="l"/>
            <a:r>
              <a:rPr lang="en-US" b="1" dirty="0">
                <a:solidFill>
                  <a:srgbClr val="0000FF"/>
                </a:solidFill>
                <a:latin typeface="+mj-lt"/>
              </a:rPr>
              <a:t>Hints for HW1:</a:t>
            </a:r>
          </a:p>
          <a:p>
            <a:pPr algn="l"/>
            <a:endParaRPr lang="en-US" sz="1000" dirty="0"/>
          </a:p>
          <a:p>
            <a:pPr algn="l"/>
            <a:r>
              <a:rPr lang="en-US" dirty="0"/>
              <a:t>Here are some hints for the problem.</a:t>
            </a:r>
          </a:p>
          <a:p>
            <a:pPr algn="l"/>
            <a:endParaRPr lang="en-US" sz="1000" dirty="0"/>
          </a:p>
          <a:p>
            <a:pPr algn="l"/>
            <a:r>
              <a:rPr lang="en-US" dirty="0"/>
              <a:t>1) This problem has two equations (momentum conservation and kinetic energy conservation) and two unknowns (v1', v2'). It is perfectly solvable.  Please understand in your answer (v1', v2') is expressed by (m1, m2,v1,v2). If you cannot do it by your hands, here is the code in Mathematica:</a:t>
            </a:r>
          </a:p>
          <a:p>
            <a:pPr algn="l"/>
            <a:endParaRPr lang="en-US" sz="1000" dirty="0"/>
          </a:p>
          <a:p>
            <a:pPr algn="l"/>
            <a:r>
              <a:rPr lang="en-US" sz="1400" dirty="0">
                <a:latin typeface="+mn-lt"/>
              </a:rPr>
              <a:t>Solve[m1 v1 + m2 v2 == m1 v1' + m2 v2' &amp;&amp; m1 v1^2 + m2 v2^2 == m1 v1'^2 + m2 v2'^2, {v1', v2'}]</a:t>
            </a:r>
          </a:p>
          <a:p>
            <a:pPr algn="l"/>
            <a:endParaRPr lang="en-US" sz="1000" dirty="0"/>
          </a:p>
          <a:p>
            <a:pPr algn="l"/>
            <a:r>
              <a:rPr lang="en-US" dirty="0"/>
              <a:t>Please ask our department about which computers have Mathematica installed. Please let me know if you still do not have access to Mathematica.</a:t>
            </a:r>
          </a:p>
          <a:p>
            <a:pPr algn="l"/>
            <a:endParaRPr lang="en-US" dirty="0"/>
          </a:p>
          <a:p>
            <a:pPr algn="l"/>
            <a:r>
              <a:rPr lang="en-US" dirty="0"/>
              <a:t>2) You are asked to prove that if all v and v's are shifted by u, the momentum and kinetic energy are still conserved in the collision. It is unnecessary to plug in the explicit expressions of v1' and v2' from the above to prove this statement.</a:t>
            </a:r>
          </a:p>
        </p:txBody>
      </p:sp>
    </p:spTree>
    <p:extLst>
      <p:ext uri="{BB962C8B-B14F-4D97-AF65-F5344CB8AC3E}">
        <p14:creationId xmlns:p14="http://schemas.microsoft.com/office/powerpoint/2010/main" val="4501636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3"/>
          <p:cNvSpPr>
            <a:spLocks noGrp="1"/>
          </p:cNvSpPr>
          <p:nvPr>
            <p:ph type="sldNum" sz="quarter" idx="12"/>
          </p:nvPr>
        </p:nvSpPr>
        <p:spPr/>
        <p:txBody>
          <a:bodyPr/>
          <a:lstStyle/>
          <a:p>
            <a:pPr>
              <a:defRPr/>
            </a:pPr>
            <a:fld id="{D33E3B7F-40CA-4C03-B2A7-8D1C72592831}" type="slidenum">
              <a:rPr lang="en-US"/>
              <a:pPr>
                <a:defRPr/>
              </a:pPr>
              <a:t>7</a:t>
            </a:fld>
            <a:endParaRPr lang="en-US"/>
          </a:p>
        </p:txBody>
      </p:sp>
      <p:sp>
        <p:nvSpPr>
          <p:cNvPr id="31748" name="Rectangle 4"/>
          <p:cNvSpPr>
            <a:spLocks noChangeArrowheads="1"/>
          </p:cNvSpPr>
          <p:nvPr/>
        </p:nvSpPr>
        <p:spPr bwMode="auto">
          <a:xfrm>
            <a:off x="371475" y="846138"/>
            <a:ext cx="2876550" cy="366712"/>
          </a:xfrm>
          <a:prstGeom prst="rect">
            <a:avLst/>
          </a:prstGeom>
          <a:noFill/>
          <a:ln w="12700" algn="ctr">
            <a:noFill/>
            <a:miter lim="800000"/>
            <a:headEnd/>
            <a:tailEnd/>
          </a:ln>
        </p:spPr>
        <p:txBody>
          <a:bodyPr wrap="none">
            <a:spAutoFit/>
          </a:bodyPr>
          <a:lstStyle/>
          <a:p>
            <a:pPr algn="l"/>
            <a:r>
              <a:rPr lang="en-US" b="1" u="sng" dirty="0">
                <a:solidFill>
                  <a:srgbClr val="0000CC"/>
                </a:solidFill>
              </a:rPr>
              <a:t>Albert Einstein (1879-1955)</a:t>
            </a:r>
          </a:p>
        </p:txBody>
      </p:sp>
      <p:sp>
        <p:nvSpPr>
          <p:cNvPr id="31749" name="Rectangle 6"/>
          <p:cNvSpPr>
            <a:spLocks noChangeArrowheads="1"/>
          </p:cNvSpPr>
          <p:nvPr/>
        </p:nvSpPr>
        <p:spPr bwMode="auto">
          <a:xfrm>
            <a:off x="361950" y="1171575"/>
            <a:ext cx="8420100" cy="1739900"/>
          </a:xfrm>
          <a:prstGeom prst="rect">
            <a:avLst/>
          </a:prstGeom>
          <a:noFill/>
          <a:ln w="12700" algn="ctr">
            <a:noFill/>
            <a:miter lim="800000"/>
            <a:headEnd/>
            <a:tailEnd/>
          </a:ln>
        </p:spPr>
        <p:txBody>
          <a:bodyPr wrap="square">
            <a:spAutoFit/>
          </a:bodyPr>
          <a:lstStyle/>
          <a:p>
            <a:pPr algn="l"/>
            <a:r>
              <a:rPr lang="en-US" dirty="0"/>
              <a:t>A German-born theoretical physicist.</a:t>
            </a:r>
          </a:p>
          <a:p>
            <a:pPr algn="l"/>
            <a:r>
              <a:rPr lang="en-US" dirty="0"/>
              <a:t>One of the greatest physicists of all time.</a:t>
            </a:r>
          </a:p>
          <a:p>
            <a:pPr algn="l"/>
            <a:r>
              <a:rPr lang="en-US" dirty="0"/>
              <a:t>Best known for the theory of relativity.</a:t>
            </a:r>
          </a:p>
          <a:p>
            <a:pPr algn="l"/>
            <a:r>
              <a:rPr lang="en-US" dirty="0"/>
              <a:t>Contributed to quantum theory and unified field theory.</a:t>
            </a:r>
          </a:p>
          <a:p>
            <a:pPr algn="l"/>
            <a:r>
              <a:rPr lang="en-US" dirty="0"/>
              <a:t>1921 Nobel Prize in Physics for the photoelectric effect.</a:t>
            </a:r>
          </a:p>
          <a:p>
            <a:pPr algn="l"/>
            <a:r>
              <a:rPr lang="en-US" dirty="0"/>
              <a:t>Now "</a:t>
            </a:r>
            <a:r>
              <a:rPr lang="en-US" i="1" dirty="0"/>
              <a:t>Einstein</a:t>
            </a:r>
            <a:r>
              <a:rPr lang="en-US" dirty="0"/>
              <a:t>" = Great intelligence and genius.</a:t>
            </a:r>
          </a:p>
        </p:txBody>
      </p:sp>
      <p:pic>
        <p:nvPicPr>
          <p:cNvPr id="31750" name="Picture 7" descr="1"/>
          <p:cNvPicPr>
            <a:picLocks noChangeAspect="1" noChangeArrowheads="1"/>
          </p:cNvPicPr>
          <p:nvPr/>
        </p:nvPicPr>
        <p:blipFill>
          <a:blip r:embed="rId2" cstate="print"/>
          <a:srcRect/>
          <a:stretch>
            <a:fillRect/>
          </a:stretch>
        </p:blipFill>
        <p:spPr bwMode="auto">
          <a:xfrm>
            <a:off x="5643563" y="3193902"/>
            <a:ext cx="2160872" cy="2843509"/>
          </a:xfrm>
          <a:prstGeom prst="rect">
            <a:avLst/>
          </a:prstGeom>
          <a:noFill/>
          <a:ln w="9525">
            <a:noFill/>
            <a:miter lim="800000"/>
            <a:headEnd/>
            <a:tailEnd/>
          </a:ln>
        </p:spPr>
      </p:pic>
      <p:grpSp>
        <p:nvGrpSpPr>
          <p:cNvPr id="2" name="Group 11"/>
          <p:cNvGrpSpPr>
            <a:grpSpLocks/>
          </p:cNvGrpSpPr>
          <p:nvPr/>
        </p:nvGrpSpPr>
        <p:grpSpPr bwMode="auto">
          <a:xfrm>
            <a:off x="533400" y="3154363"/>
            <a:ext cx="3232150" cy="2922587"/>
            <a:chOff x="3558" y="2083"/>
            <a:chExt cx="2036" cy="1841"/>
          </a:xfrm>
        </p:grpSpPr>
        <p:pic>
          <p:nvPicPr>
            <p:cNvPr id="31753" name="Picture 8" descr="2"/>
            <p:cNvPicPr>
              <a:picLocks noChangeAspect="1" noChangeArrowheads="1"/>
            </p:cNvPicPr>
            <p:nvPr/>
          </p:nvPicPr>
          <p:blipFill>
            <a:blip r:embed="rId3" cstate="print"/>
            <a:srcRect/>
            <a:stretch>
              <a:fillRect/>
            </a:stretch>
          </p:blipFill>
          <p:spPr bwMode="auto">
            <a:xfrm>
              <a:off x="3558" y="2083"/>
              <a:ext cx="2036" cy="1841"/>
            </a:xfrm>
            <a:prstGeom prst="rect">
              <a:avLst/>
            </a:prstGeom>
            <a:noFill/>
            <a:ln w="9525">
              <a:noFill/>
              <a:miter lim="800000"/>
              <a:headEnd/>
              <a:tailEnd/>
            </a:ln>
          </p:spPr>
        </p:pic>
        <p:sp>
          <p:nvSpPr>
            <p:cNvPr id="31754" name="Rectangle 9"/>
            <p:cNvSpPr>
              <a:spLocks noChangeArrowheads="1"/>
            </p:cNvSpPr>
            <p:nvPr/>
          </p:nvSpPr>
          <p:spPr bwMode="auto">
            <a:xfrm>
              <a:off x="4605" y="2088"/>
              <a:ext cx="981" cy="334"/>
            </a:xfrm>
            <a:prstGeom prst="rect">
              <a:avLst/>
            </a:prstGeom>
            <a:noFill/>
            <a:ln w="12700" algn="ctr">
              <a:solidFill>
                <a:srgbClr val="A50021"/>
              </a:solidFill>
              <a:miter lim="800000"/>
              <a:headEnd/>
              <a:tailEnd/>
            </a:ln>
          </p:spPr>
          <p:txBody>
            <a:bodyPr anchor="ctr">
              <a:spAutoFit/>
            </a:bodyPr>
            <a:lstStyle/>
            <a:p>
              <a:pPr algn="l"/>
              <a:r>
                <a:rPr lang="en-US" sz="1400" dirty="0"/>
                <a:t>Young Einstein in Munich. 1893 </a:t>
              </a:r>
            </a:p>
          </p:txBody>
        </p:sp>
      </p:grpSp>
      <p:sp>
        <p:nvSpPr>
          <p:cNvPr id="12" name="Rectangle 11"/>
          <p:cNvSpPr/>
          <p:nvPr/>
        </p:nvSpPr>
        <p:spPr>
          <a:xfrm>
            <a:off x="371474" y="172135"/>
            <a:ext cx="8247593" cy="400110"/>
          </a:xfrm>
          <a:prstGeom prst="rect">
            <a:avLst/>
          </a:prstGeom>
        </p:spPr>
        <p:txBody>
          <a:bodyPr wrap="square">
            <a:spAutoFit/>
          </a:bodyPr>
          <a:lstStyle/>
          <a:p>
            <a:pPr algn="l"/>
            <a:r>
              <a:rPr lang="en-US" sz="2000" b="1" u="sng" dirty="0">
                <a:solidFill>
                  <a:srgbClr val="660066"/>
                </a:solidFill>
                <a:latin typeface="Arial" charset="0"/>
              </a:rPr>
              <a:t>January 15, 17 Einstein’s principle of relativity</a:t>
            </a:r>
          </a:p>
        </p:txBody>
      </p:sp>
      <p:sp>
        <p:nvSpPr>
          <p:cNvPr id="13" name="Rectangle 4"/>
          <p:cNvSpPr>
            <a:spLocks noChangeArrowheads="1"/>
          </p:cNvSpPr>
          <p:nvPr/>
        </p:nvSpPr>
        <p:spPr bwMode="auto">
          <a:xfrm>
            <a:off x="381000" y="528638"/>
            <a:ext cx="4457700" cy="369332"/>
          </a:xfrm>
          <a:prstGeom prst="rect">
            <a:avLst/>
          </a:prstGeom>
          <a:noFill/>
          <a:ln w="9525">
            <a:noFill/>
            <a:miter lim="800000"/>
            <a:headEnd/>
            <a:tailEnd/>
          </a:ln>
        </p:spPr>
        <p:txBody>
          <a:bodyPr wrap="square">
            <a:spAutoFit/>
          </a:bodyPr>
          <a:lstStyle/>
          <a:p>
            <a:pPr algn="l"/>
            <a:r>
              <a:rPr lang="en-US" b="1" dirty="0">
                <a:solidFill>
                  <a:srgbClr val="660066"/>
                </a:solidFill>
              </a:rPr>
              <a:t>37.1 Invariance of physical laws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8</a:t>
            </a:fld>
            <a:endParaRPr lang="en-US"/>
          </a:p>
        </p:txBody>
      </p:sp>
      <p:pic>
        <p:nvPicPr>
          <p:cNvPr id="132098" name="Picture 2" descr="C:\Documents and Settings\pw103\My Documents\Teaching\Physics_214_Spring_2012\Other\Chapter37\Images\37_Figure02-I.jpg"/>
          <p:cNvPicPr>
            <a:picLocks noChangeAspect="1" noChangeArrowheads="1"/>
          </p:cNvPicPr>
          <p:nvPr/>
        </p:nvPicPr>
        <p:blipFill>
          <a:blip r:embed="rId2" cstate="print"/>
          <a:srcRect/>
          <a:stretch>
            <a:fillRect/>
          </a:stretch>
        </p:blipFill>
        <p:spPr bwMode="auto">
          <a:xfrm>
            <a:off x="412750" y="3040212"/>
            <a:ext cx="8483600" cy="2989113"/>
          </a:xfrm>
          <a:prstGeom prst="rect">
            <a:avLst/>
          </a:prstGeom>
          <a:noFill/>
        </p:spPr>
      </p:pic>
      <p:sp>
        <p:nvSpPr>
          <p:cNvPr id="4" name="Rectangle 3"/>
          <p:cNvSpPr/>
          <p:nvPr/>
        </p:nvSpPr>
        <p:spPr>
          <a:xfrm>
            <a:off x="400050" y="338435"/>
            <a:ext cx="8258176" cy="1477328"/>
          </a:xfrm>
          <a:prstGeom prst="rect">
            <a:avLst/>
          </a:prstGeom>
        </p:spPr>
        <p:txBody>
          <a:bodyPr wrap="square">
            <a:spAutoFit/>
          </a:bodyPr>
          <a:lstStyle/>
          <a:p>
            <a:pPr algn="l">
              <a:defRPr/>
            </a:pPr>
            <a:r>
              <a:rPr lang="en-US" b="1" u="sng" dirty="0">
                <a:solidFill>
                  <a:srgbClr val="0000FF"/>
                </a:solidFill>
              </a:rPr>
              <a:t>Newtonian mechanics applied to speed of light:</a:t>
            </a:r>
          </a:p>
          <a:p>
            <a:pPr algn="l">
              <a:defRPr/>
            </a:pPr>
            <a:r>
              <a:rPr lang="en-US" dirty="0">
                <a:solidFill>
                  <a:schemeClr val="tx2"/>
                </a:solidFill>
              </a:rPr>
              <a:t>Newtonian mechanics makes correct predictions on slow-moving objects. It makes incorrect predictions on the behavior of light. The speed of light is constant according to Maxwell’s equations, but it is varying according to Newtonian mechanics using Galilean relativity. (Figure 37.2.)</a:t>
            </a:r>
            <a:endParaRPr lang="en-US" sz="1100" dirty="0">
              <a:solidFill>
                <a:schemeClr val="tx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3"/>
          <p:cNvSpPr>
            <a:spLocks noGrp="1"/>
          </p:cNvSpPr>
          <p:nvPr>
            <p:ph type="sldNum" sz="quarter" idx="12"/>
          </p:nvPr>
        </p:nvSpPr>
        <p:spPr/>
        <p:txBody>
          <a:bodyPr/>
          <a:lstStyle/>
          <a:p>
            <a:pPr>
              <a:defRPr/>
            </a:pPr>
            <a:fld id="{B42FCDFA-0FB4-438D-A786-B7375D188AC7}" type="slidenum">
              <a:rPr lang="en-US"/>
              <a:pPr>
                <a:defRPr/>
              </a:pPr>
              <a:t>9</a:t>
            </a:fld>
            <a:endParaRPr lang="en-US"/>
          </a:p>
        </p:txBody>
      </p:sp>
      <p:sp>
        <p:nvSpPr>
          <p:cNvPr id="2054" name="Rectangle 14"/>
          <p:cNvSpPr>
            <a:spLocks noChangeArrowheads="1"/>
          </p:cNvSpPr>
          <p:nvPr/>
        </p:nvSpPr>
        <p:spPr bwMode="auto">
          <a:xfrm>
            <a:off x="419099" y="3186113"/>
            <a:ext cx="8010526" cy="923330"/>
          </a:xfrm>
          <a:prstGeom prst="rect">
            <a:avLst/>
          </a:prstGeom>
          <a:noFill/>
          <a:ln w="12700" algn="ctr">
            <a:noFill/>
            <a:miter lim="800000"/>
            <a:headEnd/>
            <a:tailEnd/>
          </a:ln>
        </p:spPr>
        <p:txBody>
          <a:bodyPr wrap="square">
            <a:spAutoFit/>
          </a:bodyPr>
          <a:lstStyle/>
          <a:p>
            <a:pPr algn="just"/>
            <a:r>
              <a:rPr lang="en-US" dirty="0"/>
              <a:t>Physicists in the late 1800s thought that light might move through a medium called the </a:t>
            </a:r>
            <a:r>
              <a:rPr lang="en-US" i="1" dirty="0">
                <a:solidFill>
                  <a:srgbClr val="0000FF"/>
                </a:solidFill>
              </a:rPr>
              <a:t>ether</a:t>
            </a:r>
            <a:r>
              <a:rPr lang="en-US" i="1" dirty="0"/>
              <a:t>. </a:t>
            </a:r>
            <a:r>
              <a:rPr lang="en-US" dirty="0"/>
              <a:t>The speed of light would be </a:t>
            </a:r>
            <a:r>
              <a:rPr lang="en-US" i="1" dirty="0"/>
              <a:t>c</a:t>
            </a:r>
            <a:r>
              <a:rPr lang="en-US" dirty="0"/>
              <a:t> only in an absolute frame that is at rest with respect to the ether.</a:t>
            </a:r>
          </a:p>
        </p:txBody>
      </p:sp>
      <p:sp>
        <p:nvSpPr>
          <p:cNvPr id="2057" name="Rectangle 13"/>
          <p:cNvSpPr>
            <a:spLocks noChangeArrowheads="1"/>
          </p:cNvSpPr>
          <p:nvPr/>
        </p:nvSpPr>
        <p:spPr bwMode="auto">
          <a:xfrm>
            <a:off x="458788" y="349250"/>
            <a:ext cx="2501647" cy="369332"/>
          </a:xfrm>
          <a:prstGeom prst="rect">
            <a:avLst/>
          </a:prstGeom>
          <a:noFill/>
          <a:ln w="9525">
            <a:noFill/>
            <a:miter lim="800000"/>
            <a:headEnd/>
            <a:tailEnd/>
          </a:ln>
        </p:spPr>
        <p:txBody>
          <a:bodyPr wrap="none">
            <a:spAutoFit/>
          </a:bodyPr>
          <a:lstStyle/>
          <a:p>
            <a:pPr algn="l"/>
            <a:r>
              <a:rPr lang="en-US" b="1" u="sng" dirty="0">
                <a:solidFill>
                  <a:srgbClr val="0000FF"/>
                </a:solidFill>
              </a:rPr>
              <a:t>Light in an ether wind?</a:t>
            </a:r>
            <a:endParaRPr lang="en-US" b="1" dirty="0"/>
          </a:p>
        </p:txBody>
      </p:sp>
      <p:sp>
        <p:nvSpPr>
          <p:cNvPr id="2058" name="Rectangle 13"/>
          <p:cNvSpPr>
            <a:spLocks noChangeArrowheads="1"/>
          </p:cNvSpPr>
          <p:nvPr/>
        </p:nvSpPr>
        <p:spPr bwMode="auto">
          <a:xfrm>
            <a:off x="422274" y="750888"/>
            <a:ext cx="8435976" cy="646331"/>
          </a:xfrm>
          <a:prstGeom prst="rect">
            <a:avLst/>
          </a:prstGeom>
          <a:noFill/>
          <a:ln w="12700" algn="ctr">
            <a:noFill/>
            <a:miter lim="800000"/>
            <a:headEnd/>
            <a:tailEnd/>
          </a:ln>
        </p:spPr>
        <p:txBody>
          <a:bodyPr wrap="square">
            <a:spAutoFit/>
          </a:bodyPr>
          <a:lstStyle/>
          <a:p>
            <a:pPr algn="l"/>
            <a:r>
              <a:rPr lang="en-US" dirty="0"/>
              <a:t>Maxwell’s equations imply that the speed of light in vacuum has a fixed value in all inertial reference frames:</a:t>
            </a:r>
          </a:p>
        </p:txBody>
      </p:sp>
      <p:grpSp>
        <p:nvGrpSpPr>
          <p:cNvPr id="2" name="Group 21"/>
          <p:cNvGrpSpPr>
            <a:grpSpLocks/>
          </p:cNvGrpSpPr>
          <p:nvPr/>
        </p:nvGrpSpPr>
        <p:grpSpPr bwMode="auto">
          <a:xfrm>
            <a:off x="514350" y="1400175"/>
            <a:ext cx="6108123" cy="1730375"/>
            <a:chOff x="619125" y="2470150"/>
            <a:chExt cx="4279900" cy="1193800"/>
          </a:xfrm>
        </p:grpSpPr>
        <p:graphicFrame>
          <p:nvGraphicFramePr>
            <p:cNvPr id="2050" name="Object 4"/>
            <p:cNvGraphicFramePr>
              <a:graphicFrameLocks noChangeAspect="1"/>
            </p:cNvGraphicFramePr>
            <p:nvPr/>
          </p:nvGraphicFramePr>
          <p:xfrm>
            <a:off x="619125" y="2470150"/>
            <a:ext cx="1104900" cy="1193800"/>
          </p:xfrm>
          <a:graphic>
            <a:graphicData uri="http://schemas.openxmlformats.org/presentationml/2006/ole">
              <mc:AlternateContent xmlns:mc="http://schemas.openxmlformats.org/markup-compatibility/2006">
                <mc:Choice xmlns:v="urn:schemas-microsoft-com:vml" Requires="v">
                  <p:oleObj spid="_x0000_s127362" name="Equation" r:id="rId3" imgW="1104840" imgH="1193760" progId="Equation.3">
                    <p:embed/>
                  </p:oleObj>
                </mc:Choice>
                <mc:Fallback>
                  <p:oleObj name="Equation" r:id="rId3" imgW="1104840" imgH="119376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9125" y="2470150"/>
                          <a:ext cx="1104900" cy="119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1" name="Object 5"/>
            <p:cNvGraphicFramePr>
              <a:graphicFrameLocks noChangeAspect="1"/>
            </p:cNvGraphicFramePr>
            <p:nvPr/>
          </p:nvGraphicFramePr>
          <p:xfrm>
            <a:off x="1784453" y="2778347"/>
            <a:ext cx="1358900" cy="228600"/>
          </p:xfrm>
          <a:graphic>
            <a:graphicData uri="http://schemas.openxmlformats.org/presentationml/2006/ole">
              <mc:AlternateContent xmlns:mc="http://schemas.openxmlformats.org/markup-compatibility/2006">
                <mc:Choice xmlns:v="urn:schemas-microsoft-com:vml" Requires="v">
                  <p:oleObj spid="_x0000_s127363" name="Equation" r:id="rId5" imgW="1358640" imgH="228600" progId="Equation.3">
                    <p:embed/>
                  </p:oleObj>
                </mc:Choice>
                <mc:Fallback>
                  <p:oleObj name="Equation" r:id="rId5" imgW="1358640" imgH="228600"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84453" y="2778347"/>
                          <a:ext cx="13589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cxnSp>
          <p:nvCxnSpPr>
            <p:cNvPr id="2060" name="Straight Arrow Connector 18"/>
            <p:cNvCxnSpPr>
              <a:cxnSpLocks noChangeShapeType="1"/>
            </p:cNvCxnSpPr>
            <p:nvPr/>
          </p:nvCxnSpPr>
          <p:spPr bwMode="auto">
            <a:xfrm>
              <a:off x="1821602" y="3057525"/>
              <a:ext cx="1323975" cy="1588"/>
            </a:xfrm>
            <a:prstGeom prst="straightConnector1">
              <a:avLst/>
            </a:prstGeom>
            <a:noFill/>
            <a:ln w="12700" algn="ctr">
              <a:solidFill>
                <a:schemeClr val="tx1"/>
              </a:solidFill>
              <a:round/>
              <a:headEnd/>
              <a:tailEnd type="arrow" w="med" len="med"/>
            </a:ln>
          </p:spPr>
        </p:cxnSp>
        <p:graphicFrame>
          <p:nvGraphicFramePr>
            <p:cNvPr id="2052" name="Object 6"/>
            <p:cNvGraphicFramePr>
              <a:graphicFrameLocks noChangeAspect="1"/>
            </p:cNvGraphicFramePr>
            <p:nvPr/>
          </p:nvGraphicFramePr>
          <p:xfrm>
            <a:off x="3197225" y="2641600"/>
            <a:ext cx="1701800" cy="812800"/>
          </p:xfrm>
          <a:graphic>
            <a:graphicData uri="http://schemas.openxmlformats.org/presentationml/2006/ole">
              <mc:AlternateContent xmlns:mc="http://schemas.openxmlformats.org/markup-compatibility/2006">
                <mc:Choice xmlns:v="urn:schemas-microsoft-com:vml" Requires="v">
                  <p:oleObj spid="_x0000_s127364" name="Equation" r:id="rId7" imgW="1701720" imgH="812520" progId="Equation.3">
                    <p:embed/>
                  </p:oleObj>
                </mc:Choice>
                <mc:Fallback>
                  <p:oleObj name="Equation" r:id="rId7" imgW="1701720" imgH="812520" progId="Equation.3">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97225" y="2641600"/>
                          <a:ext cx="1701800" cy="81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3"/>
          <p:cNvSpPr>
            <a:spLocks noGrp="1"/>
          </p:cNvSpPr>
          <p:nvPr>
            <p:ph type="sldNum" sz="quarter" idx="12"/>
          </p:nvPr>
        </p:nvSpPr>
        <p:spPr/>
        <p:txBody>
          <a:bodyPr/>
          <a:lstStyle/>
          <a:p>
            <a:pPr>
              <a:defRPr/>
            </a:pPr>
            <a:fld id="{51D38099-1806-4466-A1B3-019E377C1BB0}" type="slidenum">
              <a:rPr lang="en-US"/>
              <a:pPr>
                <a:defRPr/>
              </a:pPr>
              <a:t>10</a:t>
            </a:fld>
            <a:endParaRPr lang="en-US"/>
          </a:p>
        </p:txBody>
      </p:sp>
      <p:sp>
        <p:nvSpPr>
          <p:cNvPr id="3076" name="Rectangle 4"/>
          <p:cNvSpPr>
            <a:spLocks noChangeArrowheads="1"/>
          </p:cNvSpPr>
          <p:nvPr/>
        </p:nvSpPr>
        <p:spPr bwMode="auto">
          <a:xfrm>
            <a:off x="314325" y="414338"/>
            <a:ext cx="8610600" cy="369332"/>
          </a:xfrm>
          <a:prstGeom prst="rect">
            <a:avLst/>
          </a:prstGeom>
          <a:noFill/>
          <a:ln w="9525">
            <a:noFill/>
            <a:miter lim="800000"/>
            <a:headEnd/>
            <a:tailEnd/>
          </a:ln>
        </p:spPr>
        <p:txBody>
          <a:bodyPr>
            <a:spAutoFit/>
          </a:bodyPr>
          <a:lstStyle/>
          <a:p>
            <a:pPr algn="l"/>
            <a:r>
              <a:rPr lang="en-US" b="1" u="sng" dirty="0">
                <a:solidFill>
                  <a:srgbClr val="0000FF"/>
                </a:solidFill>
              </a:rPr>
              <a:t>Michelson-Morley experiment:</a:t>
            </a:r>
          </a:p>
        </p:txBody>
      </p:sp>
      <p:sp>
        <p:nvSpPr>
          <p:cNvPr id="3077" name="Rectangle 5"/>
          <p:cNvSpPr>
            <a:spLocks noChangeArrowheads="1"/>
          </p:cNvSpPr>
          <p:nvPr/>
        </p:nvSpPr>
        <p:spPr bwMode="auto">
          <a:xfrm>
            <a:off x="342900" y="919163"/>
            <a:ext cx="8620125" cy="923330"/>
          </a:xfrm>
          <a:prstGeom prst="rect">
            <a:avLst/>
          </a:prstGeom>
          <a:noFill/>
          <a:ln w="12700" algn="ctr">
            <a:noFill/>
            <a:miter lim="800000"/>
            <a:headEnd/>
            <a:tailEnd/>
          </a:ln>
        </p:spPr>
        <p:txBody>
          <a:bodyPr>
            <a:spAutoFit/>
          </a:bodyPr>
          <a:lstStyle/>
          <a:p>
            <a:pPr algn="l"/>
            <a:r>
              <a:rPr lang="en-US" dirty="0"/>
              <a:t>The experiment was designed to determine the velocity of the </a:t>
            </a:r>
            <a:r>
              <a:rPr lang="en-US" i="1" dirty="0"/>
              <a:t>earth</a:t>
            </a:r>
            <a:r>
              <a:rPr lang="en-US" dirty="0"/>
              <a:t> relative to the hypothetical </a:t>
            </a:r>
            <a:r>
              <a:rPr lang="en-US" i="1" dirty="0"/>
              <a:t>ether</a:t>
            </a:r>
            <a:r>
              <a:rPr lang="en-US" dirty="0"/>
              <a:t> by detecting small changes in the speed of light, as indicated by the shift of the interference pattern. </a:t>
            </a:r>
          </a:p>
        </p:txBody>
      </p:sp>
      <p:pic>
        <p:nvPicPr>
          <p:cNvPr id="3078" name="Picture 6" descr="1"/>
          <p:cNvPicPr>
            <a:picLocks noChangeAspect="1" noChangeArrowheads="1"/>
          </p:cNvPicPr>
          <p:nvPr/>
        </p:nvPicPr>
        <p:blipFill>
          <a:blip r:embed="rId3" cstate="print"/>
          <a:srcRect/>
          <a:stretch>
            <a:fillRect/>
          </a:stretch>
        </p:blipFill>
        <p:spPr bwMode="auto">
          <a:xfrm>
            <a:off x="5862638" y="1765305"/>
            <a:ext cx="2746375" cy="4133850"/>
          </a:xfrm>
          <a:prstGeom prst="rect">
            <a:avLst/>
          </a:prstGeom>
          <a:noFill/>
          <a:ln w="9525">
            <a:noFill/>
            <a:miter lim="800000"/>
            <a:headEnd/>
            <a:tailEnd/>
          </a:ln>
        </p:spPr>
      </p:pic>
      <p:sp>
        <p:nvSpPr>
          <p:cNvPr id="3079" name="Rectangle 7"/>
          <p:cNvSpPr>
            <a:spLocks noChangeArrowheads="1"/>
          </p:cNvSpPr>
          <p:nvPr/>
        </p:nvSpPr>
        <p:spPr bwMode="auto">
          <a:xfrm>
            <a:off x="390526" y="1879600"/>
            <a:ext cx="5114924" cy="3016210"/>
          </a:xfrm>
          <a:prstGeom prst="rect">
            <a:avLst/>
          </a:prstGeom>
          <a:noFill/>
          <a:ln w="12700" algn="ctr">
            <a:noFill/>
            <a:miter lim="800000"/>
            <a:headEnd/>
            <a:tailEnd/>
          </a:ln>
        </p:spPr>
        <p:txBody>
          <a:bodyPr wrap="square">
            <a:spAutoFit/>
          </a:bodyPr>
          <a:lstStyle/>
          <a:p>
            <a:pPr marL="228600" indent="-228600" algn="l">
              <a:spcAft>
                <a:spcPts val="600"/>
              </a:spcAft>
              <a:buFontTx/>
              <a:buChar char="•"/>
            </a:pPr>
            <a:r>
              <a:rPr lang="en-US" dirty="0"/>
              <a:t>In the Michelson interferometer, Arm 2 is aligned along the direction of the earth’s motion through space.</a:t>
            </a:r>
          </a:p>
          <a:p>
            <a:pPr marL="228600" indent="-228600" algn="l">
              <a:spcAft>
                <a:spcPts val="600"/>
              </a:spcAft>
              <a:buFontTx/>
              <a:buChar char="•"/>
            </a:pPr>
            <a:r>
              <a:rPr lang="en-US" dirty="0"/>
              <a:t>The speed of light in the earth frame should be</a:t>
            </a:r>
            <a:br>
              <a:rPr lang="en-US" dirty="0"/>
            </a:br>
            <a:r>
              <a:rPr lang="en-US" i="1" dirty="0"/>
              <a:t>c </a:t>
            </a:r>
            <a:r>
              <a:rPr lang="en-US" dirty="0"/>
              <a:t>– </a:t>
            </a:r>
            <a:r>
              <a:rPr lang="en-US" i="1" dirty="0"/>
              <a:t>v</a:t>
            </a:r>
            <a:r>
              <a:rPr lang="en-US" dirty="0"/>
              <a:t> as the light approaches M</a:t>
            </a:r>
            <a:r>
              <a:rPr lang="en-US" baseline="-25000" dirty="0"/>
              <a:t>2</a:t>
            </a:r>
            <a:r>
              <a:rPr lang="en-US" dirty="0"/>
              <a:t>, and </a:t>
            </a:r>
            <a:r>
              <a:rPr lang="en-US" i="1" dirty="0"/>
              <a:t>c </a:t>
            </a:r>
            <a:r>
              <a:rPr lang="en-US" dirty="0"/>
              <a:t>+ </a:t>
            </a:r>
            <a:r>
              <a:rPr lang="en-US" i="1" dirty="0"/>
              <a:t>v</a:t>
            </a:r>
            <a:r>
              <a:rPr lang="en-US" dirty="0"/>
              <a:t> as the light is reflected from M</a:t>
            </a:r>
            <a:r>
              <a:rPr lang="en-US" baseline="-25000" dirty="0"/>
              <a:t>2</a:t>
            </a:r>
            <a:r>
              <a:rPr lang="en-US" dirty="0"/>
              <a:t>. It is               when light is in arm 1.</a:t>
            </a:r>
          </a:p>
          <a:p>
            <a:pPr marL="228600" indent="-228600" algn="l">
              <a:spcAft>
                <a:spcPts val="600"/>
              </a:spcAft>
              <a:buFontTx/>
              <a:buChar char="•"/>
            </a:pPr>
            <a:r>
              <a:rPr lang="en-US" dirty="0"/>
              <a:t>The interference fringes should shift while the interferometer was rotated through 90°. The shift is calculated to be measurable (~ 0.44 fringe).</a:t>
            </a:r>
          </a:p>
        </p:txBody>
      </p:sp>
      <p:sp>
        <p:nvSpPr>
          <p:cNvPr id="7" name="Rectangle 17"/>
          <p:cNvSpPr>
            <a:spLocks noChangeArrowheads="1"/>
          </p:cNvSpPr>
          <p:nvPr/>
        </p:nvSpPr>
        <p:spPr bwMode="auto">
          <a:xfrm>
            <a:off x="381000" y="4903788"/>
            <a:ext cx="5943600" cy="1200329"/>
          </a:xfrm>
          <a:prstGeom prst="rect">
            <a:avLst/>
          </a:prstGeom>
          <a:noFill/>
          <a:ln w="12700" algn="ctr">
            <a:noFill/>
            <a:miter lim="800000"/>
            <a:headEnd/>
            <a:tailEnd/>
          </a:ln>
        </p:spPr>
        <p:txBody>
          <a:bodyPr wrap="square">
            <a:spAutoFit/>
          </a:bodyPr>
          <a:lstStyle/>
          <a:p>
            <a:pPr algn="l"/>
            <a:r>
              <a:rPr lang="en-US" dirty="0"/>
              <a:t>Measurements </a:t>
            </a:r>
            <a:r>
              <a:rPr lang="en-US" i="1" dirty="0"/>
              <a:t>failed</a:t>
            </a:r>
            <a:r>
              <a:rPr lang="en-US" dirty="0"/>
              <a:t> to show any change in the fringe pattern.</a:t>
            </a:r>
          </a:p>
          <a:p>
            <a:pPr algn="l">
              <a:buFont typeface="Wingdings" pitchFamily="2" charset="2"/>
              <a:buChar char="à"/>
            </a:pPr>
            <a:r>
              <a:rPr lang="en-US" dirty="0">
                <a:sym typeface="Wingdings" pitchFamily="2" charset="2"/>
              </a:rPr>
              <a:t> E</a:t>
            </a:r>
            <a:r>
              <a:rPr lang="en-US" dirty="0"/>
              <a:t>ther hypothesis is wrong.</a:t>
            </a:r>
          </a:p>
          <a:p>
            <a:pPr algn="l">
              <a:buFont typeface="Wingdings" pitchFamily="2" charset="2"/>
              <a:buChar char="à"/>
            </a:pPr>
            <a:r>
              <a:rPr lang="en-US" dirty="0"/>
              <a:t> Light is an electromagnetic wave requiring no medium for its propagation.</a:t>
            </a:r>
          </a:p>
        </p:txBody>
      </p:sp>
      <p:graphicFrame>
        <p:nvGraphicFramePr>
          <p:cNvPr id="8" name="Object 5"/>
          <p:cNvGraphicFramePr>
            <a:graphicFrameLocks noChangeAspect="1"/>
          </p:cNvGraphicFramePr>
          <p:nvPr/>
        </p:nvGraphicFramePr>
        <p:xfrm>
          <a:off x="3568700" y="3333750"/>
          <a:ext cx="704850" cy="368300"/>
        </p:xfrm>
        <a:graphic>
          <a:graphicData uri="http://schemas.openxmlformats.org/presentationml/2006/ole">
            <mc:AlternateContent xmlns:mc="http://schemas.openxmlformats.org/markup-compatibility/2006">
              <mc:Choice xmlns:v="urn:schemas-microsoft-com:vml" Requires="v">
                <p:oleObj spid="_x0000_s133250" name="Equation" r:id="rId4" imgW="571320" imgH="253800" progId="Equation.3">
                  <p:embed/>
                </p:oleObj>
              </mc:Choice>
              <mc:Fallback>
                <p:oleObj name="Equation" r:id="rId4" imgW="571320" imgH="253800" progId="Equation.3">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68700" y="3333750"/>
                        <a:ext cx="70485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p:cNvSpPr>
            <a:spLocks noGrp="1"/>
          </p:cNvSpPr>
          <p:nvPr>
            <p:ph type="sldNum" sz="quarter" idx="12"/>
          </p:nvPr>
        </p:nvSpPr>
        <p:spPr/>
        <p:txBody>
          <a:bodyPr/>
          <a:lstStyle/>
          <a:p>
            <a:pPr>
              <a:defRPr/>
            </a:pPr>
            <a:fld id="{DDDBBF35-D467-4D62-A0AD-03F502254E06}" type="slidenum">
              <a:rPr lang="en-US"/>
              <a:pPr>
                <a:defRPr/>
              </a:pPr>
              <a:t>11</a:t>
            </a:fld>
            <a:endParaRPr lang="en-US"/>
          </a:p>
        </p:txBody>
      </p:sp>
      <p:sp>
        <p:nvSpPr>
          <p:cNvPr id="32771" name="Rectangle 4"/>
          <p:cNvSpPr>
            <a:spLocks noChangeArrowheads="1"/>
          </p:cNvSpPr>
          <p:nvPr/>
        </p:nvSpPr>
        <p:spPr bwMode="auto">
          <a:xfrm>
            <a:off x="361950" y="388938"/>
            <a:ext cx="3733800" cy="366712"/>
          </a:xfrm>
          <a:prstGeom prst="rect">
            <a:avLst/>
          </a:prstGeom>
          <a:noFill/>
          <a:ln w="12700" algn="ctr">
            <a:noFill/>
            <a:miter lim="800000"/>
            <a:headEnd/>
            <a:tailEnd/>
          </a:ln>
        </p:spPr>
        <p:txBody>
          <a:bodyPr>
            <a:spAutoFit/>
          </a:bodyPr>
          <a:lstStyle/>
          <a:p>
            <a:pPr algn="l"/>
            <a:r>
              <a:rPr lang="en-US" b="1" u="sng" dirty="0">
                <a:solidFill>
                  <a:srgbClr val="0000FF"/>
                </a:solidFill>
              </a:rPr>
              <a:t>Einstein’s principle of relativity:</a:t>
            </a:r>
          </a:p>
        </p:txBody>
      </p:sp>
      <p:sp>
        <p:nvSpPr>
          <p:cNvPr id="32772" name="Rectangle 5"/>
          <p:cNvSpPr>
            <a:spLocks noChangeArrowheads="1"/>
          </p:cNvSpPr>
          <p:nvPr/>
        </p:nvSpPr>
        <p:spPr bwMode="auto">
          <a:xfrm>
            <a:off x="342900" y="745010"/>
            <a:ext cx="8543925" cy="641350"/>
          </a:xfrm>
          <a:prstGeom prst="rect">
            <a:avLst/>
          </a:prstGeom>
          <a:noFill/>
          <a:ln w="12700" algn="ctr">
            <a:noFill/>
            <a:miter lim="800000"/>
            <a:headEnd/>
            <a:tailEnd/>
          </a:ln>
        </p:spPr>
        <p:txBody>
          <a:bodyPr>
            <a:spAutoFit/>
          </a:bodyPr>
          <a:lstStyle/>
          <a:p>
            <a:pPr algn="l"/>
            <a:r>
              <a:rPr lang="en-US" dirty="0"/>
              <a:t>Resolves the contradiction between Galilean relativity and the fact that the speed of light is the same for all observers.</a:t>
            </a:r>
          </a:p>
        </p:txBody>
      </p:sp>
      <p:sp>
        <p:nvSpPr>
          <p:cNvPr id="7" name="Rectangle 6"/>
          <p:cNvSpPr>
            <a:spLocks noChangeArrowheads="1"/>
          </p:cNvSpPr>
          <p:nvPr/>
        </p:nvSpPr>
        <p:spPr bwMode="auto">
          <a:xfrm>
            <a:off x="447675" y="1414463"/>
            <a:ext cx="8372475" cy="2277547"/>
          </a:xfrm>
          <a:prstGeom prst="rect">
            <a:avLst/>
          </a:prstGeom>
          <a:noFill/>
          <a:ln w="19050" algn="ctr">
            <a:solidFill>
              <a:srgbClr val="A50021"/>
            </a:solidFill>
            <a:miter lim="800000"/>
            <a:headEnd/>
            <a:tailEnd/>
          </a:ln>
        </p:spPr>
        <p:txBody>
          <a:bodyPr>
            <a:spAutoFit/>
          </a:bodyPr>
          <a:lstStyle/>
          <a:p>
            <a:pPr algn="l"/>
            <a:r>
              <a:rPr lang="en-US" b="1" u="sng" dirty="0">
                <a:solidFill>
                  <a:srgbClr val="C00000"/>
                </a:solidFill>
              </a:rPr>
              <a:t>Einstein’s two postulates:</a:t>
            </a:r>
          </a:p>
          <a:p>
            <a:pPr algn="l"/>
            <a:endParaRPr lang="en-US" sz="800" b="1" u="sng" dirty="0">
              <a:solidFill>
                <a:srgbClr val="0000FF"/>
              </a:solidFill>
            </a:endParaRPr>
          </a:p>
          <a:p>
            <a:pPr algn="l"/>
            <a:r>
              <a:rPr lang="en-US" b="1" u="sng" dirty="0">
                <a:solidFill>
                  <a:srgbClr val="0000FF"/>
                </a:solidFill>
              </a:rPr>
              <a:t>1. Principle of relativity:</a:t>
            </a:r>
          </a:p>
          <a:p>
            <a:pPr algn="l"/>
            <a:r>
              <a:rPr lang="en-US" dirty="0"/>
              <a:t>The laws of </a:t>
            </a:r>
            <a:r>
              <a:rPr lang="en-US" i="1" dirty="0"/>
              <a:t>physics</a:t>
            </a:r>
            <a:r>
              <a:rPr lang="en-US" dirty="0"/>
              <a:t> must be the same in all </a:t>
            </a:r>
            <a:r>
              <a:rPr lang="en-US" i="1" dirty="0"/>
              <a:t>inertial</a:t>
            </a:r>
            <a:r>
              <a:rPr lang="en-US" dirty="0"/>
              <a:t> reference frames.</a:t>
            </a:r>
            <a:br>
              <a:rPr lang="en-US" dirty="0"/>
            </a:br>
            <a:endParaRPr lang="en-US" sz="800" dirty="0"/>
          </a:p>
          <a:p>
            <a:pPr algn="l"/>
            <a:r>
              <a:rPr lang="en-US" b="1" u="sng" dirty="0">
                <a:solidFill>
                  <a:srgbClr val="0000FF"/>
                </a:solidFill>
              </a:rPr>
              <a:t>2. Constancy of the speed of light:</a:t>
            </a:r>
          </a:p>
          <a:p>
            <a:pPr algn="l"/>
            <a:r>
              <a:rPr lang="en-US" dirty="0"/>
              <a:t>The speed of light in a vacuum has the same value </a:t>
            </a:r>
            <a:r>
              <a:rPr lang="en-US" i="1" dirty="0"/>
              <a:t>c</a:t>
            </a:r>
            <a:r>
              <a:rPr lang="en-US" dirty="0"/>
              <a:t> = 299,792,458 m/s in all </a:t>
            </a:r>
            <a:r>
              <a:rPr lang="en-US" i="1" dirty="0"/>
              <a:t>inertial</a:t>
            </a:r>
            <a:r>
              <a:rPr lang="en-US" dirty="0"/>
              <a:t> reference frames, regardless of the velocity of the observer or the velocity of the source emitting the light.</a:t>
            </a:r>
          </a:p>
        </p:txBody>
      </p:sp>
      <p:sp>
        <p:nvSpPr>
          <p:cNvPr id="32774" name="Rectangle 9"/>
          <p:cNvSpPr>
            <a:spLocks noChangeArrowheads="1"/>
          </p:cNvSpPr>
          <p:nvPr/>
        </p:nvSpPr>
        <p:spPr bwMode="auto">
          <a:xfrm>
            <a:off x="400050" y="3832225"/>
            <a:ext cx="8401050" cy="2585323"/>
          </a:xfrm>
          <a:prstGeom prst="rect">
            <a:avLst/>
          </a:prstGeom>
          <a:noFill/>
          <a:ln w="12700" algn="ctr">
            <a:noFill/>
            <a:miter lim="800000"/>
            <a:headEnd/>
            <a:tailEnd/>
          </a:ln>
        </p:spPr>
        <p:txBody>
          <a:bodyPr>
            <a:spAutoFit/>
          </a:bodyPr>
          <a:lstStyle/>
          <a:p>
            <a:pPr marL="228600" indent="-228600" algn="l">
              <a:buFontTx/>
              <a:buChar char="•"/>
            </a:pPr>
            <a:r>
              <a:rPr lang="en-US" dirty="0"/>
              <a:t>Einstein’s principle of (special) relativity is a generalization of the principle of Galilean relativity. The </a:t>
            </a:r>
            <a:r>
              <a:rPr lang="en-US" i="1" dirty="0"/>
              <a:t>results</a:t>
            </a:r>
            <a:r>
              <a:rPr lang="en-US" dirty="0"/>
              <a:t> of </a:t>
            </a:r>
            <a:r>
              <a:rPr lang="en-US" i="1" dirty="0"/>
              <a:t>any kind</a:t>
            </a:r>
            <a:r>
              <a:rPr lang="en-US" dirty="0"/>
              <a:t> of experiment (mechanics, electricity, magnetism, optics, thermodynamics, …) performed in a laboratory at rest must be the same as when performed in a laboratory moving at a constant speed.</a:t>
            </a:r>
          </a:p>
          <a:p>
            <a:pPr marL="228600" indent="-228600" algn="l">
              <a:buFontTx/>
              <a:buChar char="•"/>
            </a:pPr>
            <a:r>
              <a:rPr lang="en-US" dirty="0"/>
              <a:t>The constancy of the speed of light is required by the first postulate. It also explains the null result of the Michelson-Morley experiment. Relative motion is unimportant when measuring the speed of light.</a:t>
            </a:r>
          </a:p>
          <a:p>
            <a:pPr marL="114300" indent="-114300" algn="l"/>
            <a:endParaRPr lang="en-US" sz="1200" dirty="0"/>
          </a:p>
          <a:p>
            <a:pPr marL="114300" indent="-114300" algn="l"/>
            <a:r>
              <a:rPr lang="en-US" i="1" u="sng" dirty="0"/>
              <a:t>Test</a:t>
            </a:r>
            <a:r>
              <a:rPr lang="en-US" u="sng" dirty="0"/>
              <a:t> 37.1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3"/>
          <p:cNvSpPr>
            <a:spLocks noGrp="1"/>
          </p:cNvSpPr>
          <p:nvPr>
            <p:ph type="sldNum" sz="quarter" idx="12"/>
          </p:nvPr>
        </p:nvSpPr>
        <p:spPr/>
        <p:txBody>
          <a:bodyPr/>
          <a:lstStyle/>
          <a:p>
            <a:pPr>
              <a:defRPr/>
            </a:pPr>
            <a:fld id="{6D4AB6A7-8A9A-464B-82E2-75A499D07AF2}" type="slidenum">
              <a:rPr lang="en-US"/>
              <a:pPr>
                <a:defRPr/>
              </a:pPr>
              <a:t>12</a:t>
            </a:fld>
            <a:endParaRPr lang="en-US"/>
          </a:p>
        </p:txBody>
      </p:sp>
      <p:grpSp>
        <p:nvGrpSpPr>
          <p:cNvPr id="10" name="Group 9"/>
          <p:cNvGrpSpPr/>
          <p:nvPr/>
        </p:nvGrpSpPr>
        <p:grpSpPr>
          <a:xfrm>
            <a:off x="346075" y="2096035"/>
            <a:ext cx="8569325" cy="4308872"/>
            <a:chOff x="269875" y="1379538"/>
            <a:chExt cx="8569325" cy="4308872"/>
          </a:xfrm>
        </p:grpSpPr>
        <p:sp>
          <p:nvSpPr>
            <p:cNvPr id="4104" name="Rectangle 6"/>
            <p:cNvSpPr>
              <a:spLocks noChangeArrowheads="1"/>
            </p:cNvSpPr>
            <p:nvPr/>
          </p:nvSpPr>
          <p:spPr bwMode="auto">
            <a:xfrm>
              <a:off x="269875" y="1379538"/>
              <a:ext cx="8569325" cy="4308872"/>
            </a:xfrm>
            <a:prstGeom prst="rect">
              <a:avLst/>
            </a:prstGeom>
            <a:noFill/>
            <a:ln w="12700" algn="ctr">
              <a:noFill/>
              <a:miter lim="800000"/>
              <a:headEnd/>
              <a:tailEnd/>
            </a:ln>
          </p:spPr>
          <p:txBody>
            <a:bodyPr>
              <a:spAutoFit/>
            </a:bodyPr>
            <a:lstStyle/>
            <a:p>
              <a:pPr marL="342900" indent="-342900" algn="l"/>
              <a:r>
                <a:rPr lang="en-US" u="sng" dirty="0">
                  <a:solidFill>
                    <a:srgbClr val="0000CC"/>
                  </a:solidFill>
                </a:rPr>
                <a:t>Description of an </a:t>
              </a:r>
              <a:r>
                <a:rPr lang="en-US" b="1" u="sng" dirty="0">
                  <a:solidFill>
                    <a:srgbClr val="0000CC"/>
                  </a:solidFill>
                </a:rPr>
                <a:t>event</a:t>
              </a:r>
              <a:r>
                <a:rPr lang="en-US" u="sng" dirty="0"/>
                <a:t>:</a:t>
              </a:r>
            </a:p>
            <a:p>
              <a:pPr marL="342900" indent="-342900" algn="l"/>
              <a:r>
                <a:rPr lang="en-US" dirty="0"/>
                <a:t>Observers in </a:t>
              </a:r>
              <a:r>
                <a:rPr lang="en-US" i="1" dirty="0"/>
                <a:t>S</a:t>
              </a:r>
              <a:r>
                <a:rPr lang="en-US" dirty="0"/>
                <a:t> and </a:t>
              </a:r>
              <a:r>
                <a:rPr lang="en-US" i="1" dirty="0"/>
                <a:t>S</a:t>
              </a:r>
              <a:r>
                <a:rPr lang="en-US" dirty="0"/>
                <a:t>' describe a certain event using (</a:t>
              </a:r>
              <a:r>
                <a:rPr lang="en-US" i="1" dirty="0"/>
                <a:t>x</a:t>
              </a:r>
              <a:r>
                <a:rPr lang="en-US" dirty="0"/>
                <a:t>, </a:t>
              </a:r>
              <a:r>
                <a:rPr lang="en-US" i="1" dirty="0"/>
                <a:t>y</a:t>
              </a:r>
              <a:r>
                <a:rPr lang="en-US" dirty="0"/>
                <a:t>, </a:t>
              </a:r>
              <a:r>
                <a:rPr lang="en-US" i="1" dirty="0"/>
                <a:t>z</a:t>
              </a:r>
              <a:r>
                <a:rPr lang="en-US" dirty="0"/>
                <a:t>, </a:t>
              </a:r>
              <a:r>
                <a:rPr lang="en-US" i="1" dirty="0"/>
                <a:t>t</a:t>
              </a:r>
              <a:r>
                <a:rPr lang="en-US" dirty="0"/>
                <a:t>) and (</a:t>
              </a:r>
              <a:r>
                <a:rPr lang="en-US" i="1" dirty="0"/>
                <a:t>x'</a:t>
              </a:r>
              <a:r>
                <a:rPr lang="en-US" dirty="0"/>
                <a:t>, </a:t>
              </a:r>
              <a:r>
                <a:rPr lang="en-US" i="1" dirty="0"/>
                <a:t>y'</a:t>
              </a:r>
              <a:r>
                <a:rPr lang="en-US" dirty="0"/>
                <a:t>, </a:t>
              </a:r>
              <a:r>
                <a:rPr lang="en-US" i="1" dirty="0"/>
                <a:t>z'</a:t>
              </a:r>
              <a:r>
                <a:rPr lang="en-US" dirty="0"/>
                <a:t>, </a:t>
              </a:r>
              <a:r>
                <a:rPr lang="en-US" i="1" dirty="0"/>
                <a:t>t'</a:t>
              </a:r>
              <a:r>
                <a:rPr lang="en-US" dirty="0"/>
                <a:t>).</a:t>
              </a:r>
            </a:p>
            <a:p>
              <a:pPr marL="342900" indent="-342900" algn="l"/>
              <a:endParaRPr lang="en-US" sz="800" dirty="0"/>
            </a:p>
            <a:p>
              <a:pPr algn="l"/>
              <a:r>
                <a:rPr lang="en-US" dirty="0"/>
                <a:t>Things quite different in relativistic mechanics compared to Newtonian mechanics:</a:t>
              </a:r>
            </a:p>
            <a:p>
              <a:pPr algn="l"/>
              <a:r>
                <a:rPr lang="en-US" dirty="0"/>
                <a:t>(to be proved soon).</a:t>
              </a:r>
            </a:p>
            <a:p>
              <a:pPr marL="342900" indent="-342900" algn="l"/>
              <a:endParaRPr lang="en-US" sz="1400" dirty="0"/>
            </a:p>
            <a:p>
              <a:pPr marL="342900" indent="-342900" algn="l"/>
              <a:r>
                <a:rPr lang="en-US" dirty="0"/>
                <a:t>1)</a:t>
              </a:r>
              <a:r>
                <a:rPr lang="en-US" i="1" dirty="0"/>
                <a:t>	</a:t>
              </a:r>
              <a:r>
                <a:rPr lang="en-US" i="1" u="sng" dirty="0"/>
                <a:t>Simultaneity</a:t>
              </a:r>
              <a:r>
                <a:rPr lang="en-US" u="sng" dirty="0"/>
                <a:t>:</a:t>
              </a:r>
              <a:r>
                <a:rPr lang="en-US" dirty="0"/>
                <a:t> Events occurring simultaneously in one frame are generally not observed to be simultaneous in another frame.</a:t>
              </a:r>
            </a:p>
            <a:p>
              <a:pPr marL="342900" indent="-342900" algn="l">
                <a:buFontTx/>
                <a:buAutoNum type="arabicParenR"/>
              </a:pPr>
              <a:endParaRPr lang="en-US" sz="2400" dirty="0"/>
            </a:p>
            <a:p>
              <a:pPr marL="342900" indent="-342900" algn="l"/>
              <a:r>
                <a:rPr lang="en-US" dirty="0"/>
                <a:t>2)  </a:t>
              </a:r>
              <a:r>
                <a:rPr lang="en-US" i="1" u="sng" dirty="0"/>
                <a:t>Time intervals</a:t>
              </a:r>
              <a:r>
                <a:rPr lang="en-US" u="sng" dirty="0"/>
                <a:t>:</a:t>
              </a:r>
              <a:r>
                <a:rPr lang="en-US" dirty="0"/>
                <a:t> There is no absolute time intervals.</a:t>
              </a:r>
            </a:p>
            <a:p>
              <a:pPr marL="342900" indent="-342900" algn="l"/>
              <a:endParaRPr lang="en-US" sz="2400" dirty="0"/>
            </a:p>
            <a:p>
              <a:pPr marL="342900" indent="-342900" algn="l"/>
              <a:r>
                <a:rPr lang="en-US" dirty="0"/>
                <a:t>3)  </a:t>
              </a:r>
              <a:r>
                <a:rPr lang="en-US" i="1" u="sng" dirty="0"/>
                <a:t>Lengths</a:t>
              </a:r>
              <a:r>
                <a:rPr lang="en-US" u="sng" dirty="0"/>
                <a:t>:</a:t>
              </a:r>
              <a:r>
                <a:rPr lang="en-US" dirty="0"/>
                <a:t> There is no absolute lengths.</a:t>
              </a:r>
            </a:p>
            <a:p>
              <a:pPr marL="342900" indent="-342900" algn="l"/>
              <a:endParaRPr lang="en-US" sz="2400" dirty="0"/>
            </a:p>
            <a:p>
              <a:pPr marL="342900" indent="-342900" algn="l"/>
              <a:r>
                <a:rPr lang="en-US" dirty="0"/>
                <a:t>4)  </a:t>
              </a:r>
              <a:r>
                <a:rPr lang="en-US" i="1" dirty="0"/>
                <a:t>Newton’s second law of motion </a:t>
              </a:r>
              <a:r>
                <a:rPr lang="en-US" dirty="0"/>
                <a:t>and the definitions of </a:t>
              </a:r>
              <a:r>
                <a:rPr lang="en-US" i="1" dirty="0"/>
                <a:t>momentum</a:t>
              </a:r>
              <a:r>
                <a:rPr lang="en-US" dirty="0"/>
                <a:t> and </a:t>
              </a:r>
              <a:r>
                <a:rPr lang="en-US" i="1" dirty="0"/>
                <a:t>kinetic energy </a:t>
              </a:r>
              <a:r>
                <a:rPr lang="en-US" dirty="0"/>
                <a:t>have to be modified.</a:t>
              </a:r>
            </a:p>
          </p:txBody>
        </p:sp>
        <p:grpSp>
          <p:nvGrpSpPr>
            <p:cNvPr id="3" name="Group 15"/>
            <p:cNvGrpSpPr>
              <a:grpSpLocks/>
            </p:cNvGrpSpPr>
            <p:nvPr/>
          </p:nvGrpSpPr>
          <p:grpSpPr bwMode="auto">
            <a:xfrm>
              <a:off x="687388" y="3443288"/>
              <a:ext cx="1436688" cy="303213"/>
              <a:chOff x="2137" y="1299"/>
              <a:chExt cx="905" cy="191"/>
            </a:xfrm>
          </p:grpSpPr>
          <p:graphicFrame>
            <p:nvGraphicFramePr>
              <p:cNvPr id="4100" name="Object 8"/>
              <p:cNvGraphicFramePr>
                <a:graphicFrameLocks noChangeAspect="1"/>
              </p:cNvGraphicFramePr>
              <p:nvPr/>
            </p:nvGraphicFramePr>
            <p:xfrm>
              <a:off x="2137" y="1299"/>
              <a:ext cx="905" cy="191"/>
            </p:xfrm>
            <a:graphic>
              <a:graphicData uri="http://schemas.openxmlformats.org/presentationml/2006/ole">
                <mc:AlternateContent xmlns:mc="http://schemas.openxmlformats.org/markup-compatibility/2006">
                  <mc:Choice xmlns:v="urn:schemas-microsoft-com:vml" Requires="v">
                    <p:oleObj spid="_x0000_s70021" name="Equation" r:id="rId3" imgW="1015920" imgH="215640" progId="Equation.3">
                      <p:embed/>
                    </p:oleObj>
                  </mc:Choice>
                  <mc:Fallback>
                    <p:oleObj name="Equation" r:id="rId3" imgW="1015920" imgH="215640" progId="Equation.3">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7" y="1299"/>
                            <a:ext cx="905" cy="191"/>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A50021"/>
                                </a:solidFill>
                                <a:miter lim="800000"/>
                                <a:headEnd/>
                                <a:tailEnd/>
                              </a14:hiddenLine>
                            </a:ext>
                          </a:extLst>
                        </p:spPr>
                      </p:pic>
                    </p:oleObj>
                  </mc:Fallback>
                </mc:AlternateContent>
              </a:graphicData>
            </a:graphic>
          </p:graphicFrame>
          <p:sp>
            <p:nvSpPr>
              <p:cNvPr id="4106" name="Line 9"/>
              <p:cNvSpPr>
                <a:spLocks noChangeShapeType="1"/>
              </p:cNvSpPr>
              <p:nvPr/>
            </p:nvSpPr>
            <p:spPr bwMode="auto">
              <a:xfrm flipH="1">
                <a:off x="2520" y="1344"/>
                <a:ext cx="60" cy="108"/>
              </a:xfrm>
              <a:prstGeom prst="line">
                <a:avLst/>
              </a:prstGeom>
              <a:noFill/>
              <a:ln w="19050">
                <a:solidFill>
                  <a:schemeClr val="tx1"/>
                </a:solidFill>
                <a:round/>
                <a:headEnd/>
                <a:tailEnd/>
              </a:ln>
            </p:spPr>
            <p:txBody>
              <a:bodyPr>
                <a:spAutoFit/>
              </a:bodyPr>
              <a:lstStyle/>
              <a:p>
                <a:endParaRPr lang="en-US"/>
              </a:p>
            </p:txBody>
          </p:sp>
        </p:grpSp>
        <p:graphicFrame>
          <p:nvGraphicFramePr>
            <p:cNvPr id="4098" name="Object 12"/>
            <p:cNvGraphicFramePr>
              <a:graphicFrameLocks noChangeAspect="1"/>
            </p:cNvGraphicFramePr>
            <p:nvPr/>
          </p:nvGraphicFramePr>
          <p:xfrm>
            <a:off x="663575" y="4121151"/>
            <a:ext cx="1257300" cy="303213"/>
          </p:xfrm>
          <a:graphic>
            <a:graphicData uri="http://schemas.openxmlformats.org/presentationml/2006/ole">
              <mc:AlternateContent xmlns:mc="http://schemas.openxmlformats.org/markup-compatibility/2006">
                <mc:Choice xmlns:v="urn:schemas-microsoft-com:vml" Requires="v">
                  <p:oleObj spid="_x0000_s70022" name="Equation" r:id="rId5" imgW="888840" imgH="215640" progId="Equation.3">
                    <p:embed/>
                  </p:oleObj>
                </mc:Choice>
                <mc:Fallback>
                  <p:oleObj name="Equation" r:id="rId5" imgW="888840" imgH="215640" progId="Equation.3">
                    <p:embed/>
                    <p:pic>
                      <p:nvPicPr>
                        <p:cNvPr id="0" name="Object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3575" y="4121151"/>
                          <a:ext cx="1257300" cy="303213"/>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A50021"/>
                              </a:solidFill>
                              <a:miter lim="800000"/>
                              <a:headEnd/>
                              <a:tailEnd/>
                            </a14:hiddenLine>
                          </a:ext>
                        </a:extLst>
                      </p:spPr>
                    </p:pic>
                  </p:oleObj>
                </mc:Fallback>
              </mc:AlternateContent>
            </a:graphicData>
          </a:graphic>
        </p:graphicFrame>
        <p:graphicFrame>
          <p:nvGraphicFramePr>
            <p:cNvPr id="4099" name="Object 14"/>
            <p:cNvGraphicFramePr>
              <a:graphicFrameLocks noChangeAspect="1"/>
            </p:cNvGraphicFramePr>
            <p:nvPr/>
          </p:nvGraphicFramePr>
          <p:xfrm>
            <a:off x="641350" y="4740276"/>
            <a:ext cx="1436688" cy="303213"/>
          </p:xfrm>
          <a:graphic>
            <a:graphicData uri="http://schemas.openxmlformats.org/presentationml/2006/ole">
              <mc:AlternateContent xmlns:mc="http://schemas.openxmlformats.org/markup-compatibility/2006">
                <mc:Choice xmlns:v="urn:schemas-microsoft-com:vml" Requires="v">
                  <p:oleObj spid="_x0000_s70023" name="Equation" r:id="rId7" imgW="1015920" imgH="215640" progId="Equation.3">
                    <p:embed/>
                  </p:oleObj>
                </mc:Choice>
                <mc:Fallback>
                  <p:oleObj name="Equation" r:id="rId7" imgW="1015920" imgH="215640" progId="Equation.3">
                    <p:embed/>
                    <p:pic>
                      <p:nvPicPr>
                        <p:cNvPr id="0" name="Object 1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1350" y="4740276"/>
                          <a:ext cx="1436688" cy="303213"/>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A50021"/>
                              </a:solidFill>
                              <a:miter lim="800000"/>
                              <a:headEnd/>
                              <a:tailEnd/>
                            </a14:hiddenLine>
                          </a:ext>
                        </a:extLst>
                      </p:spPr>
                    </p:pic>
                  </p:oleObj>
                </mc:Fallback>
              </mc:AlternateContent>
            </a:graphicData>
          </a:graphic>
        </p:graphicFrame>
      </p:grpSp>
      <p:sp>
        <p:nvSpPr>
          <p:cNvPr id="4103" name="Rectangle 18"/>
          <p:cNvSpPr>
            <a:spLocks noChangeArrowheads="1"/>
          </p:cNvSpPr>
          <p:nvPr/>
        </p:nvSpPr>
        <p:spPr bwMode="auto">
          <a:xfrm>
            <a:off x="361949" y="300038"/>
            <a:ext cx="8468783" cy="1862048"/>
          </a:xfrm>
          <a:prstGeom prst="rect">
            <a:avLst/>
          </a:prstGeom>
          <a:noFill/>
          <a:ln w="9525">
            <a:noFill/>
            <a:miter lim="800000"/>
            <a:headEnd/>
            <a:tailEnd/>
          </a:ln>
        </p:spPr>
        <p:txBody>
          <a:bodyPr wrap="square">
            <a:spAutoFit/>
          </a:bodyPr>
          <a:lstStyle/>
          <a:p>
            <a:pPr algn="l"/>
            <a:r>
              <a:rPr lang="en-US" b="1" u="sng" dirty="0">
                <a:solidFill>
                  <a:srgbClr val="0000FF"/>
                </a:solidFill>
              </a:rPr>
              <a:t>The ultimate speed limit:</a:t>
            </a:r>
          </a:p>
          <a:p>
            <a:pPr algn="l"/>
            <a:r>
              <a:rPr lang="en-US" dirty="0"/>
              <a:t>It is impossible for an inertial observer to travel at or more than </a:t>
            </a:r>
            <a:r>
              <a:rPr lang="en-US" i="1" dirty="0"/>
              <a:t>c</a:t>
            </a:r>
            <a:r>
              <a:rPr lang="en-US" dirty="0"/>
              <a:t>, the speed of light in vacuum.</a:t>
            </a:r>
          </a:p>
          <a:p>
            <a:pPr algn="l"/>
            <a:endParaRPr lang="en-US" sz="700" b="1" u="sng" dirty="0">
              <a:solidFill>
                <a:srgbClr val="0000FF"/>
              </a:solidFill>
            </a:endParaRPr>
          </a:p>
          <a:p>
            <a:pPr algn="l"/>
            <a:r>
              <a:rPr lang="en-US" b="1" u="sng" dirty="0">
                <a:solidFill>
                  <a:srgbClr val="0000FF"/>
                </a:solidFill>
              </a:rPr>
              <a:t>Consequences of the special theory of relativity:</a:t>
            </a:r>
          </a:p>
          <a:p>
            <a:pPr algn="l"/>
            <a:r>
              <a:rPr lang="en-US" dirty="0"/>
              <a:t>We must alter our common-sense notions of space and time, and be ready to see some surprising results from Einstein’s principle of relativity. </a:t>
            </a:r>
            <a:endParaRPr lang="en-US" b="1" u="sng" dirty="0">
              <a:solidFill>
                <a:srgbClr val="0000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B7CFCF79-3671-4295-B92C-83754C1C851C}" type="slidenum">
              <a:rPr lang="en-US"/>
              <a:pPr>
                <a:defRPr/>
              </a:pPr>
              <a:t>13</a:t>
            </a:fld>
            <a:endParaRPr lang="en-US"/>
          </a:p>
        </p:txBody>
      </p:sp>
      <p:sp>
        <p:nvSpPr>
          <p:cNvPr id="29699" name="Rectangle 4"/>
          <p:cNvSpPr>
            <a:spLocks noChangeArrowheads="1"/>
          </p:cNvSpPr>
          <p:nvPr/>
        </p:nvSpPr>
        <p:spPr bwMode="auto">
          <a:xfrm>
            <a:off x="509588" y="390525"/>
            <a:ext cx="2052637" cy="646331"/>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Ch37: 1</a:t>
            </a:r>
          </a:p>
          <a:p>
            <a:pPr algn="l"/>
            <a:r>
              <a:rPr lang="en-US" b="1" dirty="0">
                <a:solidFill>
                  <a:srgbClr val="FF0000"/>
                </a:solidFill>
                <a:latin typeface="Arial" charset="0"/>
              </a:rPr>
              <a:t>No homework</a:t>
            </a:r>
            <a:endParaRPr lang="en-US" b="1" dirty="0">
              <a:solidFill>
                <a:srgbClr val="FF0000"/>
              </a:solidFill>
              <a:latin typeface="Arial" charset="0"/>
              <a:ea typeface="Arial Unicode MS"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C:\Documents and Settings\pw103\My Documents\Teaching\Physics_214_Spring_2012\Other\Chapter37\Images\37_Figure05-I.jpg"/>
          <p:cNvPicPr>
            <a:picLocks noChangeAspect="1" noChangeArrowheads="1"/>
          </p:cNvPicPr>
          <p:nvPr/>
        </p:nvPicPr>
        <p:blipFill>
          <a:blip r:embed="rId2" cstate="print"/>
          <a:srcRect/>
          <a:stretch>
            <a:fillRect/>
          </a:stretch>
        </p:blipFill>
        <p:spPr bwMode="auto">
          <a:xfrm>
            <a:off x="5037138" y="38100"/>
            <a:ext cx="4059237" cy="6583363"/>
          </a:xfrm>
          <a:prstGeom prst="rect">
            <a:avLst/>
          </a:prstGeom>
          <a:noFill/>
        </p:spPr>
      </p:pic>
      <p:sp>
        <p:nvSpPr>
          <p:cNvPr id="12" name="Slide Number Placeholder 3"/>
          <p:cNvSpPr>
            <a:spLocks noGrp="1"/>
          </p:cNvSpPr>
          <p:nvPr>
            <p:ph type="sldNum" sz="quarter" idx="12"/>
          </p:nvPr>
        </p:nvSpPr>
        <p:spPr/>
        <p:txBody>
          <a:bodyPr/>
          <a:lstStyle/>
          <a:p>
            <a:pPr>
              <a:defRPr/>
            </a:pPr>
            <a:fld id="{10426CDB-193C-487F-B8CD-3220B3046C47}" type="slidenum">
              <a:rPr lang="en-US"/>
              <a:pPr>
                <a:defRPr/>
              </a:pPr>
              <a:t>14</a:t>
            </a:fld>
            <a:endParaRPr lang="en-US"/>
          </a:p>
        </p:txBody>
      </p:sp>
      <p:sp>
        <p:nvSpPr>
          <p:cNvPr id="34820" name="Rectangle 4"/>
          <p:cNvSpPr>
            <a:spLocks noChangeArrowheads="1"/>
          </p:cNvSpPr>
          <p:nvPr/>
        </p:nvSpPr>
        <p:spPr bwMode="auto">
          <a:xfrm>
            <a:off x="289058" y="769938"/>
            <a:ext cx="3134191" cy="369332"/>
          </a:xfrm>
          <a:prstGeom prst="rect">
            <a:avLst/>
          </a:prstGeom>
          <a:noFill/>
          <a:ln w="12700" algn="ctr">
            <a:noFill/>
            <a:miter lim="800000"/>
            <a:headEnd/>
            <a:tailEnd/>
          </a:ln>
        </p:spPr>
        <p:txBody>
          <a:bodyPr wrap="none">
            <a:spAutoFit/>
          </a:bodyPr>
          <a:lstStyle/>
          <a:p>
            <a:pPr algn="l"/>
            <a:r>
              <a:rPr lang="en-US" b="1" dirty="0">
                <a:solidFill>
                  <a:srgbClr val="660066"/>
                </a:solidFill>
              </a:rPr>
              <a:t>37.2 Relativity of simultaneity</a:t>
            </a:r>
          </a:p>
        </p:txBody>
      </p:sp>
      <p:sp>
        <p:nvSpPr>
          <p:cNvPr id="34821" name="Rectangle 7"/>
          <p:cNvSpPr>
            <a:spLocks noChangeArrowheads="1"/>
          </p:cNvSpPr>
          <p:nvPr/>
        </p:nvSpPr>
        <p:spPr bwMode="auto">
          <a:xfrm>
            <a:off x="288926" y="1236663"/>
            <a:ext cx="4578350" cy="1739900"/>
          </a:xfrm>
          <a:prstGeom prst="rect">
            <a:avLst/>
          </a:prstGeom>
          <a:noFill/>
          <a:ln w="12700" algn="ctr">
            <a:noFill/>
            <a:miter lim="800000"/>
            <a:headEnd/>
            <a:tailEnd/>
          </a:ln>
        </p:spPr>
        <p:txBody>
          <a:bodyPr wrap="square">
            <a:spAutoFit/>
          </a:bodyPr>
          <a:lstStyle/>
          <a:p>
            <a:pPr algn="l"/>
            <a:r>
              <a:rPr lang="en-US" i="1" dirty="0"/>
              <a:t>A thought experiment:</a:t>
            </a:r>
          </a:p>
          <a:p>
            <a:pPr algn="l"/>
            <a:r>
              <a:rPr lang="en-US" dirty="0"/>
              <a:t>A boxcar moves with uniform velocity. </a:t>
            </a:r>
          </a:p>
          <a:p>
            <a:pPr algn="l"/>
            <a:r>
              <a:rPr lang="en-US" i="1" u="sng" dirty="0"/>
              <a:t>Events:</a:t>
            </a:r>
            <a:r>
              <a:rPr lang="en-US" dirty="0"/>
              <a:t> Two lightning bolts </a:t>
            </a:r>
            <a:r>
              <a:rPr lang="en-US" i="1" dirty="0"/>
              <a:t>strike</a:t>
            </a:r>
            <a:r>
              <a:rPr lang="en-US" dirty="0"/>
              <a:t> the car and leave marks </a:t>
            </a:r>
            <a:r>
              <a:rPr lang="en-US" i="1" dirty="0"/>
              <a:t>A</a:t>
            </a:r>
            <a:r>
              <a:rPr lang="en-US" dirty="0"/>
              <a:t>' and </a:t>
            </a:r>
            <a:r>
              <a:rPr lang="en-US" i="1" dirty="0"/>
              <a:t>B</a:t>
            </a:r>
            <a:r>
              <a:rPr lang="en-US" dirty="0"/>
              <a:t>' on the car, and </a:t>
            </a:r>
            <a:r>
              <a:rPr lang="en-US" i="1" dirty="0"/>
              <a:t>A</a:t>
            </a:r>
            <a:r>
              <a:rPr lang="en-US" dirty="0"/>
              <a:t> and </a:t>
            </a:r>
            <a:r>
              <a:rPr lang="en-US" i="1" dirty="0"/>
              <a:t>B</a:t>
            </a:r>
            <a:r>
              <a:rPr lang="en-US" dirty="0"/>
              <a:t> on the ground. Light signals were sent out at the strikes. </a:t>
            </a:r>
          </a:p>
        </p:txBody>
      </p:sp>
      <p:sp>
        <p:nvSpPr>
          <p:cNvPr id="34822" name="Rectangle 11"/>
          <p:cNvSpPr>
            <a:spLocks noChangeArrowheads="1"/>
          </p:cNvSpPr>
          <p:nvPr/>
        </p:nvSpPr>
        <p:spPr bwMode="auto">
          <a:xfrm>
            <a:off x="266700" y="3097213"/>
            <a:ext cx="4619625" cy="1190625"/>
          </a:xfrm>
          <a:prstGeom prst="rect">
            <a:avLst/>
          </a:prstGeom>
          <a:noFill/>
          <a:ln w="12700" algn="ctr">
            <a:noFill/>
            <a:miter lim="800000"/>
            <a:headEnd/>
            <a:tailEnd/>
          </a:ln>
        </p:spPr>
        <p:txBody>
          <a:bodyPr wrap="square">
            <a:spAutoFit/>
          </a:bodyPr>
          <a:lstStyle/>
          <a:p>
            <a:pPr algn="l"/>
            <a:r>
              <a:rPr lang="en-US" u="sng" dirty="0"/>
              <a:t>Observer in </a:t>
            </a:r>
            <a:r>
              <a:rPr lang="en-US" i="1" u="sng" dirty="0"/>
              <a:t>S </a:t>
            </a:r>
            <a:r>
              <a:rPr lang="en-US" u="sng" dirty="0"/>
              <a:t>(Stanley)</a:t>
            </a:r>
            <a:r>
              <a:rPr lang="en-US" dirty="0"/>
              <a:t> is on the ground, midway between </a:t>
            </a:r>
            <a:r>
              <a:rPr lang="en-US" i="1" dirty="0"/>
              <a:t>A</a:t>
            </a:r>
            <a:r>
              <a:rPr lang="en-US" dirty="0"/>
              <a:t> and </a:t>
            </a:r>
            <a:r>
              <a:rPr lang="en-US" i="1" dirty="0"/>
              <a:t>B</a:t>
            </a:r>
            <a:r>
              <a:rPr lang="en-US" dirty="0"/>
              <a:t>. The light reaches him at the same time. He concludes that the lightning bolts struck </a:t>
            </a:r>
            <a:r>
              <a:rPr lang="en-US" i="1" dirty="0"/>
              <a:t>A</a:t>
            </a:r>
            <a:r>
              <a:rPr lang="en-US" dirty="0"/>
              <a:t> and </a:t>
            </a:r>
            <a:r>
              <a:rPr lang="en-US" i="1" dirty="0"/>
              <a:t>B</a:t>
            </a:r>
            <a:r>
              <a:rPr lang="en-US" dirty="0"/>
              <a:t> simultaneously.</a:t>
            </a:r>
          </a:p>
        </p:txBody>
      </p:sp>
      <p:sp>
        <p:nvSpPr>
          <p:cNvPr id="34823" name="Rectangle 12"/>
          <p:cNvSpPr>
            <a:spLocks noChangeArrowheads="1"/>
          </p:cNvSpPr>
          <p:nvPr/>
        </p:nvSpPr>
        <p:spPr bwMode="auto">
          <a:xfrm>
            <a:off x="266700" y="4462463"/>
            <a:ext cx="4657725" cy="1754326"/>
          </a:xfrm>
          <a:prstGeom prst="rect">
            <a:avLst/>
          </a:prstGeom>
          <a:noFill/>
          <a:ln w="12700" algn="ctr">
            <a:noFill/>
            <a:miter lim="800000"/>
            <a:headEnd/>
            <a:tailEnd/>
          </a:ln>
        </p:spPr>
        <p:txBody>
          <a:bodyPr wrap="square">
            <a:spAutoFit/>
          </a:bodyPr>
          <a:lstStyle/>
          <a:p>
            <a:pPr algn="l"/>
            <a:r>
              <a:rPr lang="en-US" u="sng" dirty="0"/>
              <a:t>Observer in </a:t>
            </a:r>
            <a:r>
              <a:rPr lang="en-US" i="1" u="sng" dirty="0"/>
              <a:t>S</a:t>
            </a:r>
            <a:r>
              <a:rPr lang="en-US" u="sng" dirty="0"/>
              <a:t>' (Mavis)</a:t>
            </a:r>
            <a:r>
              <a:rPr lang="en-US" dirty="0"/>
              <a:t> is in the boxcar, midway between </a:t>
            </a:r>
            <a:r>
              <a:rPr lang="en-US" i="1" dirty="0"/>
              <a:t>A</a:t>
            </a:r>
            <a:r>
              <a:rPr lang="en-US" dirty="0"/>
              <a:t>' and </a:t>
            </a:r>
            <a:r>
              <a:rPr lang="en-US" i="1" dirty="0"/>
              <a:t>B</a:t>
            </a:r>
            <a:r>
              <a:rPr lang="en-US" dirty="0">
                <a:cs typeface="Times New Roman" pitchFamily="18" charset="0"/>
              </a:rPr>
              <a:t>'</a:t>
            </a:r>
            <a:r>
              <a:rPr lang="en-US" dirty="0"/>
              <a:t>. By the time the light reached </a:t>
            </a:r>
            <a:r>
              <a:rPr lang="en-US" i="1" dirty="0"/>
              <a:t>O</a:t>
            </a:r>
            <a:r>
              <a:rPr lang="en-US" dirty="0"/>
              <a:t>, </a:t>
            </a:r>
            <a:r>
              <a:rPr lang="en-US" i="1" dirty="0"/>
              <a:t>O</a:t>
            </a:r>
            <a:r>
              <a:rPr lang="en-US" dirty="0"/>
              <a:t>' has moved. The signal from </a:t>
            </a:r>
            <a:r>
              <a:rPr lang="en-US" i="1" dirty="0"/>
              <a:t>B</a:t>
            </a:r>
            <a:r>
              <a:rPr lang="en-US" dirty="0"/>
              <a:t>' has already passed </a:t>
            </a:r>
            <a:r>
              <a:rPr lang="en-US" i="1" dirty="0"/>
              <a:t>O</a:t>
            </a:r>
            <a:r>
              <a:rPr lang="en-US" dirty="0"/>
              <a:t>', but the signal from </a:t>
            </a:r>
            <a:r>
              <a:rPr lang="en-US" i="1" dirty="0"/>
              <a:t>A</a:t>
            </a:r>
            <a:r>
              <a:rPr lang="en-US" dirty="0"/>
              <a:t>' has not yet reached her. Observer at </a:t>
            </a:r>
            <a:r>
              <a:rPr lang="en-US" i="1" dirty="0"/>
              <a:t>O</a:t>
            </a:r>
            <a:r>
              <a:rPr lang="en-US" dirty="0"/>
              <a:t>' concludes that the lightning struck </a:t>
            </a:r>
            <a:r>
              <a:rPr lang="en-US" i="1" dirty="0"/>
              <a:t>B</a:t>
            </a:r>
            <a:r>
              <a:rPr lang="en-US" dirty="0"/>
              <a:t>' before it struck </a:t>
            </a:r>
            <a:r>
              <a:rPr lang="en-US" i="1" dirty="0"/>
              <a:t>A</a:t>
            </a:r>
            <a:r>
              <a:rPr lang="en-US" dirty="0"/>
              <a:t>'.</a:t>
            </a:r>
            <a:endParaRPr lang="en-US" sz="800" dirty="0"/>
          </a:p>
        </p:txBody>
      </p:sp>
      <p:sp>
        <p:nvSpPr>
          <p:cNvPr id="34824" name="Rectangle 20"/>
          <p:cNvSpPr>
            <a:spLocks noChangeArrowheads="1"/>
          </p:cNvSpPr>
          <p:nvPr/>
        </p:nvSpPr>
        <p:spPr bwMode="auto">
          <a:xfrm>
            <a:off x="255433" y="239713"/>
            <a:ext cx="3118161" cy="400110"/>
          </a:xfrm>
          <a:prstGeom prst="rect">
            <a:avLst/>
          </a:prstGeom>
          <a:noFill/>
          <a:ln w="12700" algn="ctr">
            <a:noFill/>
            <a:miter lim="800000"/>
            <a:headEnd/>
            <a:tailEnd/>
          </a:ln>
        </p:spPr>
        <p:txBody>
          <a:bodyPr wrap="none">
            <a:spAutoFit/>
          </a:bodyPr>
          <a:lstStyle/>
          <a:p>
            <a:r>
              <a:rPr lang="en-US" sz="2000" b="1" u="sng" dirty="0">
                <a:solidFill>
                  <a:srgbClr val="660066"/>
                </a:solidFill>
                <a:latin typeface="Arial" charset="0"/>
              </a:rPr>
              <a:t>January 22 Simultaneity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lide Number Placeholder 3"/>
          <p:cNvSpPr>
            <a:spLocks noGrp="1"/>
          </p:cNvSpPr>
          <p:nvPr>
            <p:ph type="sldNum" sz="quarter" idx="12"/>
          </p:nvPr>
        </p:nvSpPr>
        <p:spPr/>
        <p:txBody>
          <a:bodyPr/>
          <a:lstStyle/>
          <a:p>
            <a:pPr>
              <a:defRPr/>
            </a:pPr>
            <a:fld id="{66B44422-DF24-4816-AA12-D1F5CA96A8DD}" type="slidenum">
              <a:rPr lang="en-US"/>
              <a:pPr>
                <a:defRPr/>
              </a:pPr>
              <a:t>15</a:t>
            </a:fld>
            <a:endParaRPr lang="en-US"/>
          </a:p>
        </p:txBody>
      </p:sp>
      <p:sp>
        <p:nvSpPr>
          <p:cNvPr id="5129" name="Rectangle 4"/>
          <p:cNvSpPr>
            <a:spLocks noChangeArrowheads="1"/>
          </p:cNvSpPr>
          <p:nvPr/>
        </p:nvSpPr>
        <p:spPr bwMode="auto">
          <a:xfrm>
            <a:off x="314325" y="122238"/>
            <a:ext cx="8562975" cy="1465262"/>
          </a:xfrm>
          <a:prstGeom prst="rect">
            <a:avLst/>
          </a:prstGeom>
          <a:noFill/>
          <a:ln w="12700" algn="ctr">
            <a:noFill/>
            <a:miter lim="800000"/>
            <a:headEnd/>
            <a:tailEnd/>
          </a:ln>
        </p:spPr>
        <p:txBody>
          <a:bodyPr>
            <a:spAutoFit/>
          </a:bodyPr>
          <a:lstStyle/>
          <a:p>
            <a:pPr algn="l"/>
            <a:r>
              <a:rPr lang="en-US" u="sng" dirty="0">
                <a:solidFill>
                  <a:srgbClr val="0000FF"/>
                </a:solidFill>
              </a:rPr>
              <a:t>Reading: The thought experiment details</a:t>
            </a:r>
          </a:p>
          <a:p>
            <a:pPr algn="l"/>
            <a:r>
              <a:rPr lang="en-US" i="1" u="sng" dirty="0"/>
              <a:t>Events</a:t>
            </a:r>
            <a:r>
              <a:rPr lang="en-US" u="sng" dirty="0"/>
              <a:t>:</a:t>
            </a:r>
            <a:r>
              <a:rPr lang="en-US" dirty="0"/>
              <a:t>				Observer in </a:t>
            </a:r>
            <a:r>
              <a:rPr lang="en-US" i="1" dirty="0"/>
              <a:t>S</a:t>
            </a:r>
            <a:r>
              <a:rPr lang="en-US" dirty="0"/>
              <a:t>		Observer in </a:t>
            </a:r>
            <a:r>
              <a:rPr lang="en-US" i="1" dirty="0"/>
              <a:t>S </a:t>
            </a:r>
            <a:r>
              <a:rPr lang="en-US" dirty="0">
                <a:cs typeface="Times New Roman" pitchFamily="18" charset="0"/>
              </a:rPr>
              <a:t>'</a:t>
            </a:r>
            <a:endParaRPr lang="en-US" dirty="0"/>
          </a:p>
          <a:p>
            <a:pPr algn="l"/>
            <a:r>
              <a:rPr lang="en-US" dirty="0"/>
              <a:t>Event 1: </a:t>
            </a:r>
            <a:r>
              <a:rPr lang="en-US" i="1" dirty="0"/>
              <a:t>A</a:t>
            </a:r>
            <a:r>
              <a:rPr lang="en-US" dirty="0"/>
              <a:t> and </a:t>
            </a:r>
            <a:r>
              <a:rPr lang="en-US" i="1" dirty="0"/>
              <a:t>A</a:t>
            </a:r>
            <a:r>
              <a:rPr lang="en-US" dirty="0">
                <a:cs typeface="Times New Roman" pitchFamily="18" charset="0"/>
              </a:rPr>
              <a:t>'</a:t>
            </a:r>
            <a:r>
              <a:rPr lang="en-US" dirty="0"/>
              <a:t> sparks.		(</a:t>
            </a:r>
            <a:r>
              <a:rPr lang="en-US" i="1" dirty="0"/>
              <a:t>x</a:t>
            </a:r>
            <a:r>
              <a:rPr lang="en-US" baseline="-25000" dirty="0"/>
              <a:t>1</a:t>
            </a:r>
            <a:r>
              <a:rPr lang="en-US" dirty="0"/>
              <a:t>, </a:t>
            </a:r>
            <a:r>
              <a:rPr lang="en-US" i="1" dirty="0"/>
              <a:t>t</a:t>
            </a:r>
            <a:r>
              <a:rPr lang="en-US" baseline="-25000" dirty="0"/>
              <a:t>1</a:t>
            </a:r>
            <a:r>
              <a:rPr lang="en-US" dirty="0"/>
              <a:t>)			(</a:t>
            </a:r>
            <a:r>
              <a:rPr lang="en-US" i="1" dirty="0"/>
              <a:t>x</a:t>
            </a:r>
            <a:r>
              <a:rPr lang="en-US" baseline="-25000" dirty="0"/>
              <a:t>1</a:t>
            </a:r>
            <a:r>
              <a:rPr lang="en-US" dirty="0">
                <a:cs typeface="Times New Roman" pitchFamily="18" charset="0"/>
              </a:rPr>
              <a:t>'</a:t>
            </a:r>
            <a:r>
              <a:rPr lang="en-US" dirty="0"/>
              <a:t>, </a:t>
            </a:r>
            <a:r>
              <a:rPr lang="en-US" i="1" dirty="0"/>
              <a:t>t</a:t>
            </a:r>
            <a:r>
              <a:rPr lang="en-US" baseline="-25000" dirty="0"/>
              <a:t>1</a:t>
            </a:r>
            <a:r>
              <a:rPr lang="en-US" dirty="0"/>
              <a:t>')</a:t>
            </a:r>
          </a:p>
          <a:p>
            <a:pPr algn="l"/>
            <a:r>
              <a:rPr lang="en-US" dirty="0"/>
              <a:t>Event 2: </a:t>
            </a:r>
            <a:r>
              <a:rPr lang="en-US" i="1" dirty="0"/>
              <a:t>B</a:t>
            </a:r>
            <a:r>
              <a:rPr lang="en-US" dirty="0"/>
              <a:t> and </a:t>
            </a:r>
            <a:r>
              <a:rPr lang="en-US" i="1" dirty="0"/>
              <a:t>B</a:t>
            </a:r>
            <a:r>
              <a:rPr lang="en-US" dirty="0">
                <a:cs typeface="Times New Roman" pitchFamily="18" charset="0"/>
              </a:rPr>
              <a:t>'</a:t>
            </a:r>
            <a:r>
              <a:rPr lang="en-US" dirty="0"/>
              <a:t> sparks.		(</a:t>
            </a:r>
            <a:r>
              <a:rPr lang="en-US" i="1" dirty="0"/>
              <a:t>x</a:t>
            </a:r>
            <a:r>
              <a:rPr lang="en-US" baseline="-25000" dirty="0"/>
              <a:t>2</a:t>
            </a:r>
            <a:r>
              <a:rPr lang="en-US" dirty="0"/>
              <a:t>, </a:t>
            </a:r>
            <a:r>
              <a:rPr lang="en-US" i="1" dirty="0"/>
              <a:t>t</a:t>
            </a:r>
            <a:r>
              <a:rPr lang="en-US" baseline="-25000" dirty="0"/>
              <a:t>2</a:t>
            </a:r>
            <a:r>
              <a:rPr lang="en-US" dirty="0"/>
              <a:t>)			(</a:t>
            </a:r>
            <a:r>
              <a:rPr lang="en-US" i="1" dirty="0"/>
              <a:t>x</a:t>
            </a:r>
            <a:r>
              <a:rPr lang="en-US" baseline="-25000" dirty="0"/>
              <a:t>2</a:t>
            </a:r>
            <a:r>
              <a:rPr lang="en-US" dirty="0"/>
              <a:t>', </a:t>
            </a:r>
            <a:r>
              <a:rPr lang="en-US" i="1" dirty="0"/>
              <a:t>t</a:t>
            </a:r>
            <a:r>
              <a:rPr lang="en-US" baseline="-25000" dirty="0"/>
              <a:t>2</a:t>
            </a:r>
            <a:r>
              <a:rPr lang="en-US" dirty="0"/>
              <a:t>')</a:t>
            </a:r>
          </a:p>
          <a:p>
            <a:pPr algn="l"/>
            <a:r>
              <a:rPr lang="en-US" dirty="0"/>
              <a:t>(Event 3:)</a:t>
            </a:r>
            <a:r>
              <a:rPr lang="en-US" dirty="0">
                <a:sym typeface="Wingdings" pitchFamily="2" charset="2"/>
              </a:rPr>
              <a:t> </a:t>
            </a:r>
            <a:r>
              <a:rPr lang="en-US" dirty="0"/>
              <a:t>The two spark pulses meet. 	(</a:t>
            </a:r>
            <a:r>
              <a:rPr lang="en-US" i="1" dirty="0"/>
              <a:t>x</a:t>
            </a:r>
            <a:r>
              <a:rPr lang="en-US" baseline="-25000" dirty="0"/>
              <a:t>3</a:t>
            </a:r>
            <a:r>
              <a:rPr lang="en-US" dirty="0"/>
              <a:t>, </a:t>
            </a:r>
            <a:r>
              <a:rPr lang="en-US" i="1" dirty="0"/>
              <a:t>t</a:t>
            </a:r>
            <a:r>
              <a:rPr lang="en-US" baseline="-25000" dirty="0"/>
              <a:t>3</a:t>
            </a:r>
            <a:r>
              <a:rPr lang="en-US" dirty="0"/>
              <a:t>)			(</a:t>
            </a:r>
            <a:r>
              <a:rPr lang="en-US" i="1" dirty="0"/>
              <a:t>x</a:t>
            </a:r>
            <a:r>
              <a:rPr lang="en-US" baseline="-25000" dirty="0"/>
              <a:t>3 </a:t>
            </a:r>
            <a:r>
              <a:rPr lang="en-US" dirty="0"/>
              <a:t>', </a:t>
            </a:r>
            <a:r>
              <a:rPr lang="en-US" i="1" dirty="0"/>
              <a:t>t</a:t>
            </a:r>
            <a:r>
              <a:rPr lang="en-US" baseline="-25000" dirty="0"/>
              <a:t>3 </a:t>
            </a:r>
            <a:r>
              <a:rPr lang="en-US" dirty="0"/>
              <a:t>')</a:t>
            </a:r>
          </a:p>
        </p:txBody>
      </p:sp>
      <p:graphicFrame>
        <p:nvGraphicFramePr>
          <p:cNvPr id="5122" name="Object 21"/>
          <p:cNvGraphicFramePr>
            <a:graphicFrameLocks noChangeAspect="1"/>
          </p:cNvGraphicFramePr>
          <p:nvPr>
            <p:extLst>
              <p:ext uri="{D42A27DB-BD31-4B8C-83A1-F6EECF244321}">
                <p14:modId xmlns:p14="http://schemas.microsoft.com/office/powerpoint/2010/main" val="1935696299"/>
              </p:ext>
            </p:extLst>
          </p:nvPr>
        </p:nvGraphicFramePr>
        <p:xfrm>
          <a:off x="371713" y="1828800"/>
          <a:ext cx="4413250" cy="2170113"/>
        </p:xfrm>
        <a:graphic>
          <a:graphicData uri="http://schemas.openxmlformats.org/presentationml/2006/ole">
            <mc:AlternateContent xmlns:mc="http://schemas.openxmlformats.org/markup-compatibility/2006">
              <mc:Choice xmlns:v="urn:schemas-microsoft-com:vml" Requires="v">
                <p:oleObj spid="_x0000_s152194" name="Equation" r:id="rId3" imgW="3124080" imgH="1536480" progId="Equation.3">
                  <p:embed/>
                </p:oleObj>
              </mc:Choice>
              <mc:Fallback>
                <p:oleObj name="Equation" r:id="rId3" imgW="3124080" imgH="1536480" progId="Equation.3">
                  <p:embed/>
                  <p:pic>
                    <p:nvPicPr>
                      <p:cNvPr id="0" name="Object 21"/>
                      <p:cNvPicPr>
                        <a:picLocks noChangeAspect="1" noChangeArrowheads="1"/>
                      </p:cNvPicPr>
                      <p:nvPr/>
                    </p:nvPicPr>
                    <p:blipFill>
                      <a:blip r:embed="rId4"/>
                      <a:srcRect/>
                      <a:stretch>
                        <a:fillRect/>
                      </a:stretch>
                    </p:blipFill>
                    <p:spPr bwMode="auto">
                      <a:xfrm>
                        <a:off x="371713" y="1828800"/>
                        <a:ext cx="4413250" cy="2170113"/>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A50021"/>
                            </a:solidFill>
                            <a:miter lim="800000"/>
                            <a:headEnd/>
                            <a:tailEnd/>
                          </a14:hiddenLine>
                        </a:ext>
                      </a:extLst>
                    </p:spPr>
                  </p:pic>
                </p:oleObj>
              </mc:Fallback>
            </mc:AlternateContent>
          </a:graphicData>
        </a:graphic>
      </p:graphicFrame>
      <p:grpSp>
        <p:nvGrpSpPr>
          <p:cNvPr id="2" name="Group 18"/>
          <p:cNvGrpSpPr/>
          <p:nvPr/>
        </p:nvGrpSpPr>
        <p:grpSpPr>
          <a:xfrm>
            <a:off x="330199" y="4227513"/>
            <a:ext cx="5041901" cy="1877437"/>
            <a:chOff x="330199" y="4322763"/>
            <a:chExt cx="5041901" cy="1877437"/>
          </a:xfrm>
        </p:grpSpPr>
        <p:sp>
          <p:nvSpPr>
            <p:cNvPr id="5131" name="Rectangle 42"/>
            <p:cNvSpPr>
              <a:spLocks noChangeArrowheads="1"/>
            </p:cNvSpPr>
            <p:nvPr/>
          </p:nvSpPr>
          <p:spPr bwMode="auto">
            <a:xfrm>
              <a:off x="330199" y="4322763"/>
              <a:ext cx="5041901" cy="1877437"/>
            </a:xfrm>
            <a:prstGeom prst="rect">
              <a:avLst/>
            </a:prstGeom>
            <a:noFill/>
            <a:ln w="12700" algn="ctr">
              <a:noFill/>
              <a:miter lim="800000"/>
              <a:headEnd/>
              <a:tailEnd/>
            </a:ln>
          </p:spPr>
          <p:txBody>
            <a:bodyPr wrap="square">
              <a:spAutoFit/>
            </a:bodyPr>
            <a:lstStyle/>
            <a:p>
              <a:pPr algn="l"/>
              <a:r>
                <a:rPr lang="en-US" i="1" u="sng" dirty="0"/>
                <a:t>Facts</a:t>
              </a:r>
              <a:r>
                <a:rPr lang="en-US" u="sng" dirty="0"/>
                <a:t>:</a:t>
              </a:r>
            </a:p>
            <a:p>
              <a:pPr algn="l"/>
              <a:r>
                <a:rPr lang="en-US" dirty="0"/>
                <a:t>Observer in </a:t>
              </a:r>
              <a:r>
                <a:rPr lang="en-US" i="1" dirty="0"/>
                <a:t>S: </a:t>
              </a:r>
              <a:r>
                <a:rPr lang="en-US" dirty="0"/>
                <a:t>Sees</a:t>
              </a:r>
            </a:p>
            <a:p>
              <a:pPr algn="l"/>
              <a:r>
                <a:rPr lang="en-US" dirty="0"/>
                <a:t>Observer in </a:t>
              </a:r>
              <a:r>
                <a:rPr lang="en-US" i="1" dirty="0"/>
                <a:t>S </a:t>
              </a:r>
              <a:r>
                <a:rPr lang="en-US" dirty="0">
                  <a:cs typeface="Times New Roman" pitchFamily="18" charset="0"/>
                </a:rPr>
                <a:t>' </a:t>
              </a:r>
              <a:r>
                <a:rPr lang="en-US" i="1" dirty="0"/>
                <a:t>: </a:t>
              </a:r>
              <a:r>
                <a:rPr lang="en-US" dirty="0"/>
                <a:t>Sees</a:t>
              </a:r>
            </a:p>
            <a:p>
              <a:pPr algn="l"/>
              <a:endParaRPr lang="en-US" sz="800" dirty="0"/>
            </a:p>
            <a:p>
              <a:pPr algn="l"/>
              <a:r>
                <a:rPr lang="en-US" i="1" u="sng" dirty="0"/>
                <a:t>Conclusions</a:t>
              </a:r>
              <a:r>
                <a:rPr lang="en-US" u="sng" dirty="0"/>
                <a:t>:</a:t>
              </a:r>
            </a:p>
            <a:p>
              <a:pPr algn="l"/>
              <a:r>
                <a:rPr lang="en-US" dirty="0"/>
                <a:t>Observer in </a:t>
              </a:r>
              <a:r>
                <a:rPr lang="en-US" i="1" dirty="0"/>
                <a:t>S:             </a:t>
              </a:r>
              <a:r>
                <a:rPr lang="en-US" dirty="0"/>
                <a:t>They sparked simultaneously</a:t>
              </a:r>
              <a:r>
                <a:rPr lang="en-US" i="1" dirty="0"/>
                <a:t>. </a:t>
              </a:r>
              <a:endParaRPr lang="en-US" dirty="0"/>
            </a:p>
            <a:p>
              <a:pPr algn="l"/>
              <a:r>
                <a:rPr lang="en-US" dirty="0"/>
                <a:t>Observer in </a:t>
              </a:r>
              <a:r>
                <a:rPr lang="en-US" i="1" dirty="0"/>
                <a:t>S </a:t>
              </a:r>
              <a:r>
                <a:rPr lang="en-US" dirty="0">
                  <a:cs typeface="Times New Roman" pitchFamily="18" charset="0"/>
                </a:rPr>
                <a:t>'</a:t>
              </a:r>
              <a:r>
                <a:rPr lang="en-US" i="1" dirty="0"/>
                <a:t>:            B</a:t>
              </a:r>
              <a:r>
                <a:rPr lang="en-US" dirty="0">
                  <a:cs typeface="Times New Roman" pitchFamily="18" charset="0"/>
                </a:rPr>
                <a:t>'</a:t>
              </a:r>
              <a:r>
                <a:rPr lang="en-US" dirty="0"/>
                <a:t> and </a:t>
              </a:r>
              <a:r>
                <a:rPr lang="en-US" i="1" dirty="0"/>
                <a:t>B</a:t>
              </a:r>
              <a:r>
                <a:rPr lang="en-US" dirty="0"/>
                <a:t> sparked first.</a:t>
              </a:r>
            </a:p>
          </p:txBody>
        </p:sp>
        <p:graphicFrame>
          <p:nvGraphicFramePr>
            <p:cNvPr id="5124" name="Object 43"/>
            <p:cNvGraphicFramePr>
              <a:graphicFrameLocks noChangeAspect="1"/>
            </p:cNvGraphicFramePr>
            <p:nvPr/>
          </p:nvGraphicFramePr>
          <p:xfrm>
            <a:off x="2308225" y="4613275"/>
            <a:ext cx="1457325" cy="323850"/>
          </p:xfrm>
          <a:graphic>
            <a:graphicData uri="http://schemas.openxmlformats.org/presentationml/2006/ole">
              <mc:AlternateContent xmlns:mc="http://schemas.openxmlformats.org/markup-compatibility/2006">
                <mc:Choice xmlns:v="urn:schemas-microsoft-com:vml" Requires="v">
                  <p:oleObj spid="_x0000_s152195" name="Equation" r:id="rId5" imgW="1028520" imgH="228600" progId="Equation.3">
                    <p:embed/>
                  </p:oleObj>
                </mc:Choice>
                <mc:Fallback>
                  <p:oleObj name="Equation" r:id="rId5" imgW="1028520" imgH="228600" progId="Equation.3">
                    <p:embed/>
                    <p:pic>
                      <p:nvPicPr>
                        <p:cNvPr id="0" name="Object 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08225" y="4613275"/>
                          <a:ext cx="1457325" cy="323850"/>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A50021"/>
                              </a:solidFill>
                              <a:miter lim="800000"/>
                              <a:headEnd/>
                              <a:tailEnd/>
                            </a14:hiddenLine>
                          </a:ext>
                        </a:extLst>
                      </p:spPr>
                    </p:pic>
                  </p:oleObj>
                </mc:Fallback>
              </mc:AlternateContent>
            </a:graphicData>
          </a:graphic>
        </p:graphicFrame>
        <p:graphicFrame>
          <p:nvGraphicFramePr>
            <p:cNvPr id="5125" name="Object 44"/>
            <p:cNvGraphicFramePr>
              <a:graphicFrameLocks noChangeAspect="1"/>
            </p:cNvGraphicFramePr>
            <p:nvPr/>
          </p:nvGraphicFramePr>
          <p:xfrm>
            <a:off x="2368550" y="4900613"/>
            <a:ext cx="1493838" cy="323850"/>
          </p:xfrm>
          <a:graphic>
            <a:graphicData uri="http://schemas.openxmlformats.org/presentationml/2006/ole">
              <mc:AlternateContent xmlns:mc="http://schemas.openxmlformats.org/markup-compatibility/2006">
                <mc:Choice xmlns:v="urn:schemas-microsoft-com:vml" Requires="v">
                  <p:oleObj spid="_x0000_s152196" name="Equation" r:id="rId7" imgW="1054080" imgH="228600" progId="Equation.3">
                    <p:embed/>
                  </p:oleObj>
                </mc:Choice>
                <mc:Fallback>
                  <p:oleObj name="Equation" r:id="rId7" imgW="1054080" imgH="228600" progId="Equation.3">
                    <p:embed/>
                    <p:pic>
                      <p:nvPicPr>
                        <p:cNvPr id="0" name="Object 4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68550" y="4900613"/>
                          <a:ext cx="1493838" cy="323850"/>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A50021"/>
                              </a:solidFill>
                              <a:miter lim="800000"/>
                              <a:headEnd/>
                              <a:tailEnd/>
                            </a14:hiddenLine>
                          </a:ext>
                        </a:extLst>
                      </p:spPr>
                    </p:pic>
                  </p:oleObj>
                </mc:Fallback>
              </mc:AlternateContent>
            </a:graphicData>
          </a:graphic>
        </p:graphicFrame>
        <p:graphicFrame>
          <p:nvGraphicFramePr>
            <p:cNvPr id="5126" name="Object 46"/>
            <p:cNvGraphicFramePr>
              <a:graphicFrameLocks noChangeAspect="1"/>
            </p:cNvGraphicFramePr>
            <p:nvPr/>
          </p:nvGraphicFramePr>
          <p:xfrm>
            <a:off x="1770063" y="5584825"/>
            <a:ext cx="593725" cy="306388"/>
          </p:xfrm>
          <a:graphic>
            <a:graphicData uri="http://schemas.openxmlformats.org/presentationml/2006/ole">
              <mc:AlternateContent xmlns:mc="http://schemas.openxmlformats.org/markup-compatibility/2006">
                <mc:Choice xmlns:v="urn:schemas-microsoft-com:vml" Requires="v">
                  <p:oleObj spid="_x0000_s152197" name="Equation" r:id="rId9" imgW="419040" imgH="215640" progId="Equation.3">
                    <p:embed/>
                  </p:oleObj>
                </mc:Choice>
                <mc:Fallback>
                  <p:oleObj name="Equation" r:id="rId9" imgW="419040" imgH="215640" progId="Equation.3">
                    <p:embed/>
                    <p:pic>
                      <p:nvPicPr>
                        <p:cNvPr id="0" name="Object 4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70063" y="5584825"/>
                          <a:ext cx="593725" cy="306388"/>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A50021"/>
                              </a:solidFill>
                              <a:miter lim="800000"/>
                              <a:headEnd/>
                              <a:tailEnd/>
                            </a14:hiddenLine>
                          </a:ext>
                        </a:extLst>
                      </p:spPr>
                    </p:pic>
                  </p:oleObj>
                </mc:Fallback>
              </mc:AlternateContent>
            </a:graphicData>
          </a:graphic>
        </p:graphicFrame>
        <p:graphicFrame>
          <p:nvGraphicFramePr>
            <p:cNvPr id="5127" name="Object 47"/>
            <p:cNvGraphicFramePr>
              <a:graphicFrameLocks noChangeAspect="1"/>
            </p:cNvGraphicFramePr>
            <p:nvPr/>
          </p:nvGraphicFramePr>
          <p:xfrm>
            <a:off x="1830388" y="5843588"/>
            <a:ext cx="647700" cy="306387"/>
          </p:xfrm>
          <a:graphic>
            <a:graphicData uri="http://schemas.openxmlformats.org/presentationml/2006/ole">
              <mc:AlternateContent xmlns:mc="http://schemas.openxmlformats.org/markup-compatibility/2006">
                <mc:Choice xmlns:v="urn:schemas-microsoft-com:vml" Requires="v">
                  <p:oleObj spid="_x0000_s152198" name="Equation" r:id="rId11" imgW="457200" imgH="215640" progId="Equation.3">
                    <p:embed/>
                  </p:oleObj>
                </mc:Choice>
                <mc:Fallback>
                  <p:oleObj name="Equation" r:id="rId11" imgW="457200" imgH="215640" progId="Equation.3">
                    <p:embed/>
                    <p:pic>
                      <p:nvPicPr>
                        <p:cNvPr id="0" name="Object 4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830388" y="5843588"/>
                          <a:ext cx="647700" cy="306387"/>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A50021"/>
                              </a:solidFill>
                              <a:miter lim="800000"/>
                              <a:headEnd/>
                              <a:tailEnd/>
                            </a14:hiddenLine>
                          </a:ext>
                        </a:extLst>
                      </p:spPr>
                    </p:pic>
                  </p:oleObj>
                </mc:Fallback>
              </mc:AlternateContent>
            </a:graphicData>
          </a:graphic>
        </p:graphicFrame>
      </p:grpSp>
      <p:pic>
        <p:nvPicPr>
          <p:cNvPr id="70666" name="Picture 10" descr="C:\Documents and Settings\pw103\Desktop\Area.JPG"/>
          <p:cNvPicPr>
            <a:picLocks noChangeAspect="1" noChangeArrowheads="1"/>
          </p:cNvPicPr>
          <p:nvPr/>
        </p:nvPicPr>
        <p:blipFill>
          <a:blip r:embed="rId13" cstate="print"/>
          <a:srcRect/>
          <a:stretch>
            <a:fillRect/>
          </a:stretch>
        </p:blipFill>
        <p:spPr bwMode="auto">
          <a:xfrm>
            <a:off x="5922981" y="2228850"/>
            <a:ext cx="2461021" cy="1914524"/>
          </a:xfrm>
          <a:prstGeom prst="rect">
            <a:avLst/>
          </a:prstGeom>
          <a:noFill/>
        </p:spPr>
      </p:pic>
      <p:pic>
        <p:nvPicPr>
          <p:cNvPr id="70667" name="Picture 11" descr="C:\Documents and Settings\pw103\Desktop\Area2.JPG"/>
          <p:cNvPicPr>
            <a:picLocks noChangeAspect="1" noChangeArrowheads="1"/>
          </p:cNvPicPr>
          <p:nvPr/>
        </p:nvPicPr>
        <p:blipFill>
          <a:blip r:embed="rId14" cstate="print"/>
          <a:srcRect/>
          <a:stretch>
            <a:fillRect/>
          </a:stretch>
        </p:blipFill>
        <p:spPr bwMode="auto">
          <a:xfrm>
            <a:off x="5648326" y="4410075"/>
            <a:ext cx="3010331" cy="1781174"/>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16</a:t>
            </a:fld>
            <a:endParaRPr lang="en-US"/>
          </a:p>
        </p:txBody>
      </p:sp>
      <p:sp>
        <p:nvSpPr>
          <p:cNvPr id="4" name="Rectangle 3"/>
          <p:cNvSpPr/>
          <p:nvPr/>
        </p:nvSpPr>
        <p:spPr>
          <a:xfrm>
            <a:off x="428624" y="299561"/>
            <a:ext cx="8258175" cy="923330"/>
          </a:xfrm>
          <a:prstGeom prst="rect">
            <a:avLst/>
          </a:prstGeom>
        </p:spPr>
        <p:txBody>
          <a:bodyPr wrap="square">
            <a:spAutoFit/>
          </a:bodyPr>
          <a:lstStyle/>
          <a:p>
            <a:pPr algn="l"/>
            <a:r>
              <a:rPr lang="en-US" u="sng" dirty="0">
                <a:solidFill>
                  <a:srgbClr val="0000FF"/>
                </a:solidFill>
                <a:sym typeface="Wingdings" pitchFamily="2" charset="2"/>
              </a:rPr>
              <a:t>Conclusion:</a:t>
            </a:r>
            <a:r>
              <a:rPr lang="en-US" dirty="0">
                <a:solidFill>
                  <a:srgbClr val="0000FF"/>
                </a:solidFill>
                <a:sym typeface="Wingdings" pitchFamily="2" charset="2"/>
              </a:rPr>
              <a:t> </a:t>
            </a:r>
            <a:r>
              <a:rPr lang="en-US" dirty="0"/>
              <a:t>Two events that are simultaneous in one reference frame are in general not simultaneous in another reference frame.</a:t>
            </a:r>
            <a:r>
              <a:rPr lang="en-US" i="1" dirty="0"/>
              <a:t> Simultaneity</a:t>
            </a:r>
            <a:r>
              <a:rPr lang="en-US" dirty="0"/>
              <a:t> is not an absolute concept. It  depends on the state of motion of the observer.</a:t>
            </a:r>
          </a:p>
        </p:txBody>
      </p:sp>
      <p:sp>
        <p:nvSpPr>
          <p:cNvPr id="5" name="Rectangle 4"/>
          <p:cNvSpPr/>
          <p:nvPr/>
        </p:nvSpPr>
        <p:spPr>
          <a:xfrm>
            <a:off x="428625" y="1223486"/>
            <a:ext cx="8201025" cy="923330"/>
          </a:xfrm>
          <a:prstGeom prst="rect">
            <a:avLst/>
          </a:prstGeom>
        </p:spPr>
        <p:txBody>
          <a:bodyPr wrap="square">
            <a:spAutoFit/>
          </a:bodyPr>
          <a:lstStyle/>
          <a:p>
            <a:pPr algn="l"/>
            <a:r>
              <a:rPr lang="en-US" u="sng" dirty="0">
                <a:solidFill>
                  <a:srgbClr val="990033"/>
                </a:solidFill>
                <a:sym typeface="Wingdings" pitchFamily="2" charset="2"/>
              </a:rPr>
              <a:t>A simplified version</a:t>
            </a:r>
            <a:r>
              <a:rPr lang="en-US" dirty="0">
                <a:solidFill>
                  <a:srgbClr val="990033"/>
                </a:solidFill>
                <a:sym typeface="Wingdings" pitchFamily="2" charset="2"/>
              </a:rPr>
              <a:t>: </a:t>
            </a:r>
            <a:r>
              <a:rPr lang="en-US" dirty="0"/>
              <a:t>We do not really need </a:t>
            </a:r>
            <a:r>
              <a:rPr lang="en-US" i="1" dirty="0"/>
              <a:t>A</a:t>
            </a:r>
            <a:r>
              <a:rPr lang="en-US" dirty="0"/>
              <a:t>' and </a:t>
            </a:r>
            <a:r>
              <a:rPr lang="en-US" i="1" dirty="0"/>
              <a:t>B</a:t>
            </a:r>
            <a:r>
              <a:rPr lang="en-US" dirty="0"/>
              <a:t>'. Let observers </a:t>
            </a:r>
            <a:r>
              <a:rPr lang="en-US" i="1" dirty="0"/>
              <a:t>O</a:t>
            </a:r>
            <a:r>
              <a:rPr lang="en-US" dirty="0"/>
              <a:t> and </a:t>
            </a:r>
            <a:r>
              <a:rPr lang="en-US" i="1" dirty="0"/>
              <a:t>O</a:t>
            </a:r>
            <a:r>
              <a:rPr lang="en-US" dirty="0"/>
              <a:t>' both set their clock to 0 when event 3 (two light pulses meet at </a:t>
            </a:r>
            <a:r>
              <a:rPr lang="en-US" i="1" dirty="0"/>
              <a:t>O</a:t>
            </a:r>
            <a:r>
              <a:rPr lang="en-US" dirty="0"/>
              <a:t>) occurs. Also it does not matter where </a:t>
            </a:r>
            <a:r>
              <a:rPr lang="en-US" i="1" dirty="0"/>
              <a:t>O</a:t>
            </a:r>
            <a:r>
              <a:rPr lang="en-US" dirty="0"/>
              <a:t> and </a:t>
            </a:r>
            <a:r>
              <a:rPr lang="en-US" i="1" dirty="0"/>
              <a:t>O</a:t>
            </a:r>
            <a:r>
              <a:rPr lang="en-US" dirty="0"/>
              <a:t>' stand. What really matters is which frame they use.</a:t>
            </a:r>
          </a:p>
        </p:txBody>
      </p:sp>
      <p:grpSp>
        <p:nvGrpSpPr>
          <p:cNvPr id="20" name="Group 19"/>
          <p:cNvGrpSpPr/>
          <p:nvPr/>
        </p:nvGrpSpPr>
        <p:grpSpPr>
          <a:xfrm>
            <a:off x="456260" y="2234684"/>
            <a:ext cx="2580042" cy="902732"/>
            <a:chOff x="370535" y="2863334"/>
            <a:chExt cx="2580042" cy="902732"/>
          </a:xfrm>
        </p:grpSpPr>
        <p:cxnSp>
          <p:nvCxnSpPr>
            <p:cNvPr id="9" name="Straight Connector 8"/>
            <p:cNvCxnSpPr/>
            <p:nvPr/>
          </p:nvCxnSpPr>
          <p:spPr bwMode="auto">
            <a:xfrm>
              <a:off x="533400" y="3371850"/>
              <a:ext cx="2228850" cy="0"/>
            </a:xfrm>
            <a:prstGeom prst="line">
              <a:avLst/>
            </a:prstGeom>
            <a:solidFill>
              <a:schemeClr val="accent1"/>
            </a:solidFill>
            <a:ln w="25400" cap="flat" cmpd="sng" algn="ctr">
              <a:solidFill>
                <a:schemeClr val="tx1"/>
              </a:solidFill>
              <a:prstDash val="solid"/>
              <a:round/>
              <a:headEnd type="none" w="med" len="med"/>
              <a:tailEnd type="none" w="med" len="med"/>
            </a:ln>
            <a:effectLst/>
          </p:spPr>
        </p:cxnSp>
        <p:sp>
          <p:nvSpPr>
            <p:cNvPr id="12" name="Oval 11"/>
            <p:cNvSpPr/>
            <p:nvPr/>
          </p:nvSpPr>
          <p:spPr bwMode="auto">
            <a:xfrm>
              <a:off x="2743200" y="3343275"/>
              <a:ext cx="45719" cy="57150"/>
            </a:xfrm>
            <a:prstGeom prst="ellipse">
              <a:avLst/>
            </a:prstGeom>
            <a:solidFill>
              <a:schemeClr val="tx1"/>
            </a:solidFill>
            <a:ln w="12700" cap="flat" cmpd="sng" algn="ctr">
              <a:solidFill>
                <a:schemeClr val="tx1"/>
              </a:solidFill>
              <a:prstDash val="solid"/>
              <a:round/>
              <a:headEnd type="none" w="med" len="med"/>
              <a:tailEnd type="arrow"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13" name="Oval 12"/>
            <p:cNvSpPr/>
            <p:nvPr/>
          </p:nvSpPr>
          <p:spPr bwMode="auto">
            <a:xfrm>
              <a:off x="495300" y="3343275"/>
              <a:ext cx="45719" cy="57150"/>
            </a:xfrm>
            <a:prstGeom prst="ellipse">
              <a:avLst/>
            </a:prstGeom>
            <a:solidFill>
              <a:schemeClr val="tx1"/>
            </a:solidFill>
            <a:ln w="12700" cap="flat" cmpd="sng" algn="ctr">
              <a:solidFill>
                <a:schemeClr val="tx1"/>
              </a:solidFill>
              <a:prstDash val="solid"/>
              <a:round/>
              <a:headEnd type="none" w="med" len="med"/>
              <a:tailEnd type="arrow"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14" name="Oval 13"/>
            <p:cNvSpPr/>
            <p:nvPr/>
          </p:nvSpPr>
          <p:spPr bwMode="auto">
            <a:xfrm>
              <a:off x="1638300" y="3343275"/>
              <a:ext cx="45719" cy="57150"/>
            </a:xfrm>
            <a:prstGeom prst="ellipse">
              <a:avLst/>
            </a:prstGeom>
            <a:solidFill>
              <a:schemeClr val="tx1"/>
            </a:solidFill>
            <a:ln w="12700" cap="flat" cmpd="sng" algn="ctr">
              <a:solidFill>
                <a:schemeClr val="tx1"/>
              </a:solidFill>
              <a:prstDash val="solid"/>
              <a:round/>
              <a:headEnd type="none" w="med" len="med"/>
              <a:tailEnd type="arrow"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15" name="Oval 14"/>
            <p:cNvSpPr/>
            <p:nvPr/>
          </p:nvSpPr>
          <p:spPr bwMode="auto">
            <a:xfrm>
              <a:off x="1638300" y="3209925"/>
              <a:ext cx="45719" cy="57150"/>
            </a:xfrm>
            <a:prstGeom prst="ellipse">
              <a:avLst/>
            </a:prstGeom>
            <a:solidFill>
              <a:schemeClr val="tx1"/>
            </a:solidFill>
            <a:ln w="12700" cap="flat" cmpd="sng" algn="ctr">
              <a:solidFill>
                <a:schemeClr val="tx1"/>
              </a:solidFill>
              <a:prstDash val="solid"/>
              <a:round/>
              <a:headEnd type="none" w="med" len="med"/>
              <a:tailEnd type="arrow"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16" name="Rectangle 15"/>
            <p:cNvSpPr/>
            <p:nvPr/>
          </p:nvSpPr>
          <p:spPr>
            <a:xfrm>
              <a:off x="370535" y="3387209"/>
              <a:ext cx="325730" cy="369332"/>
            </a:xfrm>
            <a:prstGeom prst="rect">
              <a:avLst/>
            </a:prstGeom>
          </p:spPr>
          <p:txBody>
            <a:bodyPr wrap="none">
              <a:spAutoFit/>
            </a:bodyPr>
            <a:lstStyle/>
            <a:p>
              <a:r>
                <a:rPr lang="en-US" i="1" dirty="0"/>
                <a:t>A</a:t>
              </a:r>
            </a:p>
          </p:txBody>
        </p:sp>
        <p:sp>
          <p:nvSpPr>
            <p:cNvPr id="17" name="Rectangle 16"/>
            <p:cNvSpPr/>
            <p:nvPr/>
          </p:nvSpPr>
          <p:spPr>
            <a:xfrm>
              <a:off x="2612023" y="3358634"/>
              <a:ext cx="338554" cy="369332"/>
            </a:xfrm>
            <a:prstGeom prst="rect">
              <a:avLst/>
            </a:prstGeom>
          </p:spPr>
          <p:txBody>
            <a:bodyPr wrap="none">
              <a:spAutoFit/>
            </a:bodyPr>
            <a:lstStyle/>
            <a:p>
              <a:r>
                <a:rPr lang="en-US" i="1" dirty="0"/>
                <a:t>B</a:t>
              </a:r>
            </a:p>
          </p:txBody>
        </p:sp>
        <p:sp>
          <p:nvSpPr>
            <p:cNvPr id="18" name="Rectangle 17"/>
            <p:cNvSpPr/>
            <p:nvPr/>
          </p:nvSpPr>
          <p:spPr>
            <a:xfrm>
              <a:off x="1491186" y="3396734"/>
              <a:ext cx="351379" cy="369332"/>
            </a:xfrm>
            <a:prstGeom prst="rect">
              <a:avLst/>
            </a:prstGeom>
          </p:spPr>
          <p:txBody>
            <a:bodyPr wrap="none">
              <a:spAutoFit/>
            </a:bodyPr>
            <a:lstStyle/>
            <a:p>
              <a:r>
                <a:rPr lang="en-US" i="1" dirty="0"/>
                <a:t>O</a:t>
              </a:r>
            </a:p>
          </p:txBody>
        </p:sp>
        <p:sp>
          <p:nvSpPr>
            <p:cNvPr id="19" name="Rectangle 18"/>
            <p:cNvSpPr/>
            <p:nvPr/>
          </p:nvSpPr>
          <p:spPr>
            <a:xfrm>
              <a:off x="1498643" y="2863334"/>
              <a:ext cx="450764" cy="369332"/>
            </a:xfrm>
            <a:prstGeom prst="rect">
              <a:avLst/>
            </a:prstGeom>
          </p:spPr>
          <p:txBody>
            <a:bodyPr wrap="none">
              <a:spAutoFit/>
            </a:bodyPr>
            <a:lstStyle/>
            <a:p>
              <a:r>
                <a:rPr lang="en-US" i="1" dirty="0"/>
                <a:t>O</a:t>
              </a:r>
              <a:r>
                <a:rPr lang="en-US" dirty="0"/>
                <a:t>' </a:t>
              </a:r>
            </a:p>
          </p:txBody>
        </p:sp>
      </p:grpSp>
      <p:cxnSp>
        <p:nvCxnSpPr>
          <p:cNvPr id="22" name="Straight Connector 21"/>
          <p:cNvCxnSpPr/>
          <p:nvPr/>
        </p:nvCxnSpPr>
        <p:spPr bwMode="auto">
          <a:xfrm>
            <a:off x="590550" y="3743325"/>
            <a:ext cx="2228850" cy="0"/>
          </a:xfrm>
          <a:prstGeom prst="line">
            <a:avLst/>
          </a:prstGeom>
          <a:solidFill>
            <a:schemeClr val="accent1"/>
          </a:solidFill>
          <a:ln w="25400" cap="flat" cmpd="sng" algn="ctr">
            <a:solidFill>
              <a:schemeClr val="tx1"/>
            </a:solidFill>
            <a:prstDash val="solid"/>
            <a:round/>
            <a:headEnd type="none" w="med" len="med"/>
            <a:tailEnd type="none" w="med" len="med"/>
          </a:ln>
          <a:effectLst/>
        </p:spPr>
      </p:cxnSp>
      <p:sp>
        <p:nvSpPr>
          <p:cNvPr id="23" name="Oval 22"/>
          <p:cNvSpPr/>
          <p:nvPr/>
        </p:nvSpPr>
        <p:spPr bwMode="auto">
          <a:xfrm>
            <a:off x="2800350" y="3714750"/>
            <a:ext cx="45719" cy="57150"/>
          </a:xfrm>
          <a:prstGeom prst="ellipse">
            <a:avLst/>
          </a:prstGeom>
          <a:solidFill>
            <a:schemeClr val="tx1"/>
          </a:solidFill>
          <a:ln w="12700" cap="flat" cmpd="sng" algn="ctr">
            <a:solidFill>
              <a:schemeClr val="tx1"/>
            </a:solidFill>
            <a:prstDash val="solid"/>
            <a:round/>
            <a:headEnd type="none" w="med" len="med"/>
            <a:tailEnd type="arrow"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24" name="Oval 23"/>
          <p:cNvSpPr/>
          <p:nvPr/>
        </p:nvSpPr>
        <p:spPr bwMode="auto">
          <a:xfrm>
            <a:off x="552450" y="3714750"/>
            <a:ext cx="45719" cy="57150"/>
          </a:xfrm>
          <a:prstGeom prst="ellipse">
            <a:avLst/>
          </a:prstGeom>
          <a:solidFill>
            <a:schemeClr val="tx1"/>
          </a:solidFill>
          <a:ln w="12700" cap="flat" cmpd="sng" algn="ctr">
            <a:solidFill>
              <a:schemeClr val="tx1"/>
            </a:solidFill>
            <a:prstDash val="solid"/>
            <a:round/>
            <a:headEnd type="none" w="med" len="med"/>
            <a:tailEnd type="arrow"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25" name="Oval 24"/>
          <p:cNvSpPr/>
          <p:nvPr/>
        </p:nvSpPr>
        <p:spPr bwMode="auto">
          <a:xfrm>
            <a:off x="1695450" y="3714750"/>
            <a:ext cx="45719" cy="57150"/>
          </a:xfrm>
          <a:prstGeom prst="ellipse">
            <a:avLst/>
          </a:prstGeom>
          <a:solidFill>
            <a:schemeClr val="tx1"/>
          </a:solidFill>
          <a:ln w="12700" cap="flat" cmpd="sng" algn="ctr">
            <a:solidFill>
              <a:schemeClr val="tx1"/>
            </a:solidFill>
            <a:prstDash val="solid"/>
            <a:round/>
            <a:headEnd type="none" w="med" len="med"/>
            <a:tailEnd type="arrow"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27" name="Rectangle 26"/>
          <p:cNvSpPr/>
          <p:nvPr/>
        </p:nvSpPr>
        <p:spPr>
          <a:xfrm>
            <a:off x="427685" y="3758684"/>
            <a:ext cx="325730" cy="369332"/>
          </a:xfrm>
          <a:prstGeom prst="rect">
            <a:avLst/>
          </a:prstGeom>
        </p:spPr>
        <p:txBody>
          <a:bodyPr wrap="none">
            <a:spAutoFit/>
          </a:bodyPr>
          <a:lstStyle/>
          <a:p>
            <a:r>
              <a:rPr lang="en-US" i="1" dirty="0"/>
              <a:t>A</a:t>
            </a:r>
          </a:p>
        </p:txBody>
      </p:sp>
      <p:sp>
        <p:nvSpPr>
          <p:cNvPr id="28" name="Rectangle 27"/>
          <p:cNvSpPr/>
          <p:nvPr/>
        </p:nvSpPr>
        <p:spPr>
          <a:xfrm>
            <a:off x="2669173" y="3730109"/>
            <a:ext cx="338554" cy="369332"/>
          </a:xfrm>
          <a:prstGeom prst="rect">
            <a:avLst/>
          </a:prstGeom>
        </p:spPr>
        <p:txBody>
          <a:bodyPr wrap="none">
            <a:spAutoFit/>
          </a:bodyPr>
          <a:lstStyle/>
          <a:p>
            <a:r>
              <a:rPr lang="en-US" i="1" dirty="0"/>
              <a:t>B</a:t>
            </a:r>
          </a:p>
        </p:txBody>
      </p:sp>
      <p:sp>
        <p:nvSpPr>
          <p:cNvPr id="29" name="Rectangle 28"/>
          <p:cNvSpPr/>
          <p:nvPr/>
        </p:nvSpPr>
        <p:spPr>
          <a:xfrm>
            <a:off x="1548336" y="3768209"/>
            <a:ext cx="351379" cy="369332"/>
          </a:xfrm>
          <a:prstGeom prst="rect">
            <a:avLst/>
          </a:prstGeom>
        </p:spPr>
        <p:txBody>
          <a:bodyPr wrap="none">
            <a:spAutoFit/>
          </a:bodyPr>
          <a:lstStyle/>
          <a:p>
            <a:r>
              <a:rPr lang="en-US" i="1" dirty="0"/>
              <a:t>O</a:t>
            </a:r>
          </a:p>
        </p:txBody>
      </p:sp>
      <p:grpSp>
        <p:nvGrpSpPr>
          <p:cNvPr id="31" name="Group 30"/>
          <p:cNvGrpSpPr/>
          <p:nvPr/>
        </p:nvGrpSpPr>
        <p:grpSpPr>
          <a:xfrm>
            <a:off x="2060618" y="3234809"/>
            <a:ext cx="450764" cy="403741"/>
            <a:chOff x="1470068" y="3682484"/>
            <a:chExt cx="450764" cy="403741"/>
          </a:xfrm>
        </p:grpSpPr>
        <p:sp>
          <p:nvSpPr>
            <p:cNvPr id="26" name="Oval 25"/>
            <p:cNvSpPr/>
            <p:nvPr/>
          </p:nvSpPr>
          <p:spPr bwMode="auto">
            <a:xfrm>
              <a:off x="1609725" y="4029075"/>
              <a:ext cx="45719" cy="57150"/>
            </a:xfrm>
            <a:prstGeom prst="ellipse">
              <a:avLst/>
            </a:prstGeom>
            <a:solidFill>
              <a:schemeClr val="tx1"/>
            </a:solidFill>
            <a:ln w="12700" cap="flat" cmpd="sng" algn="ctr">
              <a:solidFill>
                <a:schemeClr val="tx1"/>
              </a:solidFill>
              <a:prstDash val="solid"/>
              <a:round/>
              <a:headEnd type="none" w="med" len="med"/>
              <a:tailEnd type="arrow"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30" name="Rectangle 29"/>
            <p:cNvSpPr/>
            <p:nvPr/>
          </p:nvSpPr>
          <p:spPr>
            <a:xfrm>
              <a:off x="1470068" y="3682484"/>
              <a:ext cx="450764" cy="369332"/>
            </a:xfrm>
            <a:prstGeom prst="rect">
              <a:avLst/>
            </a:prstGeom>
          </p:spPr>
          <p:txBody>
            <a:bodyPr wrap="none">
              <a:spAutoFit/>
            </a:bodyPr>
            <a:lstStyle/>
            <a:p>
              <a:r>
                <a:rPr lang="en-US" i="1" dirty="0"/>
                <a:t>O</a:t>
              </a:r>
              <a:r>
                <a:rPr lang="en-US" dirty="0"/>
                <a:t>' </a:t>
              </a:r>
            </a:p>
          </p:txBody>
        </p:sp>
      </p:grpSp>
      <p:grpSp>
        <p:nvGrpSpPr>
          <p:cNvPr id="40" name="Group 39"/>
          <p:cNvGrpSpPr/>
          <p:nvPr/>
        </p:nvGrpSpPr>
        <p:grpSpPr>
          <a:xfrm>
            <a:off x="1419225" y="3390898"/>
            <a:ext cx="619125" cy="312183"/>
            <a:chOff x="6086475" y="3143247"/>
            <a:chExt cx="847725" cy="369333"/>
          </a:xfrm>
        </p:grpSpPr>
        <p:grpSp>
          <p:nvGrpSpPr>
            <p:cNvPr id="34" name="Group 33"/>
            <p:cNvGrpSpPr/>
            <p:nvPr/>
          </p:nvGrpSpPr>
          <p:grpSpPr>
            <a:xfrm>
              <a:off x="6153150" y="3143247"/>
              <a:ext cx="704850" cy="369333"/>
              <a:chOff x="6153150" y="3143247"/>
              <a:chExt cx="704850" cy="369333"/>
            </a:xfrm>
          </p:grpSpPr>
          <p:sp>
            <p:nvSpPr>
              <p:cNvPr id="32" name="Arc 31"/>
              <p:cNvSpPr/>
              <p:nvPr/>
            </p:nvSpPr>
            <p:spPr bwMode="auto">
              <a:xfrm>
                <a:off x="6153150" y="3143247"/>
                <a:ext cx="342901" cy="369331"/>
              </a:xfrm>
              <a:prstGeom prst="arc">
                <a:avLst>
                  <a:gd name="adj1" fmla="val 16200000"/>
                  <a:gd name="adj2" fmla="val 5663922"/>
                </a:avLst>
              </a:prstGeom>
              <a:noFill/>
              <a:ln w="158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33" name="Arc 32"/>
              <p:cNvSpPr/>
              <p:nvPr/>
            </p:nvSpPr>
            <p:spPr bwMode="auto">
              <a:xfrm flipH="1">
                <a:off x="6515099" y="3143248"/>
                <a:ext cx="342901" cy="369332"/>
              </a:xfrm>
              <a:prstGeom prst="arc">
                <a:avLst>
                  <a:gd name="adj1" fmla="val 16200000"/>
                  <a:gd name="adj2" fmla="val 5663922"/>
                </a:avLst>
              </a:prstGeom>
              <a:noFill/>
              <a:ln w="158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grpSp>
        <p:grpSp>
          <p:nvGrpSpPr>
            <p:cNvPr id="39" name="Group 38"/>
            <p:cNvGrpSpPr/>
            <p:nvPr/>
          </p:nvGrpSpPr>
          <p:grpSpPr>
            <a:xfrm>
              <a:off x="6086475" y="3181347"/>
              <a:ext cx="847725" cy="293133"/>
              <a:chOff x="6115050" y="3200401"/>
              <a:chExt cx="828675" cy="264558"/>
            </a:xfrm>
          </p:grpSpPr>
          <p:sp>
            <p:nvSpPr>
              <p:cNvPr id="36" name="Arc 35"/>
              <p:cNvSpPr/>
              <p:nvPr/>
            </p:nvSpPr>
            <p:spPr bwMode="auto">
              <a:xfrm>
                <a:off x="6115050" y="3200401"/>
                <a:ext cx="351580" cy="264556"/>
              </a:xfrm>
              <a:prstGeom prst="arc">
                <a:avLst>
                  <a:gd name="adj1" fmla="val 16200000"/>
                  <a:gd name="adj2" fmla="val 5663922"/>
                </a:avLst>
              </a:prstGeom>
              <a:noFill/>
              <a:ln w="158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37" name="Arc 36"/>
              <p:cNvSpPr/>
              <p:nvPr/>
            </p:nvSpPr>
            <p:spPr bwMode="auto">
              <a:xfrm flipH="1">
                <a:off x="6592145" y="3200403"/>
                <a:ext cx="351580" cy="264556"/>
              </a:xfrm>
              <a:prstGeom prst="arc">
                <a:avLst>
                  <a:gd name="adj1" fmla="val 16200000"/>
                  <a:gd name="adj2" fmla="val 5663922"/>
                </a:avLst>
              </a:prstGeom>
              <a:noFill/>
              <a:ln w="158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grpSp>
      </p:grpSp>
      <p:graphicFrame>
        <p:nvGraphicFramePr>
          <p:cNvPr id="155649" name="Object 21"/>
          <p:cNvGraphicFramePr>
            <a:graphicFrameLocks noChangeAspect="1"/>
          </p:cNvGraphicFramePr>
          <p:nvPr/>
        </p:nvGraphicFramePr>
        <p:xfrm>
          <a:off x="3822700" y="2111375"/>
          <a:ext cx="3767138" cy="2365375"/>
        </p:xfrm>
        <a:graphic>
          <a:graphicData uri="http://schemas.openxmlformats.org/presentationml/2006/ole">
            <mc:AlternateContent xmlns:mc="http://schemas.openxmlformats.org/markup-compatibility/2006">
              <mc:Choice xmlns:v="urn:schemas-microsoft-com:vml" Requires="v">
                <p:oleObj spid="_x0000_s155780" name="Equation" r:id="rId3" imgW="2666880" imgH="1676160" progId="Equation.3">
                  <p:embed/>
                </p:oleObj>
              </mc:Choice>
              <mc:Fallback>
                <p:oleObj name="Equation" r:id="rId3" imgW="2666880" imgH="1676160" progId="Equation.3">
                  <p:embed/>
                  <p:pic>
                    <p:nvPicPr>
                      <p:cNvPr id="0" name="Object 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2700" y="2111375"/>
                        <a:ext cx="3767138" cy="2365375"/>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A50021"/>
                            </a:solidFill>
                            <a:miter lim="800000"/>
                            <a:headEnd/>
                            <a:tailEnd/>
                          </a14:hiddenLine>
                        </a:ext>
                      </a:extLst>
                    </p:spPr>
                  </p:pic>
                </p:oleObj>
              </mc:Fallback>
            </mc:AlternateContent>
          </a:graphicData>
        </a:graphic>
      </p:graphicFrame>
      <p:sp>
        <p:nvSpPr>
          <p:cNvPr id="43" name="Rectangle 42"/>
          <p:cNvSpPr/>
          <p:nvPr/>
        </p:nvSpPr>
        <p:spPr>
          <a:xfrm>
            <a:off x="438150" y="5820460"/>
            <a:ext cx="1400175" cy="369332"/>
          </a:xfrm>
          <a:prstGeom prst="rect">
            <a:avLst/>
          </a:prstGeom>
        </p:spPr>
        <p:txBody>
          <a:bodyPr wrap="square">
            <a:spAutoFit/>
          </a:bodyPr>
          <a:lstStyle/>
          <a:p>
            <a:pPr algn="l"/>
            <a:r>
              <a:rPr lang="en-US" i="1" u="sng" dirty="0"/>
              <a:t>Test</a:t>
            </a:r>
            <a:r>
              <a:rPr lang="en-US" u="sng" dirty="0"/>
              <a:t> 37.2</a:t>
            </a:r>
          </a:p>
        </p:txBody>
      </p:sp>
      <p:sp>
        <p:nvSpPr>
          <p:cNvPr id="35" name="Rectangle 34"/>
          <p:cNvSpPr/>
          <p:nvPr/>
        </p:nvSpPr>
        <p:spPr>
          <a:xfrm>
            <a:off x="400050" y="4547711"/>
            <a:ext cx="8372475" cy="1200329"/>
          </a:xfrm>
          <a:prstGeom prst="rect">
            <a:avLst/>
          </a:prstGeom>
        </p:spPr>
        <p:txBody>
          <a:bodyPr wrap="square">
            <a:spAutoFit/>
          </a:bodyPr>
          <a:lstStyle/>
          <a:p>
            <a:pPr algn="l"/>
            <a:r>
              <a:rPr lang="en-US" u="sng" dirty="0">
                <a:solidFill>
                  <a:srgbClr val="990033"/>
                </a:solidFill>
                <a:sym typeface="Wingdings" pitchFamily="2" charset="2"/>
              </a:rPr>
              <a:t>A more simplified version</a:t>
            </a:r>
            <a:r>
              <a:rPr lang="en-US" dirty="0">
                <a:solidFill>
                  <a:srgbClr val="990033"/>
                </a:solidFill>
                <a:sym typeface="Wingdings" pitchFamily="2" charset="2"/>
              </a:rPr>
              <a:t>: </a:t>
            </a:r>
            <a:r>
              <a:rPr lang="en-US" dirty="0">
                <a:sym typeface="Wingdings" pitchFamily="2" charset="2"/>
              </a:rPr>
              <a:t>A boxcar </a:t>
            </a:r>
            <a:r>
              <a:rPr lang="en-US" i="1" dirty="0"/>
              <a:t>AB </a:t>
            </a:r>
            <a:r>
              <a:rPr lang="en-US" dirty="0"/>
              <a:t>is moving at speed </a:t>
            </a:r>
            <a:r>
              <a:rPr lang="en-US" i="1" dirty="0"/>
              <a:t>u</a:t>
            </a:r>
            <a:r>
              <a:rPr lang="en-US" dirty="0"/>
              <a:t> rightward. A spherical light wave is emitted from the middle point of the car. The light pulse then hits </a:t>
            </a:r>
            <a:r>
              <a:rPr lang="en-US" i="1" dirty="0"/>
              <a:t>A</a:t>
            </a:r>
            <a:r>
              <a:rPr lang="en-US" dirty="0"/>
              <a:t> and </a:t>
            </a:r>
            <a:r>
              <a:rPr lang="en-US" i="1" dirty="0"/>
              <a:t>B</a:t>
            </a:r>
            <a:r>
              <a:rPr lang="en-US" dirty="0"/>
              <a:t>.</a:t>
            </a:r>
          </a:p>
          <a:p>
            <a:pPr algn="l"/>
            <a:r>
              <a:rPr lang="en-US" dirty="0"/>
              <a:t>The car observer: The light hits </a:t>
            </a:r>
            <a:r>
              <a:rPr lang="en-US" i="1" dirty="0"/>
              <a:t>A</a:t>
            </a:r>
            <a:r>
              <a:rPr lang="en-US" dirty="0"/>
              <a:t> and </a:t>
            </a:r>
            <a:r>
              <a:rPr lang="en-US" i="1" dirty="0"/>
              <a:t>B</a:t>
            </a:r>
            <a:r>
              <a:rPr lang="en-US" dirty="0"/>
              <a:t> simultaneously.</a:t>
            </a:r>
          </a:p>
          <a:p>
            <a:pPr algn="l"/>
            <a:r>
              <a:rPr lang="en-US" dirty="0"/>
              <a:t>The ground observer: The light hits </a:t>
            </a:r>
            <a:r>
              <a:rPr lang="en-US" i="1" dirty="0"/>
              <a:t>A</a:t>
            </a:r>
            <a:r>
              <a:rPr lang="en-US" dirty="0"/>
              <a:t> first and </a:t>
            </a:r>
            <a:r>
              <a:rPr lang="en-US" i="1" dirty="0"/>
              <a:t>B</a:t>
            </a:r>
            <a:r>
              <a:rPr lang="en-US" dirty="0"/>
              <a:t> later.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B7CFCF79-3671-4295-B92C-83754C1C851C}" type="slidenum">
              <a:rPr lang="en-US"/>
              <a:pPr>
                <a:defRPr/>
              </a:pPr>
              <a:t>17</a:t>
            </a:fld>
            <a:endParaRPr lang="en-US"/>
          </a:p>
        </p:txBody>
      </p:sp>
      <p:sp>
        <p:nvSpPr>
          <p:cNvPr id="29699" name="Rectangle 4"/>
          <p:cNvSpPr>
            <a:spLocks noChangeArrowheads="1"/>
          </p:cNvSpPr>
          <p:nvPr/>
        </p:nvSpPr>
        <p:spPr bwMode="auto">
          <a:xfrm>
            <a:off x="509588" y="390525"/>
            <a:ext cx="2595562" cy="935038"/>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Ch37: 2</a:t>
            </a:r>
          </a:p>
          <a:p>
            <a:pPr algn="l"/>
            <a:r>
              <a:rPr lang="en-US" b="1" dirty="0">
                <a:solidFill>
                  <a:srgbClr val="FF0000"/>
                </a:solidFill>
                <a:latin typeface="Arial" charset="0"/>
              </a:rPr>
              <a:t>Homework: </a:t>
            </a:r>
            <a:r>
              <a:rPr lang="en-US" b="1" dirty="0">
                <a:solidFill>
                  <a:srgbClr val="0000FF"/>
                </a:solidFill>
                <a:latin typeface="Arial" charset="0"/>
              </a:rPr>
              <a:t>Ch37: 1</a:t>
            </a:r>
          </a:p>
          <a:p>
            <a:pPr algn="l"/>
            <a:r>
              <a:rPr lang="en-US" b="1" dirty="0">
                <a:solidFill>
                  <a:srgbClr val="FF3300"/>
                </a:solidFill>
                <a:latin typeface="Arial" charset="0"/>
              </a:rPr>
              <a:t>Due: January 31</a:t>
            </a:r>
            <a:endParaRPr lang="en-US" b="1" dirty="0">
              <a:solidFill>
                <a:srgbClr val="FF0000"/>
              </a:solidFill>
              <a:latin typeface="Arial" charset="0"/>
              <a:ea typeface="Arial Unicode MS"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3"/>
          <p:cNvSpPr>
            <a:spLocks noGrp="1"/>
          </p:cNvSpPr>
          <p:nvPr>
            <p:ph type="sldNum" sz="quarter" idx="12"/>
          </p:nvPr>
        </p:nvSpPr>
        <p:spPr/>
        <p:txBody>
          <a:bodyPr/>
          <a:lstStyle/>
          <a:p>
            <a:pPr>
              <a:defRPr/>
            </a:pPr>
            <a:fld id="{AB0F0080-213F-4008-83BA-7513CF5079ED}" type="slidenum">
              <a:rPr lang="en-US"/>
              <a:pPr>
                <a:defRPr/>
              </a:pPr>
              <a:t>18</a:t>
            </a:fld>
            <a:endParaRPr lang="en-US"/>
          </a:p>
        </p:txBody>
      </p:sp>
      <p:sp>
        <p:nvSpPr>
          <p:cNvPr id="6148" name="Rectangle 4"/>
          <p:cNvSpPr>
            <a:spLocks noChangeArrowheads="1"/>
          </p:cNvSpPr>
          <p:nvPr/>
        </p:nvSpPr>
        <p:spPr bwMode="auto">
          <a:xfrm>
            <a:off x="0" y="293688"/>
            <a:ext cx="184150" cy="366712"/>
          </a:xfrm>
          <a:prstGeom prst="rect">
            <a:avLst/>
          </a:prstGeom>
          <a:noFill/>
          <a:ln w="12700" algn="ctr">
            <a:noFill/>
            <a:miter lim="800000"/>
            <a:headEnd/>
            <a:tailEnd/>
          </a:ln>
        </p:spPr>
        <p:txBody>
          <a:bodyPr wrap="none">
            <a:spAutoFit/>
          </a:bodyPr>
          <a:lstStyle/>
          <a:p>
            <a:endParaRPr lang="en-US" b="1" u="sng">
              <a:solidFill>
                <a:srgbClr val="660066"/>
              </a:solidFill>
            </a:endParaRPr>
          </a:p>
        </p:txBody>
      </p:sp>
      <p:sp>
        <p:nvSpPr>
          <p:cNvPr id="6149" name="Rectangle 5"/>
          <p:cNvSpPr>
            <a:spLocks noChangeArrowheads="1"/>
          </p:cNvSpPr>
          <p:nvPr/>
        </p:nvSpPr>
        <p:spPr bwMode="auto">
          <a:xfrm>
            <a:off x="292099" y="865188"/>
            <a:ext cx="8594726" cy="1554272"/>
          </a:xfrm>
          <a:prstGeom prst="rect">
            <a:avLst/>
          </a:prstGeom>
          <a:noFill/>
          <a:ln w="12700" algn="ctr">
            <a:noFill/>
            <a:miter lim="800000"/>
            <a:headEnd/>
            <a:tailEnd/>
          </a:ln>
        </p:spPr>
        <p:txBody>
          <a:bodyPr wrap="square">
            <a:spAutoFit/>
          </a:bodyPr>
          <a:lstStyle/>
          <a:p>
            <a:pPr algn="l"/>
            <a:r>
              <a:rPr lang="en-US" i="1" dirty="0"/>
              <a:t>A thought experiment:</a:t>
            </a:r>
          </a:p>
          <a:p>
            <a:pPr algn="l"/>
            <a:r>
              <a:rPr lang="en-US" dirty="0"/>
              <a:t>A mirror is fixed on the ceiling of a vehicle moving with speed </a:t>
            </a:r>
            <a:r>
              <a:rPr lang="en-US" i="1" dirty="0"/>
              <a:t>u. </a:t>
            </a:r>
            <a:r>
              <a:rPr lang="en-US" dirty="0"/>
              <a:t>Observer in </a:t>
            </a:r>
            <a:r>
              <a:rPr lang="en-US" i="1" dirty="0"/>
              <a:t>S </a:t>
            </a:r>
            <a:r>
              <a:rPr lang="en-US" dirty="0">
                <a:cs typeface="Times New Roman" pitchFamily="18" charset="0"/>
              </a:rPr>
              <a:t>' (Mavis)</a:t>
            </a:r>
            <a:r>
              <a:rPr lang="en-US" dirty="0"/>
              <a:t> is at rest in the vehicle. A flashlight is at </a:t>
            </a:r>
            <a:r>
              <a:rPr lang="en-US" i="1" dirty="0"/>
              <a:t>O'</a:t>
            </a:r>
            <a:r>
              <a:rPr lang="en-US" dirty="0"/>
              <a:t>, which is a distance </a:t>
            </a:r>
            <a:r>
              <a:rPr lang="en-US" i="1" dirty="0"/>
              <a:t>d</a:t>
            </a:r>
            <a:r>
              <a:rPr lang="en-US" dirty="0"/>
              <a:t> below the mirror.</a:t>
            </a:r>
          </a:p>
          <a:p>
            <a:pPr algn="l"/>
            <a:endParaRPr lang="en-US" sz="500" i="1" u="sng" dirty="0"/>
          </a:p>
          <a:p>
            <a:pPr algn="l"/>
            <a:r>
              <a:rPr lang="en-US" i="1" u="sng" dirty="0"/>
              <a:t>Event 1</a:t>
            </a:r>
            <a:r>
              <a:rPr lang="en-US" u="sng" dirty="0"/>
              <a:t>:</a:t>
            </a:r>
            <a:r>
              <a:rPr lang="en-US" dirty="0"/>
              <a:t> The flashlight emits a pulse of light directed at the mirror.</a:t>
            </a:r>
          </a:p>
          <a:p>
            <a:pPr algn="l"/>
            <a:r>
              <a:rPr lang="en-US" i="1" u="sng" dirty="0"/>
              <a:t>Event 2</a:t>
            </a:r>
            <a:r>
              <a:rPr lang="en-US" u="sng" dirty="0"/>
              <a:t>:</a:t>
            </a:r>
            <a:r>
              <a:rPr lang="en-US" dirty="0"/>
              <a:t> The pulse returns back at </a:t>
            </a:r>
            <a:r>
              <a:rPr lang="en-US" i="1" dirty="0"/>
              <a:t>O' </a:t>
            </a:r>
            <a:r>
              <a:rPr lang="en-US" dirty="0"/>
              <a:t>after being reflected.</a:t>
            </a:r>
            <a:endParaRPr lang="en-US" i="1" dirty="0"/>
          </a:p>
        </p:txBody>
      </p:sp>
      <p:sp>
        <p:nvSpPr>
          <p:cNvPr id="6150" name="Rectangle 9"/>
          <p:cNvSpPr>
            <a:spLocks noChangeArrowheads="1"/>
          </p:cNvSpPr>
          <p:nvPr/>
        </p:nvSpPr>
        <p:spPr bwMode="auto">
          <a:xfrm>
            <a:off x="276225" y="2378075"/>
            <a:ext cx="8534400" cy="646331"/>
          </a:xfrm>
          <a:prstGeom prst="rect">
            <a:avLst/>
          </a:prstGeom>
          <a:noFill/>
          <a:ln w="12700" algn="ctr">
            <a:noFill/>
            <a:miter lim="800000"/>
            <a:headEnd/>
            <a:tailEnd/>
          </a:ln>
        </p:spPr>
        <p:txBody>
          <a:bodyPr wrap="square">
            <a:spAutoFit/>
          </a:bodyPr>
          <a:lstStyle/>
          <a:p>
            <a:pPr algn="l"/>
            <a:r>
              <a:rPr lang="en-US" u="sng" dirty="0"/>
              <a:t>Observer in </a:t>
            </a:r>
            <a:r>
              <a:rPr lang="en-US" i="1" u="sng" dirty="0"/>
              <a:t>S </a:t>
            </a:r>
            <a:r>
              <a:rPr lang="en-US" u="sng" dirty="0">
                <a:cs typeface="Times New Roman" pitchFamily="18" charset="0"/>
              </a:rPr>
              <a:t>'</a:t>
            </a:r>
            <a:r>
              <a:rPr lang="en-US" u="sng" dirty="0"/>
              <a:t> </a:t>
            </a:r>
            <a:r>
              <a:rPr lang="en-US" u="sng" dirty="0">
                <a:cs typeface="Times New Roman" pitchFamily="18" charset="0"/>
              </a:rPr>
              <a:t>(Mavis)</a:t>
            </a:r>
            <a:r>
              <a:rPr lang="en-US" dirty="0"/>
              <a:t> carries a clock and she measures the time interval between the events as Δ</a:t>
            </a:r>
            <a:r>
              <a:rPr lang="en-US" i="1" dirty="0"/>
              <a:t>t</a:t>
            </a:r>
            <a:r>
              <a:rPr lang="en-US" baseline="-25000" dirty="0"/>
              <a:t>0</a:t>
            </a:r>
            <a:r>
              <a:rPr lang="en-US" dirty="0"/>
              <a:t> = 2</a:t>
            </a:r>
            <a:r>
              <a:rPr lang="en-US" i="1" dirty="0"/>
              <a:t>d</a:t>
            </a:r>
            <a:r>
              <a:rPr lang="en-US" dirty="0"/>
              <a:t>/</a:t>
            </a:r>
            <a:r>
              <a:rPr lang="en-US" i="1" dirty="0"/>
              <a:t>c.</a:t>
            </a:r>
          </a:p>
        </p:txBody>
      </p:sp>
      <p:sp>
        <p:nvSpPr>
          <p:cNvPr id="6151" name="Rectangle 10"/>
          <p:cNvSpPr>
            <a:spLocks noChangeArrowheads="1"/>
          </p:cNvSpPr>
          <p:nvPr/>
        </p:nvSpPr>
        <p:spPr bwMode="auto">
          <a:xfrm>
            <a:off x="257175" y="2970213"/>
            <a:ext cx="8039100" cy="646331"/>
          </a:xfrm>
          <a:prstGeom prst="rect">
            <a:avLst/>
          </a:prstGeom>
          <a:noFill/>
          <a:ln w="12700" algn="ctr">
            <a:noFill/>
            <a:miter lim="800000"/>
            <a:headEnd/>
            <a:tailEnd/>
          </a:ln>
        </p:spPr>
        <p:txBody>
          <a:bodyPr wrap="square">
            <a:spAutoFit/>
          </a:bodyPr>
          <a:lstStyle/>
          <a:p>
            <a:pPr algn="l"/>
            <a:r>
              <a:rPr lang="en-US" u="sng" dirty="0"/>
              <a:t>Observer in </a:t>
            </a:r>
            <a:r>
              <a:rPr lang="en-US" i="1" u="sng" dirty="0"/>
              <a:t>S</a:t>
            </a:r>
            <a:r>
              <a:rPr lang="en-US" u="sng" dirty="0"/>
              <a:t> </a:t>
            </a:r>
            <a:r>
              <a:rPr lang="en-US" u="sng" dirty="0">
                <a:cs typeface="Times New Roman" pitchFamily="18" charset="0"/>
              </a:rPr>
              <a:t>(Stanley)</a:t>
            </a:r>
            <a:r>
              <a:rPr lang="en-US" dirty="0"/>
              <a:t> is stationary on the earth. He observes that the light travels farther than Mavis sees. He measures the time interval between the events as</a:t>
            </a:r>
          </a:p>
        </p:txBody>
      </p:sp>
      <p:sp>
        <p:nvSpPr>
          <p:cNvPr id="6155" name="Rectangle 20"/>
          <p:cNvSpPr>
            <a:spLocks noChangeArrowheads="1"/>
          </p:cNvSpPr>
          <p:nvPr/>
        </p:nvSpPr>
        <p:spPr bwMode="auto">
          <a:xfrm>
            <a:off x="298617" y="171450"/>
            <a:ext cx="8492958" cy="707886"/>
          </a:xfrm>
          <a:prstGeom prst="rect">
            <a:avLst/>
          </a:prstGeom>
          <a:noFill/>
          <a:ln w="12700" algn="ctr">
            <a:noFill/>
            <a:miter lim="800000"/>
            <a:headEnd/>
            <a:tailEnd/>
          </a:ln>
        </p:spPr>
        <p:txBody>
          <a:bodyPr wrap="square">
            <a:spAutoFit/>
          </a:bodyPr>
          <a:lstStyle/>
          <a:p>
            <a:pPr algn="l"/>
            <a:r>
              <a:rPr lang="en-US" sz="2000" b="1" u="sng" dirty="0">
                <a:solidFill>
                  <a:srgbClr val="660066"/>
                </a:solidFill>
                <a:latin typeface="Arial" charset="0"/>
              </a:rPr>
              <a:t>January 24 Time dilation</a:t>
            </a:r>
            <a:endParaRPr lang="en-US" b="1" u="sng" dirty="0">
              <a:solidFill>
                <a:srgbClr val="660066"/>
              </a:solidFill>
              <a:latin typeface="Arial" charset="0"/>
            </a:endParaRPr>
          </a:p>
          <a:p>
            <a:pPr algn="l"/>
            <a:r>
              <a:rPr lang="en-US" b="1" dirty="0">
                <a:solidFill>
                  <a:srgbClr val="660066"/>
                </a:solidFill>
              </a:rPr>
              <a:t>37.3 Relativity of time intervals</a:t>
            </a:r>
            <a:endParaRPr lang="en-US" sz="2000" b="1" dirty="0">
              <a:solidFill>
                <a:srgbClr val="660066"/>
              </a:solidFill>
              <a:latin typeface="Arial" charset="0"/>
            </a:endParaRPr>
          </a:p>
        </p:txBody>
      </p:sp>
      <p:grpSp>
        <p:nvGrpSpPr>
          <p:cNvPr id="2" name="Group 18"/>
          <p:cNvGrpSpPr/>
          <p:nvPr/>
        </p:nvGrpSpPr>
        <p:grpSpPr>
          <a:xfrm>
            <a:off x="357188" y="3741738"/>
            <a:ext cx="2073275" cy="2233612"/>
            <a:chOff x="357188" y="3722688"/>
            <a:chExt cx="2073275" cy="2233612"/>
          </a:xfrm>
        </p:grpSpPr>
        <p:graphicFrame>
          <p:nvGraphicFramePr>
            <p:cNvPr id="6146" name="Object 11"/>
            <p:cNvGraphicFramePr>
              <a:graphicFrameLocks noChangeAspect="1"/>
            </p:cNvGraphicFramePr>
            <p:nvPr/>
          </p:nvGraphicFramePr>
          <p:xfrm>
            <a:off x="647700" y="5314950"/>
            <a:ext cx="1562100" cy="641350"/>
          </p:xfrm>
          <a:graphic>
            <a:graphicData uri="http://schemas.openxmlformats.org/presentationml/2006/ole">
              <mc:AlternateContent xmlns:mc="http://schemas.openxmlformats.org/markup-compatibility/2006">
                <mc:Choice xmlns:v="urn:schemas-microsoft-com:vml" Requires="v">
                  <p:oleObj spid="_x0000_s152850" name="Equation" r:id="rId3" imgW="1041120" imgH="431640" progId="Equation.3">
                    <p:embed/>
                  </p:oleObj>
                </mc:Choice>
                <mc:Fallback>
                  <p:oleObj name="Equation" r:id="rId3" imgW="1041120" imgH="431640" progId="Equation.3">
                    <p:embed/>
                    <p:pic>
                      <p:nvPicPr>
                        <p:cNvPr id="0" name="Object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 y="5314950"/>
                          <a:ext cx="1562100" cy="641350"/>
                        </a:xfrm>
                        <a:prstGeom prst="rect">
                          <a:avLst/>
                        </a:prstGeom>
                        <a:solidFill>
                          <a:srgbClr val="FFFF99"/>
                        </a:solidFill>
                        <a:ln w="19050">
                          <a:solidFill>
                            <a:srgbClr val="0000FF"/>
                          </a:solidFill>
                          <a:miter lim="800000"/>
                          <a:headEnd/>
                          <a:tailEnd/>
                        </a:ln>
                      </p:spPr>
                    </p:pic>
                  </p:oleObj>
                </mc:Fallback>
              </mc:AlternateContent>
            </a:graphicData>
          </a:graphic>
        </p:graphicFrame>
        <p:graphicFrame>
          <p:nvGraphicFramePr>
            <p:cNvPr id="76803" name="Object 11"/>
            <p:cNvGraphicFramePr>
              <a:graphicFrameLocks noChangeAspect="1"/>
            </p:cNvGraphicFramePr>
            <p:nvPr/>
          </p:nvGraphicFramePr>
          <p:xfrm>
            <a:off x="357188" y="3722688"/>
            <a:ext cx="2073275" cy="2001837"/>
          </p:xfrm>
          <a:graphic>
            <a:graphicData uri="http://schemas.openxmlformats.org/presentationml/2006/ole">
              <mc:AlternateContent xmlns:mc="http://schemas.openxmlformats.org/markup-compatibility/2006">
                <mc:Choice xmlns:v="urn:schemas-microsoft-com:vml" Requires="v">
                  <p:oleObj spid="_x0000_s152851" name="Equation" r:id="rId5" imgW="1384200" imgH="1346040" progId="Equation.3">
                    <p:embed/>
                  </p:oleObj>
                </mc:Choice>
                <mc:Fallback>
                  <p:oleObj name="Equation" r:id="rId5" imgW="1384200" imgH="134604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7188" y="3722688"/>
                          <a:ext cx="2073275" cy="2001837"/>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0000FF"/>
                              </a:solidFill>
                              <a:miter lim="800000"/>
                              <a:headEnd/>
                              <a:tailEnd/>
                            </a14:hiddenLine>
                          </a:ext>
                        </a:extLst>
                      </p:spPr>
                    </p:pic>
                  </p:oleObj>
                </mc:Fallback>
              </mc:AlternateContent>
            </a:graphicData>
          </a:graphic>
        </p:graphicFrame>
      </p:grpSp>
      <p:pic>
        <p:nvPicPr>
          <p:cNvPr id="76804" name="Picture 4" descr="C:\Documents and Settings\pw103\My Documents\Teaching\Physics_214_Spring_2012\Other\Chapter37\Images\37_Figure06-I.jpg"/>
          <p:cNvPicPr>
            <a:picLocks noChangeAspect="1" noChangeArrowheads="1"/>
          </p:cNvPicPr>
          <p:nvPr/>
        </p:nvPicPr>
        <p:blipFill>
          <a:blip r:embed="rId7" cstate="print"/>
          <a:srcRect/>
          <a:stretch>
            <a:fillRect/>
          </a:stretch>
        </p:blipFill>
        <p:spPr bwMode="auto">
          <a:xfrm>
            <a:off x="2552699" y="3656980"/>
            <a:ext cx="6462931" cy="2562845"/>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19</a:t>
            </a:fld>
            <a:endParaRPr lang="en-US"/>
          </a:p>
        </p:txBody>
      </p:sp>
      <p:sp>
        <p:nvSpPr>
          <p:cNvPr id="3" name="Rectangle 14"/>
          <p:cNvSpPr>
            <a:spLocks noChangeArrowheads="1"/>
          </p:cNvSpPr>
          <p:nvPr/>
        </p:nvSpPr>
        <p:spPr bwMode="auto">
          <a:xfrm>
            <a:off x="400049" y="206375"/>
            <a:ext cx="8429626" cy="923330"/>
          </a:xfrm>
          <a:prstGeom prst="rect">
            <a:avLst/>
          </a:prstGeom>
          <a:noFill/>
          <a:ln w="12700" algn="ctr">
            <a:noFill/>
            <a:miter lim="800000"/>
            <a:headEnd/>
            <a:tailEnd/>
          </a:ln>
        </p:spPr>
        <p:txBody>
          <a:bodyPr wrap="square">
            <a:spAutoFit/>
          </a:bodyPr>
          <a:lstStyle/>
          <a:p>
            <a:pPr algn="l"/>
            <a:r>
              <a:rPr lang="en-US" b="1" u="sng" dirty="0">
                <a:solidFill>
                  <a:srgbClr val="0000FF"/>
                </a:solidFill>
              </a:rPr>
              <a:t>Time dilation:</a:t>
            </a:r>
            <a:r>
              <a:rPr lang="en-US" b="1" dirty="0">
                <a:solidFill>
                  <a:srgbClr val="0000FF"/>
                </a:solidFill>
              </a:rPr>
              <a:t> </a:t>
            </a:r>
            <a:r>
              <a:rPr lang="en-US" dirty="0"/>
              <a:t>The time interval Δ</a:t>
            </a:r>
            <a:r>
              <a:rPr lang="en-US" i="1" dirty="0"/>
              <a:t>t</a:t>
            </a:r>
            <a:r>
              <a:rPr lang="en-US" dirty="0"/>
              <a:t> between two events measured by any other observer is longer than the time interval Δ</a:t>
            </a:r>
            <a:r>
              <a:rPr lang="en-US" i="1" dirty="0"/>
              <a:t>t</a:t>
            </a:r>
            <a:r>
              <a:rPr lang="en-US" baseline="-25000" dirty="0"/>
              <a:t>0</a:t>
            </a:r>
            <a:r>
              <a:rPr lang="en-US" dirty="0"/>
              <a:t> between the same two events measured by a particular observer who measures the two events occur at the same point in space.</a:t>
            </a:r>
          </a:p>
        </p:txBody>
      </p:sp>
      <p:graphicFrame>
        <p:nvGraphicFramePr>
          <p:cNvPr id="79874" name="Object 11"/>
          <p:cNvGraphicFramePr>
            <a:graphicFrameLocks noChangeAspect="1"/>
          </p:cNvGraphicFramePr>
          <p:nvPr>
            <p:extLst>
              <p:ext uri="{D42A27DB-BD31-4B8C-83A1-F6EECF244321}">
                <p14:modId xmlns:p14="http://schemas.microsoft.com/office/powerpoint/2010/main" val="922152344"/>
              </p:ext>
            </p:extLst>
          </p:nvPr>
        </p:nvGraphicFramePr>
        <p:xfrm>
          <a:off x="496888" y="1600200"/>
          <a:ext cx="2151062" cy="641350"/>
        </p:xfrm>
        <a:graphic>
          <a:graphicData uri="http://schemas.openxmlformats.org/presentationml/2006/ole">
            <mc:AlternateContent xmlns:mc="http://schemas.openxmlformats.org/markup-compatibility/2006">
              <mc:Choice xmlns:v="urn:schemas-microsoft-com:vml" Requires="v">
                <p:oleObj spid="_x0000_s153882" name="Equation" r:id="rId3" imgW="1434960" imgH="431640" progId="Equation.3">
                  <p:embed/>
                </p:oleObj>
              </mc:Choice>
              <mc:Fallback>
                <p:oleObj name="Equation" r:id="rId3" imgW="1434960" imgH="431640" progId="Equation.3">
                  <p:embed/>
                  <p:pic>
                    <p:nvPicPr>
                      <p:cNvPr id="0" name="Object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6888" y="1600200"/>
                        <a:ext cx="2151062" cy="641350"/>
                      </a:xfrm>
                      <a:prstGeom prst="rect">
                        <a:avLst/>
                      </a:prstGeom>
                      <a:solidFill>
                        <a:srgbClr val="FFFFCC"/>
                      </a:solidFill>
                      <a:ln w="19050">
                        <a:solidFill>
                          <a:srgbClr val="0000FF"/>
                        </a:solidFill>
                        <a:miter lim="800000"/>
                        <a:headEnd/>
                        <a:tailEnd/>
                      </a:ln>
                    </p:spPr>
                  </p:pic>
                </p:oleObj>
              </mc:Fallback>
            </mc:AlternateContent>
          </a:graphicData>
        </a:graphic>
      </p:graphicFrame>
      <p:graphicFrame>
        <p:nvGraphicFramePr>
          <p:cNvPr id="6" name="Object 4"/>
          <p:cNvGraphicFramePr>
            <a:graphicFrameLocks noChangeAspect="1"/>
          </p:cNvGraphicFramePr>
          <p:nvPr>
            <p:extLst>
              <p:ext uri="{D42A27DB-BD31-4B8C-83A1-F6EECF244321}">
                <p14:modId xmlns:p14="http://schemas.microsoft.com/office/powerpoint/2010/main" val="1666548456"/>
              </p:ext>
            </p:extLst>
          </p:nvPr>
        </p:nvGraphicFramePr>
        <p:xfrm>
          <a:off x="4533900" y="1589088"/>
          <a:ext cx="3733800" cy="642937"/>
        </p:xfrm>
        <a:graphic>
          <a:graphicData uri="http://schemas.openxmlformats.org/presentationml/2006/ole">
            <mc:AlternateContent xmlns:mc="http://schemas.openxmlformats.org/markup-compatibility/2006">
              <mc:Choice xmlns:v="urn:schemas-microsoft-com:vml" Requires="v">
                <p:oleObj spid="_x0000_s153883" name="Equation" r:id="rId5" imgW="2489040" imgH="431640" progId="Equation.DSMT4">
                  <p:embed/>
                </p:oleObj>
              </mc:Choice>
              <mc:Fallback>
                <p:oleObj name="Equation" r:id="rId5" imgW="2489040" imgH="431640" progId="Equation.DSMT4">
                  <p:embed/>
                  <p:pic>
                    <p:nvPicPr>
                      <p:cNvPr id="0" name="Object 4"/>
                      <p:cNvPicPr>
                        <a:picLocks noChangeAspect="1" noChangeArrowheads="1"/>
                      </p:cNvPicPr>
                      <p:nvPr/>
                    </p:nvPicPr>
                    <p:blipFill>
                      <a:blip r:embed="rId6"/>
                      <a:srcRect/>
                      <a:stretch>
                        <a:fillRect/>
                      </a:stretch>
                    </p:blipFill>
                    <p:spPr bwMode="auto">
                      <a:xfrm>
                        <a:off x="4533900" y="1589088"/>
                        <a:ext cx="3733800" cy="642937"/>
                      </a:xfrm>
                      <a:prstGeom prst="rect">
                        <a:avLst/>
                      </a:prstGeom>
                      <a:solidFill>
                        <a:srgbClr val="FFFFCC"/>
                      </a:solidFill>
                      <a:ln w="19050">
                        <a:solidFill>
                          <a:srgbClr val="0000FF"/>
                        </a:solidFill>
                        <a:miter lim="800000"/>
                        <a:headEnd/>
                        <a:tailEnd/>
                      </a:ln>
                    </p:spPr>
                  </p:pic>
                </p:oleObj>
              </mc:Fallback>
            </mc:AlternateContent>
          </a:graphicData>
        </a:graphic>
      </p:graphicFrame>
      <p:pic>
        <p:nvPicPr>
          <p:cNvPr id="77828" name="Picture 4" descr="C:\Documents and Settings\pw103\My Documents\Teaching\Physics_214_Spring_2012\Other\Chapter37\Images\37_Figure08-I.jpg"/>
          <p:cNvPicPr>
            <a:picLocks noChangeAspect="1" noChangeArrowheads="1"/>
          </p:cNvPicPr>
          <p:nvPr/>
        </p:nvPicPr>
        <p:blipFill>
          <a:blip r:embed="rId7" cstate="print"/>
          <a:srcRect/>
          <a:stretch>
            <a:fillRect/>
          </a:stretch>
        </p:blipFill>
        <p:spPr bwMode="auto">
          <a:xfrm>
            <a:off x="525464" y="3429000"/>
            <a:ext cx="2985222" cy="3009900"/>
          </a:xfrm>
          <a:prstGeom prst="rect">
            <a:avLst/>
          </a:prstGeom>
          <a:noFill/>
        </p:spPr>
      </p:pic>
      <p:grpSp>
        <p:nvGrpSpPr>
          <p:cNvPr id="4" name="Group 14"/>
          <p:cNvGrpSpPr/>
          <p:nvPr/>
        </p:nvGrpSpPr>
        <p:grpSpPr>
          <a:xfrm>
            <a:off x="3996633" y="3606284"/>
            <a:ext cx="4871142" cy="2627829"/>
            <a:chOff x="3996633" y="3568184"/>
            <a:chExt cx="4871142" cy="2627829"/>
          </a:xfrm>
        </p:grpSpPr>
        <p:grpSp>
          <p:nvGrpSpPr>
            <p:cNvPr id="5" name="Group 7"/>
            <p:cNvGrpSpPr/>
            <p:nvPr/>
          </p:nvGrpSpPr>
          <p:grpSpPr>
            <a:xfrm>
              <a:off x="4010025" y="3629025"/>
              <a:ext cx="4857750" cy="2566988"/>
              <a:chOff x="3971925" y="323850"/>
              <a:chExt cx="4857750" cy="2566988"/>
            </a:xfrm>
          </p:grpSpPr>
          <p:pic>
            <p:nvPicPr>
              <p:cNvPr id="9" name="Picture 8" descr="1"/>
              <p:cNvPicPr>
                <a:picLocks noChangeAspect="1" noChangeArrowheads="1"/>
              </p:cNvPicPr>
              <p:nvPr/>
            </p:nvPicPr>
            <p:blipFill>
              <a:blip r:embed="rId8" cstate="print"/>
              <a:srcRect/>
              <a:stretch>
                <a:fillRect/>
              </a:stretch>
            </p:blipFill>
            <p:spPr bwMode="auto">
              <a:xfrm>
                <a:off x="3971925" y="323850"/>
                <a:ext cx="4857750" cy="2566988"/>
              </a:xfrm>
              <a:prstGeom prst="rect">
                <a:avLst/>
              </a:prstGeom>
              <a:noFill/>
              <a:ln w="9525">
                <a:noFill/>
                <a:miter lim="800000"/>
                <a:headEnd/>
                <a:tailEnd/>
              </a:ln>
            </p:spPr>
          </p:pic>
          <p:sp>
            <p:nvSpPr>
              <p:cNvPr id="10" name="Rectangle 8"/>
              <p:cNvSpPr>
                <a:spLocks noChangeArrowheads="1"/>
              </p:cNvSpPr>
              <p:nvPr/>
            </p:nvSpPr>
            <p:spPr bwMode="auto">
              <a:xfrm>
                <a:off x="5988050" y="1484313"/>
                <a:ext cx="879475" cy="276225"/>
              </a:xfrm>
              <a:prstGeom prst="rect">
                <a:avLst/>
              </a:prstGeom>
              <a:noFill/>
              <a:ln w="12700" algn="ctr">
                <a:solidFill>
                  <a:srgbClr val="7030A0"/>
                </a:solidFill>
                <a:miter lim="800000"/>
                <a:headEnd/>
                <a:tailEnd/>
              </a:ln>
            </p:spPr>
            <p:txBody>
              <a:bodyPr>
                <a:spAutoFit/>
              </a:bodyPr>
              <a:lstStyle/>
              <a:p>
                <a:pPr algn="l"/>
                <a:r>
                  <a:rPr lang="en-US" sz="1200" dirty="0"/>
                  <a:t>Think why.</a:t>
                </a:r>
              </a:p>
            </p:txBody>
          </p:sp>
          <p:cxnSp>
            <p:nvCxnSpPr>
              <p:cNvPr id="11" name="Straight Arrow Connector 13"/>
              <p:cNvCxnSpPr>
                <a:cxnSpLocks noChangeShapeType="1"/>
              </p:cNvCxnSpPr>
              <p:nvPr/>
            </p:nvCxnSpPr>
            <p:spPr bwMode="auto">
              <a:xfrm rot="10800000">
                <a:off x="5953125" y="1362075"/>
                <a:ext cx="266700" cy="123825"/>
              </a:xfrm>
              <a:prstGeom prst="straightConnector1">
                <a:avLst/>
              </a:prstGeom>
              <a:noFill/>
              <a:ln w="12700" algn="ctr">
                <a:solidFill>
                  <a:srgbClr val="7030A0"/>
                </a:solidFill>
                <a:round/>
                <a:headEnd/>
                <a:tailEnd type="arrow" w="med" len="med"/>
              </a:ln>
            </p:spPr>
          </p:cxnSp>
        </p:grpSp>
        <p:sp>
          <p:nvSpPr>
            <p:cNvPr id="13" name="Rectangle 12"/>
            <p:cNvSpPr/>
            <p:nvPr/>
          </p:nvSpPr>
          <p:spPr>
            <a:xfrm>
              <a:off x="3996633" y="3587234"/>
              <a:ext cx="274434" cy="307777"/>
            </a:xfrm>
            <a:prstGeom prst="rect">
              <a:avLst/>
            </a:prstGeom>
          </p:spPr>
          <p:txBody>
            <a:bodyPr wrap="none">
              <a:spAutoFit/>
            </a:bodyPr>
            <a:lstStyle/>
            <a:p>
              <a:r>
                <a:rPr lang="en-US" sz="1400" i="1" dirty="0"/>
                <a:t>u</a:t>
              </a:r>
            </a:p>
          </p:txBody>
        </p:sp>
        <p:sp>
          <p:nvSpPr>
            <p:cNvPr id="14" name="Rectangle 13"/>
            <p:cNvSpPr/>
            <p:nvPr/>
          </p:nvSpPr>
          <p:spPr>
            <a:xfrm>
              <a:off x="6892233" y="3568184"/>
              <a:ext cx="274434" cy="307777"/>
            </a:xfrm>
            <a:prstGeom prst="rect">
              <a:avLst/>
            </a:prstGeom>
          </p:spPr>
          <p:txBody>
            <a:bodyPr wrap="none">
              <a:spAutoFit/>
            </a:bodyPr>
            <a:lstStyle/>
            <a:p>
              <a:r>
                <a:rPr lang="en-US" sz="1400" i="1" dirty="0"/>
                <a:t>u</a:t>
              </a:r>
            </a:p>
          </p:txBody>
        </p:sp>
      </p:grpSp>
      <p:sp>
        <p:nvSpPr>
          <p:cNvPr id="16" name="Rectangle 15"/>
          <p:cNvSpPr/>
          <p:nvPr/>
        </p:nvSpPr>
        <p:spPr>
          <a:xfrm>
            <a:off x="400824" y="2549009"/>
            <a:ext cx="4730782" cy="646331"/>
          </a:xfrm>
          <a:prstGeom prst="rect">
            <a:avLst/>
          </a:prstGeom>
        </p:spPr>
        <p:txBody>
          <a:bodyPr wrap="none">
            <a:spAutoFit/>
          </a:bodyPr>
          <a:lstStyle/>
          <a:p>
            <a:pPr algn="l"/>
            <a:r>
              <a:rPr lang="en-US" u="sng" dirty="0">
                <a:solidFill>
                  <a:srgbClr val="0000FF"/>
                </a:solidFill>
              </a:rPr>
              <a:t>Relativistic speed</a:t>
            </a:r>
            <a:r>
              <a:rPr lang="en-US" u="sng" dirty="0"/>
              <a:t>:</a:t>
            </a:r>
            <a:r>
              <a:rPr lang="en-US" dirty="0"/>
              <a:t> </a:t>
            </a:r>
            <a:r>
              <a:rPr lang="en-US" i="1" dirty="0">
                <a:latin typeface="Symbol" pitchFamily="18" charset="2"/>
              </a:rPr>
              <a:t>g</a:t>
            </a:r>
            <a:r>
              <a:rPr lang="en-US" dirty="0"/>
              <a:t> is appreciably greater than 1.</a:t>
            </a:r>
          </a:p>
          <a:p>
            <a:pPr algn="l"/>
            <a:r>
              <a:rPr lang="en-US" u="sng" dirty="0">
                <a:solidFill>
                  <a:srgbClr val="0000FF"/>
                </a:solidFill>
              </a:rPr>
              <a:t>Nonrelativistic speed</a:t>
            </a:r>
            <a:r>
              <a:rPr lang="en-US" u="sng" dirty="0"/>
              <a:t>:</a:t>
            </a:r>
            <a:endParaRPr lang="en-US" dirty="0"/>
          </a:p>
        </p:txBody>
      </p:sp>
      <p:graphicFrame>
        <p:nvGraphicFramePr>
          <p:cNvPr id="7" name="Object 6">
            <a:extLst>
              <a:ext uri="{FF2B5EF4-FFF2-40B4-BE49-F238E27FC236}">
                <a16:creationId xmlns:a16="http://schemas.microsoft.com/office/drawing/2014/main" id="{4A7E8D0B-D0E7-48DA-AE6C-5FB83B83445D}"/>
              </a:ext>
            </a:extLst>
          </p:cNvPr>
          <p:cNvGraphicFramePr>
            <a:graphicFrameLocks noChangeAspect="1"/>
          </p:cNvGraphicFramePr>
          <p:nvPr>
            <p:extLst>
              <p:ext uri="{D42A27DB-BD31-4B8C-83A1-F6EECF244321}">
                <p14:modId xmlns:p14="http://schemas.microsoft.com/office/powerpoint/2010/main" val="4151906269"/>
              </p:ext>
            </p:extLst>
          </p:nvPr>
        </p:nvGraphicFramePr>
        <p:xfrm>
          <a:off x="2546226" y="2890744"/>
          <a:ext cx="552081" cy="304596"/>
        </p:xfrm>
        <a:graphic>
          <a:graphicData uri="http://schemas.openxmlformats.org/presentationml/2006/ole">
            <mc:AlternateContent xmlns:mc="http://schemas.openxmlformats.org/markup-compatibility/2006">
              <mc:Choice xmlns:v="urn:schemas-microsoft-com:vml" Requires="v">
                <p:oleObj spid="_x0000_s153884" name="Equation" r:id="rId9" imgW="368280" imgH="203040" progId="Equation.DSMT4">
                  <p:embed/>
                </p:oleObj>
              </mc:Choice>
              <mc:Fallback>
                <p:oleObj name="Equation" r:id="rId9" imgW="368280" imgH="203040" progId="Equation.DSMT4">
                  <p:embed/>
                  <p:pic>
                    <p:nvPicPr>
                      <p:cNvPr id="0" name=""/>
                      <p:cNvPicPr/>
                      <p:nvPr/>
                    </p:nvPicPr>
                    <p:blipFill>
                      <a:blip r:embed="rId10"/>
                      <a:stretch>
                        <a:fillRect/>
                      </a:stretch>
                    </p:blipFill>
                    <p:spPr>
                      <a:xfrm>
                        <a:off x="2546226" y="2890744"/>
                        <a:ext cx="552081" cy="304596"/>
                      </a:xfrm>
                      <a:prstGeom prst="rect">
                        <a:avLst/>
                      </a:prstGeom>
                    </p:spPr>
                  </p:pic>
                </p:oleObj>
              </mc:Fallback>
            </mc:AlternateContent>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3"/>
          <p:cNvSpPr>
            <a:spLocks noGrp="1"/>
          </p:cNvSpPr>
          <p:nvPr>
            <p:ph type="sldNum" sz="quarter" idx="12"/>
          </p:nvPr>
        </p:nvSpPr>
        <p:spPr/>
        <p:txBody>
          <a:bodyPr/>
          <a:lstStyle/>
          <a:p>
            <a:pPr>
              <a:defRPr/>
            </a:pPr>
            <a:fld id="{94B71BF8-98B8-4DC3-BADF-3A6EE299A73E}" type="slidenum">
              <a:rPr lang="en-US"/>
              <a:pPr>
                <a:defRPr/>
              </a:pPr>
              <a:t>20</a:t>
            </a:fld>
            <a:endParaRPr lang="en-US"/>
          </a:p>
        </p:txBody>
      </p:sp>
      <p:sp>
        <p:nvSpPr>
          <p:cNvPr id="7175" name="Rectangle 9"/>
          <p:cNvSpPr>
            <a:spLocks noChangeArrowheads="1"/>
          </p:cNvSpPr>
          <p:nvPr/>
        </p:nvSpPr>
        <p:spPr bwMode="auto">
          <a:xfrm>
            <a:off x="314325" y="420688"/>
            <a:ext cx="8620125" cy="641350"/>
          </a:xfrm>
          <a:prstGeom prst="rect">
            <a:avLst/>
          </a:prstGeom>
          <a:noFill/>
          <a:ln w="12700" algn="ctr">
            <a:noFill/>
            <a:miter lim="800000"/>
            <a:headEnd/>
            <a:tailEnd/>
          </a:ln>
        </p:spPr>
        <p:txBody>
          <a:bodyPr>
            <a:spAutoFit/>
          </a:bodyPr>
          <a:lstStyle/>
          <a:p>
            <a:pPr algn="l"/>
            <a:r>
              <a:rPr lang="en-US" b="1" u="sng" dirty="0">
                <a:solidFill>
                  <a:srgbClr val="0000CC"/>
                </a:solidFill>
              </a:rPr>
              <a:t>Proper time interval</a:t>
            </a:r>
            <a:r>
              <a:rPr lang="en-US" dirty="0">
                <a:solidFill>
                  <a:srgbClr val="0000CC"/>
                </a:solidFill>
              </a:rPr>
              <a:t> </a:t>
            </a:r>
            <a:r>
              <a:rPr lang="en-US" i="1" dirty="0">
                <a:solidFill>
                  <a:srgbClr val="0000CC"/>
                </a:solidFill>
              </a:rPr>
              <a:t>t</a:t>
            </a:r>
            <a:r>
              <a:rPr lang="en-US" baseline="-25000" dirty="0">
                <a:solidFill>
                  <a:srgbClr val="0000CC"/>
                </a:solidFill>
              </a:rPr>
              <a:t>0</a:t>
            </a:r>
            <a:r>
              <a:rPr lang="en-US" dirty="0">
                <a:solidFill>
                  <a:srgbClr val="0000CC"/>
                </a:solidFill>
              </a:rPr>
              <a:t>: </a:t>
            </a:r>
            <a:r>
              <a:rPr lang="en-US" dirty="0"/>
              <a:t>The time interval between two events as measured by an observer who measures the events occur </a:t>
            </a:r>
            <a:r>
              <a:rPr lang="en-US" b="1" dirty="0"/>
              <a:t>at the</a:t>
            </a:r>
            <a:r>
              <a:rPr lang="en-US" dirty="0"/>
              <a:t> </a:t>
            </a:r>
            <a:r>
              <a:rPr lang="en-US" b="1" i="1" dirty="0"/>
              <a:t>same</a:t>
            </a:r>
            <a:r>
              <a:rPr lang="en-US" b="1" dirty="0"/>
              <a:t> point</a:t>
            </a:r>
            <a:r>
              <a:rPr lang="en-US" dirty="0"/>
              <a:t> in space. (</a:t>
            </a:r>
            <a:r>
              <a:rPr lang="en-US" i="1" dirty="0" err="1"/>
              <a:t>Eigenzeit</a:t>
            </a:r>
            <a:r>
              <a:rPr lang="en-US" dirty="0"/>
              <a:t> </a:t>
            </a:r>
            <a:r>
              <a:rPr lang="en-US" dirty="0">
                <a:sym typeface="Wingdings" pitchFamily="2" charset="2"/>
              </a:rPr>
              <a:t> own time</a:t>
            </a:r>
            <a:r>
              <a:rPr lang="en-US" dirty="0"/>
              <a:t>)</a:t>
            </a:r>
          </a:p>
        </p:txBody>
      </p:sp>
      <p:sp>
        <p:nvSpPr>
          <p:cNvPr id="7176" name="Rectangle 12"/>
          <p:cNvSpPr>
            <a:spLocks noChangeArrowheads="1"/>
          </p:cNvSpPr>
          <p:nvPr/>
        </p:nvSpPr>
        <p:spPr bwMode="auto">
          <a:xfrm>
            <a:off x="311150" y="1141413"/>
            <a:ext cx="8509000" cy="3416320"/>
          </a:xfrm>
          <a:prstGeom prst="rect">
            <a:avLst/>
          </a:prstGeom>
          <a:noFill/>
          <a:ln w="12700" algn="ctr">
            <a:noFill/>
            <a:miter lim="800000"/>
            <a:headEnd/>
            <a:tailEnd/>
          </a:ln>
        </p:spPr>
        <p:txBody>
          <a:bodyPr>
            <a:spAutoFit/>
          </a:bodyPr>
          <a:lstStyle/>
          <a:p>
            <a:pPr algn="l"/>
            <a:r>
              <a:rPr lang="en-US" b="1" u="sng" dirty="0">
                <a:solidFill>
                  <a:srgbClr val="0000CC"/>
                </a:solidFill>
              </a:rPr>
              <a:t>Generalization of time dilation:</a:t>
            </a:r>
          </a:p>
          <a:p>
            <a:pPr algn="l"/>
            <a:r>
              <a:rPr lang="en-US" dirty="0"/>
              <a:t>The time interval </a:t>
            </a:r>
            <a:r>
              <a:rPr lang="en-US" dirty="0" err="1"/>
              <a:t>Δ</a:t>
            </a:r>
            <a:r>
              <a:rPr lang="en-US" i="1" dirty="0" err="1"/>
              <a:t>t</a:t>
            </a:r>
            <a:r>
              <a:rPr lang="en-US" dirty="0"/>
              <a:t> between two ticks of a moving clock measured by you is longer than the time interval Δ</a:t>
            </a:r>
            <a:r>
              <a:rPr lang="en-US" i="1" dirty="0"/>
              <a:t>t</a:t>
            </a:r>
            <a:r>
              <a:rPr lang="en-US" baseline="-25000" dirty="0"/>
              <a:t>0</a:t>
            </a:r>
            <a:r>
              <a:rPr lang="en-US" dirty="0"/>
              <a:t> between the same two ticks measured by an particular observer who is stationary with respect to the clock and thus measures the two ticks occur at the same point in space.</a:t>
            </a:r>
            <a:endParaRPr lang="en-US" b="1" u="sng" dirty="0">
              <a:solidFill>
                <a:srgbClr val="0000CC"/>
              </a:solidFill>
            </a:endParaRPr>
          </a:p>
          <a:p>
            <a:pPr algn="l"/>
            <a:r>
              <a:rPr lang="en-US" dirty="0"/>
              <a:t>That is, the time interval between ticks of the moving clock measured by you is longer than that of an identical clock in your reference frame.</a:t>
            </a:r>
          </a:p>
          <a:p>
            <a:pPr algn="l"/>
            <a:endParaRPr lang="en-US" dirty="0">
              <a:sym typeface="Wingdings" pitchFamily="2" charset="2"/>
            </a:endParaRPr>
          </a:p>
          <a:p>
            <a:pPr algn="l"/>
            <a:r>
              <a:rPr lang="en-US" dirty="0">
                <a:sym typeface="Wingdings" pitchFamily="2" charset="2"/>
              </a:rPr>
              <a:t> </a:t>
            </a:r>
            <a:r>
              <a:rPr lang="en-US" b="1" u="sng" dirty="0">
                <a:solidFill>
                  <a:srgbClr val="0000CC"/>
                </a:solidFill>
                <a:sym typeface="Wingdings" pitchFamily="2" charset="2"/>
              </a:rPr>
              <a:t>A moving clock ticks slower</a:t>
            </a:r>
            <a:r>
              <a:rPr lang="en-US" dirty="0">
                <a:solidFill>
                  <a:srgbClr val="0000CC"/>
                </a:solidFill>
                <a:sym typeface="Wingdings" pitchFamily="2" charset="2"/>
              </a:rPr>
              <a:t>.</a:t>
            </a:r>
          </a:p>
          <a:p>
            <a:pPr algn="l"/>
            <a:endParaRPr lang="en-US" dirty="0">
              <a:sym typeface="Wingdings" pitchFamily="2" charset="2"/>
            </a:endParaRPr>
          </a:p>
          <a:p>
            <a:pPr algn="l"/>
            <a:r>
              <a:rPr lang="en-US" dirty="0">
                <a:sym typeface="Wingdings" pitchFamily="2" charset="2"/>
              </a:rPr>
              <a:t></a:t>
            </a:r>
            <a:r>
              <a:rPr lang="en-US" b="1" i="1" u="sng" dirty="0"/>
              <a:t>All</a:t>
            </a:r>
            <a:r>
              <a:rPr lang="en-US" u="sng" dirty="0"/>
              <a:t> physical processes are measured to </a:t>
            </a:r>
            <a:r>
              <a:rPr lang="en-US" b="1" i="1" u="sng" dirty="0"/>
              <a:t>slow down</a:t>
            </a:r>
            <a:r>
              <a:rPr lang="en-US" dirty="0"/>
              <a:t> </a:t>
            </a:r>
            <a:r>
              <a:rPr lang="en-US" i="1" dirty="0"/>
              <a:t>when</a:t>
            </a:r>
            <a:r>
              <a:rPr lang="en-US" dirty="0"/>
              <a:t> these processes occur in a frame </a:t>
            </a:r>
            <a:r>
              <a:rPr lang="en-US" i="1" dirty="0"/>
              <a:t>moving</a:t>
            </a:r>
            <a:r>
              <a:rPr lang="en-US" dirty="0"/>
              <a:t> with respect to the observer.</a:t>
            </a:r>
            <a:r>
              <a:rPr lang="en-US" dirty="0">
                <a:solidFill>
                  <a:schemeClr val="tx2"/>
                </a:solidFill>
              </a:rPr>
              <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D53DC188-A12F-4F91-9DDF-19BD68081C18}" type="slidenum">
              <a:rPr lang="en-US"/>
              <a:pPr>
                <a:defRPr/>
              </a:pPr>
              <a:t>21</a:t>
            </a:fld>
            <a:endParaRPr lang="en-US"/>
          </a:p>
        </p:txBody>
      </p:sp>
      <p:sp>
        <p:nvSpPr>
          <p:cNvPr id="36867" name="Rectangle 4"/>
          <p:cNvSpPr>
            <a:spLocks noChangeArrowheads="1"/>
          </p:cNvSpPr>
          <p:nvPr/>
        </p:nvSpPr>
        <p:spPr bwMode="auto">
          <a:xfrm>
            <a:off x="442913" y="419100"/>
            <a:ext cx="3069408" cy="923330"/>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Ch37: 3</a:t>
            </a:r>
          </a:p>
          <a:p>
            <a:pPr algn="l"/>
            <a:r>
              <a:rPr lang="en-US" b="1" dirty="0">
                <a:solidFill>
                  <a:srgbClr val="FF0000"/>
                </a:solidFill>
                <a:latin typeface="Arial" charset="0"/>
              </a:rPr>
              <a:t>Homework: </a:t>
            </a:r>
            <a:r>
              <a:rPr lang="en-US" b="1" dirty="0">
                <a:solidFill>
                  <a:srgbClr val="0000FF"/>
                </a:solidFill>
                <a:latin typeface="Arial" charset="0"/>
              </a:rPr>
              <a:t>Ch37: 2,3,4,5</a:t>
            </a:r>
          </a:p>
          <a:p>
            <a:pPr algn="l"/>
            <a:r>
              <a:rPr lang="en-US" b="1" dirty="0">
                <a:solidFill>
                  <a:srgbClr val="FF3300"/>
                </a:solidFill>
                <a:latin typeface="Arial" charset="0"/>
              </a:rPr>
              <a:t>Due: January 31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3"/>
          <p:cNvSpPr>
            <a:spLocks noGrp="1"/>
          </p:cNvSpPr>
          <p:nvPr>
            <p:ph type="sldNum" sz="quarter" idx="12"/>
          </p:nvPr>
        </p:nvSpPr>
        <p:spPr/>
        <p:txBody>
          <a:bodyPr/>
          <a:lstStyle/>
          <a:p>
            <a:pPr>
              <a:defRPr/>
            </a:pPr>
            <a:fld id="{93414B57-4D5D-4B2C-B132-F0628B0C7797}" type="slidenum">
              <a:rPr lang="en-US"/>
              <a:pPr>
                <a:defRPr/>
              </a:pPr>
              <a:t>22</a:t>
            </a:fld>
            <a:endParaRPr lang="en-US"/>
          </a:p>
        </p:txBody>
      </p:sp>
      <p:sp>
        <p:nvSpPr>
          <p:cNvPr id="37891" name="Rectangle 4"/>
          <p:cNvSpPr>
            <a:spLocks noChangeArrowheads="1"/>
          </p:cNvSpPr>
          <p:nvPr/>
        </p:nvSpPr>
        <p:spPr bwMode="auto">
          <a:xfrm>
            <a:off x="314325" y="147638"/>
            <a:ext cx="7841384" cy="396875"/>
          </a:xfrm>
          <a:prstGeom prst="rect">
            <a:avLst/>
          </a:prstGeom>
          <a:noFill/>
          <a:ln w="9525">
            <a:noFill/>
            <a:miter lim="800000"/>
            <a:headEnd/>
            <a:tailEnd/>
          </a:ln>
        </p:spPr>
        <p:txBody>
          <a:bodyPr wrap="square">
            <a:spAutoFit/>
          </a:bodyPr>
          <a:lstStyle/>
          <a:p>
            <a:pPr algn="l"/>
            <a:r>
              <a:rPr lang="en-US" sz="2000" b="1" u="sng" dirty="0">
                <a:solidFill>
                  <a:srgbClr val="660066"/>
                </a:solidFill>
                <a:latin typeface="Arial" charset="0"/>
              </a:rPr>
              <a:t>January 27 Time dilation: Applications</a:t>
            </a:r>
            <a:endParaRPr lang="en-US" b="1" dirty="0">
              <a:solidFill>
                <a:srgbClr val="660066"/>
              </a:solidFill>
            </a:endParaRPr>
          </a:p>
        </p:txBody>
      </p:sp>
      <p:sp>
        <p:nvSpPr>
          <p:cNvPr id="37892" name="Rectangle 5"/>
          <p:cNvSpPr>
            <a:spLocks noChangeArrowheads="1"/>
          </p:cNvSpPr>
          <p:nvPr/>
        </p:nvSpPr>
        <p:spPr bwMode="auto">
          <a:xfrm>
            <a:off x="323850" y="587375"/>
            <a:ext cx="8086725" cy="366713"/>
          </a:xfrm>
          <a:prstGeom prst="rect">
            <a:avLst/>
          </a:prstGeom>
          <a:noFill/>
          <a:ln w="12700" algn="ctr">
            <a:noFill/>
            <a:miter lim="800000"/>
            <a:headEnd/>
            <a:tailEnd/>
          </a:ln>
        </p:spPr>
        <p:txBody>
          <a:bodyPr>
            <a:spAutoFit/>
          </a:bodyPr>
          <a:lstStyle/>
          <a:p>
            <a:pPr algn="l"/>
            <a:r>
              <a:rPr lang="en-US" i="1" dirty="0"/>
              <a:t>Time dilation</a:t>
            </a:r>
            <a:r>
              <a:rPr lang="en-US" dirty="0"/>
              <a:t> is a real phenomenon that has been verified experimentally.</a:t>
            </a:r>
          </a:p>
        </p:txBody>
      </p:sp>
      <p:sp>
        <p:nvSpPr>
          <p:cNvPr id="37893" name="Rectangle 6"/>
          <p:cNvSpPr>
            <a:spLocks noChangeArrowheads="1"/>
          </p:cNvSpPr>
          <p:nvPr/>
        </p:nvSpPr>
        <p:spPr bwMode="auto">
          <a:xfrm>
            <a:off x="355600" y="912813"/>
            <a:ext cx="8366125" cy="1465262"/>
          </a:xfrm>
          <a:prstGeom prst="rect">
            <a:avLst/>
          </a:prstGeom>
          <a:noFill/>
          <a:ln w="12700" algn="ctr">
            <a:noFill/>
            <a:miter lim="800000"/>
            <a:headEnd/>
            <a:tailEnd/>
          </a:ln>
        </p:spPr>
        <p:txBody>
          <a:bodyPr>
            <a:spAutoFit/>
          </a:bodyPr>
          <a:lstStyle/>
          <a:p>
            <a:pPr algn="l"/>
            <a:r>
              <a:rPr lang="en-US" u="sng" dirty="0"/>
              <a:t>Airplane flights:</a:t>
            </a:r>
          </a:p>
          <a:p>
            <a:pPr algn="l"/>
            <a:r>
              <a:rPr lang="en-US" dirty="0"/>
              <a:t>In 1972 time intervals measured with four macroscopic cesium clocks in jet flight were compared to time intervals measured by earth-based reference clocks. Flying clocks were found to lose  time (~ tens of ns), and the results were in good agreement with the predictions of the special theory of relativity. </a:t>
            </a:r>
            <a:r>
              <a:rPr lang="en-US" dirty="0">
                <a:sym typeface="Wingdings" pitchFamily="2" charset="2"/>
              </a:rPr>
              <a:t>You save life time while flying!</a:t>
            </a:r>
            <a:endParaRPr lang="en-US" dirty="0"/>
          </a:p>
        </p:txBody>
      </p:sp>
      <p:sp>
        <p:nvSpPr>
          <p:cNvPr id="37894" name="Rectangle 7"/>
          <p:cNvSpPr>
            <a:spLocks noChangeArrowheads="1"/>
          </p:cNvSpPr>
          <p:nvPr/>
        </p:nvSpPr>
        <p:spPr bwMode="auto">
          <a:xfrm>
            <a:off x="342900" y="2406650"/>
            <a:ext cx="8572500" cy="1587500"/>
          </a:xfrm>
          <a:prstGeom prst="rect">
            <a:avLst/>
          </a:prstGeom>
          <a:noFill/>
          <a:ln w="12700" algn="ctr">
            <a:noFill/>
            <a:miter lim="800000"/>
            <a:headEnd/>
            <a:tailEnd/>
          </a:ln>
        </p:spPr>
        <p:txBody>
          <a:bodyPr>
            <a:spAutoFit/>
          </a:bodyPr>
          <a:lstStyle/>
          <a:p>
            <a:pPr algn="l"/>
            <a:r>
              <a:rPr lang="en-US" i="1" u="sng" dirty="0"/>
              <a:t>Example</a:t>
            </a:r>
            <a:r>
              <a:rPr lang="en-US" u="sng" dirty="0"/>
              <a:t> 37.1</a:t>
            </a:r>
            <a:r>
              <a:rPr lang="en-US" dirty="0"/>
              <a:t>: Decay of muons:</a:t>
            </a:r>
          </a:p>
          <a:p>
            <a:pPr algn="l"/>
            <a:r>
              <a:rPr lang="en-US" i="1" dirty="0"/>
              <a:t>Muon</a:t>
            </a:r>
            <a:r>
              <a:rPr lang="en-US" dirty="0"/>
              <a:t>: particles with </a:t>
            </a:r>
            <a:r>
              <a:rPr lang="en-US" i="1" dirty="0"/>
              <a:t>q </a:t>
            </a:r>
            <a:r>
              <a:rPr lang="en-US" dirty="0"/>
              <a:t>=</a:t>
            </a:r>
            <a:r>
              <a:rPr lang="en-US" i="1" dirty="0"/>
              <a:t>e</a:t>
            </a:r>
            <a:r>
              <a:rPr lang="en-US" dirty="0"/>
              <a:t>, </a:t>
            </a:r>
            <a:r>
              <a:rPr lang="en-US" i="1" dirty="0"/>
              <a:t>m </a:t>
            </a:r>
            <a:r>
              <a:rPr lang="en-US" dirty="0"/>
              <a:t>= 207</a:t>
            </a:r>
            <a:r>
              <a:rPr lang="en-US" i="1" dirty="0"/>
              <a:t>m</a:t>
            </a:r>
            <a:r>
              <a:rPr lang="en-US" i="1" baseline="-25000" dirty="0"/>
              <a:t>e</a:t>
            </a:r>
            <a:r>
              <a:rPr lang="en-US" dirty="0"/>
              <a:t>, half-life time Δ</a:t>
            </a:r>
            <a:r>
              <a:rPr lang="en-US" i="1" dirty="0"/>
              <a:t>t</a:t>
            </a:r>
            <a:r>
              <a:rPr lang="en-US" baseline="-25000" dirty="0"/>
              <a:t>0</a:t>
            </a:r>
            <a:r>
              <a:rPr lang="en-US" dirty="0"/>
              <a:t> = 2.2 </a:t>
            </a:r>
            <a:r>
              <a:rPr lang="en-US" i="1" dirty="0"/>
              <a:t>µ</a:t>
            </a:r>
            <a:r>
              <a:rPr lang="en-US" dirty="0"/>
              <a:t>s measured in a reference frame at rest with respect to the muons.</a:t>
            </a:r>
          </a:p>
          <a:p>
            <a:pPr algn="l"/>
            <a:endParaRPr lang="en-US" sz="800" dirty="0"/>
          </a:p>
          <a:p>
            <a:pPr algn="l"/>
            <a:r>
              <a:rPr lang="en-US" dirty="0"/>
              <a:t>Relative to an observer on the earth, flying muons should have a lifetime of </a:t>
            </a:r>
            <a:r>
              <a:rPr lang="en-US" i="1" dirty="0">
                <a:sym typeface="Symbol" pitchFamily="18" charset="2"/>
              </a:rPr>
              <a:t></a:t>
            </a:r>
            <a:r>
              <a:rPr lang="en-US" dirty="0"/>
              <a:t>Δ</a:t>
            </a:r>
            <a:r>
              <a:rPr lang="en-US" i="1" dirty="0"/>
              <a:t>t</a:t>
            </a:r>
            <a:r>
              <a:rPr lang="en-US" baseline="-25000" dirty="0"/>
              <a:t>0</a:t>
            </a:r>
            <a:r>
              <a:rPr lang="en-US" i="1" dirty="0"/>
              <a:t>.</a:t>
            </a:r>
          </a:p>
          <a:p>
            <a:pPr algn="l"/>
            <a:r>
              <a:rPr lang="en-US" dirty="0"/>
              <a:t>This explains why a large number of muons reach the surface of the earth.</a:t>
            </a:r>
          </a:p>
        </p:txBody>
      </p:sp>
      <p:grpSp>
        <p:nvGrpSpPr>
          <p:cNvPr id="2" name="Group 17"/>
          <p:cNvGrpSpPr>
            <a:grpSpLocks/>
          </p:cNvGrpSpPr>
          <p:nvPr/>
        </p:nvGrpSpPr>
        <p:grpSpPr bwMode="auto">
          <a:xfrm>
            <a:off x="323850" y="3981450"/>
            <a:ext cx="5038725" cy="2290763"/>
            <a:chOff x="204" y="2508"/>
            <a:chExt cx="3174" cy="1443"/>
          </a:xfrm>
        </p:grpSpPr>
        <p:pic>
          <p:nvPicPr>
            <p:cNvPr id="37899" name="Picture 9" descr="1"/>
            <p:cNvPicPr>
              <a:picLocks noChangeAspect="1" noChangeArrowheads="1"/>
            </p:cNvPicPr>
            <p:nvPr/>
          </p:nvPicPr>
          <p:blipFill>
            <a:blip r:embed="rId2" cstate="print"/>
            <a:srcRect/>
            <a:stretch>
              <a:fillRect/>
            </a:stretch>
          </p:blipFill>
          <p:spPr bwMode="auto">
            <a:xfrm>
              <a:off x="204" y="2628"/>
              <a:ext cx="1707" cy="1242"/>
            </a:xfrm>
            <a:prstGeom prst="rect">
              <a:avLst/>
            </a:prstGeom>
            <a:noFill/>
            <a:ln w="9525">
              <a:noFill/>
              <a:miter lim="800000"/>
              <a:headEnd/>
              <a:tailEnd/>
            </a:ln>
          </p:spPr>
        </p:pic>
        <p:pic>
          <p:nvPicPr>
            <p:cNvPr id="37900" name="Picture 10" descr="2"/>
            <p:cNvPicPr>
              <a:picLocks noChangeAspect="1" noChangeArrowheads="1"/>
            </p:cNvPicPr>
            <p:nvPr/>
          </p:nvPicPr>
          <p:blipFill>
            <a:blip r:embed="rId3" cstate="print"/>
            <a:srcRect/>
            <a:stretch>
              <a:fillRect/>
            </a:stretch>
          </p:blipFill>
          <p:spPr bwMode="auto">
            <a:xfrm>
              <a:off x="1698" y="2508"/>
              <a:ext cx="1680" cy="1443"/>
            </a:xfrm>
            <a:prstGeom prst="rect">
              <a:avLst/>
            </a:prstGeom>
            <a:noFill/>
            <a:ln w="9525">
              <a:noFill/>
              <a:miter lim="800000"/>
              <a:headEnd/>
              <a:tailEnd/>
            </a:ln>
          </p:spPr>
        </p:pic>
        <p:pic>
          <p:nvPicPr>
            <p:cNvPr id="37901" name="Picture 13" descr="MCj04315120000[1]"/>
            <p:cNvPicPr>
              <a:picLocks noChangeAspect="1" noChangeArrowheads="1"/>
            </p:cNvPicPr>
            <p:nvPr/>
          </p:nvPicPr>
          <p:blipFill>
            <a:blip r:embed="rId4" cstate="print"/>
            <a:srcRect/>
            <a:stretch>
              <a:fillRect/>
            </a:stretch>
          </p:blipFill>
          <p:spPr bwMode="auto">
            <a:xfrm>
              <a:off x="972" y="2784"/>
              <a:ext cx="336" cy="336"/>
            </a:xfrm>
            <a:prstGeom prst="rect">
              <a:avLst/>
            </a:prstGeom>
            <a:noFill/>
            <a:ln w="9525">
              <a:noFill/>
              <a:miter lim="800000"/>
              <a:headEnd/>
              <a:tailEnd/>
            </a:ln>
          </p:spPr>
        </p:pic>
        <p:sp>
          <p:nvSpPr>
            <p:cNvPr id="37902" name="Text Box 14"/>
            <p:cNvSpPr txBox="1">
              <a:spLocks noChangeArrowheads="1"/>
            </p:cNvSpPr>
            <p:nvPr/>
          </p:nvSpPr>
          <p:spPr bwMode="auto">
            <a:xfrm>
              <a:off x="2200" y="2839"/>
              <a:ext cx="531" cy="192"/>
            </a:xfrm>
            <a:prstGeom prst="rect">
              <a:avLst/>
            </a:prstGeom>
            <a:noFill/>
            <a:ln w="12700" algn="ctr">
              <a:noFill/>
              <a:miter lim="800000"/>
              <a:headEnd/>
              <a:tailEnd/>
            </a:ln>
          </p:spPr>
          <p:txBody>
            <a:bodyPr wrap="none">
              <a:spAutoFit/>
            </a:bodyPr>
            <a:lstStyle/>
            <a:p>
              <a:r>
                <a:rPr lang="en-US" sz="1400" i="1" dirty="0"/>
                <a:t>v </a:t>
              </a:r>
              <a:r>
                <a:rPr lang="en-US" sz="1400" dirty="0"/>
                <a:t>= 0.99</a:t>
              </a:r>
              <a:r>
                <a:rPr lang="en-US" sz="1400" i="1" dirty="0"/>
                <a:t>c</a:t>
              </a:r>
            </a:p>
          </p:txBody>
        </p:sp>
      </p:grpSp>
      <p:grpSp>
        <p:nvGrpSpPr>
          <p:cNvPr id="3" name="Group 19"/>
          <p:cNvGrpSpPr>
            <a:grpSpLocks/>
          </p:cNvGrpSpPr>
          <p:nvPr/>
        </p:nvGrpSpPr>
        <p:grpSpPr bwMode="auto">
          <a:xfrm>
            <a:off x="5387975" y="4221163"/>
            <a:ext cx="3525838" cy="2055812"/>
            <a:chOff x="3394" y="2605"/>
            <a:chExt cx="2221" cy="1295"/>
          </a:xfrm>
        </p:grpSpPr>
        <p:pic>
          <p:nvPicPr>
            <p:cNvPr id="37897" name="Picture 16" descr="1"/>
            <p:cNvPicPr>
              <a:picLocks noChangeAspect="1" noChangeArrowheads="1"/>
            </p:cNvPicPr>
            <p:nvPr/>
          </p:nvPicPr>
          <p:blipFill>
            <a:blip r:embed="rId5" cstate="print"/>
            <a:srcRect/>
            <a:stretch>
              <a:fillRect/>
            </a:stretch>
          </p:blipFill>
          <p:spPr bwMode="auto">
            <a:xfrm>
              <a:off x="3394" y="2605"/>
              <a:ext cx="2221" cy="1295"/>
            </a:xfrm>
            <a:prstGeom prst="rect">
              <a:avLst/>
            </a:prstGeom>
            <a:noFill/>
            <a:ln w="9525">
              <a:noFill/>
              <a:miter lim="800000"/>
              <a:headEnd/>
              <a:tailEnd/>
            </a:ln>
          </p:spPr>
        </p:pic>
        <p:sp>
          <p:nvSpPr>
            <p:cNvPr id="37898" name="Text Box 18"/>
            <p:cNvSpPr txBox="1">
              <a:spLocks noChangeArrowheads="1"/>
            </p:cNvSpPr>
            <p:nvPr/>
          </p:nvSpPr>
          <p:spPr bwMode="auto">
            <a:xfrm>
              <a:off x="4881" y="2731"/>
              <a:ext cx="690" cy="334"/>
            </a:xfrm>
            <a:prstGeom prst="rect">
              <a:avLst/>
            </a:prstGeom>
            <a:noFill/>
            <a:ln w="12700" algn="ctr">
              <a:solidFill>
                <a:srgbClr val="993300"/>
              </a:solidFill>
              <a:miter lim="800000"/>
              <a:headEnd/>
              <a:tailEnd/>
            </a:ln>
          </p:spPr>
          <p:txBody>
            <a:bodyPr wrap="none">
              <a:spAutoFit/>
            </a:bodyPr>
            <a:lstStyle/>
            <a:p>
              <a:r>
                <a:rPr lang="en-US" sz="1400"/>
                <a:t>Experiments</a:t>
              </a:r>
            </a:p>
            <a:p>
              <a:r>
                <a:rPr lang="en-US" sz="1400"/>
                <a:t>at CERN</a:t>
              </a: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p:cNvSpPr>
            <a:spLocks noGrp="1"/>
          </p:cNvSpPr>
          <p:nvPr>
            <p:ph type="sldNum" sz="quarter" idx="12"/>
          </p:nvPr>
        </p:nvSpPr>
        <p:spPr/>
        <p:txBody>
          <a:bodyPr/>
          <a:lstStyle/>
          <a:p>
            <a:pPr>
              <a:defRPr/>
            </a:pPr>
            <a:fld id="{537A649A-3CE1-412D-8605-0CE3066DE31D}" type="slidenum">
              <a:rPr lang="en-US"/>
              <a:pPr>
                <a:defRPr/>
              </a:pPr>
              <a:t>23</a:t>
            </a:fld>
            <a:endParaRPr lang="en-US"/>
          </a:p>
        </p:txBody>
      </p:sp>
      <p:sp>
        <p:nvSpPr>
          <p:cNvPr id="38915" name="Text Box 4"/>
          <p:cNvSpPr txBox="1">
            <a:spLocks noChangeArrowheads="1"/>
          </p:cNvSpPr>
          <p:nvPr/>
        </p:nvSpPr>
        <p:spPr bwMode="auto">
          <a:xfrm>
            <a:off x="361950" y="180975"/>
            <a:ext cx="3283912" cy="769441"/>
          </a:xfrm>
          <a:prstGeom prst="rect">
            <a:avLst/>
          </a:prstGeom>
          <a:noFill/>
          <a:ln w="12700" algn="ctr">
            <a:noFill/>
            <a:miter lim="800000"/>
            <a:headEnd/>
            <a:tailEnd/>
          </a:ln>
        </p:spPr>
        <p:txBody>
          <a:bodyPr wrap="none">
            <a:spAutoFit/>
          </a:bodyPr>
          <a:lstStyle/>
          <a:p>
            <a:pPr algn="l"/>
            <a:r>
              <a:rPr lang="en-US" i="1" u="sng" dirty="0"/>
              <a:t>Example </a:t>
            </a:r>
            <a:r>
              <a:rPr lang="en-US" u="sng" dirty="0"/>
              <a:t>37.2</a:t>
            </a:r>
            <a:r>
              <a:rPr lang="en-US" dirty="0"/>
              <a:t>: Airliner</a:t>
            </a:r>
          </a:p>
          <a:p>
            <a:pPr algn="l"/>
            <a:endParaRPr lang="en-US" sz="800" dirty="0"/>
          </a:p>
          <a:p>
            <a:pPr algn="l"/>
            <a:r>
              <a:rPr lang="en-US" i="1" u="sng" dirty="0"/>
              <a:t>Example </a:t>
            </a:r>
            <a:r>
              <a:rPr lang="en-US" u="sng" dirty="0"/>
              <a:t>37.3</a:t>
            </a:r>
            <a:r>
              <a:rPr lang="en-US" dirty="0"/>
              <a:t>: When is it proper?</a:t>
            </a:r>
            <a:endParaRPr lang="en-US" i="1" dirty="0"/>
          </a:p>
        </p:txBody>
      </p:sp>
      <p:sp>
        <p:nvSpPr>
          <p:cNvPr id="38916" name="Rectangle 5"/>
          <p:cNvSpPr>
            <a:spLocks noChangeArrowheads="1"/>
          </p:cNvSpPr>
          <p:nvPr/>
        </p:nvSpPr>
        <p:spPr bwMode="auto">
          <a:xfrm>
            <a:off x="352425" y="1006475"/>
            <a:ext cx="8572500" cy="2259013"/>
          </a:xfrm>
          <a:prstGeom prst="rect">
            <a:avLst/>
          </a:prstGeom>
          <a:noFill/>
          <a:ln w="12700" algn="ctr">
            <a:noFill/>
            <a:miter lim="800000"/>
            <a:headEnd/>
            <a:tailEnd/>
          </a:ln>
        </p:spPr>
        <p:txBody>
          <a:bodyPr>
            <a:spAutoFit/>
          </a:bodyPr>
          <a:lstStyle/>
          <a:p>
            <a:pPr algn="l"/>
            <a:r>
              <a:rPr lang="en-US" u="sng" dirty="0">
                <a:solidFill>
                  <a:srgbClr val="0000CC"/>
                </a:solidFill>
              </a:rPr>
              <a:t>The twin paradox :</a:t>
            </a:r>
          </a:p>
          <a:p>
            <a:pPr algn="l"/>
            <a:r>
              <a:rPr lang="en-US" i="1" dirty="0"/>
              <a:t>Situation:</a:t>
            </a:r>
            <a:r>
              <a:rPr lang="en-US" dirty="0"/>
              <a:t> Astrid, one of the twins, travels at </a:t>
            </a:r>
            <a:r>
              <a:rPr lang="en-US" i="1" dirty="0"/>
              <a:t>v </a:t>
            </a:r>
            <a:r>
              <a:rPr lang="en-US" dirty="0"/>
              <a:t>=0.95</a:t>
            </a:r>
            <a:r>
              <a:rPr lang="en-US" i="1" dirty="0"/>
              <a:t>c</a:t>
            </a:r>
            <a:r>
              <a:rPr lang="en-US" dirty="0"/>
              <a:t> to Planet X 20 light years from the earth. After she reaches there she immediately returns to the earth at the same speed. When Astrid returns, she has aged 13 years, but her sister </a:t>
            </a:r>
            <a:r>
              <a:rPr lang="en-US" dirty="0" err="1"/>
              <a:t>Eartha</a:t>
            </a:r>
            <a:r>
              <a:rPr lang="en-US" dirty="0"/>
              <a:t> on earth has aged 42 years.</a:t>
            </a:r>
          </a:p>
          <a:p>
            <a:pPr algn="l"/>
            <a:endParaRPr lang="en-US" sz="800" dirty="0"/>
          </a:p>
          <a:p>
            <a:pPr algn="l"/>
            <a:r>
              <a:rPr lang="en-US" i="1" dirty="0"/>
              <a:t>Paradox</a:t>
            </a:r>
            <a:r>
              <a:rPr lang="en-US" dirty="0"/>
              <a:t>: Astrid thinks that she was at rest, while </a:t>
            </a:r>
            <a:r>
              <a:rPr lang="en-US" dirty="0" err="1"/>
              <a:t>Eartha</a:t>
            </a:r>
            <a:r>
              <a:rPr lang="en-US" dirty="0"/>
              <a:t> and the earth raced away from her and then headed back toward her. Therefore, </a:t>
            </a:r>
            <a:r>
              <a:rPr lang="en-US" dirty="0" err="1"/>
              <a:t>Eartha</a:t>
            </a:r>
            <a:r>
              <a:rPr lang="en-US" dirty="0"/>
              <a:t> should have aged less.</a:t>
            </a:r>
          </a:p>
          <a:p>
            <a:pPr algn="l"/>
            <a:endParaRPr lang="en-US" sz="800" dirty="0"/>
          </a:p>
          <a:p>
            <a:pPr algn="l"/>
            <a:r>
              <a:rPr lang="en-US" i="1" dirty="0"/>
              <a:t>Question</a:t>
            </a:r>
            <a:r>
              <a:rPr lang="en-US" dirty="0"/>
              <a:t>: Whose hair has turned white?</a:t>
            </a:r>
            <a:endParaRPr lang="en-US" sz="800" dirty="0"/>
          </a:p>
        </p:txBody>
      </p:sp>
      <p:sp>
        <p:nvSpPr>
          <p:cNvPr id="38917" name="Rectangle 7"/>
          <p:cNvSpPr>
            <a:spLocks noChangeArrowheads="1"/>
          </p:cNvSpPr>
          <p:nvPr/>
        </p:nvSpPr>
        <p:spPr bwMode="auto">
          <a:xfrm>
            <a:off x="361950" y="3282950"/>
            <a:ext cx="8401050" cy="1477328"/>
          </a:xfrm>
          <a:prstGeom prst="rect">
            <a:avLst/>
          </a:prstGeom>
          <a:noFill/>
          <a:ln w="12700" algn="ctr">
            <a:noFill/>
            <a:miter lim="800000"/>
            <a:headEnd/>
            <a:tailEnd/>
          </a:ln>
        </p:spPr>
        <p:txBody>
          <a:bodyPr wrap="square">
            <a:spAutoFit/>
          </a:bodyPr>
          <a:lstStyle/>
          <a:p>
            <a:pPr marL="114300" indent="-114300" algn="l"/>
            <a:r>
              <a:rPr lang="en-US" i="1" dirty="0"/>
              <a:t>Answer</a:t>
            </a:r>
            <a:r>
              <a:rPr lang="en-US" dirty="0"/>
              <a:t>:</a:t>
            </a:r>
          </a:p>
          <a:p>
            <a:pPr marL="114300" indent="-114300" algn="l">
              <a:buFontTx/>
              <a:buChar char="•"/>
            </a:pPr>
            <a:r>
              <a:rPr lang="en-US" dirty="0"/>
              <a:t>Theory of special relativity only applies to reference frames moving at uniform speeds.</a:t>
            </a:r>
          </a:p>
          <a:p>
            <a:pPr marL="114300" indent="-114300" algn="l">
              <a:buFontTx/>
              <a:buChar char="•"/>
            </a:pPr>
            <a:r>
              <a:rPr lang="en-US" dirty="0"/>
              <a:t>Astrid must experience a series of accelerations during the journey. Therefore she is not in an inertial frame and </a:t>
            </a:r>
            <a:r>
              <a:rPr lang="en-US" i="1" dirty="0"/>
              <a:t>cannot</a:t>
            </a:r>
            <a:r>
              <a:rPr lang="en-US" dirty="0"/>
              <a:t> apply the theories of special relativity.</a:t>
            </a:r>
          </a:p>
          <a:p>
            <a:pPr marL="114300" indent="-114300" algn="l">
              <a:buFontTx/>
              <a:buChar char="•"/>
            </a:pPr>
            <a:r>
              <a:rPr lang="en-US" dirty="0" err="1"/>
              <a:t>Eartha</a:t>
            </a:r>
            <a:r>
              <a:rPr lang="en-US" dirty="0"/>
              <a:t> can apply the time dilation formula. She finds that Astrid has aged 13 years.</a:t>
            </a:r>
          </a:p>
        </p:txBody>
      </p:sp>
      <p:sp>
        <p:nvSpPr>
          <p:cNvPr id="38918" name="Rectangle 8"/>
          <p:cNvSpPr>
            <a:spLocks noChangeArrowheads="1"/>
          </p:cNvSpPr>
          <p:nvPr/>
        </p:nvSpPr>
        <p:spPr bwMode="auto">
          <a:xfrm>
            <a:off x="390124" y="4837113"/>
            <a:ext cx="1067601" cy="369332"/>
          </a:xfrm>
          <a:prstGeom prst="rect">
            <a:avLst/>
          </a:prstGeom>
          <a:noFill/>
          <a:ln w="12700" algn="ctr">
            <a:noFill/>
            <a:miter lim="800000"/>
            <a:headEnd/>
            <a:tailEnd/>
          </a:ln>
        </p:spPr>
        <p:txBody>
          <a:bodyPr wrap="none">
            <a:spAutoFit/>
          </a:bodyPr>
          <a:lstStyle/>
          <a:p>
            <a:pPr>
              <a:buFont typeface="Wingdings" pitchFamily="2" charset="2"/>
              <a:buNone/>
            </a:pPr>
            <a:r>
              <a:rPr lang="en-US" i="1" u="sng" dirty="0"/>
              <a:t>Test</a:t>
            </a:r>
            <a:r>
              <a:rPr lang="en-US" u="sng" dirty="0"/>
              <a:t> 37.3.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921058E2-D96F-45E1-98FA-22991F1ACD05}" type="slidenum">
              <a:rPr lang="en-US"/>
              <a:pPr>
                <a:defRPr/>
              </a:pPr>
              <a:t>24</a:t>
            </a:fld>
            <a:endParaRPr lang="en-US"/>
          </a:p>
        </p:txBody>
      </p:sp>
      <p:sp>
        <p:nvSpPr>
          <p:cNvPr id="39939" name="Rectangle 4"/>
          <p:cNvSpPr>
            <a:spLocks noChangeArrowheads="1"/>
          </p:cNvSpPr>
          <p:nvPr/>
        </p:nvSpPr>
        <p:spPr bwMode="auto">
          <a:xfrm>
            <a:off x="471488" y="342900"/>
            <a:ext cx="8469312" cy="1661993"/>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Ch37: 3</a:t>
            </a:r>
          </a:p>
          <a:p>
            <a:pPr algn="l"/>
            <a:r>
              <a:rPr lang="en-US" b="1" dirty="0">
                <a:solidFill>
                  <a:srgbClr val="FF0000"/>
                </a:solidFill>
                <a:latin typeface="Arial" charset="0"/>
              </a:rPr>
              <a:t>Homework: </a:t>
            </a:r>
            <a:r>
              <a:rPr lang="en-US" b="1" dirty="0">
                <a:solidFill>
                  <a:srgbClr val="0000FF"/>
                </a:solidFill>
                <a:latin typeface="Arial" charset="0"/>
              </a:rPr>
              <a:t>Ch37: 6,7</a:t>
            </a:r>
          </a:p>
          <a:p>
            <a:pPr algn="l"/>
            <a:r>
              <a:rPr lang="en-US" sz="1600" dirty="0">
                <a:latin typeface="Arial" charset="0"/>
              </a:rPr>
              <a:t>Note (disambiguation):</a:t>
            </a:r>
          </a:p>
          <a:p>
            <a:pPr algn="l"/>
            <a:r>
              <a:rPr lang="en-US" sz="1600" dirty="0">
                <a:latin typeface="Arial" charset="0"/>
              </a:rPr>
              <a:t>37.6 (a) asks for your measurement of the racer’s clock.</a:t>
            </a:r>
            <a:br>
              <a:rPr lang="en-US" sz="1600" dirty="0">
                <a:latin typeface="Arial" charset="0"/>
              </a:rPr>
            </a:br>
            <a:r>
              <a:rPr lang="en-US" sz="1600" dirty="0">
                <a:latin typeface="Arial" charset="0"/>
              </a:rPr>
              <a:t>37.6 (c) asks for the racer’s measurement of your clock.</a:t>
            </a:r>
          </a:p>
          <a:p>
            <a:pPr algn="l"/>
            <a:r>
              <a:rPr lang="en-US" b="1" dirty="0">
                <a:solidFill>
                  <a:srgbClr val="FF3300"/>
                </a:solidFill>
                <a:latin typeface="Arial" charset="0"/>
              </a:rPr>
              <a:t>Due: February 7</a:t>
            </a:r>
            <a:endParaRPr lang="en-US" b="1" dirty="0">
              <a:solidFill>
                <a:srgbClr val="FF0000"/>
              </a:solidFill>
              <a:latin typeface="Arial" charset="0"/>
              <a:ea typeface="Arial Unicode MS"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1" name="Picture 3" descr="C:\Documents and Settings\pw103\My Documents\Teaching\Physics_214_Spring_2012\Other\Chapter37\Images\37_Figure10-I.jpg"/>
          <p:cNvPicPr>
            <a:picLocks noChangeAspect="1" noChangeArrowheads="1"/>
          </p:cNvPicPr>
          <p:nvPr/>
        </p:nvPicPr>
        <p:blipFill>
          <a:blip r:embed="rId2" cstate="print"/>
          <a:srcRect/>
          <a:stretch>
            <a:fillRect/>
          </a:stretch>
        </p:blipFill>
        <p:spPr bwMode="auto">
          <a:xfrm>
            <a:off x="4267200" y="3025603"/>
            <a:ext cx="4749356" cy="3448222"/>
          </a:xfrm>
          <a:prstGeom prst="rect">
            <a:avLst/>
          </a:prstGeom>
          <a:noFill/>
        </p:spPr>
      </p:pic>
      <p:sp>
        <p:nvSpPr>
          <p:cNvPr id="11" name="Slide Number Placeholder 3"/>
          <p:cNvSpPr>
            <a:spLocks noGrp="1"/>
          </p:cNvSpPr>
          <p:nvPr>
            <p:ph type="sldNum" sz="quarter" idx="12"/>
          </p:nvPr>
        </p:nvSpPr>
        <p:spPr/>
        <p:txBody>
          <a:bodyPr/>
          <a:lstStyle/>
          <a:p>
            <a:pPr>
              <a:defRPr/>
            </a:pPr>
            <a:fld id="{9603BEA9-094B-4D2A-A846-0536E263914B}" type="slidenum">
              <a:rPr lang="en-US"/>
              <a:pPr>
                <a:defRPr/>
              </a:pPr>
              <a:t>25</a:t>
            </a:fld>
            <a:endParaRPr lang="en-US"/>
          </a:p>
        </p:txBody>
      </p:sp>
      <p:sp>
        <p:nvSpPr>
          <p:cNvPr id="8196" name="Rectangle 4"/>
          <p:cNvSpPr>
            <a:spLocks noChangeArrowheads="1"/>
          </p:cNvSpPr>
          <p:nvPr/>
        </p:nvSpPr>
        <p:spPr bwMode="auto">
          <a:xfrm>
            <a:off x="266700" y="147638"/>
            <a:ext cx="4257675" cy="707886"/>
          </a:xfrm>
          <a:prstGeom prst="rect">
            <a:avLst/>
          </a:prstGeom>
          <a:noFill/>
          <a:ln w="9525">
            <a:noFill/>
            <a:miter lim="800000"/>
            <a:headEnd/>
            <a:tailEnd/>
          </a:ln>
        </p:spPr>
        <p:txBody>
          <a:bodyPr>
            <a:spAutoFit/>
          </a:bodyPr>
          <a:lstStyle/>
          <a:p>
            <a:pPr algn="l"/>
            <a:r>
              <a:rPr lang="en-US" sz="2000" b="1" u="sng" dirty="0">
                <a:solidFill>
                  <a:srgbClr val="660066"/>
                </a:solidFill>
                <a:latin typeface="Arial" charset="0"/>
              </a:rPr>
              <a:t>January 29 Length contraction</a:t>
            </a:r>
          </a:p>
          <a:p>
            <a:pPr algn="l"/>
            <a:r>
              <a:rPr lang="en-US" b="1" dirty="0">
                <a:solidFill>
                  <a:srgbClr val="660066"/>
                </a:solidFill>
              </a:rPr>
              <a:t>37.4 Relativity of length</a:t>
            </a:r>
            <a:endParaRPr lang="en-US" sz="2000" b="1" dirty="0">
              <a:solidFill>
                <a:srgbClr val="660066"/>
              </a:solidFill>
              <a:latin typeface="Arial" charset="0"/>
            </a:endParaRPr>
          </a:p>
        </p:txBody>
      </p:sp>
      <p:sp>
        <p:nvSpPr>
          <p:cNvPr id="8198" name="Rectangle 8"/>
          <p:cNvSpPr>
            <a:spLocks noChangeArrowheads="1"/>
          </p:cNvSpPr>
          <p:nvPr/>
        </p:nvSpPr>
        <p:spPr bwMode="auto">
          <a:xfrm>
            <a:off x="361950" y="1522413"/>
            <a:ext cx="8505825" cy="1477328"/>
          </a:xfrm>
          <a:prstGeom prst="rect">
            <a:avLst/>
          </a:prstGeom>
          <a:noFill/>
          <a:ln w="12700" algn="ctr">
            <a:noFill/>
            <a:miter lim="800000"/>
            <a:headEnd/>
            <a:tailEnd/>
          </a:ln>
        </p:spPr>
        <p:txBody>
          <a:bodyPr>
            <a:spAutoFit/>
          </a:bodyPr>
          <a:lstStyle/>
          <a:p>
            <a:pPr algn="l"/>
            <a:r>
              <a:rPr lang="en-US" i="1" dirty="0"/>
              <a:t>A thought experiment:</a:t>
            </a:r>
          </a:p>
          <a:p>
            <a:pPr algn="l"/>
            <a:r>
              <a:rPr lang="en-US" dirty="0"/>
              <a:t>A ruler is at rest in Mavis’ frame </a:t>
            </a:r>
            <a:r>
              <a:rPr lang="en-US" i="1" dirty="0"/>
              <a:t>S</a:t>
            </a:r>
            <a:r>
              <a:rPr lang="en-US" dirty="0"/>
              <a:t>', with one end equipped with a flashlight and the other end with a mirror.</a:t>
            </a:r>
          </a:p>
          <a:p>
            <a:pPr algn="l"/>
            <a:r>
              <a:rPr lang="en-US" i="1" u="sng" dirty="0"/>
              <a:t>Event 1</a:t>
            </a:r>
            <a:r>
              <a:rPr lang="en-US" u="sng" dirty="0"/>
              <a:t>:</a:t>
            </a:r>
            <a:r>
              <a:rPr lang="en-US" dirty="0"/>
              <a:t> The flashlight emits a pulse of light directed at the mirror.</a:t>
            </a:r>
          </a:p>
          <a:p>
            <a:pPr algn="l"/>
            <a:r>
              <a:rPr lang="en-US" i="1" u="sng" dirty="0"/>
              <a:t>Event 2</a:t>
            </a:r>
            <a:r>
              <a:rPr lang="en-US" u="sng" dirty="0"/>
              <a:t>:</a:t>
            </a:r>
            <a:r>
              <a:rPr lang="en-US" dirty="0"/>
              <a:t> The pulse returns back at the flashlight</a:t>
            </a:r>
            <a:r>
              <a:rPr lang="en-US" i="1" dirty="0"/>
              <a:t> </a:t>
            </a:r>
            <a:r>
              <a:rPr lang="en-US" dirty="0"/>
              <a:t>after being reflected.</a:t>
            </a:r>
            <a:endParaRPr lang="en-US" sz="800" dirty="0"/>
          </a:p>
        </p:txBody>
      </p:sp>
      <p:sp>
        <p:nvSpPr>
          <p:cNvPr id="10" name="Rectangle 8"/>
          <p:cNvSpPr>
            <a:spLocks noChangeArrowheads="1"/>
          </p:cNvSpPr>
          <p:nvPr/>
        </p:nvSpPr>
        <p:spPr bwMode="auto">
          <a:xfrm>
            <a:off x="314325" y="788988"/>
            <a:ext cx="8437789" cy="646331"/>
          </a:xfrm>
          <a:prstGeom prst="rect">
            <a:avLst/>
          </a:prstGeom>
          <a:noFill/>
          <a:ln w="12700" algn="ctr">
            <a:noFill/>
            <a:miter lim="800000"/>
            <a:headEnd/>
            <a:tailEnd/>
          </a:ln>
        </p:spPr>
        <p:txBody>
          <a:bodyPr wrap="square">
            <a:spAutoFit/>
          </a:bodyPr>
          <a:lstStyle/>
          <a:p>
            <a:pPr algn="l"/>
            <a:r>
              <a:rPr lang="en-US" i="1" dirty="0"/>
              <a:t>Measuring the length of a running car:</a:t>
            </a:r>
            <a:r>
              <a:rPr lang="en-US" dirty="0"/>
              <a:t> The position of the head and tail should be measured at the same time.</a:t>
            </a:r>
            <a:endParaRPr lang="en-US" i="1" dirty="0"/>
          </a:p>
        </p:txBody>
      </p:sp>
      <p:sp>
        <p:nvSpPr>
          <p:cNvPr id="12" name="Rectangle 11"/>
          <p:cNvSpPr/>
          <p:nvPr/>
        </p:nvSpPr>
        <p:spPr>
          <a:xfrm>
            <a:off x="352425" y="3137208"/>
            <a:ext cx="3619500" cy="2870016"/>
          </a:xfrm>
          <a:prstGeom prst="rect">
            <a:avLst/>
          </a:prstGeom>
        </p:spPr>
        <p:txBody>
          <a:bodyPr wrap="square">
            <a:spAutoFit/>
          </a:bodyPr>
          <a:lstStyle/>
          <a:p>
            <a:pPr algn="l"/>
            <a:r>
              <a:rPr lang="en-US" u="sng" dirty="0"/>
              <a:t>Observer in </a:t>
            </a:r>
            <a:r>
              <a:rPr lang="en-US" i="1" u="sng" dirty="0"/>
              <a:t>S </a:t>
            </a:r>
            <a:r>
              <a:rPr lang="en-US" u="sng" dirty="0"/>
              <a:t>' (Mavis):</a:t>
            </a:r>
            <a:r>
              <a:rPr lang="en-US" dirty="0"/>
              <a:t> Measures the length of the ruler as </a:t>
            </a:r>
            <a:r>
              <a:rPr lang="en-US" i="1" dirty="0"/>
              <a:t>l</a:t>
            </a:r>
            <a:r>
              <a:rPr lang="en-US" baseline="-25000" dirty="0"/>
              <a:t>0</a:t>
            </a:r>
            <a:r>
              <a:rPr lang="en-US" dirty="0"/>
              <a:t>, and the time interval between the two events as their proper time </a:t>
            </a:r>
            <a:r>
              <a:rPr lang="en-US" dirty="0">
                <a:latin typeface="Symbol" pitchFamily="18" charset="2"/>
              </a:rPr>
              <a:t>D</a:t>
            </a:r>
            <a:r>
              <a:rPr lang="en-US" i="1" dirty="0"/>
              <a:t>t</a:t>
            </a:r>
            <a:r>
              <a:rPr lang="en-US" baseline="-25000" dirty="0"/>
              <a:t>0</a:t>
            </a:r>
            <a:r>
              <a:rPr lang="en-US" i="1" dirty="0"/>
              <a:t> </a:t>
            </a:r>
            <a:r>
              <a:rPr lang="en-US" dirty="0"/>
              <a:t>=2</a:t>
            </a:r>
            <a:r>
              <a:rPr lang="en-US" i="1" dirty="0"/>
              <a:t>l</a:t>
            </a:r>
            <a:r>
              <a:rPr lang="en-US" baseline="-25000" dirty="0"/>
              <a:t>0</a:t>
            </a:r>
            <a:r>
              <a:rPr lang="en-US" dirty="0"/>
              <a:t>/</a:t>
            </a:r>
            <a:r>
              <a:rPr lang="en-US" i="1" dirty="0"/>
              <a:t>c</a:t>
            </a:r>
            <a:r>
              <a:rPr lang="en-US" dirty="0"/>
              <a:t>.</a:t>
            </a:r>
          </a:p>
          <a:p>
            <a:pPr algn="l"/>
            <a:endParaRPr lang="en-US" sz="800" dirty="0"/>
          </a:p>
          <a:p>
            <a:pPr algn="l"/>
            <a:r>
              <a:rPr lang="en-US" u="sng" dirty="0"/>
              <a:t>Observer in </a:t>
            </a:r>
            <a:r>
              <a:rPr lang="en-US" i="1" u="sng" dirty="0"/>
              <a:t>S</a:t>
            </a:r>
            <a:r>
              <a:rPr lang="en-US" u="sng" dirty="0"/>
              <a:t> (Stanley):</a:t>
            </a:r>
            <a:r>
              <a:rPr lang="en-US" dirty="0"/>
              <a:t> Measures the length of the ruler as </a:t>
            </a:r>
            <a:r>
              <a:rPr lang="en-US" i="1" dirty="0"/>
              <a:t>l</a:t>
            </a:r>
            <a:r>
              <a:rPr lang="en-US" dirty="0"/>
              <a:t>, and the time interval between the two events as </a:t>
            </a:r>
            <a:r>
              <a:rPr lang="en-US" dirty="0">
                <a:latin typeface="Symbol" pitchFamily="18" charset="2"/>
              </a:rPr>
              <a:t>D</a:t>
            </a:r>
            <a:r>
              <a:rPr lang="en-US" i="1" dirty="0"/>
              <a:t>t=</a:t>
            </a:r>
            <a:r>
              <a:rPr lang="en-US" i="1" dirty="0">
                <a:latin typeface="Symbol" pitchFamily="18" charset="2"/>
              </a:rPr>
              <a:t>g</a:t>
            </a:r>
            <a:r>
              <a:rPr lang="en-US" dirty="0">
                <a:latin typeface="Symbol" pitchFamily="18" charset="2"/>
              </a:rPr>
              <a:t> D</a:t>
            </a:r>
            <a:r>
              <a:rPr lang="en-US" i="1" dirty="0"/>
              <a:t>t</a:t>
            </a:r>
            <a:r>
              <a:rPr lang="en-US" baseline="-25000" dirty="0"/>
              <a:t>0</a:t>
            </a:r>
            <a:r>
              <a:rPr lang="en-US" dirty="0"/>
              <a:t>.</a:t>
            </a:r>
          </a:p>
          <a:p>
            <a:pPr algn="l"/>
            <a:endParaRPr lang="en-US" sz="1050" dirty="0">
              <a:cs typeface="Times New Roman" pitchFamily="18" charset="0"/>
            </a:endParaRPr>
          </a:p>
          <a:p>
            <a:pPr algn="l"/>
            <a:r>
              <a:rPr lang="en-US" dirty="0">
                <a:cs typeface="Times New Roman" pitchFamily="18" charset="0"/>
              </a:rPr>
              <a:t>What is the relation between </a:t>
            </a:r>
            <a:r>
              <a:rPr lang="en-US" i="1" dirty="0">
                <a:cs typeface="Times New Roman" pitchFamily="18" charset="0"/>
              </a:rPr>
              <a:t>l</a:t>
            </a:r>
            <a:r>
              <a:rPr lang="en-US" dirty="0">
                <a:cs typeface="Times New Roman" pitchFamily="18" charset="0"/>
              </a:rPr>
              <a:t> and </a:t>
            </a:r>
            <a:r>
              <a:rPr lang="en-US" i="1" dirty="0"/>
              <a:t>l</a:t>
            </a:r>
            <a:r>
              <a:rPr lang="en-US" baseline="-25000" dirty="0"/>
              <a:t>0</a:t>
            </a:r>
            <a:r>
              <a:rPr lang="en-US" dirty="0">
                <a:cs typeface="Times New Roman" pitchFamily="18" charset="0"/>
              </a:rPr>
              <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26</a:t>
            </a:fld>
            <a:endParaRPr lang="en-US"/>
          </a:p>
        </p:txBody>
      </p:sp>
      <p:grpSp>
        <p:nvGrpSpPr>
          <p:cNvPr id="3" name="Group 5"/>
          <p:cNvGrpSpPr/>
          <p:nvPr/>
        </p:nvGrpSpPr>
        <p:grpSpPr>
          <a:xfrm>
            <a:off x="493713" y="266700"/>
            <a:ext cx="5108679" cy="2039938"/>
            <a:chOff x="425346" y="283792"/>
            <a:chExt cx="5108679" cy="2039938"/>
          </a:xfrm>
        </p:grpSpPr>
        <p:graphicFrame>
          <p:nvGraphicFramePr>
            <p:cNvPr id="172034" name="Object 9"/>
            <p:cNvGraphicFramePr>
              <a:graphicFrameLocks noChangeAspect="1"/>
            </p:cNvGraphicFramePr>
            <p:nvPr>
              <p:extLst>
                <p:ext uri="{D42A27DB-BD31-4B8C-83A1-F6EECF244321}">
                  <p14:modId xmlns:p14="http://schemas.microsoft.com/office/powerpoint/2010/main" val="1235824134"/>
                </p:ext>
              </p:extLst>
            </p:nvPr>
          </p:nvGraphicFramePr>
          <p:xfrm>
            <a:off x="3898900" y="925513"/>
            <a:ext cx="1635125" cy="696912"/>
          </p:xfrm>
          <a:graphic>
            <a:graphicData uri="http://schemas.openxmlformats.org/presentationml/2006/ole">
              <mc:AlternateContent xmlns:mc="http://schemas.openxmlformats.org/markup-compatibility/2006">
                <mc:Choice xmlns:v="urn:schemas-microsoft-com:vml" Requires="v">
                  <p:oleObj spid="_x0000_s160006" name="Equation" r:id="rId3" imgW="1091880" imgH="469800" progId="Equation.DSMT4">
                    <p:embed/>
                  </p:oleObj>
                </mc:Choice>
                <mc:Fallback>
                  <p:oleObj name="Equation" r:id="rId3" imgW="1091880" imgH="469800" progId="Equation.DSMT4">
                    <p:embed/>
                    <p:pic>
                      <p:nvPicPr>
                        <p:cNvPr id="0"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8900" y="925513"/>
                          <a:ext cx="1635125" cy="696912"/>
                        </a:xfrm>
                        <a:prstGeom prst="rect">
                          <a:avLst/>
                        </a:prstGeom>
                        <a:solidFill>
                          <a:srgbClr val="FFFFCC"/>
                        </a:solidFill>
                        <a:ln w="19050">
                          <a:solidFill>
                            <a:srgbClr val="0000FF"/>
                          </a:solidFill>
                          <a:miter lim="800000"/>
                          <a:headEnd/>
                          <a:tailEnd/>
                        </a:ln>
                      </p:spPr>
                    </p:pic>
                  </p:oleObj>
                </mc:Fallback>
              </mc:AlternateContent>
            </a:graphicData>
          </a:graphic>
        </p:graphicFrame>
        <p:graphicFrame>
          <p:nvGraphicFramePr>
            <p:cNvPr id="172035" name="Object 3"/>
            <p:cNvGraphicFramePr>
              <a:graphicFrameLocks noChangeAspect="1"/>
            </p:cNvGraphicFramePr>
            <p:nvPr>
              <p:extLst>
                <p:ext uri="{D42A27DB-BD31-4B8C-83A1-F6EECF244321}">
                  <p14:modId xmlns:p14="http://schemas.microsoft.com/office/powerpoint/2010/main" val="4248165363"/>
                </p:ext>
              </p:extLst>
            </p:nvPr>
          </p:nvGraphicFramePr>
          <p:xfrm>
            <a:off x="425346" y="283792"/>
            <a:ext cx="3443287" cy="2039938"/>
          </p:xfrm>
          <a:graphic>
            <a:graphicData uri="http://schemas.openxmlformats.org/presentationml/2006/ole">
              <mc:AlternateContent xmlns:mc="http://schemas.openxmlformats.org/markup-compatibility/2006">
                <mc:Choice xmlns:v="urn:schemas-microsoft-com:vml" Requires="v">
                  <p:oleObj spid="_x0000_s160007" name="Equation" r:id="rId5" imgW="2298600" imgH="1371600" progId="Equation.3">
                    <p:embed/>
                  </p:oleObj>
                </mc:Choice>
                <mc:Fallback>
                  <p:oleObj name="Equation" r:id="rId5" imgW="2298600" imgH="1371600" progId="Equation.3">
                    <p:embed/>
                    <p:pic>
                      <p:nvPicPr>
                        <p:cNvPr id="0" name="Picture 3"/>
                        <p:cNvPicPr>
                          <a:picLocks noChangeAspect="1" noChangeArrowheads="1"/>
                        </p:cNvPicPr>
                        <p:nvPr/>
                      </p:nvPicPr>
                      <p:blipFill>
                        <a:blip r:embed="rId6"/>
                        <a:srcRect/>
                        <a:stretch>
                          <a:fillRect/>
                        </a:stretch>
                      </p:blipFill>
                      <p:spPr bwMode="auto">
                        <a:xfrm>
                          <a:off x="425346" y="283792"/>
                          <a:ext cx="3443287" cy="2039938"/>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0000FF"/>
                              </a:solidFill>
                              <a:miter lim="800000"/>
                              <a:headEnd/>
                              <a:tailEnd/>
                            </a14:hiddenLine>
                          </a:ext>
                        </a:extLst>
                      </p:spPr>
                    </p:pic>
                  </p:oleObj>
                </mc:Fallback>
              </mc:AlternateContent>
            </a:graphicData>
          </a:graphic>
        </p:graphicFrame>
      </p:grpSp>
      <p:sp>
        <p:nvSpPr>
          <p:cNvPr id="5" name="Rectangle 8"/>
          <p:cNvSpPr>
            <a:spLocks noChangeArrowheads="1"/>
          </p:cNvSpPr>
          <p:nvPr/>
        </p:nvSpPr>
        <p:spPr bwMode="auto">
          <a:xfrm>
            <a:off x="390525" y="2874963"/>
            <a:ext cx="8505825" cy="2831544"/>
          </a:xfrm>
          <a:prstGeom prst="rect">
            <a:avLst/>
          </a:prstGeom>
          <a:noFill/>
          <a:ln w="12700" algn="ctr">
            <a:noFill/>
            <a:miter lim="800000"/>
            <a:headEnd/>
            <a:tailEnd/>
          </a:ln>
        </p:spPr>
        <p:txBody>
          <a:bodyPr>
            <a:spAutoFit/>
          </a:bodyPr>
          <a:lstStyle/>
          <a:p>
            <a:pPr algn="l"/>
            <a:r>
              <a:rPr lang="en-US" u="sng" dirty="0">
                <a:solidFill>
                  <a:srgbClr val="990033"/>
                </a:solidFill>
              </a:rPr>
              <a:t>An equivalent simpler thought experiment:</a:t>
            </a:r>
          </a:p>
          <a:p>
            <a:pPr algn="l"/>
            <a:r>
              <a:rPr lang="en-US" dirty="0"/>
              <a:t>A spacecraft is traveling with a speed </a:t>
            </a:r>
            <a:r>
              <a:rPr lang="en-US" i="1" dirty="0"/>
              <a:t>u.</a:t>
            </a:r>
            <a:r>
              <a:rPr lang="en-US" dirty="0"/>
              <a:t> </a:t>
            </a:r>
          </a:p>
          <a:p>
            <a:pPr algn="l"/>
            <a:r>
              <a:rPr lang="en-US" i="1" u="sng" dirty="0"/>
              <a:t>Event 1</a:t>
            </a:r>
            <a:r>
              <a:rPr lang="en-US" u="sng" dirty="0"/>
              <a:t>:</a:t>
            </a:r>
            <a:r>
              <a:rPr lang="en-US" dirty="0"/>
              <a:t> The spacecraft leaves star A.</a:t>
            </a:r>
          </a:p>
          <a:p>
            <a:pPr algn="l"/>
            <a:r>
              <a:rPr lang="en-US" i="1" u="sng" dirty="0"/>
              <a:t>Event 2</a:t>
            </a:r>
            <a:r>
              <a:rPr lang="en-US" u="sng" dirty="0"/>
              <a:t>:</a:t>
            </a:r>
            <a:r>
              <a:rPr lang="en-US" dirty="0"/>
              <a:t> The space craft reaches star B.</a:t>
            </a:r>
          </a:p>
          <a:p>
            <a:pPr algn="l"/>
            <a:endParaRPr lang="en-US" sz="800" dirty="0"/>
          </a:p>
          <a:p>
            <a:pPr algn="l"/>
            <a:r>
              <a:rPr lang="en-US" u="sng" dirty="0"/>
              <a:t>Observer on the earth:</a:t>
            </a:r>
            <a:r>
              <a:rPr lang="en-US" dirty="0"/>
              <a:t> Measures the distance between the stars as </a:t>
            </a:r>
            <a:r>
              <a:rPr lang="en-US" i="1" dirty="0"/>
              <a:t>l</a:t>
            </a:r>
            <a:r>
              <a:rPr lang="en-US" baseline="-25000" dirty="0"/>
              <a:t>0</a:t>
            </a:r>
            <a:r>
              <a:rPr lang="en-US" dirty="0"/>
              <a:t>. The time interval for finishing the voyage is </a:t>
            </a:r>
            <a:r>
              <a:rPr lang="en-US" dirty="0">
                <a:latin typeface="Symbol" pitchFamily="18" charset="2"/>
              </a:rPr>
              <a:t>D</a:t>
            </a:r>
            <a:r>
              <a:rPr lang="en-US" i="1" dirty="0"/>
              <a:t>t </a:t>
            </a:r>
            <a:r>
              <a:rPr lang="en-US" dirty="0"/>
              <a:t>=</a:t>
            </a:r>
            <a:r>
              <a:rPr lang="en-US" i="1" dirty="0"/>
              <a:t>l</a:t>
            </a:r>
            <a:r>
              <a:rPr lang="en-US" baseline="-25000" dirty="0"/>
              <a:t>0</a:t>
            </a:r>
            <a:r>
              <a:rPr lang="en-US" dirty="0"/>
              <a:t>/</a:t>
            </a:r>
            <a:r>
              <a:rPr lang="en-US" i="1" dirty="0"/>
              <a:t>u</a:t>
            </a:r>
            <a:r>
              <a:rPr lang="en-US" dirty="0"/>
              <a:t>.</a:t>
            </a:r>
          </a:p>
          <a:p>
            <a:pPr algn="l"/>
            <a:endParaRPr lang="en-US" sz="800" dirty="0"/>
          </a:p>
          <a:p>
            <a:pPr algn="l"/>
            <a:r>
              <a:rPr lang="en-US" u="sng" dirty="0"/>
              <a:t>Observer in the spacecraft:</a:t>
            </a:r>
            <a:r>
              <a:rPr lang="en-US" dirty="0"/>
              <a:t> Measures the proper time interval for the voyage because the two events occur at the same position for him. </a:t>
            </a:r>
            <a:r>
              <a:rPr lang="en-US" dirty="0">
                <a:latin typeface="Symbol" pitchFamily="18" charset="2"/>
              </a:rPr>
              <a:t>D</a:t>
            </a:r>
            <a:r>
              <a:rPr lang="en-US" i="1" dirty="0"/>
              <a:t>t</a:t>
            </a:r>
            <a:r>
              <a:rPr lang="en-US" baseline="-25000" dirty="0"/>
              <a:t>0</a:t>
            </a:r>
            <a:r>
              <a:rPr lang="en-US" i="1" dirty="0"/>
              <a:t> </a:t>
            </a:r>
            <a:r>
              <a:rPr lang="en-US" dirty="0"/>
              <a:t>= </a:t>
            </a:r>
            <a:r>
              <a:rPr lang="en-US" dirty="0">
                <a:latin typeface="Symbol" pitchFamily="18" charset="2"/>
              </a:rPr>
              <a:t>D</a:t>
            </a:r>
            <a:r>
              <a:rPr lang="en-US" i="1" dirty="0"/>
              <a:t>t </a:t>
            </a:r>
            <a:r>
              <a:rPr lang="en-US" dirty="0"/>
              <a:t>/</a:t>
            </a:r>
            <a:r>
              <a:rPr lang="en-US" i="1" dirty="0">
                <a:latin typeface="Symbol" pitchFamily="18" charset="2"/>
              </a:rPr>
              <a:t>g</a:t>
            </a:r>
            <a:r>
              <a:rPr lang="en-US" dirty="0"/>
              <a:t>. He concludes that the distance between the two stars is </a:t>
            </a:r>
            <a:r>
              <a:rPr lang="en-US" i="1" dirty="0"/>
              <a:t>l </a:t>
            </a:r>
            <a:r>
              <a:rPr lang="en-US" dirty="0"/>
              <a:t>= </a:t>
            </a:r>
            <a:r>
              <a:rPr lang="en-US" i="1" dirty="0"/>
              <a:t>u</a:t>
            </a:r>
            <a:r>
              <a:rPr lang="en-US" dirty="0"/>
              <a:t> </a:t>
            </a:r>
            <a:r>
              <a:rPr lang="en-US" dirty="0">
                <a:latin typeface="Symbol" pitchFamily="18" charset="2"/>
              </a:rPr>
              <a:t>D</a:t>
            </a:r>
            <a:r>
              <a:rPr lang="en-US" i="1" dirty="0"/>
              <a:t>t</a:t>
            </a:r>
            <a:r>
              <a:rPr lang="en-US" baseline="-25000" dirty="0"/>
              <a:t>0</a:t>
            </a:r>
            <a:r>
              <a:rPr lang="en-US" i="1" dirty="0"/>
              <a:t>=u</a:t>
            </a:r>
            <a:r>
              <a:rPr lang="en-US" dirty="0"/>
              <a:t> </a:t>
            </a:r>
            <a:r>
              <a:rPr lang="en-US" dirty="0">
                <a:latin typeface="Symbol" pitchFamily="18" charset="2"/>
              </a:rPr>
              <a:t>D</a:t>
            </a:r>
            <a:r>
              <a:rPr lang="en-US" i="1" dirty="0"/>
              <a:t>t </a:t>
            </a:r>
            <a:r>
              <a:rPr lang="en-US" dirty="0"/>
              <a:t>/</a:t>
            </a:r>
            <a:r>
              <a:rPr lang="en-US" i="1" dirty="0">
                <a:latin typeface="Symbol" pitchFamily="18" charset="2"/>
              </a:rPr>
              <a:t>g </a:t>
            </a:r>
            <a:r>
              <a:rPr lang="en-US" dirty="0"/>
              <a:t>=</a:t>
            </a:r>
            <a:r>
              <a:rPr lang="en-US" i="1" dirty="0"/>
              <a:t>l</a:t>
            </a:r>
            <a:r>
              <a:rPr lang="en-US" baseline="-25000" dirty="0"/>
              <a:t>0</a:t>
            </a:r>
            <a:r>
              <a:rPr lang="en-US" i="1" baseline="-25000" dirty="0"/>
              <a:t> </a:t>
            </a:r>
            <a:r>
              <a:rPr lang="en-US" dirty="0"/>
              <a:t>/</a:t>
            </a:r>
            <a:r>
              <a:rPr lang="en-US" i="1" dirty="0">
                <a:latin typeface="Symbol" pitchFamily="18" charset="2"/>
              </a:rPr>
              <a:t>g .</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0" name="Rectangle 11"/>
          <p:cNvSpPr>
            <a:spLocks noChangeArrowheads="1"/>
          </p:cNvSpPr>
          <p:nvPr/>
        </p:nvSpPr>
        <p:spPr bwMode="auto">
          <a:xfrm>
            <a:off x="349250" y="1007002"/>
            <a:ext cx="8337549" cy="1338828"/>
          </a:xfrm>
          <a:prstGeom prst="rect">
            <a:avLst/>
          </a:prstGeom>
          <a:noFill/>
          <a:ln w="12700" algn="ctr">
            <a:noFill/>
            <a:miter lim="800000"/>
            <a:headEnd/>
            <a:tailEnd/>
          </a:ln>
        </p:spPr>
        <p:txBody>
          <a:bodyPr wrap="square">
            <a:spAutoFit/>
          </a:bodyPr>
          <a:lstStyle/>
          <a:p>
            <a:pPr algn="l"/>
            <a:r>
              <a:rPr lang="en-US" b="1" u="sng" dirty="0">
                <a:solidFill>
                  <a:srgbClr val="0000FF"/>
                </a:solidFill>
              </a:rPr>
              <a:t>Length contraction:</a:t>
            </a:r>
          </a:p>
          <a:p>
            <a:pPr algn="l"/>
            <a:r>
              <a:rPr lang="en-US" dirty="0"/>
              <a:t>The length of an object measured in a reference frame that is moving with respect to the object is always less than the proper length: </a:t>
            </a:r>
            <a:r>
              <a:rPr lang="en-US" i="1" dirty="0"/>
              <a:t>l </a:t>
            </a:r>
            <a:r>
              <a:rPr lang="en-US" dirty="0"/>
              <a:t>=</a:t>
            </a:r>
            <a:r>
              <a:rPr lang="en-US" i="1" dirty="0"/>
              <a:t>l</a:t>
            </a:r>
            <a:r>
              <a:rPr lang="en-US" baseline="-25000" dirty="0"/>
              <a:t>0</a:t>
            </a:r>
            <a:r>
              <a:rPr lang="en-US" i="1" baseline="-25000" dirty="0"/>
              <a:t> </a:t>
            </a:r>
            <a:r>
              <a:rPr lang="en-US" dirty="0"/>
              <a:t>/</a:t>
            </a:r>
            <a:r>
              <a:rPr lang="en-US" i="1" dirty="0">
                <a:latin typeface="Symbol" pitchFamily="18" charset="2"/>
              </a:rPr>
              <a:t>g</a:t>
            </a:r>
            <a:r>
              <a:rPr lang="en-US" dirty="0"/>
              <a:t>.</a:t>
            </a:r>
          </a:p>
          <a:p>
            <a:pPr algn="l"/>
            <a:endParaRPr lang="en-US" sz="900" dirty="0">
              <a:sym typeface="Wingdings" pitchFamily="2" charset="2"/>
            </a:endParaRPr>
          </a:p>
          <a:p>
            <a:pPr algn="l"/>
            <a:r>
              <a:rPr lang="en-US" dirty="0">
                <a:sym typeface="Wingdings" pitchFamily="2" charset="2"/>
              </a:rPr>
              <a:t></a:t>
            </a:r>
            <a:r>
              <a:rPr lang="en-US" b="1" u="sng" dirty="0">
                <a:solidFill>
                  <a:srgbClr val="0000FF"/>
                </a:solidFill>
              </a:rPr>
              <a:t>A moving ruler shrinks</a:t>
            </a:r>
            <a:r>
              <a:rPr lang="en-US" dirty="0">
                <a:solidFill>
                  <a:srgbClr val="3333CC"/>
                </a:solidFill>
              </a:rPr>
              <a:t>.</a:t>
            </a:r>
            <a:endParaRPr lang="en-US" b="1" u="sng" dirty="0">
              <a:solidFill>
                <a:srgbClr val="0000FF"/>
              </a:solidFill>
            </a:endParaRPr>
          </a:p>
        </p:txBody>
      </p:sp>
      <p:sp>
        <p:nvSpPr>
          <p:cNvPr id="11" name="Slide Number Placeholder 3"/>
          <p:cNvSpPr>
            <a:spLocks noGrp="1"/>
          </p:cNvSpPr>
          <p:nvPr>
            <p:ph type="sldNum" sz="quarter" idx="12"/>
          </p:nvPr>
        </p:nvSpPr>
        <p:spPr/>
        <p:txBody>
          <a:bodyPr/>
          <a:lstStyle/>
          <a:p>
            <a:pPr>
              <a:defRPr/>
            </a:pPr>
            <a:fld id="{9603BEA9-094B-4D2A-A846-0536E263914B}" type="slidenum">
              <a:rPr lang="en-US"/>
              <a:pPr>
                <a:defRPr/>
              </a:pPr>
              <a:t>27</a:t>
            </a:fld>
            <a:endParaRPr lang="en-US"/>
          </a:p>
        </p:txBody>
      </p:sp>
      <p:sp>
        <p:nvSpPr>
          <p:cNvPr id="8199" name="Rectangle 10"/>
          <p:cNvSpPr>
            <a:spLocks noChangeArrowheads="1"/>
          </p:cNvSpPr>
          <p:nvPr/>
        </p:nvSpPr>
        <p:spPr bwMode="auto">
          <a:xfrm>
            <a:off x="342899" y="2391303"/>
            <a:ext cx="8315326" cy="923330"/>
          </a:xfrm>
          <a:prstGeom prst="rect">
            <a:avLst/>
          </a:prstGeom>
          <a:noFill/>
          <a:ln w="12700" algn="ctr">
            <a:noFill/>
            <a:miter lim="800000"/>
            <a:headEnd/>
            <a:tailEnd/>
          </a:ln>
        </p:spPr>
        <p:txBody>
          <a:bodyPr wrap="square">
            <a:spAutoFit/>
          </a:bodyPr>
          <a:lstStyle/>
          <a:p>
            <a:pPr algn="l"/>
            <a:r>
              <a:rPr lang="en-US" u="sng" dirty="0"/>
              <a:t>Lengths perpendicular to the relative motion:</a:t>
            </a:r>
          </a:p>
          <a:p>
            <a:pPr algn="l"/>
            <a:r>
              <a:rPr lang="en-US" dirty="0"/>
              <a:t>Length contraction takes place only along the direction of motion.</a:t>
            </a:r>
            <a:r>
              <a:rPr lang="en-US" i="1" dirty="0">
                <a:latin typeface="Symbol" pitchFamily="18" charset="2"/>
              </a:rPr>
              <a:t> </a:t>
            </a:r>
            <a:r>
              <a:rPr lang="en-US" dirty="0">
                <a:cs typeface="Times New Roman" pitchFamily="18" charset="0"/>
              </a:rPr>
              <a:t>Lengths that are perpendicular to the direction of motion are not contracted.</a:t>
            </a:r>
          </a:p>
        </p:txBody>
      </p:sp>
      <p:sp>
        <p:nvSpPr>
          <p:cNvPr id="9" name="Rectangle 6"/>
          <p:cNvSpPr>
            <a:spLocks noChangeArrowheads="1"/>
          </p:cNvSpPr>
          <p:nvPr/>
        </p:nvSpPr>
        <p:spPr bwMode="auto">
          <a:xfrm>
            <a:off x="330200" y="331788"/>
            <a:ext cx="8512175" cy="641350"/>
          </a:xfrm>
          <a:prstGeom prst="rect">
            <a:avLst/>
          </a:prstGeom>
          <a:noFill/>
          <a:ln w="12700" algn="ctr">
            <a:noFill/>
            <a:miter lim="800000"/>
            <a:headEnd/>
            <a:tailEnd/>
          </a:ln>
        </p:spPr>
        <p:txBody>
          <a:bodyPr>
            <a:spAutoFit/>
          </a:bodyPr>
          <a:lstStyle/>
          <a:p>
            <a:pPr algn="l"/>
            <a:r>
              <a:rPr lang="en-US" b="1" u="sng" dirty="0">
                <a:solidFill>
                  <a:srgbClr val="0000FF"/>
                </a:solidFill>
              </a:rPr>
              <a:t>Proper length</a:t>
            </a:r>
            <a:r>
              <a:rPr lang="en-US" b="1" dirty="0">
                <a:solidFill>
                  <a:srgbClr val="0000FF"/>
                </a:solidFill>
              </a:rPr>
              <a:t> </a:t>
            </a:r>
            <a:r>
              <a:rPr lang="en-US" i="1" dirty="0">
                <a:solidFill>
                  <a:srgbClr val="0000FF"/>
                </a:solidFill>
              </a:rPr>
              <a:t>l</a:t>
            </a:r>
            <a:r>
              <a:rPr lang="en-US" baseline="-25000" dirty="0">
                <a:solidFill>
                  <a:srgbClr val="0000FF"/>
                </a:solidFill>
              </a:rPr>
              <a:t>0</a:t>
            </a:r>
            <a:r>
              <a:rPr lang="en-US" b="1" dirty="0">
                <a:solidFill>
                  <a:srgbClr val="0000FF"/>
                </a:solidFill>
              </a:rPr>
              <a:t> :</a:t>
            </a:r>
            <a:r>
              <a:rPr lang="en-US" dirty="0">
                <a:solidFill>
                  <a:srgbClr val="0000FF"/>
                </a:solidFill>
              </a:rPr>
              <a:t> </a:t>
            </a:r>
            <a:r>
              <a:rPr lang="en-US" dirty="0"/>
              <a:t>The proper length of an object is the length of the object measured by someone who is at rest relative to the object.</a:t>
            </a:r>
          </a:p>
        </p:txBody>
      </p:sp>
      <p:pic>
        <p:nvPicPr>
          <p:cNvPr id="171011" name="Picture 3" descr="C:\Documents and Settings\pw103\My Documents\Teaching\Physics_214_Spring_2012\Other\Chapter37\Images\37_Figure12-I.jpg"/>
          <p:cNvPicPr>
            <a:picLocks noChangeAspect="1" noChangeArrowheads="1"/>
          </p:cNvPicPr>
          <p:nvPr/>
        </p:nvPicPr>
        <p:blipFill>
          <a:blip r:embed="rId2" cstate="print"/>
          <a:srcRect/>
          <a:stretch>
            <a:fillRect/>
          </a:stretch>
        </p:blipFill>
        <p:spPr bwMode="auto">
          <a:xfrm>
            <a:off x="4791075" y="3543300"/>
            <a:ext cx="3993983" cy="1611985"/>
          </a:xfrm>
          <a:prstGeom prst="rect">
            <a:avLst/>
          </a:prstGeom>
          <a:noFill/>
        </p:spPr>
      </p:pic>
      <p:sp>
        <p:nvSpPr>
          <p:cNvPr id="12" name="Rectangle 10"/>
          <p:cNvSpPr>
            <a:spLocks noChangeArrowheads="1"/>
          </p:cNvSpPr>
          <p:nvPr/>
        </p:nvSpPr>
        <p:spPr bwMode="auto">
          <a:xfrm>
            <a:off x="336547" y="3297699"/>
            <a:ext cx="4495801" cy="2862322"/>
          </a:xfrm>
          <a:prstGeom prst="rect">
            <a:avLst/>
          </a:prstGeom>
          <a:noFill/>
          <a:ln w="12700" algn="ctr">
            <a:noFill/>
            <a:miter lim="800000"/>
            <a:headEnd/>
            <a:tailEnd/>
          </a:ln>
        </p:spPr>
        <p:txBody>
          <a:bodyPr wrap="square">
            <a:spAutoFit/>
          </a:bodyPr>
          <a:lstStyle/>
          <a:p>
            <a:pPr algn="l"/>
            <a:r>
              <a:rPr lang="en-US" i="1" dirty="0"/>
              <a:t>A thought experiment:</a:t>
            </a:r>
          </a:p>
          <a:p>
            <a:pPr algn="l"/>
            <a:r>
              <a:rPr lang="en-US" dirty="0"/>
              <a:t>Two identical meter sticks stand </a:t>
            </a:r>
            <a:r>
              <a:rPr lang="en-US" i="1" dirty="0"/>
              <a:t>vertically</a:t>
            </a:r>
            <a:r>
              <a:rPr lang="en-US" dirty="0"/>
              <a:t>, with one end at </a:t>
            </a:r>
            <a:r>
              <a:rPr lang="en-US" i="1" dirty="0"/>
              <a:t>O</a:t>
            </a:r>
            <a:r>
              <a:rPr lang="en-US" dirty="0"/>
              <a:t> and </a:t>
            </a:r>
            <a:r>
              <a:rPr lang="en-US" i="1" dirty="0"/>
              <a:t>O</a:t>
            </a:r>
            <a:r>
              <a:rPr lang="en-US" dirty="0"/>
              <a:t> ', respectively.</a:t>
            </a:r>
          </a:p>
          <a:p>
            <a:pPr algn="l"/>
            <a:r>
              <a:rPr lang="en-US" dirty="0"/>
              <a:t>When the two sticks meet, Stanley marks the point on Mavis’ stick that coincide with his 50 cm line.</a:t>
            </a:r>
          </a:p>
          <a:p>
            <a:pPr algn="l"/>
            <a:r>
              <a:rPr lang="en-US" dirty="0">
                <a:cs typeface="Times New Roman" pitchFamily="18" charset="0"/>
              </a:rPr>
              <a:t>If the mark is </a:t>
            </a:r>
            <a:r>
              <a:rPr lang="en-US" i="1" dirty="0">
                <a:cs typeface="Times New Roman" pitchFamily="18" charset="0"/>
              </a:rPr>
              <a:t>below</a:t>
            </a:r>
            <a:r>
              <a:rPr lang="en-US" dirty="0">
                <a:cs typeface="Times New Roman" pitchFamily="18" charset="0"/>
              </a:rPr>
              <a:t> the 50cm line of Mavis’ stick, then Stanley will conclude that a moving stick becomes longer. However, Mavis will conclude that a moving stick becomes shorter.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6D18F804-3028-453B-BC45-39D4380C3F29}" type="slidenum">
              <a:rPr lang="en-US"/>
              <a:pPr>
                <a:defRPr/>
              </a:pPr>
              <a:t>28</a:t>
            </a:fld>
            <a:endParaRPr lang="en-US"/>
          </a:p>
        </p:txBody>
      </p:sp>
      <p:sp>
        <p:nvSpPr>
          <p:cNvPr id="41987" name="Rectangle 5"/>
          <p:cNvSpPr>
            <a:spLocks noChangeArrowheads="1"/>
          </p:cNvSpPr>
          <p:nvPr/>
        </p:nvSpPr>
        <p:spPr bwMode="auto">
          <a:xfrm>
            <a:off x="366713" y="304800"/>
            <a:ext cx="2795587" cy="923330"/>
          </a:xfrm>
          <a:prstGeom prst="rect">
            <a:avLst/>
          </a:prstGeom>
          <a:noFill/>
          <a:ln w="19050">
            <a:solidFill>
              <a:srgbClr val="FF3300"/>
            </a:solidFill>
            <a:miter lim="800000"/>
            <a:headEnd/>
            <a:tailEnd/>
          </a:ln>
        </p:spPr>
        <p:txBody>
          <a:bodyPr>
            <a:spAutoFit/>
          </a:bodyPr>
          <a:lstStyle/>
          <a:p>
            <a:pPr algn="l"/>
            <a:r>
              <a:rPr lang="en-US" b="1" dirty="0">
                <a:solidFill>
                  <a:srgbClr val="0000FF"/>
                </a:solidFill>
                <a:latin typeface="Arial" charset="0"/>
                <a:ea typeface="Arial Unicode MS" pitchFamily="34" charset="-128"/>
              </a:rPr>
              <a:t>Read: Ch37: 4</a:t>
            </a:r>
          </a:p>
          <a:p>
            <a:pPr algn="l"/>
            <a:r>
              <a:rPr lang="en-US" b="1" dirty="0">
                <a:solidFill>
                  <a:srgbClr val="FF0000"/>
                </a:solidFill>
                <a:latin typeface="Arial" charset="0"/>
              </a:rPr>
              <a:t>Homework: </a:t>
            </a:r>
            <a:r>
              <a:rPr lang="en-US" b="1" dirty="0">
                <a:solidFill>
                  <a:srgbClr val="0000FF"/>
                </a:solidFill>
                <a:latin typeface="Arial" charset="0"/>
              </a:rPr>
              <a:t>Ch37: 9,10</a:t>
            </a:r>
          </a:p>
          <a:p>
            <a:pPr algn="l"/>
            <a:r>
              <a:rPr lang="en-US" b="1" dirty="0">
                <a:solidFill>
                  <a:srgbClr val="FF3300"/>
                </a:solidFill>
                <a:latin typeface="Arial" charset="0"/>
              </a:rPr>
              <a:t>Due: February 7</a:t>
            </a:r>
            <a:endParaRPr lang="en-US" b="1" dirty="0">
              <a:solidFill>
                <a:srgbClr val="FF0000"/>
              </a:solidFill>
              <a:latin typeface="Arial" charset="0"/>
              <a:ea typeface="Arial Unicode MS"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5" name="Text Box 11"/>
          <p:cNvSpPr txBox="1">
            <a:spLocks noChangeArrowheads="1"/>
          </p:cNvSpPr>
          <p:nvPr/>
        </p:nvSpPr>
        <p:spPr bwMode="auto">
          <a:xfrm>
            <a:off x="352425" y="3380317"/>
            <a:ext cx="8372475" cy="3231654"/>
          </a:xfrm>
          <a:prstGeom prst="rect">
            <a:avLst/>
          </a:prstGeom>
          <a:noFill/>
          <a:ln w="12700" algn="ctr">
            <a:noFill/>
            <a:miter lim="800000"/>
            <a:headEnd/>
            <a:tailEnd/>
          </a:ln>
        </p:spPr>
        <p:txBody>
          <a:bodyPr wrap="square">
            <a:spAutoFit/>
          </a:bodyPr>
          <a:lstStyle/>
          <a:p>
            <a:pPr algn="l"/>
            <a:r>
              <a:rPr lang="en-US" i="1" u="sng" dirty="0"/>
              <a:t>Example </a:t>
            </a:r>
            <a:r>
              <a:rPr lang="en-US" u="sng" dirty="0"/>
              <a:t>37.4</a:t>
            </a:r>
            <a:r>
              <a:rPr lang="en-US" dirty="0"/>
              <a:t>: How long is the spaceship?</a:t>
            </a:r>
          </a:p>
          <a:p>
            <a:pPr algn="l"/>
            <a:endParaRPr lang="en-US" sz="800" i="1" u="sng" dirty="0"/>
          </a:p>
          <a:p>
            <a:pPr algn="l"/>
            <a:r>
              <a:rPr lang="en-US" i="1" u="sng" dirty="0"/>
              <a:t>Example </a:t>
            </a:r>
            <a:r>
              <a:rPr lang="en-US" u="sng" dirty="0"/>
              <a:t>37.5</a:t>
            </a:r>
            <a:r>
              <a:rPr lang="en-US" dirty="0"/>
              <a:t>: How far apart are the observers?</a:t>
            </a:r>
          </a:p>
          <a:p>
            <a:pPr algn="l"/>
            <a:endParaRPr lang="en-US" sz="800" i="1" u="sng" dirty="0"/>
          </a:p>
          <a:p>
            <a:pPr algn="l"/>
            <a:r>
              <a:rPr lang="en-US" dirty="0"/>
              <a:t>Example: Moving with a muon</a:t>
            </a:r>
          </a:p>
          <a:p>
            <a:pPr algn="l"/>
            <a:r>
              <a:rPr lang="en-US" u="sng" dirty="0"/>
              <a:t>The observer on the earth:</a:t>
            </a:r>
            <a:r>
              <a:rPr lang="en-US" dirty="0"/>
              <a:t> Measures the proper travel distance, but the lifetime is longer because of time dilation.</a:t>
            </a:r>
          </a:p>
          <a:p>
            <a:pPr algn="l"/>
            <a:r>
              <a:rPr lang="en-US" u="sng" dirty="0"/>
              <a:t>The observer on the muon:</a:t>
            </a:r>
            <a:r>
              <a:rPr lang="en-US" dirty="0"/>
              <a:t> Measures the proper lifetime, but the travel distance is shorter because of length contraction.</a:t>
            </a:r>
          </a:p>
          <a:p>
            <a:pPr algn="l"/>
            <a:r>
              <a:rPr lang="en-US" u="sng" dirty="0"/>
              <a:t>The outcome of the experiment</a:t>
            </a:r>
            <a:r>
              <a:rPr lang="en-US" dirty="0"/>
              <a:t> is the </a:t>
            </a:r>
            <a:r>
              <a:rPr lang="en-US" i="1" dirty="0"/>
              <a:t>same</a:t>
            </a:r>
            <a:r>
              <a:rPr lang="en-US" dirty="0"/>
              <a:t> for both observers. Length contraction and time dilation are consistent with each other.</a:t>
            </a:r>
          </a:p>
          <a:p>
            <a:pPr algn="l"/>
            <a:endParaRPr lang="en-US" sz="800" i="1" u="sng" dirty="0"/>
          </a:p>
          <a:p>
            <a:pPr algn="l"/>
            <a:r>
              <a:rPr lang="en-US" i="1" u="sng" dirty="0"/>
              <a:t>Test</a:t>
            </a:r>
            <a:r>
              <a:rPr lang="en-US" u="sng" dirty="0"/>
              <a:t> 37.4.</a:t>
            </a:r>
            <a:endParaRPr lang="en-US" dirty="0"/>
          </a:p>
        </p:txBody>
      </p:sp>
      <p:sp>
        <p:nvSpPr>
          <p:cNvPr id="7" name="Slide Number Placeholder 3"/>
          <p:cNvSpPr>
            <a:spLocks noGrp="1"/>
          </p:cNvSpPr>
          <p:nvPr>
            <p:ph type="sldNum" sz="quarter" idx="12"/>
          </p:nvPr>
        </p:nvSpPr>
        <p:spPr/>
        <p:txBody>
          <a:bodyPr/>
          <a:lstStyle/>
          <a:p>
            <a:pPr>
              <a:defRPr/>
            </a:pPr>
            <a:fld id="{39048F04-0E32-4A30-A472-A8B0855BD198}" type="slidenum">
              <a:rPr lang="en-US"/>
              <a:pPr>
                <a:defRPr/>
              </a:pPr>
              <a:t>29</a:t>
            </a:fld>
            <a:endParaRPr lang="en-US"/>
          </a:p>
        </p:txBody>
      </p:sp>
      <p:sp>
        <p:nvSpPr>
          <p:cNvPr id="40963" name="Rectangle 4"/>
          <p:cNvSpPr>
            <a:spLocks noChangeArrowheads="1"/>
          </p:cNvSpPr>
          <p:nvPr/>
        </p:nvSpPr>
        <p:spPr bwMode="auto">
          <a:xfrm>
            <a:off x="333375" y="589488"/>
            <a:ext cx="8480425" cy="1200329"/>
          </a:xfrm>
          <a:prstGeom prst="rect">
            <a:avLst/>
          </a:prstGeom>
          <a:noFill/>
          <a:ln w="12700" algn="ctr">
            <a:noFill/>
            <a:miter lim="800000"/>
            <a:headEnd/>
            <a:tailEnd/>
          </a:ln>
        </p:spPr>
        <p:txBody>
          <a:bodyPr wrap="square">
            <a:spAutoFit/>
          </a:bodyPr>
          <a:lstStyle/>
          <a:p>
            <a:pPr algn="l"/>
            <a:r>
              <a:rPr lang="en-US" b="1" u="sng" dirty="0">
                <a:solidFill>
                  <a:srgbClr val="0000FF"/>
                </a:solidFill>
              </a:rPr>
              <a:t>Proper length and proper time:</a:t>
            </a:r>
          </a:p>
          <a:p>
            <a:pPr algn="l"/>
            <a:r>
              <a:rPr lang="en-US" dirty="0"/>
              <a:t>The </a:t>
            </a:r>
            <a:r>
              <a:rPr lang="en-US" i="1" dirty="0"/>
              <a:t>proper length</a:t>
            </a:r>
            <a:r>
              <a:rPr lang="en-US" dirty="0"/>
              <a:t> is measured by an observer for whom the end points of the object remain fixed in space. The </a:t>
            </a:r>
            <a:r>
              <a:rPr lang="en-US" i="1" dirty="0"/>
              <a:t>proper time interval</a:t>
            </a:r>
            <a:r>
              <a:rPr lang="en-US" dirty="0"/>
              <a:t> is measured by someone for whom the two events take place at the same position in space.</a:t>
            </a:r>
          </a:p>
        </p:txBody>
      </p:sp>
      <p:sp>
        <p:nvSpPr>
          <p:cNvPr id="6" name="Rectangle 4"/>
          <p:cNvSpPr>
            <a:spLocks noChangeArrowheads="1"/>
          </p:cNvSpPr>
          <p:nvPr/>
        </p:nvSpPr>
        <p:spPr bwMode="auto">
          <a:xfrm>
            <a:off x="352425" y="204788"/>
            <a:ext cx="6162675" cy="400110"/>
          </a:xfrm>
          <a:prstGeom prst="rect">
            <a:avLst/>
          </a:prstGeom>
          <a:noFill/>
          <a:ln w="9525">
            <a:noFill/>
            <a:miter lim="800000"/>
            <a:headEnd/>
            <a:tailEnd/>
          </a:ln>
        </p:spPr>
        <p:txBody>
          <a:bodyPr>
            <a:spAutoFit/>
          </a:bodyPr>
          <a:lstStyle/>
          <a:p>
            <a:pPr algn="l"/>
            <a:r>
              <a:rPr lang="en-US" sz="2000" b="1" u="sng" dirty="0">
                <a:solidFill>
                  <a:srgbClr val="660066"/>
                </a:solidFill>
                <a:latin typeface="Arial" charset="0"/>
              </a:rPr>
              <a:t>January 31 Length contraction: Applications</a:t>
            </a:r>
            <a:endParaRPr lang="en-US" b="1" dirty="0">
              <a:solidFill>
                <a:srgbClr val="660066"/>
              </a:solidFill>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2212231546"/>
              </p:ext>
            </p:extLst>
          </p:nvPr>
        </p:nvGraphicFramePr>
        <p:xfrm>
          <a:off x="463021" y="1857553"/>
          <a:ext cx="2151062" cy="641350"/>
        </p:xfrm>
        <a:graphic>
          <a:graphicData uri="http://schemas.openxmlformats.org/presentationml/2006/ole">
            <mc:AlternateContent xmlns:mc="http://schemas.openxmlformats.org/markup-compatibility/2006">
              <mc:Choice xmlns:v="urn:schemas-microsoft-com:vml" Requires="v">
                <p:oleObj spid="_x0000_s177317" name="Equation" r:id="rId3" imgW="1435100" imgH="431800" progId="Equation.DSMT4">
                  <p:embed/>
                </p:oleObj>
              </mc:Choice>
              <mc:Fallback>
                <p:oleObj name="Equation" r:id="rId3" imgW="1435100" imgH="431800" progId="Equation.DSMT4">
                  <p:embed/>
                  <p:pic>
                    <p:nvPicPr>
                      <p:cNvPr id="0" name="Object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021" y="1857553"/>
                        <a:ext cx="2151062" cy="641350"/>
                      </a:xfrm>
                      <a:prstGeom prst="rect">
                        <a:avLst/>
                      </a:prstGeom>
                      <a:solidFill>
                        <a:srgbClr val="FFFFCC"/>
                      </a:solidFill>
                      <a:ln w="19050">
                        <a:solidFill>
                          <a:srgbClr val="0000FF"/>
                        </a:solidFill>
                        <a:miter lim="800000"/>
                        <a:headEnd/>
                        <a:tailEnd/>
                      </a:ln>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282027616"/>
              </p:ext>
            </p:extLst>
          </p:nvPr>
        </p:nvGraphicFramePr>
        <p:xfrm>
          <a:off x="445030" y="2601384"/>
          <a:ext cx="1635125" cy="696913"/>
        </p:xfrm>
        <a:graphic>
          <a:graphicData uri="http://schemas.openxmlformats.org/presentationml/2006/ole">
            <mc:AlternateContent xmlns:mc="http://schemas.openxmlformats.org/markup-compatibility/2006">
              <mc:Choice xmlns:v="urn:schemas-microsoft-com:vml" Requires="v">
                <p:oleObj spid="_x0000_s177318" name="Equation" r:id="rId5" imgW="1091726" imgH="469696" progId="Equation.3">
                  <p:embed/>
                </p:oleObj>
              </mc:Choice>
              <mc:Fallback>
                <p:oleObj name="Equation" r:id="rId5" imgW="1091726" imgH="469696" progId="Equation.3">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5030" y="2601384"/>
                        <a:ext cx="1635125" cy="696913"/>
                      </a:xfrm>
                      <a:prstGeom prst="rect">
                        <a:avLst/>
                      </a:prstGeom>
                      <a:solidFill>
                        <a:srgbClr val="FFFFCC"/>
                      </a:solidFill>
                      <a:ln w="19050">
                        <a:solidFill>
                          <a:srgbClr val="0000FF"/>
                        </a:solidFill>
                        <a:miter lim="800000"/>
                        <a:headEnd/>
                        <a:tailEnd/>
                      </a:ln>
                    </p:spPr>
                  </p:pic>
                </p:oleObj>
              </mc:Fallback>
            </mc:AlternateContent>
          </a:graphicData>
        </a:graphic>
      </p:graphicFrame>
      <p:sp>
        <p:nvSpPr>
          <p:cNvPr id="10" name="Rectangle 9"/>
          <p:cNvSpPr/>
          <p:nvPr/>
        </p:nvSpPr>
        <p:spPr>
          <a:xfrm>
            <a:off x="2701719" y="2018268"/>
            <a:ext cx="6019597" cy="369332"/>
          </a:xfrm>
          <a:prstGeom prst="rect">
            <a:avLst/>
          </a:prstGeom>
        </p:spPr>
        <p:txBody>
          <a:bodyPr wrap="none">
            <a:spAutoFit/>
          </a:bodyPr>
          <a:lstStyle/>
          <a:p>
            <a:pPr algn="l"/>
            <a:r>
              <a:rPr lang="en-US" dirty="0"/>
              <a:t>is true </a:t>
            </a:r>
            <a:r>
              <a:rPr lang="en-US" i="1" u="sng" dirty="0">
                <a:solidFill>
                  <a:srgbClr val="FF0000"/>
                </a:solidFill>
              </a:rPr>
              <a:t>only</a:t>
            </a:r>
            <a:r>
              <a:rPr lang="en-US" dirty="0"/>
              <a:t> when </a:t>
            </a:r>
            <a:r>
              <a:rPr lang="en-US" dirty="0">
                <a:latin typeface="Symbol" panose="05050102010706020507" pitchFamily="18" charset="2"/>
              </a:rPr>
              <a:t>D</a:t>
            </a:r>
            <a:r>
              <a:rPr lang="en-US" i="1" dirty="0"/>
              <a:t>t</a:t>
            </a:r>
            <a:r>
              <a:rPr lang="en-US" baseline="-25000" dirty="0"/>
              <a:t>0</a:t>
            </a:r>
            <a:r>
              <a:rPr lang="en-US" dirty="0"/>
              <a:t> is the proper time between the two events.</a:t>
            </a:r>
          </a:p>
        </p:txBody>
      </p:sp>
      <p:sp>
        <p:nvSpPr>
          <p:cNvPr id="13" name="Rectangle 12"/>
          <p:cNvSpPr/>
          <p:nvPr/>
        </p:nvSpPr>
        <p:spPr>
          <a:xfrm>
            <a:off x="2176783" y="2737935"/>
            <a:ext cx="5096267" cy="369332"/>
          </a:xfrm>
          <a:prstGeom prst="rect">
            <a:avLst/>
          </a:prstGeom>
        </p:spPr>
        <p:txBody>
          <a:bodyPr wrap="none">
            <a:spAutoFit/>
          </a:bodyPr>
          <a:lstStyle/>
          <a:p>
            <a:pPr algn="l"/>
            <a:r>
              <a:rPr lang="en-US" dirty="0"/>
              <a:t>is true </a:t>
            </a:r>
            <a:r>
              <a:rPr lang="en-US" i="1" u="sng" dirty="0">
                <a:solidFill>
                  <a:srgbClr val="FF0000"/>
                </a:solidFill>
              </a:rPr>
              <a:t>only</a:t>
            </a:r>
            <a:r>
              <a:rPr lang="en-US" dirty="0"/>
              <a:t> when </a:t>
            </a:r>
            <a:r>
              <a:rPr lang="en-US" i="1" dirty="0"/>
              <a:t>l</a:t>
            </a:r>
            <a:r>
              <a:rPr lang="en-US" baseline="-25000" dirty="0"/>
              <a:t>0</a:t>
            </a:r>
            <a:r>
              <a:rPr lang="en-US" dirty="0"/>
              <a:t> is the proper length of the object.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1820D3AF-A361-437B-9C41-AB01145614DD}" type="slidenum">
              <a:rPr lang="en-US" smtClean="0"/>
              <a:pPr>
                <a:defRPr/>
              </a:pPr>
              <a:t>30</a:t>
            </a:fld>
            <a:endParaRPr lang="en-US"/>
          </a:p>
        </p:txBody>
      </p:sp>
      <p:sp>
        <p:nvSpPr>
          <p:cNvPr id="44035" name="Rectangle 8"/>
          <p:cNvSpPr>
            <a:spLocks noChangeArrowheads="1"/>
          </p:cNvSpPr>
          <p:nvPr/>
        </p:nvSpPr>
        <p:spPr bwMode="auto">
          <a:xfrm>
            <a:off x="374651" y="322263"/>
            <a:ext cx="8197849" cy="1754326"/>
          </a:xfrm>
          <a:prstGeom prst="rect">
            <a:avLst/>
          </a:prstGeom>
          <a:noFill/>
          <a:ln w="12700" algn="ctr">
            <a:noFill/>
            <a:miter lim="800000"/>
            <a:headEnd/>
            <a:tailEnd/>
          </a:ln>
        </p:spPr>
        <p:txBody>
          <a:bodyPr wrap="square">
            <a:spAutoFit/>
          </a:bodyPr>
          <a:lstStyle/>
          <a:p>
            <a:pPr algn="l"/>
            <a:r>
              <a:rPr lang="en-US" i="1" dirty="0"/>
              <a:t>Example</a:t>
            </a:r>
            <a:r>
              <a:rPr lang="en-US" dirty="0"/>
              <a:t>: The </a:t>
            </a:r>
            <a:r>
              <a:rPr lang="en-US" dirty="0">
                <a:solidFill>
                  <a:srgbClr val="0000FF"/>
                </a:solidFill>
              </a:rPr>
              <a:t>pole-in-the-barn paradox</a:t>
            </a:r>
            <a:r>
              <a:rPr lang="en-US" dirty="0"/>
              <a:t>:</a:t>
            </a:r>
          </a:p>
          <a:p>
            <a:pPr algn="l"/>
            <a:r>
              <a:rPr lang="en-US" dirty="0"/>
              <a:t>A runner carrying a horizontal pole with 15 m proper length is moving at 0.75 </a:t>
            </a:r>
            <a:r>
              <a:rPr lang="en-US" i="1" dirty="0"/>
              <a:t>c</a:t>
            </a:r>
            <a:r>
              <a:rPr lang="en-US" dirty="0"/>
              <a:t> toward a barn that is 10 m long. When the runner is inside the barn, a ground observer instantly and simultaneously closes and then opens the two doors of the barn.</a:t>
            </a:r>
          </a:p>
          <a:p>
            <a:pPr algn="l"/>
            <a:r>
              <a:rPr lang="en-US" dirty="0"/>
              <a:t>Question: Can the runner safely pass the barn?</a:t>
            </a:r>
          </a:p>
          <a:p>
            <a:pPr algn="l"/>
            <a:r>
              <a:rPr lang="en-US" dirty="0"/>
              <a:t>The relativity of simultaneity.</a:t>
            </a:r>
          </a:p>
        </p:txBody>
      </p:sp>
      <p:pic>
        <p:nvPicPr>
          <p:cNvPr id="44036" name="Picture 9" descr="1"/>
          <p:cNvPicPr>
            <a:picLocks noChangeAspect="1" noChangeArrowheads="1"/>
          </p:cNvPicPr>
          <p:nvPr/>
        </p:nvPicPr>
        <p:blipFill>
          <a:blip r:embed="rId2" cstate="print"/>
          <a:srcRect/>
          <a:stretch>
            <a:fillRect/>
          </a:stretch>
        </p:blipFill>
        <p:spPr bwMode="auto">
          <a:xfrm>
            <a:off x="919163" y="3190875"/>
            <a:ext cx="6981825" cy="2919413"/>
          </a:xfrm>
          <a:prstGeom prst="rect">
            <a:avLst/>
          </a:prstGeom>
          <a:noFill/>
          <a:ln w="9525">
            <a:noFill/>
            <a:miter lim="800000"/>
            <a:headEnd/>
            <a:tailEnd/>
          </a:ln>
        </p:spPr>
      </p:pic>
      <p:sp>
        <p:nvSpPr>
          <p:cNvPr id="6" name="Rectangle 6"/>
          <p:cNvSpPr>
            <a:spLocks noChangeArrowheads="1"/>
          </p:cNvSpPr>
          <p:nvPr/>
        </p:nvSpPr>
        <p:spPr bwMode="auto">
          <a:xfrm>
            <a:off x="390525" y="2051050"/>
            <a:ext cx="8020050" cy="923330"/>
          </a:xfrm>
          <a:prstGeom prst="rect">
            <a:avLst/>
          </a:prstGeom>
          <a:noFill/>
          <a:ln w="12700" algn="ctr">
            <a:noFill/>
            <a:miter lim="800000"/>
            <a:headEnd/>
            <a:tailEnd/>
          </a:ln>
        </p:spPr>
        <p:txBody>
          <a:bodyPr>
            <a:spAutoFit/>
          </a:bodyPr>
          <a:lstStyle/>
          <a:p>
            <a:pPr marL="228600" indent="-228600" algn="l"/>
            <a:r>
              <a:rPr lang="en-US" b="1" u="sng" dirty="0">
                <a:solidFill>
                  <a:srgbClr val="0000CC"/>
                </a:solidFill>
              </a:rPr>
              <a:t>Space-time graphs:</a:t>
            </a:r>
          </a:p>
          <a:p>
            <a:pPr marL="228600" indent="-228600" algn="l">
              <a:buFontTx/>
              <a:buChar char="•"/>
            </a:pPr>
            <a:r>
              <a:rPr lang="en-US" dirty="0"/>
              <a:t>For a certain reference frame,</a:t>
            </a:r>
            <a:r>
              <a:rPr lang="en-US" i="1" dirty="0"/>
              <a:t> ct</a:t>
            </a:r>
            <a:r>
              <a:rPr lang="en-US" dirty="0"/>
              <a:t> is the ordinate and position </a:t>
            </a:r>
            <a:r>
              <a:rPr lang="en-US" i="1" dirty="0"/>
              <a:t>x</a:t>
            </a:r>
            <a:r>
              <a:rPr lang="en-US" dirty="0"/>
              <a:t> is the abscissa.</a:t>
            </a:r>
          </a:p>
          <a:p>
            <a:pPr marL="228600" indent="-228600" algn="l">
              <a:buFontTx/>
              <a:buChar char="•"/>
            </a:pPr>
            <a:r>
              <a:rPr lang="en-US" dirty="0"/>
              <a:t>A path (trajectory) of an object through space-time is called a </a:t>
            </a:r>
            <a:r>
              <a:rPr lang="en-US" i="1" dirty="0">
                <a:solidFill>
                  <a:srgbClr val="0000CC"/>
                </a:solidFill>
              </a:rPr>
              <a:t>world-line</a:t>
            </a:r>
            <a:r>
              <a:rPr lang="en-US" dirty="0">
                <a:solidFill>
                  <a:srgbClr val="0000CC"/>
                </a:solidFill>
              </a:rPr>
              <a:t>.</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D2AA35C6-067F-4BAE-B279-CBBA9A8B0F53}" type="slidenum">
              <a:rPr lang="en-US" smtClean="0"/>
              <a:pPr>
                <a:defRPr/>
              </a:pPr>
              <a:t>31</a:t>
            </a:fld>
            <a:endParaRPr lang="en-US"/>
          </a:p>
        </p:txBody>
      </p:sp>
      <p:sp>
        <p:nvSpPr>
          <p:cNvPr id="45059" name="Rectangle 5"/>
          <p:cNvSpPr>
            <a:spLocks noChangeArrowheads="1"/>
          </p:cNvSpPr>
          <p:nvPr/>
        </p:nvSpPr>
        <p:spPr bwMode="auto">
          <a:xfrm>
            <a:off x="366713" y="304800"/>
            <a:ext cx="3205429" cy="923330"/>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Ch37: 4</a:t>
            </a:r>
          </a:p>
          <a:p>
            <a:pPr algn="l"/>
            <a:r>
              <a:rPr lang="en-US" b="1" dirty="0">
                <a:solidFill>
                  <a:srgbClr val="FF0000"/>
                </a:solidFill>
                <a:latin typeface="Arial" charset="0"/>
              </a:rPr>
              <a:t>Homework: </a:t>
            </a:r>
            <a:r>
              <a:rPr lang="en-US" b="1" dirty="0">
                <a:solidFill>
                  <a:srgbClr val="0000FF"/>
                </a:solidFill>
                <a:latin typeface="Arial" charset="0"/>
              </a:rPr>
              <a:t>Ch37: 12,13</a:t>
            </a:r>
          </a:p>
          <a:p>
            <a:pPr algn="l"/>
            <a:r>
              <a:rPr lang="en-US" b="1" dirty="0">
                <a:solidFill>
                  <a:srgbClr val="FF3300"/>
                </a:solidFill>
                <a:latin typeface="Arial" charset="0"/>
              </a:rPr>
              <a:t>Due: February 7</a:t>
            </a:r>
            <a:endParaRPr lang="en-US" b="1" dirty="0">
              <a:solidFill>
                <a:srgbClr val="FF0000"/>
              </a:solidFill>
              <a:latin typeface="Arial" charset="0"/>
              <a:ea typeface="Arial Unicode MS"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Picture 2" descr="C:\Documents and Settings\pw103\My Documents\Teaching\Physics_214_Spring_2012\Other\Chapter37\Images\37_Figure15-I.jpg"/>
          <p:cNvPicPr>
            <a:picLocks noChangeAspect="1" noChangeArrowheads="1"/>
          </p:cNvPicPr>
          <p:nvPr/>
        </p:nvPicPr>
        <p:blipFill>
          <a:blip r:embed="rId3" cstate="print"/>
          <a:srcRect/>
          <a:stretch>
            <a:fillRect/>
          </a:stretch>
        </p:blipFill>
        <p:spPr bwMode="auto">
          <a:xfrm>
            <a:off x="536576" y="4035456"/>
            <a:ext cx="8045450" cy="2444717"/>
          </a:xfrm>
          <a:prstGeom prst="rect">
            <a:avLst/>
          </a:prstGeom>
          <a:noFill/>
        </p:spPr>
      </p:pic>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32</a:t>
            </a:fld>
            <a:endParaRPr lang="en-US"/>
          </a:p>
        </p:txBody>
      </p:sp>
      <p:sp>
        <p:nvSpPr>
          <p:cNvPr id="3" name="Rectangle 4"/>
          <p:cNvSpPr>
            <a:spLocks noChangeArrowheads="1"/>
          </p:cNvSpPr>
          <p:nvPr/>
        </p:nvSpPr>
        <p:spPr bwMode="auto">
          <a:xfrm>
            <a:off x="228600" y="280988"/>
            <a:ext cx="5019675" cy="400110"/>
          </a:xfrm>
          <a:prstGeom prst="rect">
            <a:avLst/>
          </a:prstGeom>
          <a:noFill/>
          <a:ln w="9525">
            <a:noFill/>
            <a:miter lim="800000"/>
            <a:headEnd/>
            <a:tailEnd/>
          </a:ln>
        </p:spPr>
        <p:txBody>
          <a:bodyPr wrap="square">
            <a:spAutoFit/>
          </a:bodyPr>
          <a:lstStyle/>
          <a:p>
            <a:pPr algn="l"/>
            <a:r>
              <a:rPr lang="en-US" sz="2000" b="1" u="sng" dirty="0">
                <a:solidFill>
                  <a:srgbClr val="660066"/>
                </a:solidFill>
                <a:latin typeface="Arial" charset="0"/>
              </a:rPr>
              <a:t>February 3 Lorentz transformation</a:t>
            </a:r>
            <a:endParaRPr lang="en-US" b="1" dirty="0">
              <a:solidFill>
                <a:srgbClr val="660066"/>
              </a:solidFill>
            </a:endParaRPr>
          </a:p>
        </p:txBody>
      </p:sp>
      <p:sp>
        <p:nvSpPr>
          <p:cNvPr id="4" name="Rectangle 26"/>
          <p:cNvSpPr>
            <a:spLocks noChangeArrowheads="1"/>
          </p:cNvSpPr>
          <p:nvPr/>
        </p:nvSpPr>
        <p:spPr bwMode="auto">
          <a:xfrm>
            <a:off x="238125" y="700088"/>
            <a:ext cx="4600575" cy="366712"/>
          </a:xfrm>
          <a:prstGeom prst="rect">
            <a:avLst/>
          </a:prstGeom>
          <a:noFill/>
          <a:ln w="9525">
            <a:noFill/>
            <a:miter lim="800000"/>
            <a:headEnd/>
            <a:tailEnd/>
          </a:ln>
        </p:spPr>
        <p:txBody>
          <a:bodyPr>
            <a:spAutoFit/>
          </a:bodyPr>
          <a:lstStyle/>
          <a:p>
            <a:pPr algn="l"/>
            <a:r>
              <a:rPr lang="en-US" b="1" dirty="0">
                <a:solidFill>
                  <a:srgbClr val="660066"/>
                </a:solidFill>
              </a:rPr>
              <a:t>37.5 The Lorentz transformations</a:t>
            </a:r>
          </a:p>
        </p:txBody>
      </p:sp>
      <p:sp>
        <p:nvSpPr>
          <p:cNvPr id="6" name="Rectangle 13"/>
          <p:cNvSpPr>
            <a:spLocks noChangeArrowheads="1"/>
          </p:cNvSpPr>
          <p:nvPr/>
        </p:nvSpPr>
        <p:spPr bwMode="auto">
          <a:xfrm>
            <a:off x="257175" y="1049338"/>
            <a:ext cx="8763000" cy="1477328"/>
          </a:xfrm>
          <a:prstGeom prst="rect">
            <a:avLst/>
          </a:prstGeom>
          <a:noFill/>
          <a:ln w="12700" algn="ctr">
            <a:noFill/>
            <a:miter lim="800000"/>
            <a:headEnd/>
            <a:tailEnd/>
          </a:ln>
        </p:spPr>
        <p:txBody>
          <a:bodyPr wrap="square">
            <a:spAutoFit/>
          </a:bodyPr>
          <a:lstStyle/>
          <a:p>
            <a:pPr algn="l"/>
            <a:r>
              <a:rPr lang="en-US" dirty="0"/>
              <a:t>Suppose</a:t>
            </a:r>
            <a:r>
              <a:rPr lang="en-US" i="1" dirty="0"/>
              <a:t> O</a:t>
            </a:r>
            <a:r>
              <a:rPr lang="en-US" dirty="0"/>
              <a:t> and </a:t>
            </a:r>
            <a:r>
              <a:rPr lang="en-US" i="1" dirty="0"/>
              <a:t>O</a:t>
            </a:r>
            <a:r>
              <a:rPr lang="en-US" dirty="0">
                <a:cs typeface="Times New Roman" pitchFamily="18" charset="0"/>
              </a:rPr>
              <a:t>'</a:t>
            </a:r>
            <a:r>
              <a:rPr lang="en-US" dirty="0"/>
              <a:t> coincide at (</a:t>
            </a:r>
            <a:r>
              <a:rPr lang="en-US" i="1" dirty="0"/>
              <a:t>x</a:t>
            </a:r>
            <a:r>
              <a:rPr lang="en-US" dirty="0"/>
              <a:t>=</a:t>
            </a:r>
            <a:r>
              <a:rPr lang="en-US" i="1" dirty="0"/>
              <a:t>x</a:t>
            </a:r>
            <a:r>
              <a:rPr lang="en-US" dirty="0"/>
              <a:t>'= 0, </a:t>
            </a:r>
            <a:r>
              <a:rPr lang="en-US" i="1" dirty="0"/>
              <a:t>y</a:t>
            </a:r>
            <a:r>
              <a:rPr lang="en-US" dirty="0"/>
              <a:t>= </a:t>
            </a:r>
            <a:r>
              <a:rPr lang="en-US" i="1" dirty="0"/>
              <a:t>y</a:t>
            </a:r>
            <a:r>
              <a:rPr lang="en-US" dirty="0"/>
              <a:t>'= 0, </a:t>
            </a:r>
            <a:r>
              <a:rPr lang="en-US" i="1" dirty="0"/>
              <a:t>z </a:t>
            </a:r>
            <a:r>
              <a:rPr lang="en-US" dirty="0"/>
              <a:t>=</a:t>
            </a:r>
            <a:r>
              <a:rPr lang="en-US" i="1" dirty="0"/>
              <a:t>z</a:t>
            </a:r>
            <a:r>
              <a:rPr lang="en-US" dirty="0">
                <a:cs typeface="Times New Roman" pitchFamily="18" charset="0"/>
              </a:rPr>
              <a:t>'</a:t>
            </a:r>
            <a:r>
              <a:rPr lang="en-US" dirty="0"/>
              <a:t>= 0, </a:t>
            </a:r>
            <a:r>
              <a:rPr lang="en-US" i="1" dirty="0"/>
              <a:t>t </a:t>
            </a:r>
            <a:r>
              <a:rPr lang="en-US" dirty="0"/>
              <a:t>=</a:t>
            </a:r>
            <a:r>
              <a:rPr lang="en-US" i="1" dirty="0"/>
              <a:t>t</a:t>
            </a:r>
            <a:r>
              <a:rPr lang="en-US" dirty="0">
                <a:cs typeface="Times New Roman" pitchFamily="18" charset="0"/>
              </a:rPr>
              <a:t>'</a:t>
            </a:r>
            <a:r>
              <a:rPr lang="en-US" dirty="0"/>
              <a:t>=0).</a:t>
            </a:r>
          </a:p>
          <a:p>
            <a:pPr algn="l"/>
            <a:r>
              <a:rPr lang="en-US" i="1" u="sng" dirty="0"/>
              <a:t>Event</a:t>
            </a:r>
            <a:r>
              <a:rPr lang="en-US" dirty="0"/>
              <a:t>: A spark occurs at point </a:t>
            </a:r>
            <a:r>
              <a:rPr lang="en-US" i="1" dirty="0"/>
              <a:t>P.</a:t>
            </a:r>
            <a:endParaRPr lang="en-US" dirty="0"/>
          </a:p>
          <a:p>
            <a:pPr algn="l"/>
            <a:r>
              <a:rPr lang="en-US" dirty="0"/>
              <a:t>Observer in frame </a:t>
            </a:r>
            <a:r>
              <a:rPr lang="en-US" i="1" dirty="0"/>
              <a:t>S</a:t>
            </a:r>
            <a:r>
              <a:rPr lang="en-US" dirty="0"/>
              <a:t> describes the event with the space-time coordinates (</a:t>
            </a:r>
            <a:r>
              <a:rPr lang="en-US" i="1" dirty="0">
                <a:solidFill>
                  <a:srgbClr val="0000FF"/>
                </a:solidFill>
              </a:rPr>
              <a:t>x</a:t>
            </a:r>
            <a:r>
              <a:rPr lang="en-US" dirty="0">
                <a:solidFill>
                  <a:srgbClr val="0000FF"/>
                </a:solidFill>
              </a:rPr>
              <a:t>, </a:t>
            </a:r>
            <a:r>
              <a:rPr lang="en-US" i="1" dirty="0">
                <a:solidFill>
                  <a:srgbClr val="0000FF"/>
                </a:solidFill>
              </a:rPr>
              <a:t>y</a:t>
            </a:r>
            <a:r>
              <a:rPr lang="en-US" dirty="0">
                <a:solidFill>
                  <a:srgbClr val="0000FF"/>
                </a:solidFill>
              </a:rPr>
              <a:t>, </a:t>
            </a:r>
            <a:r>
              <a:rPr lang="en-US" i="1" dirty="0">
                <a:solidFill>
                  <a:srgbClr val="0000FF"/>
                </a:solidFill>
              </a:rPr>
              <a:t>z</a:t>
            </a:r>
            <a:r>
              <a:rPr lang="en-US" dirty="0">
                <a:solidFill>
                  <a:srgbClr val="0000FF"/>
                </a:solidFill>
              </a:rPr>
              <a:t>, </a:t>
            </a:r>
            <a:r>
              <a:rPr lang="en-US" i="1" dirty="0">
                <a:solidFill>
                  <a:srgbClr val="0000FF"/>
                </a:solidFill>
              </a:rPr>
              <a:t>t</a:t>
            </a:r>
            <a:r>
              <a:rPr lang="en-US" dirty="0"/>
              <a:t>).</a:t>
            </a:r>
          </a:p>
          <a:p>
            <a:pPr algn="l"/>
            <a:r>
              <a:rPr lang="en-US" dirty="0"/>
              <a:t>Observer in frame </a:t>
            </a:r>
            <a:r>
              <a:rPr lang="en-US" i="1" dirty="0"/>
              <a:t>S </a:t>
            </a:r>
            <a:r>
              <a:rPr lang="en-US" dirty="0">
                <a:cs typeface="Times New Roman" pitchFamily="18" charset="0"/>
              </a:rPr>
              <a:t>'</a:t>
            </a:r>
            <a:r>
              <a:rPr lang="en-US" dirty="0"/>
              <a:t> describes the same event with the space-time coordinates (</a:t>
            </a:r>
            <a:r>
              <a:rPr lang="en-US" i="1" dirty="0">
                <a:solidFill>
                  <a:srgbClr val="0000FF"/>
                </a:solidFill>
              </a:rPr>
              <a:t>x</a:t>
            </a:r>
            <a:r>
              <a:rPr lang="en-US" dirty="0">
                <a:solidFill>
                  <a:srgbClr val="0000FF"/>
                </a:solidFill>
                <a:cs typeface="Times New Roman" pitchFamily="18" charset="0"/>
              </a:rPr>
              <a:t>'</a:t>
            </a:r>
            <a:r>
              <a:rPr lang="en-US" dirty="0">
                <a:solidFill>
                  <a:srgbClr val="0000FF"/>
                </a:solidFill>
              </a:rPr>
              <a:t>, </a:t>
            </a:r>
            <a:r>
              <a:rPr lang="en-US" i="1" dirty="0">
                <a:solidFill>
                  <a:srgbClr val="0000FF"/>
                </a:solidFill>
              </a:rPr>
              <a:t>y</a:t>
            </a:r>
            <a:r>
              <a:rPr lang="en-US" dirty="0">
                <a:solidFill>
                  <a:srgbClr val="0000FF"/>
                </a:solidFill>
              </a:rPr>
              <a:t>', </a:t>
            </a:r>
            <a:r>
              <a:rPr lang="en-US" i="1" dirty="0">
                <a:solidFill>
                  <a:srgbClr val="0000FF"/>
                </a:solidFill>
              </a:rPr>
              <a:t>z</a:t>
            </a:r>
            <a:r>
              <a:rPr lang="en-US" dirty="0">
                <a:solidFill>
                  <a:srgbClr val="0000FF"/>
                </a:solidFill>
              </a:rPr>
              <a:t>', </a:t>
            </a:r>
            <a:r>
              <a:rPr lang="en-US" i="1" dirty="0">
                <a:solidFill>
                  <a:srgbClr val="0000FF"/>
                </a:solidFill>
              </a:rPr>
              <a:t>t</a:t>
            </a:r>
            <a:r>
              <a:rPr lang="en-US" dirty="0">
                <a:solidFill>
                  <a:srgbClr val="0000FF"/>
                </a:solidFill>
              </a:rPr>
              <a:t>'</a:t>
            </a:r>
            <a:r>
              <a:rPr lang="en-US" dirty="0"/>
              <a:t>).</a:t>
            </a:r>
          </a:p>
          <a:p>
            <a:pPr algn="l"/>
            <a:r>
              <a:rPr lang="en-US" dirty="0"/>
              <a:t>Question: What are the relations between the two sets of space-time coordinates?</a:t>
            </a:r>
          </a:p>
        </p:txBody>
      </p:sp>
      <p:graphicFrame>
        <p:nvGraphicFramePr>
          <p:cNvPr id="173059" name="Object 3"/>
          <p:cNvGraphicFramePr>
            <a:graphicFrameLocks noChangeAspect="1"/>
          </p:cNvGraphicFramePr>
          <p:nvPr>
            <p:extLst>
              <p:ext uri="{D42A27DB-BD31-4B8C-83A1-F6EECF244321}">
                <p14:modId xmlns:p14="http://schemas.microsoft.com/office/powerpoint/2010/main" val="2722274619"/>
              </p:ext>
            </p:extLst>
          </p:nvPr>
        </p:nvGraphicFramePr>
        <p:xfrm>
          <a:off x="571500" y="2482850"/>
          <a:ext cx="6488113" cy="1511300"/>
        </p:xfrm>
        <a:graphic>
          <a:graphicData uri="http://schemas.openxmlformats.org/presentationml/2006/ole">
            <mc:AlternateContent xmlns:mc="http://schemas.openxmlformats.org/markup-compatibility/2006">
              <mc:Choice xmlns:v="urn:schemas-microsoft-com:vml" Requires="v">
                <p:oleObj spid="_x0000_s160867" name="Equation" r:id="rId4" imgW="4330440" imgH="1015920" progId="Equation.DSMT4">
                  <p:embed/>
                </p:oleObj>
              </mc:Choice>
              <mc:Fallback>
                <p:oleObj name="Equation" r:id="rId4" imgW="4330440" imgH="1015920" progId="Equation.DSMT4">
                  <p:embed/>
                  <p:pic>
                    <p:nvPicPr>
                      <p:cNvPr id="0" name=""/>
                      <p:cNvPicPr>
                        <a:picLocks noChangeAspect="1" noChangeArrowheads="1"/>
                      </p:cNvPicPr>
                      <p:nvPr/>
                    </p:nvPicPr>
                    <p:blipFill>
                      <a:blip r:embed="rId5"/>
                      <a:srcRect/>
                      <a:stretch>
                        <a:fillRect/>
                      </a:stretch>
                    </p:blipFill>
                    <p:spPr bwMode="auto">
                      <a:xfrm>
                        <a:off x="571500" y="2482850"/>
                        <a:ext cx="6488113" cy="1511300"/>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0000FF"/>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8500425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3"/>
          <p:cNvSpPr>
            <a:spLocks noGrp="1"/>
          </p:cNvSpPr>
          <p:nvPr>
            <p:ph type="sldNum" sz="quarter" idx="12"/>
          </p:nvPr>
        </p:nvSpPr>
        <p:spPr/>
        <p:txBody>
          <a:bodyPr/>
          <a:lstStyle/>
          <a:p>
            <a:pPr>
              <a:defRPr/>
            </a:pPr>
            <a:fld id="{3F1C7DBE-991E-4D80-832D-53DD02CC081F}" type="slidenum">
              <a:rPr lang="en-US"/>
              <a:pPr>
                <a:defRPr/>
              </a:pPr>
              <a:t>33</a:t>
            </a:fld>
            <a:endParaRPr lang="en-US"/>
          </a:p>
        </p:txBody>
      </p:sp>
      <p:sp>
        <p:nvSpPr>
          <p:cNvPr id="11273" name="Rectangle 15"/>
          <p:cNvSpPr>
            <a:spLocks noChangeArrowheads="1"/>
          </p:cNvSpPr>
          <p:nvPr/>
        </p:nvSpPr>
        <p:spPr bwMode="auto">
          <a:xfrm>
            <a:off x="346075" y="760413"/>
            <a:ext cx="8483600" cy="646331"/>
          </a:xfrm>
          <a:prstGeom prst="rect">
            <a:avLst/>
          </a:prstGeom>
          <a:noFill/>
          <a:ln w="12700" algn="ctr">
            <a:noFill/>
            <a:miter lim="800000"/>
            <a:headEnd/>
            <a:tailEnd/>
          </a:ln>
        </p:spPr>
        <p:txBody>
          <a:bodyPr wrap="square">
            <a:spAutoFit/>
          </a:bodyPr>
          <a:lstStyle/>
          <a:p>
            <a:pPr algn="l"/>
            <a:r>
              <a:rPr lang="en-US" dirty="0"/>
              <a:t>Lorentz coordinate transformation equations relate the space-time coordinates of the same event measured in two reference frames: </a:t>
            </a:r>
          </a:p>
        </p:txBody>
      </p:sp>
      <p:sp>
        <p:nvSpPr>
          <p:cNvPr id="11274" name="Rectangle 16"/>
          <p:cNvSpPr>
            <a:spLocks noChangeArrowheads="1"/>
          </p:cNvSpPr>
          <p:nvPr/>
        </p:nvSpPr>
        <p:spPr bwMode="auto">
          <a:xfrm>
            <a:off x="348207" y="379413"/>
            <a:ext cx="4713791" cy="369332"/>
          </a:xfrm>
          <a:prstGeom prst="rect">
            <a:avLst/>
          </a:prstGeom>
          <a:noFill/>
          <a:ln w="12700" algn="ctr">
            <a:noFill/>
            <a:miter lim="800000"/>
            <a:headEnd/>
            <a:tailEnd/>
          </a:ln>
        </p:spPr>
        <p:txBody>
          <a:bodyPr wrap="none">
            <a:spAutoFit/>
          </a:bodyPr>
          <a:lstStyle/>
          <a:p>
            <a:pPr algn="l">
              <a:spcBef>
                <a:spcPct val="20000"/>
              </a:spcBef>
              <a:buClr>
                <a:schemeClr val="folHlink"/>
              </a:buClr>
              <a:buSzPct val="60000"/>
              <a:buFont typeface="Wingdings" pitchFamily="2" charset="2"/>
              <a:buNone/>
            </a:pPr>
            <a:r>
              <a:rPr lang="en-US" b="1" u="sng" dirty="0">
                <a:solidFill>
                  <a:srgbClr val="0000FF"/>
                </a:solidFill>
              </a:rPr>
              <a:t>Lorentz coordinate transformation equations:</a:t>
            </a:r>
          </a:p>
        </p:txBody>
      </p:sp>
      <p:graphicFrame>
        <p:nvGraphicFramePr>
          <p:cNvPr id="11266" name="Object 18"/>
          <p:cNvGraphicFramePr>
            <a:graphicFrameLocks noChangeAspect="1"/>
          </p:cNvGraphicFramePr>
          <p:nvPr>
            <p:extLst>
              <p:ext uri="{D42A27DB-BD31-4B8C-83A1-F6EECF244321}">
                <p14:modId xmlns:p14="http://schemas.microsoft.com/office/powerpoint/2010/main" val="2151124373"/>
              </p:ext>
            </p:extLst>
          </p:nvPr>
        </p:nvGraphicFramePr>
        <p:xfrm>
          <a:off x="438150" y="1479550"/>
          <a:ext cx="2944813" cy="2541588"/>
        </p:xfrm>
        <a:graphic>
          <a:graphicData uri="http://schemas.openxmlformats.org/presentationml/2006/ole">
            <mc:AlternateContent xmlns:mc="http://schemas.openxmlformats.org/markup-compatibility/2006">
              <mc:Choice xmlns:v="urn:schemas-microsoft-com:vml" Requires="v">
                <p:oleObj spid="_x0000_s162049" name="Equation" r:id="rId3" imgW="1854000" imgH="1600200" progId="Equation.3">
                  <p:embed/>
                </p:oleObj>
              </mc:Choice>
              <mc:Fallback>
                <p:oleObj name="Equation" r:id="rId3" imgW="1854000" imgH="1600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150" y="1479550"/>
                        <a:ext cx="2944813" cy="2541588"/>
                      </a:xfrm>
                      <a:prstGeom prst="rect">
                        <a:avLst/>
                      </a:prstGeom>
                      <a:solidFill>
                        <a:srgbClr val="FFFFCC"/>
                      </a:solidFill>
                      <a:ln w="19050">
                        <a:solidFill>
                          <a:srgbClr val="3333CC"/>
                        </a:solidFill>
                        <a:miter lim="800000"/>
                        <a:headEnd/>
                        <a:tailEnd/>
                      </a:ln>
                    </p:spPr>
                  </p:pic>
                </p:oleObj>
              </mc:Fallback>
            </mc:AlternateContent>
          </a:graphicData>
        </a:graphic>
      </p:graphicFrame>
      <p:grpSp>
        <p:nvGrpSpPr>
          <p:cNvPr id="2" name="Group 17"/>
          <p:cNvGrpSpPr/>
          <p:nvPr/>
        </p:nvGrpSpPr>
        <p:grpSpPr>
          <a:xfrm>
            <a:off x="3814763" y="1466850"/>
            <a:ext cx="4786312" cy="2011363"/>
            <a:chOff x="3424238" y="4076700"/>
            <a:chExt cx="4786312" cy="2011363"/>
          </a:xfrm>
        </p:grpSpPr>
        <p:sp>
          <p:nvSpPr>
            <p:cNvPr id="11275" name="Rectangle 19"/>
            <p:cNvSpPr>
              <a:spLocks noChangeArrowheads="1"/>
            </p:cNvSpPr>
            <p:nvPr/>
          </p:nvSpPr>
          <p:spPr bwMode="auto">
            <a:xfrm>
              <a:off x="4232476" y="4098925"/>
              <a:ext cx="1402948" cy="338554"/>
            </a:xfrm>
            <a:prstGeom prst="rect">
              <a:avLst/>
            </a:prstGeom>
            <a:noFill/>
            <a:ln w="12700" algn="ctr">
              <a:solidFill>
                <a:srgbClr val="3333CC"/>
              </a:solidFill>
              <a:miter lim="800000"/>
              <a:headEnd/>
              <a:tailEnd/>
            </a:ln>
          </p:spPr>
          <p:txBody>
            <a:bodyPr wrap="none">
              <a:spAutoFit/>
            </a:bodyPr>
            <a:lstStyle/>
            <a:p>
              <a:r>
                <a:rPr lang="en-US" sz="1600" dirty="0"/>
                <a:t>2. Matrix form</a:t>
              </a:r>
            </a:p>
          </p:txBody>
        </p:sp>
        <p:graphicFrame>
          <p:nvGraphicFramePr>
            <p:cNvPr id="11267" name="Object 22"/>
            <p:cNvGraphicFramePr>
              <a:graphicFrameLocks noChangeAspect="1"/>
            </p:cNvGraphicFramePr>
            <p:nvPr/>
          </p:nvGraphicFramePr>
          <p:xfrm>
            <a:off x="3424238" y="4614863"/>
            <a:ext cx="3060700" cy="1368425"/>
          </p:xfrm>
          <a:graphic>
            <a:graphicData uri="http://schemas.openxmlformats.org/presentationml/2006/ole">
              <mc:AlternateContent xmlns:mc="http://schemas.openxmlformats.org/markup-compatibility/2006">
                <mc:Choice xmlns:v="urn:schemas-microsoft-com:vml" Requires="v">
                  <p:oleObj spid="_x0000_s162050" name="Equation" r:id="rId5" imgW="2044440" imgH="914400" progId="Equation.3">
                    <p:embed/>
                  </p:oleObj>
                </mc:Choice>
                <mc:Fallback>
                  <p:oleObj name="Equation" r:id="rId5" imgW="2044440" imgH="9144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24238" y="4614863"/>
                          <a:ext cx="3060700" cy="1368425"/>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3333CC"/>
                              </a:solidFill>
                              <a:miter lim="800000"/>
                              <a:headEnd/>
                              <a:tailEnd/>
                            </a14:hiddenLine>
                          </a:ext>
                        </a:extLst>
                      </p:spPr>
                    </p:pic>
                  </p:oleObj>
                </mc:Fallback>
              </mc:AlternateContent>
            </a:graphicData>
          </a:graphic>
        </p:graphicFrame>
        <p:sp>
          <p:nvSpPr>
            <p:cNvPr id="11276" name="Rectangle 23"/>
            <p:cNvSpPr>
              <a:spLocks noChangeArrowheads="1"/>
            </p:cNvSpPr>
            <p:nvPr/>
          </p:nvSpPr>
          <p:spPr bwMode="auto">
            <a:xfrm>
              <a:off x="6921030" y="4076700"/>
              <a:ext cx="885179" cy="338554"/>
            </a:xfrm>
            <a:prstGeom prst="rect">
              <a:avLst/>
            </a:prstGeom>
            <a:noFill/>
            <a:ln w="12700" algn="ctr">
              <a:solidFill>
                <a:srgbClr val="3333CC"/>
              </a:solidFill>
              <a:miter lim="800000"/>
              <a:headEnd/>
              <a:tailEnd/>
            </a:ln>
          </p:spPr>
          <p:txBody>
            <a:bodyPr wrap="none">
              <a:spAutoFit/>
            </a:bodyPr>
            <a:lstStyle/>
            <a:p>
              <a:r>
                <a:rPr lang="en-US" sz="1600" dirty="0"/>
                <a:t>3</a:t>
              </a:r>
              <a:r>
                <a:rPr lang="en-US" sz="1600" i="1" dirty="0"/>
                <a:t>. S</a:t>
              </a:r>
              <a:r>
                <a:rPr lang="en-US" sz="1600" dirty="0">
                  <a:cs typeface="Times New Roman" pitchFamily="18" charset="0"/>
                  <a:sym typeface="Symbol" pitchFamily="18" charset="2"/>
                </a:rPr>
                <a:t>' </a:t>
              </a:r>
              <a:r>
                <a:rPr lang="en-US" sz="1600" dirty="0">
                  <a:sym typeface="Symbol" pitchFamily="18" charset="2"/>
                </a:rPr>
                <a:t></a:t>
              </a:r>
              <a:r>
                <a:rPr lang="en-US" sz="1600" i="1" dirty="0">
                  <a:sym typeface="Symbol" pitchFamily="18" charset="2"/>
                </a:rPr>
                <a:t>S</a:t>
              </a:r>
            </a:p>
          </p:txBody>
        </p:sp>
        <p:graphicFrame>
          <p:nvGraphicFramePr>
            <p:cNvPr id="11268" name="Object 24"/>
            <p:cNvGraphicFramePr>
              <a:graphicFrameLocks noChangeAspect="1"/>
            </p:cNvGraphicFramePr>
            <p:nvPr/>
          </p:nvGraphicFramePr>
          <p:xfrm>
            <a:off x="6794500" y="4497388"/>
            <a:ext cx="1416050" cy="1590675"/>
          </p:xfrm>
          <a:graphic>
            <a:graphicData uri="http://schemas.openxmlformats.org/presentationml/2006/ole">
              <mc:AlternateContent xmlns:mc="http://schemas.openxmlformats.org/markup-compatibility/2006">
                <mc:Choice xmlns:v="urn:schemas-microsoft-com:vml" Requires="v">
                  <p:oleObj spid="_x0000_s162051" name="Equation" r:id="rId7" imgW="1015920" imgH="1143000" progId="Equation.3">
                    <p:embed/>
                  </p:oleObj>
                </mc:Choice>
                <mc:Fallback>
                  <p:oleObj name="Equation" r:id="rId7" imgW="1015920" imgH="11430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94500" y="4497388"/>
                          <a:ext cx="1416050" cy="1590675"/>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3333CC"/>
                              </a:solidFill>
                              <a:miter lim="800000"/>
                              <a:headEnd/>
                              <a:tailEnd/>
                            </a14:hiddenLine>
                          </a:ext>
                        </a:extLst>
                      </p:spPr>
                    </p:pic>
                  </p:oleObj>
                </mc:Fallback>
              </mc:AlternateContent>
            </a:graphicData>
          </a:graphic>
        </p:graphicFrame>
      </p:grpSp>
      <p:sp>
        <p:nvSpPr>
          <p:cNvPr id="20" name="Rectangle 25"/>
          <p:cNvSpPr>
            <a:spLocks noChangeArrowheads="1"/>
          </p:cNvSpPr>
          <p:nvPr/>
        </p:nvSpPr>
        <p:spPr bwMode="auto">
          <a:xfrm>
            <a:off x="323850" y="4265613"/>
            <a:ext cx="8496300" cy="923330"/>
          </a:xfrm>
          <a:prstGeom prst="rect">
            <a:avLst/>
          </a:prstGeom>
          <a:noFill/>
          <a:ln w="12700" algn="ctr">
            <a:noFill/>
            <a:miter lim="800000"/>
            <a:headEnd/>
            <a:tailEnd/>
          </a:ln>
        </p:spPr>
        <p:txBody>
          <a:bodyPr wrap="square">
            <a:spAutoFit/>
          </a:bodyPr>
          <a:lstStyle/>
          <a:p>
            <a:pPr marL="171450" indent="-171450" algn="l">
              <a:buFontTx/>
              <a:buChar char="•"/>
            </a:pPr>
            <a:r>
              <a:rPr lang="en-US" dirty="0"/>
              <a:t>In relativity, space and time are not separate concepts but rather closely </a:t>
            </a:r>
            <a:r>
              <a:rPr lang="en-US" i="1" dirty="0"/>
              <a:t>interwoven</a:t>
            </a:r>
            <a:r>
              <a:rPr lang="en-US" dirty="0"/>
              <a:t> with each other.</a:t>
            </a:r>
          </a:p>
          <a:p>
            <a:pPr marL="171450" indent="-171450" algn="l">
              <a:buFontTx/>
              <a:buChar char="•"/>
            </a:pPr>
            <a:r>
              <a:rPr lang="en-US" dirty="0"/>
              <a:t>When </a:t>
            </a:r>
            <a:r>
              <a:rPr lang="en-US" i="1" dirty="0"/>
              <a:t>u </a:t>
            </a:r>
            <a:r>
              <a:rPr lang="en-US" dirty="0"/>
              <a:t>&lt;&lt;</a:t>
            </a:r>
            <a:r>
              <a:rPr lang="en-US" i="1" dirty="0"/>
              <a:t>c</a:t>
            </a:r>
            <a:r>
              <a:rPr lang="en-US" dirty="0"/>
              <a:t>, Lorentz transformation reduces to Galilean transformation.</a:t>
            </a:r>
          </a:p>
        </p:txBody>
      </p:sp>
    </p:spTree>
    <p:extLst>
      <p:ext uri="{BB962C8B-B14F-4D97-AF65-F5344CB8AC3E}">
        <p14:creationId xmlns:p14="http://schemas.microsoft.com/office/powerpoint/2010/main" val="5727679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808AF44B-E8C2-4B0A-BAF0-BDA6B2332A2F}" type="slidenum">
              <a:rPr lang="en-US" smtClean="0"/>
              <a:pPr>
                <a:defRPr/>
              </a:pPr>
              <a:t>34</a:t>
            </a:fld>
            <a:endParaRPr lang="en-US"/>
          </a:p>
        </p:txBody>
      </p:sp>
      <p:grpSp>
        <p:nvGrpSpPr>
          <p:cNvPr id="3" name="Group 16"/>
          <p:cNvGrpSpPr>
            <a:grpSpLocks/>
          </p:cNvGrpSpPr>
          <p:nvPr/>
        </p:nvGrpSpPr>
        <p:grpSpPr bwMode="auto">
          <a:xfrm>
            <a:off x="539751" y="1597025"/>
            <a:ext cx="7545387" cy="1096963"/>
            <a:chOff x="-182" y="832"/>
            <a:chExt cx="4753" cy="691"/>
          </a:xfrm>
        </p:grpSpPr>
        <p:graphicFrame>
          <p:nvGraphicFramePr>
            <p:cNvPr id="12291" name="Object 5"/>
            <p:cNvGraphicFramePr>
              <a:graphicFrameLocks noChangeAspect="1"/>
            </p:cNvGraphicFramePr>
            <p:nvPr>
              <p:extLst>
                <p:ext uri="{D42A27DB-BD31-4B8C-83A1-F6EECF244321}">
                  <p14:modId xmlns:p14="http://schemas.microsoft.com/office/powerpoint/2010/main" val="1254721898"/>
                </p:ext>
              </p:extLst>
            </p:nvPr>
          </p:nvGraphicFramePr>
          <p:xfrm>
            <a:off x="-182" y="837"/>
            <a:ext cx="4753" cy="686"/>
          </p:xfrm>
          <a:graphic>
            <a:graphicData uri="http://schemas.openxmlformats.org/presentationml/2006/ole">
              <mc:AlternateContent xmlns:mc="http://schemas.openxmlformats.org/markup-compatibility/2006">
                <mc:Choice xmlns:v="urn:schemas-microsoft-com:vml" Requires="v">
                  <p:oleObj spid="_x0000_s162988" name="Equation" r:id="rId3" imgW="4749480" imgH="685800" progId="Equation.DSMT4">
                    <p:embed/>
                  </p:oleObj>
                </mc:Choice>
                <mc:Fallback>
                  <p:oleObj name="Equation" r:id="rId3" imgW="4749480" imgH="685800" progId="Equation.DSMT4">
                    <p:embed/>
                    <p:pic>
                      <p:nvPicPr>
                        <p:cNvPr id="0" name=""/>
                        <p:cNvPicPr>
                          <a:picLocks noChangeAspect="1" noChangeArrowheads="1"/>
                        </p:cNvPicPr>
                        <p:nvPr/>
                      </p:nvPicPr>
                      <p:blipFill>
                        <a:blip r:embed="rId4"/>
                        <a:srcRect/>
                        <a:stretch>
                          <a:fillRect/>
                        </a:stretch>
                      </p:blipFill>
                      <p:spPr bwMode="auto">
                        <a:xfrm>
                          <a:off x="-182" y="837"/>
                          <a:ext cx="4753" cy="686"/>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3333CC"/>
                              </a:solidFill>
                              <a:miter lim="800000"/>
                              <a:headEnd/>
                              <a:tailEnd/>
                            </a14:hiddenLine>
                          </a:ext>
                        </a:extLst>
                      </p:spPr>
                    </p:pic>
                  </p:oleObj>
                </mc:Fallback>
              </mc:AlternateContent>
            </a:graphicData>
          </a:graphic>
        </p:graphicFrame>
        <p:graphicFrame>
          <p:nvGraphicFramePr>
            <p:cNvPr id="12292" name="Object 6"/>
            <p:cNvGraphicFramePr>
              <a:graphicFrameLocks noChangeAspect="1"/>
            </p:cNvGraphicFramePr>
            <p:nvPr>
              <p:extLst>
                <p:ext uri="{D42A27DB-BD31-4B8C-83A1-F6EECF244321}">
                  <p14:modId xmlns:p14="http://schemas.microsoft.com/office/powerpoint/2010/main" val="3809382860"/>
                </p:ext>
              </p:extLst>
            </p:nvPr>
          </p:nvGraphicFramePr>
          <p:xfrm>
            <a:off x="1215" y="832"/>
            <a:ext cx="1398" cy="686"/>
          </p:xfrm>
          <a:graphic>
            <a:graphicData uri="http://schemas.openxmlformats.org/presentationml/2006/ole">
              <mc:AlternateContent xmlns:mc="http://schemas.openxmlformats.org/markup-compatibility/2006">
                <mc:Choice xmlns:v="urn:schemas-microsoft-com:vml" Requires="v">
                  <p:oleObj spid="_x0000_s162989" name="Equation" r:id="rId5" imgW="1396800" imgH="685800" progId="Equation.3">
                    <p:embed/>
                  </p:oleObj>
                </mc:Choice>
                <mc:Fallback>
                  <p:oleObj name="Equation" r:id="rId5" imgW="1396800" imgH="685800" progId="Equation.3">
                    <p:embed/>
                    <p:pic>
                      <p:nvPicPr>
                        <p:cNvPr id="0" name=""/>
                        <p:cNvPicPr>
                          <a:picLocks noChangeAspect="1" noChangeArrowheads="1"/>
                        </p:cNvPicPr>
                        <p:nvPr/>
                      </p:nvPicPr>
                      <p:blipFill>
                        <a:blip r:embed="rId6"/>
                        <a:srcRect/>
                        <a:stretch>
                          <a:fillRect/>
                        </a:stretch>
                      </p:blipFill>
                      <p:spPr bwMode="auto">
                        <a:xfrm>
                          <a:off x="1215" y="832"/>
                          <a:ext cx="1398" cy="686"/>
                        </a:xfrm>
                        <a:prstGeom prst="rect">
                          <a:avLst/>
                        </a:prstGeom>
                        <a:solidFill>
                          <a:srgbClr val="FFFFCC"/>
                        </a:solidFill>
                        <a:ln w="19050">
                          <a:solidFill>
                            <a:srgbClr val="3333CC"/>
                          </a:solidFill>
                          <a:miter lim="800000"/>
                          <a:headEnd/>
                          <a:tailEnd/>
                        </a:ln>
                      </p:spPr>
                    </p:pic>
                  </p:oleObj>
                </mc:Fallback>
              </mc:AlternateContent>
            </a:graphicData>
          </a:graphic>
        </p:graphicFrame>
      </p:grpSp>
      <p:sp>
        <p:nvSpPr>
          <p:cNvPr id="12296" name="Text Box 4"/>
          <p:cNvSpPr txBox="1">
            <a:spLocks noChangeArrowheads="1"/>
          </p:cNvSpPr>
          <p:nvPr/>
        </p:nvSpPr>
        <p:spPr bwMode="auto">
          <a:xfrm>
            <a:off x="460375" y="323850"/>
            <a:ext cx="7439216" cy="1077218"/>
          </a:xfrm>
          <a:prstGeom prst="rect">
            <a:avLst/>
          </a:prstGeom>
          <a:noFill/>
          <a:ln w="12700" algn="ctr">
            <a:noFill/>
            <a:miter lim="800000"/>
            <a:headEnd/>
            <a:tailEnd/>
          </a:ln>
        </p:spPr>
        <p:txBody>
          <a:bodyPr wrap="none">
            <a:spAutoFit/>
          </a:bodyPr>
          <a:lstStyle/>
          <a:p>
            <a:pPr algn="l"/>
            <a:r>
              <a:rPr lang="en-US" b="1" u="sng" dirty="0">
                <a:solidFill>
                  <a:srgbClr val="0000FF"/>
                </a:solidFill>
              </a:rPr>
              <a:t>For a pair of events: Lorentz transformation equations in difference form</a:t>
            </a:r>
            <a:r>
              <a:rPr lang="en-US" b="1" dirty="0">
                <a:solidFill>
                  <a:srgbClr val="0000FF"/>
                </a:solidFill>
              </a:rPr>
              <a:t>:</a:t>
            </a:r>
          </a:p>
          <a:p>
            <a:pPr algn="l"/>
            <a:endParaRPr lang="en-US" sz="1000" i="1" dirty="0"/>
          </a:p>
          <a:p>
            <a:pPr algn="l"/>
            <a:r>
              <a:rPr lang="en-US" dirty="0"/>
              <a:t>Observer in </a:t>
            </a:r>
            <a:r>
              <a:rPr lang="en-US" i="1" dirty="0"/>
              <a:t>S</a:t>
            </a:r>
            <a:r>
              <a:rPr lang="en-US" dirty="0"/>
              <a:t>:  (</a:t>
            </a:r>
            <a:r>
              <a:rPr lang="en-US" i="1" dirty="0"/>
              <a:t>x</a:t>
            </a:r>
            <a:r>
              <a:rPr lang="en-US" baseline="-25000" dirty="0"/>
              <a:t>1</a:t>
            </a:r>
            <a:r>
              <a:rPr lang="en-US" dirty="0"/>
              <a:t>, </a:t>
            </a:r>
            <a:r>
              <a:rPr lang="en-US" i="1" dirty="0"/>
              <a:t>y</a:t>
            </a:r>
            <a:r>
              <a:rPr lang="en-US" baseline="-25000" dirty="0"/>
              <a:t>1</a:t>
            </a:r>
            <a:r>
              <a:rPr lang="en-US" dirty="0"/>
              <a:t>, </a:t>
            </a:r>
            <a:r>
              <a:rPr lang="en-US" i="1" dirty="0"/>
              <a:t>z</a:t>
            </a:r>
            <a:r>
              <a:rPr lang="en-US" baseline="-25000" dirty="0"/>
              <a:t>1</a:t>
            </a:r>
            <a:r>
              <a:rPr lang="en-US" dirty="0"/>
              <a:t>, </a:t>
            </a:r>
            <a:r>
              <a:rPr lang="en-US" i="1" dirty="0"/>
              <a:t>t</a:t>
            </a:r>
            <a:r>
              <a:rPr lang="en-US" baseline="-25000" dirty="0"/>
              <a:t>1</a:t>
            </a:r>
            <a:r>
              <a:rPr lang="en-US" dirty="0"/>
              <a:t>) and (</a:t>
            </a:r>
            <a:r>
              <a:rPr lang="en-US" i="1" dirty="0"/>
              <a:t>x</a:t>
            </a:r>
            <a:r>
              <a:rPr lang="en-US" baseline="-25000" dirty="0"/>
              <a:t>2</a:t>
            </a:r>
            <a:r>
              <a:rPr lang="en-US" dirty="0"/>
              <a:t>, </a:t>
            </a:r>
            <a:r>
              <a:rPr lang="en-US" i="1" dirty="0"/>
              <a:t>y</a:t>
            </a:r>
            <a:r>
              <a:rPr lang="en-US" baseline="-25000" dirty="0"/>
              <a:t>2</a:t>
            </a:r>
            <a:r>
              <a:rPr lang="en-US" dirty="0"/>
              <a:t>, </a:t>
            </a:r>
            <a:r>
              <a:rPr lang="en-US" i="1" dirty="0"/>
              <a:t>z</a:t>
            </a:r>
            <a:r>
              <a:rPr lang="en-US" baseline="-25000" dirty="0"/>
              <a:t>2</a:t>
            </a:r>
            <a:r>
              <a:rPr lang="en-US" dirty="0"/>
              <a:t>, </a:t>
            </a:r>
            <a:r>
              <a:rPr lang="en-US" i="1" dirty="0"/>
              <a:t>t</a:t>
            </a:r>
            <a:r>
              <a:rPr lang="en-US" baseline="-25000" dirty="0"/>
              <a:t>2</a:t>
            </a:r>
            <a:r>
              <a:rPr lang="en-US" dirty="0"/>
              <a:t>);</a:t>
            </a:r>
          </a:p>
          <a:p>
            <a:pPr algn="l"/>
            <a:r>
              <a:rPr lang="en-US" dirty="0"/>
              <a:t>Observer in </a:t>
            </a:r>
            <a:r>
              <a:rPr lang="en-US" i="1" dirty="0"/>
              <a:t>S</a:t>
            </a:r>
            <a:r>
              <a:rPr lang="en-US" i="1" dirty="0">
                <a:cs typeface="Times New Roman" pitchFamily="18" charset="0"/>
              </a:rPr>
              <a:t>'</a:t>
            </a:r>
            <a:r>
              <a:rPr lang="en-US" dirty="0"/>
              <a:t>: (</a:t>
            </a:r>
            <a:r>
              <a:rPr lang="en-US" i="1" dirty="0"/>
              <a:t>x</a:t>
            </a:r>
            <a:r>
              <a:rPr lang="en-US" i="1" dirty="0">
                <a:cs typeface="Times New Roman" pitchFamily="18" charset="0"/>
              </a:rPr>
              <a:t>'</a:t>
            </a:r>
            <a:r>
              <a:rPr lang="en-US" baseline="-25000" dirty="0"/>
              <a:t>1</a:t>
            </a:r>
            <a:r>
              <a:rPr lang="en-US" dirty="0"/>
              <a:t>, </a:t>
            </a:r>
            <a:r>
              <a:rPr lang="en-US" i="1" dirty="0"/>
              <a:t>y'</a:t>
            </a:r>
            <a:r>
              <a:rPr lang="en-US" baseline="-25000" dirty="0"/>
              <a:t>1</a:t>
            </a:r>
            <a:r>
              <a:rPr lang="en-US" dirty="0"/>
              <a:t>, </a:t>
            </a:r>
            <a:r>
              <a:rPr lang="en-US" i="1" dirty="0"/>
              <a:t>z'</a:t>
            </a:r>
            <a:r>
              <a:rPr lang="en-US" baseline="-25000" dirty="0"/>
              <a:t>1</a:t>
            </a:r>
            <a:r>
              <a:rPr lang="en-US" dirty="0"/>
              <a:t>, </a:t>
            </a:r>
            <a:r>
              <a:rPr lang="en-US" i="1" dirty="0"/>
              <a:t>t'</a:t>
            </a:r>
            <a:r>
              <a:rPr lang="en-US" baseline="-25000" dirty="0"/>
              <a:t>1</a:t>
            </a:r>
            <a:r>
              <a:rPr lang="en-US" dirty="0"/>
              <a:t>) and (</a:t>
            </a:r>
            <a:r>
              <a:rPr lang="en-US" i="1" dirty="0"/>
              <a:t>x'</a:t>
            </a:r>
            <a:r>
              <a:rPr lang="en-US" baseline="-25000" dirty="0"/>
              <a:t>2</a:t>
            </a:r>
            <a:r>
              <a:rPr lang="en-US" dirty="0"/>
              <a:t>, </a:t>
            </a:r>
            <a:r>
              <a:rPr lang="en-US" i="1" dirty="0"/>
              <a:t>y'</a:t>
            </a:r>
            <a:r>
              <a:rPr lang="en-US" baseline="-25000" dirty="0"/>
              <a:t>2</a:t>
            </a:r>
            <a:r>
              <a:rPr lang="en-US" dirty="0"/>
              <a:t>, </a:t>
            </a:r>
            <a:r>
              <a:rPr lang="en-US" i="1" dirty="0"/>
              <a:t>z'</a:t>
            </a:r>
            <a:r>
              <a:rPr lang="en-US" baseline="-25000" dirty="0"/>
              <a:t>2</a:t>
            </a:r>
            <a:r>
              <a:rPr lang="en-US" dirty="0"/>
              <a:t>, </a:t>
            </a:r>
            <a:r>
              <a:rPr lang="en-US" i="1" dirty="0"/>
              <a:t>t'</a:t>
            </a:r>
            <a:r>
              <a:rPr lang="en-US" baseline="-25000" dirty="0"/>
              <a:t>2</a:t>
            </a:r>
            <a:r>
              <a:rPr lang="en-US" dirty="0"/>
              <a:t>). </a:t>
            </a:r>
          </a:p>
        </p:txBody>
      </p:sp>
    </p:spTree>
    <p:extLst>
      <p:ext uri="{BB962C8B-B14F-4D97-AF65-F5344CB8AC3E}">
        <p14:creationId xmlns:p14="http://schemas.microsoft.com/office/powerpoint/2010/main" val="32285088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F36D46BC-D040-4B3A-AF34-305F976C825A}" type="slidenum">
              <a:rPr lang="en-US"/>
              <a:pPr>
                <a:defRPr/>
              </a:pPr>
              <a:t>35</a:t>
            </a:fld>
            <a:endParaRPr lang="en-US"/>
          </a:p>
        </p:txBody>
      </p:sp>
      <p:sp>
        <p:nvSpPr>
          <p:cNvPr id="46083" name="Rectangle 2"/>
          <p:cNvSpPr>
            <a:spLocks noChangeArrowheads="1"/>
          </p:cNvSpPr>
          <p:nvPr/>
        </p:nvSpPr>
        <p:spPr bwMode="auto">
          <a:xfrm>
            <a:off x="366713" y="304800"/>
            <a:ext cx="2700337" cy="923330"/>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Ch37: 5</a:t>
            </a:r>
          </a:p>
          <a:p>
            <a:pPr algn="l"/>
            <a:r>
              <a:rPr lang="en-US" b="1" dirty="0">
                <a:solidFill>
                  <a:srgbClr val="FF0000"/>
                </a:solidFill>
                <a:latin typeface="Arial" charset="0"/>
              </a:rPr>
              <a:t>Homework: </a:t>
            </a:r>
            <a:r>
              <a:rPr lang="en-US" b="1" dirty="0">
                <a:solidFill>
                  <a:srgbClr val="0000FF"/>
                </a:solidFill>
                <a:latin typeface="Arial" charset="0"/>
              </a:rPr>
              <a:t>Ch37: 16</a:t>
            </a:r>
          </a:p>
          <a:p>
            <a:pPr algn="l"/>
            <a:r>
              <a:rPr lang="en-US" b="1" dirty="0">
                <a:solidFill>
                  <a:srgbClr val="FF3300"/>
                </a:solidFill>
                <a:latin typeface="Arial" charset="0"/>
              </a:rPr>
              <a:t>Due: February 14</a:t>
            </a:r>
          </a:p>
        </p:txBody>
      </p:sp>
    </p:spTree>
    <p:extLst>
      <p:ext uri="{BB962C8B-B14F-4D97-AF65-F5344CB8AC3E}">
        <p14:creationId xmlns:p14="http://schemas.microsoft.com/office/powerpoint/2010/main" val="39051021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3"/>
          <p:cNvSpPr>
            <a:spLocks noGrp="1"/>
          </p:cNvSpPr>
          <p:nvPr>
            <p:ph type="sldNum" sz="quarter" idx="12"/>
          </p:nvPr>
        </p:nvSpPr>
        <p:spPr/>
        <p:txBody>
          <a:bodyPr/>
          <a:lstStyle/>
          <a:p>
            <a:pPr>
              <a:defRPr/>
            </a:pPr>
            <a:fld id="{9F73D2E9-8020-49B9-8282-97152752862D}" type="slidenum">
              <a:rPr lang="en-US"/>
              <a:pPr>
                <a:defRPr/>
              </a:pPr>
              <a:t>36</a:t>
            </a:fld>
            <a:endParaRPr lang="en-US" dirty="0"/>
          </a:p>
        </p:txBody>
      </p:sp>
      <p:graphicFrame>
        <p:nvGraphicFramePr>
          <p:cNvPr id="13314" name="Object 14"/>
          <p:cNvGraphicFramePr>
            <a:graphicFrameLocks noChangeAspect="1"/>
          </p:cNvGraphicFramePr>
          <p:nvPr>
            <p:extLst>
              <p:ext uri="{D42A27DB-BD31-4B8C-83A1-F6EECF244321}">
                <p14:modId xmlns:p14="http://schemas.microsoft.com/office/powerpoint/2010/main" val="250490492"/>
              </p:ext>
            </p:extLst>
          </p:nvPr>
        </p:nvGraphicFramePr>
        <p:xfrm>
          <a:off x="447675" y="1109663"/>
          <a:ext cx="6429375" cy="3981450"/>
        </p:xfrm>
        <a:graphic>
          <a:graphicData uri="http://schemas.openxmlformats.org/presentationml/2006/ole">
            <mc:AlternateContent xmlns:mc="http://schemas.openxmlformats.org/markup-compatibility/2006">
              <mc:Choice xmlns:v="urn:schemas-microsoft-com:vml" Requires="v">
                <p:oleObj spid="_x0000_s163934" name="Equation" r:id="rId3" imgW="4267080" imgH="2641320" progId="Equation.3">
                  <p:embed/>
                </p:oleObj>
              </mc:Choice>
              <mc:Fallback>
                <p:oleObj name="Equation" r:id="rId3" imgW="4267080" imgH="2641320" progId="Equation.3">
                  <p:embed/>
                  <p:pic>
                    <p:nvPicPr>
                      <p:cNvPr id="0" name=""/>
                      <p:cNvPicPr>
                        <a:picLocks noChangeAspect="1" noChangeArrowheads="1"/>
                      </p:cNvPicPr>
                      <p:nvPr/>
                    </p:nvPicPr>
                    <p:blipFill>
                      <a:blip r:embed="rId4"/>
                      <a:srcRect/>
                      <a:stretch>
                        <a:fillRect/>
                      </a:stretch>
                    </p:blipFill>
                    <p:spPr bwMode="auto">
                      <a:xfrm>
                        <a:off x="447675" y="1109663"/>
                        <a:ext cx="6429375" cy="3981450"/>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3333CC"/>
                            </a:solidFill>
                            <a:miter lim="800000"/>
                            <a:headEnd/>
                            <a:tailEnd/>
                          </a14:hiddenLine>
                        </a:ext>
                      </a:extLst>
                    </p:spPr>
                  </p:pic>
                </p:oleObj>
              </mc:Fallback>
            </mc:AlternateContent>
          </a:graphicData>
        </a:graphic>
      </p:graphicFrame>
      <p:sp>
        <p:nvSpPr>
          <p:cNvPr id="13316" name="Rectangle 15"/>
          <p:cNvSpPr>
            <a:spLocks noChangeArrowheads="1"/>
          </p:cNvSpPr>
          <p:nvPr/>
        </p:nvSpPr>
        <p:spPr bwMode="auto">
          <a:xfrm>
            <a:off x="407988" y="657225"/>
            <a:ext cx="6060377" cy="369332"/>
          </a:xfrm>
          <a:prstGeom prst="rect">
            <a:avLst/>
          </a:prstGeom>
          <a:noFill/>
          <a:ln w="12700" algn="ctr">
            <a:noFill/>
            <a:miter lim="800000"/>
            <a:headEnd/>
            <a:tailEnd/>
          </a:ln>
        </p:spPr>
        <p:txBody>
          <a:bodyPr wrap="none">
            <a:spAutoFit/>
          </a:bodyPr>
          <a:lstStyle/>
          <a:p>
            <a:pPr algn="l"/>
            <a:r>
              <a:rPr lang="en-US" b="1" u="sng" dirty="0">
                <a:solidFill>
                  <a:srgbClr val="0000FF"/>
                </a:solidFill>
              </a:rPr>
              <a:t>Simultaneity, time dilation and length contraction revisited:</a:t>
            </a:r>
          </a:p>
        </p:txBody>
      </p:sp>
      <p:sp>
        <p:nvSpPr>
          <p:cNvPr id="5" name="Rectangle 4"/>
          <p:cNvSpPr>
            <a:spLocks noChangeArrowheads="1"/>
          </p:cNvSpPr>
          <p:nvPr/>
        </p:nvSpPr>
        <p:spPr bwMode="auto">
          <a:xfrm>
            <a:off x="390525" y="290513"/>
            <a:ext cx="7720542" cy="400110"/>
          </a:xfrm>
          <a:prstGeom prst="rect">
            <a:avLst/>
          </a:prstGeom>
          <a:noFill/>
          <a:ln w="9525">
            <a:noFill/>
            <a:miter lim="800000"/>
            <a:headEnd/>
            <a:tailEnd/>
          </a:ln>
        </p:spPr>
        <p:txBody>
          <a:bodyPr wrap="square">
            <a:spAutoFit/>
          </a:bodyPr>
          <a:lstStyle/>
          <a:p>
            <a:pPr algn="l"/>
            <a:r>
              <a:rPr lang="en-US" sz="2000" b="1" u="sng" dirty="0">
                <a:solidFill>
                  <a:srgbClr val="660066"/>
                </a:solidFill>
                <a:latin typeface="Arial" charset="0"/>
              </a:rPr>
              <a:t>February 5 Lorentz transformation: Applications</a:t>
            </a:r>
            <a:endParaRPr lang="en-US" b="1" dirty="0">
              <a:solidFill>
                <a:srgbClr val="660066"/>
              </a:solidFill>
            </a:endParaRPr>
          </a:p>
        </p:txBody>
      </p:sp>
      <p:sp>
        <p:nvSpPr>
          <p:cNvPr id="6" name="Rectangle 5"/>
          <p:cNvSpPr/>
          <p:nvPr/>
        </p:nvSpPr>
        <p:spPr>
          <a:xfrm>
            <a:off x="466724" y="5215235"/>
            <a:ext cx="8220075" cy="923330"/>
          </a:xfrm>
          <a:prstGeom prst="rect">
            <a:avLst/>
          </a:prstGeom>
        </p:spPr>
        <p:txBody>
          <a:bodyPr wrap="square">
            <a:spAutoFit/>
          </a:bodyPr>
          <a:lstStyle/>
          <a:p>
            <a:pPr algn="l"/>
            <a:r>
              <a:rPr lang="en-US" dirty="0"/>
              <a:t>Note: In a </a:t>
            </a:r>
            <a:r>
              <a:rPr lang="en-US" i="1" dirty="0"/>
              <a:t>general case</a:t>
            </a:r>
            <a:r>
              <a:rPr lang="en-US" dirty="0"/>
              <a:t>, neither of the two observers may measure the proper time or proper length. The persons that measure the proper time or proper length are rather particular observers.</a:t>
            </a:r>
          </a:p>
        </p:txBody>
      </p:sp>
    </p:spTree>
    <p:extLst>
      <p:ext uri="{BB962C8B-B14F-4D97-AF65-F5344CB8AC3E}">
        <p14:creationId xmlns:p14="http://schemas.microsoft.com/office/powerpoint/2010/main" val="6955016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4261982F-6AB5-4560-85B7-07CB4C1C0C8D}" type="slidenum">
              <a:rPr lang="en-US"/>
              <a:pPr>
                <a:defRPr/>
              </a:pPr>
              <a:t>37</a:t>
            </a:fld>
            <a:endParaRPr lang="en-US"/>
          </a:p>
        </p:txBody>
      </p:sp>
      <p:graphicFrame>
        <p:nvGraphicFramePr>
          <p:cNvPr id="14338" name="Object 6"/>
          <p:cNvGraphicFramePr>
            <a:graphicFrameLocks noChangeAspect="1"/>
          </p:cNvGraphicFramePr>
          <p:nvPr/>
        </p:nvGraphicFramePr>
        <p:xfrm>
          <a:off x="428625" y="744538"/>
          <a:ext cx="7521575" cy="1936750"/>
        </p:xfrm>
        <a:graphic>
          <a:graphicData uri="http://schemas.openxmlformats.org/presentationml/2006/ole">
            <mc:AlternateContent xmlns:mc="http://schemas.openxmlformats.org/markup-compatibility/2006">
              <mc:Choice xmlns:v="urn:schemas-microsoft-com:vml" Requires="v">
                <p:oleObj spid="_x0000_s165118" name="Equation" r:id="rId3" imgW="4736880" imgH="1218960" progId="Equation.3">
                  <p:embed/>
                </p:oleObj>
              </mc:Choice>
              <mc:Fallback>
                <p:oleObj name="Equation" r:id="rId3" imgW="4736880" imgH="121896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625" y="744538"/>
                        <a:ext cx="7521575" cy="1936750"/>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3333CC"/>
                            </a:solidFill>
                            <a:miter lim="800000"/>
                            <a:headEnd/>
                            <a:tailEnd/>
                          </a14:hiddenLine>
                        </a:ext>
                      </a:extLst>
                    </p:spPr>
                  </p:pic>
                </p:oleObj>
              </mc:Fallback>
            </mc:AlternateContent>
          </a:graphicData>
        </a:graphic>
      </p:graphicFrame>
      <p:sp>
        <p:nvSpPr>
          <p:cNvPr id="14342" name="Rectangle 9"/>
          <p:cNvSpPr>
            <a:spLocks noChangeArrowheads="1"/>
          </p:cNvSpPr>
          <p:nvPr/>
        </p:nvSpPr>
        <p:spPr bwMode="auto">
          <a:xfrm>
            <a:off x="355600" y="303213"/>
            <a:ext cx="2178050" cy="369887"/>
          </a:xfrm>
          <a:prstGeom prst="rect">
            <a:avLst/>
          </a:prstGeom>
          <a:noFill/>
          <a:ln w="12700" algn="ctr">
            <a:noFill/>
            <a:miter lim="800000"/>
            <a:headEnd/>
            <a:tailEnd/>
          </a:ln>
        </p:spPr>
        <p:txBody>
          <a:bodyPr wrap="none">
            <a:spAutoFit/>
          </a:bodyPr>
          <a:lstStyle/>
          <a:p>
            <a:r>
              <a:rPr lang="en-US" b="1" u="sng" dirty="0">
                <a:solidFill>
                  <a:srgbClr val="0000FF"/>
                </a:solidFill>
              </a:rPr>
              <a:t>Space-time interval:</a:t>
            </a:r>
          </a:p>
        </p:txBody>
      </p:sp>
      <p:graphicFrame>
        <p:nvGraphicFramePr>
          <p:cNvPr id="14339" name="Object 7"/>
          <p:cNvGraphicFramePr>
            <a:graphicFrameLocks noChangeAspect="1"/>
          </p:cNvGraphicFramePr>
          <p:nvPr/>
        </p:nvGraphicFramePr>
        <p:xfrm>
          <a:off x="1646238" y="3511550"/>
          <a:ext cx="6554787" cy="363538"/>
        </p:xfrm>
        <a:graphic>
          <a:graphicData uri="http://schemas.openxmlformats.org/presentationml/2006/ole">
            <mc:AlternateContent xmlns:mc="http://schemas.openxmlformats.org/markup-compatibility/2006">
              <mc:Choice xmlns:v="urn:schemas-microsoft-com:vml" Requires="v">
                <p:oleObj spid="_x0000_s165119" name="Equation" r:id="rId5" imgW="4127400" imgH="228600" progId="Equation.3">
                  <p:embed/>
                </p:oleObj>
              </mc:Choice>
              <mc:Fallback>
                <p:oleObj name="Equation" r:id="rId5" imgW="4127400" imgH="2286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46238" y="3511550"/>
                        <a:ext cx="6554787" cy="363538"/>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3333CC"/>
                            </a:solidFill>
                            <a:miter lim="800000"/>
                            <a:headEnd/>
                            <a:tailEnd/>
                          </a14:hiddenLine>
                        </a:ext>
                      </a:extLst>
                    </p:spPr>
                  </p:pic>
                </p:oleObj>
              </mc:Fallback>
            </mc:AlternateContent>
          </a:graphicData>
        </a:graphic>
      </p:graphicFrame>
      <p:graphicFrame>
        <p:nvGraphicFramePr>
          <p:cNvPr id="14340" name="Object 8"/>
          <p:cNvGraphicFramePr>
            <a:graphicFrameLocks noChangeAspect="1"/>
          </p:cNvGraphicFramePr>
          <p:nvPr>
            <p:extLst>
              <p:ext uri="{D42A27DB-BD31-4B8C-83A1-F6EECF244321}">
                <p14:modId xmlns:p14="http://schemas.microsoft.com/office/powerpoint/2010/main" val="3821325116"/>
              </p:ext>
            </p:extLst>
          </p:nvPr>
        </p:nvGraphicFramePr>
        <p:xfrm>
          <a:off x="534988" y="2865438"/>
          <a:ext cx="3367087" cy="363537"/>
        </p:xfrm>
        <a:graphic>
          <a:graphicData uri="http://schemas.openxmlformats.org/presentationml/2006/ole">
            <mc:AlternateContent xmlns:mc="http://schemas.openxmlformats.org/markup-compatibility/2006">
              <mc:Choice xmlns:v="urn:schemas-microsoft-com:vml" Requires="v">
                <p:oleObj spid="_x0000_s165120" name="Equation" r:id="rId7" imgW="2120760" imgH="228600" progId="Equation.3">
                  <p:embed/>
                </p:oleObj>
              </mc:Choice>
              <mc:Fallback>
                <p:oleObj name="Equation" r:id="rId7" imgW="2120760" imgH="2286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4988" y="2865438"/>
                        <a:ext cx="3367087" cy="363537"/>
                      </a:xfrm>
                      <a:prstGeom prst="rect">
                        <a:avLst/>
                      </a:prstGeom>
                      <a:solidFill>
                        <a:srgbClr val="FFFFCC"/>
                      </a:solidFill>
                      <a:ln w="19050">
                        <a:solidFill>
                          <a:srgbClr val="3333CC"/>
                        </a:solidFill>
                        <a:miter lim="800000"/>
                        <a:headEnd/>
                        <a:tailEnd/>
                      </a:ln>
                    </p:spPr>
                  </p:pic>
                </p:oleObj>
              </mc:Fallback>
            </mc:AlternateContent>
          </a:graphicData>
        </a:graphic>
      </p:graphicFrame>
      <p:sp>
        <p:nvSpPr>
          <p:cNvPr id="14343" name="Rectangle 8"/>
          <p:cNvSpPr>
            <a:spLocks noChangeArrowheads="1"/>
          </p:cNvSpPr>
          <p:nvPr/>
        </p:nvSpPr>
        <p:spPr bwMode="auto">
          <a:xfrm>
            <a:off x="444500" y="4113213"/>
            <a:ext cx="6572633" cy="369332"/>
          </a:xfrm>
          <a:prstGeom prst="rect">
            <a:avLst/>
          </a:prstGeom>
          <a:noFill/>
          <a:ln w="12700" algn="ctr">
            <a:noFill/>
            <a:miter lim="800000"/>
            <a:headEnd/>
            <a:tailEnd/>
          </a:ln>
        </p:spPr>
        <p:txBody>
          <a:bodyPr wrap="none">
            <a:spAutoFit/>
          </a:bodyPr>
          <a:lstStyle/>
          <a:p>
            <a:pPr algn="l"/>
            <a:r>
              <a:rPr lang="en-US" dirty="0">
                <a:sym typeface="Wingdings" pitchFamily="2" charset="2"/>
              </a:rPr>
              <a:t>The s</a:t>
            </a:r>
            <a:r>
              <a:rPr lang="en-US" dirty="0"/>
              <a:t>pace-time interval is </a:t>
            </a:r>
            <a:r>
              <a:rPr lang="en-US" b="1" i="1" dirty="0">
                <a:solidFill>
                  <a:srgbClr val="0000FF"/>
                </a:solidFill>
              </a:rPr>
              <a:t>invariant</a:t>
            </a:r>
            <a:r>
              <a:rPr lang="en-US" dirty="0"/>
              <a:t> in all inertial reference frames.</a:t>
            </a:r>
          </a:p>
        </p:txBody>
      </p:sp>
      <p:sp>
        <p:nvSpPr>
          <p:cNvPr id="14344" name="TextBox 9"/>
          <p:cNvSpPr txBox="1">
            <a:spLocks noChangeArrowheads="1"/>
          </p:cNvSpPr>
          <p:nvPr/>
        </p:nvSpPr>
        <p:spPr bwMode="auto">
          <a:xfrm>
            <a:off x="447675" y="3505200"/>
            <a:ext cx="1171575" cy="369888"/>
          </a:xfrm>
          <a:prstGeom prst="rect">
            <a:avLst/>
          </a:prstGeom>
          <a:noFill/>
          <a:ln w="9525">
            <a:noFill/>
            <a:miter lim="800000"/>
            <a:headEnd/>
            <a:tailEnd/>
          </a:ln>
        </p:spPr>
        <p:txBody>
          <a:bodyPr wrap="none">
            <a:spAutoFit/>
          </a:bodyPr>
          <a:lstStyle/>
          <a:p>
            <a:r>
              <a:rPr lang="en-US" dirty="0"/>
              <a:t>In general,</a:t>
            </a:r>
          </a:p>
        </p:txBody>
      </p:sp>
      <p:sp>
        <p:nvSpPr>
          <p:cNvPr id="9" name="Rectangle 8"/>
          <p:cNvSpPr/>
          <p:nvPr/>
        </p:nvSpPr>
        <p:spPr>
          <a:xfrm>
            <a:off x="482446" y="4873109"/>
            <a:ext cx="8032903" cy="923330"/>
          </a:xfrm>
          <a:prstGeom prst="rect">
            <a:avLst/>
          </a:prstGeom>
        </p:spPr>
        <p:txBody>
          <a:bodyPr wrap="square">
            <a:spAutoFit/>
          </a:bodyPr>
          <a:lstStyle/>
          <a:p>
            <a:pPr algn="l"/>
            <a:r>
              <a:rPr lang="en-US" i="1" u="sng" dirty="0"/>
              <a:t>Example </a:t>
            </a:r>
            <a:r>
              <a:rPr lang="en-US" u="sng" dirty="0"/>
              <a:t>37.6</a:t>
            </a:r>
            <a:r>
              <a:rPr lang="en-US" dirty="0"/>
              <a:t>: Was it received before it was sent?</a:t>
            </a:r>
          </a:p>
          <a:p>
            <a:pPr algn="l"/>
            <a:r>
              <a:rPr lang="en-US" dirty="0"/>
              <a:t>According to Stanley, how far is Mavis from the finish line when the hooray message is sent?</a:t>
            </a:r>
          </a:p>
        </p:txBody>
      </p:sp>
    </p:spTree>
    <p:extLst>
      <p:ext uri="{BB962C8B-B14F-4D97-AF65-F5344CB8AC3E}">
        <p14:creationId xmlns:p14="http://schemas.microsoft.com/office/powerpoint/2010/main" val="11251530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F36D46BC-D040-4B3A-AF34-305F976C825A}" type="slidenum">
              <a:rPr lang="en-US"/>
              <a:pPr>
                <a:defRPr/>
              </a:pPr>
              <a:t>38</a:t>
            </a:fld>
            <a:endParaRPr lang="en-US"/>
          </a:p>
        </p:txBody>
      </p:sp>
      <p:sp>
        <p:nvSpPr>
          <p:cNvPr id="46083" name="Rectangle 2"/>
          <p:cNvSpPr>
            <a:spLocks noChangeArrowheads="1"/>
          </p:cNvSpPr>
          <p:nvPr/>
        </p:nvSpPr>
        <p:spPr bwMode="auto">
          <a:xfrm>
            <a:off x="653041" y="591127"/>
            <a:ext cx="2081212" cy="646331"/>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Ch37: 5</a:t>
            </a:r>
          </a:p>
          <a:p>
            <a:pPr algn="l"/>
            <a:r>
              <a:rPr lang="en-US" b="1" dirty="0">
                <a:solidFill>
                  <a:srgbClr val="FF0000"/>
                </a:solidFill>
                <a:latin typeface="Arial" charset="0"/>
              </a:rPr>
              <a:t>No homework</a:t>
            </a:r>
          </a:p>
        </p:txBody>
      </p:sp>
    </p:spTree>
    <p:extLst>
      <p:ext uri="{BB962C8B-B14F-4D97-AF65-F5344CB8AC3E}">
        <p14:creationId xmlns:p14="http://schemas.microsoft.com/office/powerpoint/2010/main" val="31778845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5"/>
          <p:cNvGrpSpPr>
            <a:grpSpLocks/>
          </p:cNvGrpSpPr>
          <p:nvPr/>
        </p:nvGrpSpPr>
        <p:grpSpPr bwMode="auto">
          <a:xfrm>
            <a:off x="390525" y="1671638"/>
            <a:ext cx="6710363" cy="3381375"/>
            <a:chOff x="409575" y="1814513"/>
            <a:chExt cx="6710363" cy="3381375"/>
          </a:xfrm>
        </p:grpSpPr>
        <p:graphicFrame>
          <p:nvGraphicFramePr>
            <p:cNvPr id="16386" name="Object 6"/>
            <p:cNvGraphicFramePr>
              <a:graphicFrameLocks noChangeAspect="1"/>
            </p:cNvGraphicFramePr>
            <p:nvPr/>
          </p:nvGraphicFramePr>
          <p:xfrm>
            <a:off x="409575" y="1814513"/>
            <a:ext cx="6710363" cy="3381375"/>
          </p:xfrm>
          <a:graphic>
            <a:graphicData uri="http://schemas.openxmlformats.org/presentationml/2006/ole">
              <mc:AlternateContent xmlns:mc="http://schemas.openxmlformats.org/markup-compatibility/2006">
                <mc:Choice xmlns:v="urn:schemas-microsoft-com:vml" Requires="v">
                  <p:oleObj spid="_x0000_s166096" name="Equation" r:id="rId3" imgW="4228920" imgH="2133360" progId="Equation.3">
                    <p:embed/>
                  </p:oleObj>
                </mc:Choice>
                <mc:Fallback>
                  <p:oleObj name="Equation" r:id="rId3" imgW="4228920" imgH="213336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9575" y="1814513"/>
                          <a:ext cx="6710363" cy="3381375"/>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3333CC"/>
                              </a:solidFill>
                              <a:miter lim="800000"/>
                              <a:headEnd/>
                              <a:tailEnd/>
                            </a14:hiddenLine>
                          </a:ext>
                        </a:extLst>
                      </p:spPr>
                    </p:pic>
                  </p:oleObj>
                </mc:Fallback>
              </mc:AlternateContent>
            </a:graphicData>
          </a:graphic>
        </p:graphicFrame>
        <p:graphicFrame>
          <p:nvGraphicFramePr>
            <p:cNvPr id="16387" name="Object 29"/>
            <p:cNvGraphicFramePr>
              <a:graphicFrameLocks noChangeAspect="1"/>
            </p:cNvGraphicFramePr>
            <p:nvPr>
              <p:extLst>
                <p:ext uri="{D42A27DB-BD31-4B8C-83A1-F6EECF244321}">
                  <p14:modId xmlns:p14="http://schemas.microsoft.com/office/powerpoint/2010/main" val="1204544948"/>
                </p:ext>
              </p:extLst>
            </p:nvPr>
          </p:nvGraphicFramePr>
          <p:xfrm>
            <a:off x="6172200" y="2127250"/>
            <a:ext cx="912813" cy="954088"/>
          </p:xfrm>
          <a:graphic>
            <a:graphicData uri="http://schemas.openxmlformats.org/presentationml/2006/ole">
              <mc:AlternateContent xmlns:mc="http://schemas.openxmlformats.org/markup-compatibility/2006">
                <mc:Choice xmlns:v="urn:schemas-microsoft-com:vml" Requires="v">
                  <p:oleObj spid="_x0000_s166097" name="Equation" r:id="rId5" imgW="558720" imgH="583920" progId="Equation.DSMT4">
                    <p:embed/>
                  </p:oleObj>
                </mc:Choice>
                <mc:Fallback>
                  <p:oleObj name="Equation" r:id="rId5" imgW="558720" imgH="58392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72200" y="2127250"/>
                          <a:ext cx="912813" cy="954088"/>
                        </a:xfrm>
                        <a:prstGeom prst="rect">
                          <a:avLst/>
                        </a:prstGeom>
                        <a:solidFill>
                          <a:srgbClr val="FFFFCC"/>
                        </a:solidFill>
                        <a:ln w="19050">
                          <a:solidFill>
                            <a:srgbClr val="3333CC"/>
                          </a:solidFill>
                          <a:miter lim="800000"/>
                          <a:headEnd/>
                          <a:tailEnd/>
                        </a:ln>
                        <a:effectLst/>
                        <a:extLst/>
                      </p:spPr>
                    </p:pic>
                  </p:oleObj>
                </mc:Fallback>
              </mc:AlternateContent>
            </a:graphicData>
          </a:graphic>
        </p:graphicFrame>
      </p:grpSp>
      <p:sp>
        <p:nvSpPr>
          <p:cNvPr id="24" name="Slide Number Placeholder 3"/>
          <p:cNvSpPr>
            <a:spLocks noGrp="1"/>
          </p:cNvSpPr>
          <p:nvPr>
            <p:ph type="sldNum" sz="quarter" idx="12"/>
          </p:nvPr>
        </p:nvSpPr>
        <p:spPr/>
        <p:txBody>
          <a:bodyPr/>
          <a:lstStyle/>
          <a:p>
            <a:pPr>
              <a:defRPr/>
            </a:pPr>
            <a:fld id="{FE173405-81A3-4ACC-915C-01C3CD09B109}" type="slidenum">
              <a:rPr lang="en-US"/>
              <a:pPr>
                <a:defRPr/>
              </a:pPr>
              <a:t>39</a:t>
            </a:fld>
            <a:endParaRPr lang="en-US"/>
          </a:p>
        </p:txBody>
      </p:sp>
      <p:sp>
        <p:nvSpPr>
          <p:cNvPr id="16391" name="Rectangle 4"/>
          <p:cNvSpPr>
            <a:spLocks noChangeArrowheads="1"/>
          </p:cNvSpPr>
          <p:nvPr/>
        </p:nvSpPr>
        <p:spPr bwMode="auto">
          <a:xfrm>
            <a:off x="266701" y="204788"/>
            <a:ext cx="5886450" cy="400110"/>
          </a:xfrm>
          <a:prstGeom prst="rect">
            <a:avLst/>
          </a:prstGeom>
          <a:noFill/>
          <a:ln w="9525">
            <a:noFill/>
            <a:miter lim="800000"/>
            <a:headEnd/>
            <a:tailEnd/>
          </a:ln>
        </p:spPr>
        <p:txBody>
          <a:bodyPr wrap="square">
            <a:spAutoFit/>
          </a:bodyPr>
          <a:lstStyle/>
          <a:p>
            <a:pPr algn="l"/>
            <a:r>
              <a:rPr lang="en-US" sz="2000" b="1" u="sng" dirty="0">
                <a:solidFill>
                  <a:srgbClr val="660066"/>
                </a:solidFill>
                <a:latin typeface="Arial" charset="0"/>
              </a:rPr>
              <a:t>February 7,10 Lorentz velocity transformation</a:t>
            </a:r>
            <a:endParaRPr lang="en-US" b="1" dirty="0">
              <a:solidFill>
                <a:srgbClr val="660066"/>
              </a:solidFill>
            </a:endParaRPr>
          </a:p>
        </p:txBody>
      </p:sp>
      <p:sp>
        <p:nvSpPr>
          <p:cNvPr id="16392" name="Rectangle 5"/>
          <p:cNvSpPr>
            <a:spLocks noChangeArrowheads="1"/>
          </p:cNvSpPr>
          <p:nvPr/>
        </p:nvSpPr>
        <p:spPr bwMode="auto">
          <a:xfrm>
            <a:off x="295275" y="585788"/>
            <a:ext cx="5505450" cy="366712"/>
          </a:xfrm>
          <a:prstGeom prst="rect">
            <a:avLst/>
          </a:prstGeom>
          <a:noFill/>
          <a:ln w="9525">
            <a:noFill/>
            <a:miter lim="800000"/>
            <a:headEnd/>
            <a:tailEnd/>
          </a:ln>
        </p:spPr>
        <p:txBody>
          <a:bodyPr>
            <a:spAutoFit/>
          </a:bodyPr>
          <a:lstStyle/>
          <a:p>
            <a:pPr algn="l"/>
            <a:r>
              <a:rPr lang="en-US" b="1" dirty="0">
                <a:solidFill>
                  <a:srgbClr val="660066"/>
                </a:solidFill>
              </a:rPr>
              <a:t>37.5 The Lorentz transformations</a:t>
            </a:r>
          </a:p>
        </p:txBody>
      </p:sp>
      <p:sp>
        <p:nvSpPr>
          <p:cNvPr id="16393" name="Rectangle 7"/>
          <p:cNvSpPr>
            <a:spLocks noChangeArrowheads="1"/>
          </p:cNvSpPr>
          <p:nvPr/>
        </p:nvSpPr>
        <p:spPr bwMode="auto">
          <a:xfrm>
            <a:off x="269875" y="884238"/>
            <a:ext cx="6749605" cy="646331"/>
          </a:xfrm>
          <a:prstGeom prst="rect">
            <a:avLst/>
          </a:prstGeom>
          <a:noFill/>
          <a:ln w="12700" algn="ctr">
            <a:noFill/>
            <a:miter lim="800000"/>
            <a:headEnd/>
            <a:tailEnd/>
          </a:ln>
        </p:spPr>
        <p:txBody>
          <a:bodyPr wrap="none">
            <a:spAutoFit/>
          </a:bodyPr>
          <a:lstStyle/>
          <a:p>
            <a:pPr algn="l"/>
            <a:r>
              <a:rPr lang="en-US" dirty="0"/>
              <a:t>An object moves with a velocity of </a:t>
            </a:r>
            <a:r>
              <a:rPr lang="en-US" b="1" dirty="0"/>
              <a:t>v</a:t>
            </a:r>
            <a:r>
              <a:rPr lang="en-US" i="1" dirty="0"/>
              <a:t>= </a:t>
            </a:r>
            <a:r>
              <a:rPr lang="en-US" dirty="0"/>
              <a:t>(</a:t>
            </a:r>
            <a:r>
              <a:rPr lang="en-US" i="1" dirty="0" err="1"/>
              <a:t>v</a:t>
            </a:r>
            <a:r>
              <a:rPr lang="en-US" i="1" baseline="-25000" dirty="0" err="1"/>
              <a:t>x</a:t>
            </a:r>
            <a:r>
              <a:rPr lang="en-US" dirty="0"/>
              <a:t>,</a:t>
            </a:r>
            <a:r>
              <a:rPr lang="en-US" i="1" dirty="0"/>
              <a:t> </a:t>
            </a:r>
            <a:r>
              <a:rPr lang="en-US" i="1" dirty="0" err="1"/>
              <a:t>v</a:t>
            </a:r>
            <a:r>
              <a:rPr lang="en-US" i="1" baseline="-25000" dirty="0" err="1"/>
              <a:t>y</a:t>
            </a:r>
            <a:r>
              <a:rPr lang="en-US" dirty="0"/>
              <a:t>,</a:t>
            </a:r>
            <a:r>
              <a:rPr lang="en-US" i="1" dirty="0"/>
              <a:t> </a:t>
            </a:r>
            <a:r>
              <a:rPr lang="en-US" i="1" dirty="0" err="1"/>
              <a:t>v</a:t>
            </a:r>
            <a:r>
              <a:rPr lang="en-US" i="1" baseline="-25000" dirty="0" err="1"/>
              <a:t>z</a:t>
            </a:r>
            <a:r>
              <a:rPr lang="en-US" dirty="0"/>
              <a:t>) in the </a:t>
            </a:r>
            <a:r>
              <a:rPr lang="en-US" i="1" dirty="0"/>
              <a:t>S</a:t>
            </a:r>
            <a:r>
              <a:rPr lang="en-US" dirty="0"/>
              <a:t> frame.</a:t>
            </a:r>
          </a:p>
          <a:p>
            <a:pPr algn="l"/>
            <a:r>
              <a:rPr lang="en-US" dirty="0"/>
              <a:t>Question: What is the velocity of the object measured in the </a:t>
            </a:r>
            <a:r>
              <a:rPr lang="en-US" i="1" dirty="0"/>
              <a:t>S</a:t>
            </a:r>
            <a:r>
              <a:rPr lang="en-US" dirty="0"/>
              <a:t>' frame? </a:t>
            </a:r>
          </a:p>
        </p:txBody>
      </p:sp>
      <p:sp>
        <p:nvSpPr>
          <p:cNvPr id="16394" name="Rectangle 9"/>
          <p:cNvSpPr>
            <a:spLocks noChangeArrowheads="1"/>
          </p:cNvSpPr>
          <p:nvPr/>
        </p:nvSpPr>
        <p:spPr bwMode="auto">
          <a:xfrm>
            <a:off x="392113" y="5238750"/>
            <a:ext cx="8504237" cy="923330"/>
          </a:xfrm>
          <a:prstGeom prst="rect">
            <a:avLst/>
          </a:prstGeom>
          <a:noFill/>
          <a:ln w="12700" algn="ctr">
            <a:noFill/>
            <a:miter lim="800000"/>
            <a:headEnd/>
            <a:tailEnd/>
          </a:ln>
        </p:spPr>
        <p:txBody>
          <a:bodyPr wrap="square">
            <a:spAutoFit/>
          </a:bodyPr>
          <a:lstStyle/>
          <a:p>
            <a:pPr marL="171450" indent="-171450" algn="l">
              <a:buFontTx/>
              <a:buChar char="•"/>
            </a:pPr>
            <a:r>
              <a:rPr lang="en-US" dirty="0"/>
              <a:t>If</a:t>
            </a:r>
            <a:r>
              <a:rPr lang="en-US" i="1" dirty="0"/>
              <a:t> u </a:t>
            </a:r>
            <a:r>
              <a:rPr lang="en-US" dirty="0"/>
              <a:t>&lt;&lt; </a:t>
            </a:r>
            <a:r>
              <a:rPr lang="en-US" i="1" dirty="0"/>
              <a:t>c, </a:t>
            </a:r>
            <a:r>
              <a:rPr lang="en-US" dirty="0"/>
              <a:t>then</a:t>
            </a:r>
            <a:r>
              <a:rPr lang="en-US" i="1" dirty="0"/>
              <a:t> </a:t>
            </a:r>
            <a:r>
              <a:rPr lang="en-US" i="1" dirty="0" err="1"/>
              <a:t>v</a:t>
            </a:r>
            <a:r>
              <a:rPr lang="en-US" i="1" baseline="-25000" dirty="0" err="1"/>
              <a:t>x</a:t>
            </a:r>
            <a:r>
              <a:rPr lang="en-US" dirty="0">
                <a:cs typeface="Times New Roman" pitchFamily="18" charset="0"/>
              </a:rPr>
              <a:t>’  </a:t>
            </a:r>
            <a:r>
              <a:rPr lang="en-US" dirty="0">
                <a:sym typeface="Mathematica1" pitchFamily="2" charset="2"/>
              </a:rPr>
              <a:t> </a:t>
            </a:r>
            <a:r>
              <a:rPr lang="en-US" i="1" dirty="0" err="1"/>
              <a:t>v</a:t>
            </a:r>
            <a:r>
              <a:rPr lang="en-US" i="1" baseline="-25000" dirty="0" err="1"/>
              <a:t>x</a:t>
            </a:r>
            <a:r>
              <a:rPr lang="en-US" i="1" dirty="0"/>
              <a:t>–u</a:t>
            </a:r>
            <a:r>
              <a:rPr lang="en-US" dirty="0"/>
              <a:t>, Lorentz transformation reduces to Galilean transformation.</a:t>
            </a:r>
          </a:p>
          <a:p>
            <a:pPr marL="171450" indent="-171450" algn="l">
              <a:buFontTx/>
              <a:buChar char="•"/>
            </a:pPr>
            <a:r>
              <a:rPr lang="en-US" dirty="0"/>
              <a:t>If </a:t>
            </a:r>
            <a:r>
              <a:rPr lang="en-US" i="1" dirty="0" err="1"/>
              <a:t>v</a:t>
            </a:r>
            <a:r>
              <a:rPr lang="en-US" i="1" baseline="-25000" dirty="0" err="1"/>
              <a:t>x</a:t>
            </a:r>
            <a:r>
              <a:rPr lang="en-US" i="1" dirty="0"/>
              <a:t>=c, </a:t>
            </a:r>
            <a:r>
              <a:rPr lang="en-US" dirty="0"/>
              <a:t>then </a:t>
            </a:r>
            <a:r>
              <a:rPr lang="en-US" i="1" dirty="0" err="1"/>
              <a:t>v</a:t>
            </a:r>
            <a:r>
              <a:rPr lang="en-US" i="1" baseline="-25000" dirty="0" err="1"/>
              <a:t>x</a:t>
            </a:r>
            <a:r>
              <a:rPr lang="en-US" dirty="0">
                <a:cs typeface="Times New Roman" pitchFamily="18" charset="0"/>
              </a:rPr>
              <a:t>'=</a:t>
            </a:r>
            <a:r>
              <a:rPr lang="en-US" i="1" dirty="0">
                <a:cs typeface="Times New Roman" pitchFamily="18" charset="0"/>
              </a:rPr>
              <a:t>c</a:t>
            </a:r>
            <a:r>
              <a:rPr lang="en-US" dirty="0">
                <a:cs typeface="Times New Roman" pitchFamily="18" charset="0"/>
              </a:rPr>
              <a:t>. </a:t>
            </a:r>
            <a:r>
              <a:rPr lang="en-US" dirty="0"/>
              <a:t>The speed of light does not depend on the motion of the reference frame, which is exactly Einstein’s second postulate.</a:t>
            </a:r>
            <a:endParaRPr lang="en-US" i="1" dirty="0"/>
          </a:p>
        </p:txBody>
      </p:sp>
      <p:grpSp>
        <p:nvGrpSpPr>
          <p:cNvPr id="3" name="Group 27"/>
          <p:cNvGrpSpPr>
            <a:grpSpLocks/>
          </p:cNvGrpSpPr>
          <p:nvPr/>
        </p:nvGrpSpPr>
        <p:grpSpPr bwMode="auto">
          <a:xfrm>
            <a:off x="5729880" y="3252269"/>
            <a:ext cx="2433652" cy="1434040"/>
            <a:chOff x="3699" y="1856"/>
            <a:chExt cx="1364" cy="766"/>
          </a:xfrm>
        </p:grpSpPr>
        <p:grpSp>
          <p:nvGrpSpPr>
            <p:cNvPr id="4" name="Group 11"/>
            <p:cNvGrpSpPr>
              <a:grpSpLocks/>
            </p:cNvGrpSpPr>
            <p:nvPr/>
          </p:nvGrpSpPr>
          <p:grpSpPr bwMode="auto">
            <a:xfrm>
              <a:off x="3699" y="1999"/>
              <a:ext cx="586" cy="623"/>
              <a:chOff x="3654" y="618"/>
              <a:chExt cx="535" cy="534"/>
            </a:xfrm>
          </p:grpSpPr>
          <p:sp>
            <p:nvSpPr>
              <p:cNvPr id="16408" name="Line 12"/>
              <p:cNvSpPr>
                <a:spLocks noChangeShapeType="1"/>
              </p:cNvSpPr>
              <p:nvPr/>
            </p:nvSpPr>
            <p:spPr bwMode="auto">
              <a:xfrm>
                <a:off x="3654" y="618"/>
                <a:ext cx="0" cy="534"/>
              </a:xfrm>
              <a:prstGeom prst="line">
                <a:avLst/>
              </a:prstGeom>
              <a:noFill/>
              <a:ln w="15875">
                <a:solidFill>
                  <a:schemeClr val="tx1"/>
                </a:solidFill>
                <a:round/>
                <a:headEnd type="arrow" w="med" len="med"/>
                <a:tailEnd/>
              </a:ln>
            </p:spPr>
            <p:txBody>
              <a:bodyPr>
                <a:spAutoFit/>
              </a:bodyPr>
              <a:lstStyle/>
              <a:p>
                <a:endParaRPr lang="en-US"/>
              </a:p>
            </p:txBody>
          </p:sp>
          <p:sp>
            <p:nvSpPr>
              <p:cNvPr id="16409" name="Line 13"/>
              <p:cNvSpPr>
                <a:spLocks noChangeShapeType="1"/>
              </p:cNvSpPr>
              <p:nvPr/>
            </p:nvSpPr>
            <p:spPr bwMode="auto">
              <a:xfrm>
                <a:off x="3655" y="1150"/>
                <a:ext cx="534" cy="0"/>
              </a:xfrm>
              <a:prstGeom prst="line">
                <a:avLst/>
              </a:prstGeom>
              <a:noFill/>
              <a:ln w="15875">
                <a:solidFill>
                  <a:schemeClr val="tx1"/>
                </a:solidFill>
                <a:round/>
                <a:headEnd/>
                <a:tailEnd type="arrow" w="med" len="med"/>
              </a:ln>
            </p:spPr>
            <p:txBody>
              <a:bodyPr>
                <a:spAutoFit/>
              </a:bodyPr>
              <a:lstStyle/>
              <a:p>
                <a:endParaRPr lang="en-US"/>
              </a:p>
            </p:txBody>
          </p:sp>
        </p:grpSp>
        <p:grpSp>
          <p:nvGrpSpPr>
            <p:cNvPr id="5" name="Group 14"/>
            <p:cNvGrpSpPr>
              <a:grpSpLocks/>
            </p:cNvGrpSpPr>
            <p:nvPr/>
          </p:nvGrpSpPr>
          <p:grpSpPr bwMode="auto">
            <a:xfrm>
              <a:off x="4477" y="1996"/>
              <a:ext cx="586" cy="623"/>
              <a:chOff x="3650" y="626"/>
              <a:chExt cx="536" cy="534"/>
            </a:xfrm>
          </p:grpSpPr>
          <p:sp>
            <p:nvSpPr>
              <p:cNvPr id="16406" name="Line 15"/>
              <p:cNvSpPr>
                <a:spLocks noChangeShapeType="1"/>
              </p:cNvSpPr>
              <p:nvPr/>
            </p:nvSpPr>
            <p:spPr bwMode="auto">
              <a:xfrm>
                <a:off x="3650" y="626"/>
                <a:ext cx="0" cy="534"/>
              </a:xfrm>
              <a:prstGeom prst="line">
                <a:avLst/>
              </a:prstGeom>
              <a:noFill/>
              <a:ln w="15875">
                <a:solidFill>
                  <a:srgbClr val="3333CC"/>
                </a:solidFill>
                <a:round/>
                <a:headEnd type="arrow" w="med" len="med"/>
                <a:tailEnd/>
              </a:ln>
            </p:spPr>
            <p:txBody>
              <a:bodyPr>
                <a:spAutoFit/>
              </a:bodyPr>
              <a:lstStyle/>
              <a:p>
                <a:endParaRPr lang="en-US"/>
              </a:p>
            </p:txBody>
          </p:sp>
          <p:sp>
            <p:nvSpPr>
              <p:cNvPr id="16407" name="Line 16"/>
              <p:cNvSpPr>
                <a:spLocks noChangeShapeType="1"/>
              </p:cNvSpPr>
              <p:nvPr/>
            </p:nvSpPr>
            <p:spPr bwMode="auto">
              <a:xfrm>
                <a:off x="3652" y="1154"/>
                <a:ext cx="534" cy="0"/>
              </a:xfrm>
              <a:prstGeom prst="line">
                <a:avLst/>
              </a:prstGeom>
              <a:noFill/>
              <a:ln w="15875">
                <a:solidFill>
                  <a:srgbClr val="3333CC"/>
                </a:solidFill>
                <a:round/>
                <a:headEnd/>
                <a:tailEnd type="arrow" w="med" len="med"/>
              </a:ln>
            </p:spPr>
            <p:txBody>
              <a:bodyPr>
                <a:spAutoFit/>
              </a:bodyPr>
              <a:lstStyle/>
              <a:p>
                <a:endParaRPr lang="en-US"/>
              </a:p>
            </p:txBody>
          </p:sp>
        </p:grpSp>
        <p:sp>
          <p:nvSpPr>
            <p:cNvPr id="16399" name="Text Box 18"/>
            <p:cNvSpPr txBox="1">
              <a:spLocks noChangeArrowheads="1"/>
            </p:cNvSpPr>
            <p:nvPr/>
          </p:nvSpPr>
          <p:spPr bwMode="auto">
            <a:xfrm>
              <a:off x="3770" y="2247"/>
              <a:ext cx="180" cy="212"/>
            </a:xfrm>
            <a:prstGeom prst="rect">
              <a:avLst/>
            </a:prstGeom>
            <a:noFill/>
            <a:ln w="12700" algn="ctr">
              <a:noFill/>
              <a:miter lim="800000"/>
              <a:headEnd/>
              <a:tailEnd/>
            </a:ln>
          </p:spPr>
          <p:txBody>
            <a:bodyPr wrap="none">
              <a:spAutoFit/>
            </a:bodyPr>
            <a:lstStyle/>
            <a:p>
              <a:r>
                <a:rPr lang="en-US" sz="1600" i="1"/>
                <a:t>S</a:t>
              </a:r>
            </a:p>
          </p:txBody>
        </p:sp>
        <p:sp>
          <p:nvSpPr>
            <p:cNvPr id="16400" name="Text Box 19"/>
            <p:cNvSpPr txBox="1">
              <a:spLocks noChangeArrowheads="1"/>
            </p:cNvSpPr>
            <p:nvPr/>
          </p:nvSpPr>
          <p:spPr bwMode="auto">
            <a:xfrm>
              <a:off x="4512" y="2255"/>
              <a:ext cx="207" cy="212"/>
            </a:xfrm>
            <a:prstGeom prst="rect">
              <a:avLst/>
            </a:prstGeom>
            <a:noFill/>
            <a:ln w="12700" algn="ctr">
              <a:noFill/>
              <a:miter lim="800000"/>
              <a:headEnd/>
              <a:tailEnd/>
            </a:ln>
          </p:spPr>
          <p:txBody>
            <a:bodyPr wrap="none">
              <a:spAutoFit/>
            </a:bodyPr>
            <a:lstStyle/>
            <a:p>
              <a:r>
                <a:rPr lang="en-US" sz="1600" i="1" dirty="0">
                  <a:solidFill>
                    <a:srgbClr val="3333CC"/>
                  </a:solidFill>
                </a:rPr>
                <a:t>S</a:t>
              </a:r>
              <a:r>
                <a:rPr lang="en-US" sz="1600" i="1" dirty="0">
                  <a:solidFill>
                    <a:srgbClr val="3333CC"/>
                  </a:solidFill>
                  <a:cs typeface="Times New Roman" pitchFamily="18" charset="0"/>
                </a:rPr>
                <a:t>'</a:t>
              </a:r>
            </a:p>
          </p:txBody>
        </p:sp>
        <p:sp>
          <p:nvSpPr>
            <p:cNvPr id="16401" name="Line 20"/>
            <p:cNvSpPr>
              <a:spLocks noChangeShapeType="1"/>
            </p:cNvSpPr>
            <p:nvPr/>
          </p:nvSpPr>
          <p:spPr bwMode="auto">
            <a:xfrm flipV="1">
              <a:off x="4480" y="2090"/>
              <a:ext cx="243" cy="0"/>
            </a:xfrm>
            <a:prstGeom prst="line">
              <a:avLst/>
            </a:prstGeom>
            <a:noFill/>
            <a:ln w="15875">
              <a:solidFill>
                <a:srgbClr val="0000FF"/>
              </a:solidFill>
              <a:round/>
              <a:headEnd/>
              <a:tailEnd type="arrow" w="med" len="med"/>
            </a:ln>
          </p:spPr>
          <p:txBody>
            <a:bodyPr>
              <a:spAutoFit/>
            </a:bodyPr>
            <a:lstStyle/>
            <a:p>
              <a:endParaRPr lang="en-US"/>
            </a:p>
          </p:txBody>
        </p:sp>
        <p:sp>
          <p:nvSpPr>
            <p:cNvPr id="16402" name="Text Box 21"/>
            <p:cNvSpPr txBox="1">
              <a:spLocks noChangeArrowheads="1"/>
            </p:cNvSpPr>
            <p:nvPr/>
          </p:nvSpPr>
          <p:spPr bwMode="auto">
            <a:xfrm>
              <a:off x="4710" y="1976"/>
              <a:ext cx="161" cy="181"/>
            </a:xfrm>
            <a:prstGeom prst="rect">
              <a:avLst/>
            </a:prstGeom>
            <a:noFill/>
            <a:ln w="12700" algn="ctr">
              <a:noFill/>
              <a:miter lim="800000"/>
              <a:headEnd/>
              <a:tailEnd/>
            </a:ln>
          </p:spPr>
          <p:txBody>
            <a:bodyPr wrap="none">
              <a:spAutoFit/>
            </a:bodyPr>
            <a:lstStyle/>
            <a:p>
              <a:r>
                <a:rPr lang="en-US" sz="1600" i="1" dirty="0">
                  <a:solidFill>
                    <a:srgbClr val="3333CC"/>
                  </a:solidFill>
                </a:rPr>
                <a:t>u</a:t>
              </a:r>
            </a:p>
          </p:txBody>
        </p:sp>
        <p:sp>
          <p:nvSpPr>
            <p:cNvPr id="16403" name="Line 22"/>
            <p:cNvSpPr>
              <a:spLocks noChangeShapeType="1"/>
            </p:cNvSpPr>
            <p:nvPr/>
          </p:nvSpPr>
          <p:spPr bwMode="auto">
            <a:xfrm flipV="1">
              <a:off x="4035" y="2004"/>
              <a:ext cx="159" cy="96"/>
            </a:xfrm>
            <a:prstGeom prst="line">
              <a:avLst/>
            </a:prstGeom>
            <a:noFill/>
            <a:ln w="15875">
              <a:solidFill>
                <a:schemeClr val="tx1"/>
              </a:solidFill>
              <a:round/>
              <a:headEnd/>
              <a:tailEnd type="arrow" w="med" len="med"/>
            </a:ln>
          </p:spPr>
          <p:txBody>
            <a:bodyPr>
              <a:spAutoFit/>
            </a:bodyPr>
            <a:lstStyle/>
            <a:p>
              <a:endParaRPr lang="en-US"/>
            </a:p>
          </p:txBody>
        </p:sp>
        <p:sp>
          <p:nvSpPr>
            <p:cNvPr id="16404" name="Oval 23"/>
            <p:cNvSpPr>
              <a:spLocks noChangeArrowheads="1"/>
            </p:cNvSpPr>
            <p:nvPr/>
          </p:nvSpPr>
          <p:spPr bwMode="auto">
            <a:xfrm>
              <a:off x="4008" y="2088"/>
              <a:ext cx="41" cy="38"/>
            </a:xfrm>
            <a:prstGeom prst="ellipse">
              <a:avLst/>
            </a:prstGeom>
            <a:solidFill>
              <a:srgbClr val="FF0000"/>
            </a:solidFill>
            <a:ln w="12700" algn="ctr">
              <a:solidFill>
                <a:schemeClr val="tx1"/>
              </a:solidFill>
              <a:round/>
              <a:headEnd/>
              <a:tailEnd/>
            </a:ln>
          </p:spPr>
          <p:txBody>
            <a:bodyPr anchor="ctr">
              <a:spAutoFit/>
            </a:bodyPr>
            <a:lstStyle/>
            <a:p>
              <a:endParaRPr lang="en-US"/>
            </a:p>
          </p:txBody>
        </p:sp>
        <p:sp>
          <p:nvSpPr>
            <p:cNvPr id="16405" name="Text Box 25"/>
            <p:cNvSpPr txBox="1">
              <a:spLocks noChangeArrowheads="1"/>
            </p:cNvSpPr>
            <p:nvPr/>
          </p:nvSpPr>
          <p:spPr bwMode="auto">
            <a:xfrm>
              <a:off x="4084" y="1856"/>
              <a:ext cx="351" cy="181"/>
            </a:xfrm>
            <a:prstGeom prst="rect">
              <a:avLst/>
            </a:prstGeom>
            <a:noFill/>
            <a:ln w="12700" algn="ctr">
              <a:noFill/>
              <a:miter lim="800000"/>
              <a:headEnd/>
              <a:tailEnd/>
            </a:ln>
          </p:spPr>
          <p:txBody>
            <a:bodyPr wrap="none">
              <a:spAutoFit/>
            </a:bodyPr>
            <a:lstStyle/>
            <a:p>
              <a:r>
                <a:rPr lang="en-US" sz="1600" b="1" i="1" dirty="0"/>
                <a:t>v </a:t>
              </a:r>
              <a:r>
                <a:rPr lang="en-US" sz="1600" dirty="0"/>
                <a:t>(</a:t>
              </a:r>
              <a:r>
                <a:rPr lang="en-US" sz="1600" b="1" i="1" dirty="0"/>
                <a:t>v'</a:t>
              </a:r>
              <a:r>
                <a:rPr lang="en-US" sz="1600" dirty="0"/>
                <a:t>)</a:t>
              </a:r>
              <a:endParaRPr lang="en-US" sz="1600" baseline="-25000" dirty="0"/>
            </a:p>
          </p:txBody>
        </p:sp>
      </p:grpSp>
      <p:graphicFrame>
        <p:nvGraphicFramePr>
          <p:cNvPr id="6" name="Object 5">
            <a:extLst>
              <a:ext uri="{FF2B5EF4-FFF2-40B4-BE49-F238E27FC236}">
                <a16:creationId xmlns:a16="http://schemas.microsoft.com/office/drawing/2014/main" id="{B8DCA05B-60E9-4276-A649-74A3A3C9EF80}"/>
              </a:ext>
            </a:extLst>
          </p:cNvPr>
          <p:cNvGraphicFramePr>
            <a:graphicFrameLocks noChangeAspect="1"/>
          </p:cNvGraphicFramePr>
          <p:nvPr>
            <p:extLst>
              <p:ext uri="{D42A27DB-BD31-4B8C-83A1-F6EECF244321}">
                <p14:modId xmlns:p14="http://schemas.microsoft.com/office/powerpoint/2010/main" val="269436247"/>
              </p:ext>
            </p:extLst>
          </p:nvPr>
        </p:nvGraphicFramePr>
        <p:xfrm>
          <a:off x="2231870" y="5379156"/>
          <a:ext cx="205280" cy="205280"/>
        </p:xfrm>
        <a:graphic>
          <a:graphicData uri="http://schemas.openxmlformats.org/presentationml/2006/ole">
            <mc:AlternateContent xmlns:mc="http://schemas.openxmlformats.org/markup-compatibility/2006">
              <mc:Choice xmlns:v="urn:schemas-microsoft-com:vml" Requires="v">
                <p:oleObj spid="_x0000_s166098" name="Equation" r:id="rId7" imgW="126720" imgH="126720" progId="Equation.DSMT4">
                  <p:embed/>
                </p:oleObj>
              </mc:Choice>
              <mc:Fallback>
                <p:oleObj name="Equation" r:id="rId7" imgW="126720" imgH="126720" progId="Equation.DSMT4">
                  <p:embed/>
                  <p:pic>
                    <p:nvPicPr>
                      <p:cNvPr id="0" name=""/>
                      <p:cNvPicPr/>
                      <p:nvPr/>
                    </p:nvPicPr>
                    <p:blipFill>
                      <a:blip r:embed="rId8"/>
                      <a:stretch>
                        <a:fillRect/>
                      </a:stretch>
                    </p:blipFill>
                    <p:spPr>
                      <a:xfrm>
                        <a:off x="2231870" y="5379156"/>
                        <a:ext cx="205280" cy="205280"/>
                      </a:xfrm>
                      <a:prstGeom prst="rect">
                        <a:avLst/>
                      </a:prstGeom>
                    </p:spPr>
                  </p:pic>
                </p:oleObj>
              </mc:Fallback>
            </mc:AlternateContent>
          </a:graphicData>
        </a:graphic>
      </p:graphicFrame>
    </p:spTree>
    <p:extLst>
      <p:ext uri="{BB962C8B-B14F-4D97-AF65-F5344CB8AC3E}">
        <p14:creationId xmlns:p14="http://schemas.microsoft.com/office/powerpoint/2010/main" val="42028880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lide Number Placeholder 3"/>
          <p:cNvSpPr>
            <a:spLocks noGrp="1"/>
          </p:cNvSpPr>
          <p:nvPr>
            <p:ph type="sldNum" sz="quarter" idx="12"/>
          </p:nvPr>
        </p:nvSpPr>
        <p:spPr/>
        <p:txBody>
          <a:bodyPr/>
          <a:lstStyle/>
          <a:p>
            <a:pPr>
              <a:defRPr/>
            </a:pPr>
            <a:fld id="{A10829E3-D310-4DDF-8029-891B96C7A446}" type="slidenum">
              <a:rPr lang="en-US"/>
              <a:pPr>
                <a:defRPr/>
              </a:pPr>
              <a:t>40</a:t>
            </a:fld>
            <a:endParaRPr lang="en-US"/>
          </a:p>
        </p:txBody>
      </p:sp>
      <p:graphicFrame>
        <p:nvGraphicFramePr>
          <p:cNvPr id="17410" name="Object 4"/>
          <p:cNvGraphicFramePr>
            <a:graphicFrameLocks noChangeAspect="1"/>
          </p:cNvGraphicFramePr>
          <p:nvPr>
            <p:extLst>
              <p:ext uri="{D42A27DB-BD31-4B8C-83A1-F6EECF244321}">
                <p14:modId xmlns:p14="http://schemas.microsoft.com/office/powerpoint/2010/main" val="1954709077"/>
              </p:ext>
            </p:extLst>
          </p:nvPr>
        </p:nvGraphicFramePr>
        <p:xfrm>
          <a:off x="1476375" y="319088"/>
          <a:ext cx="1955800" cy="2130425"/>
        </p:xfrm>
        <a:graphic>
          <a:graphicData uri="http://schemas.openxmlformats.org/presentationml/2006/ole">
            <mc:AlternateContent xmlns:mc="http://schemas.openxmlformats.org/markup-compatibility/2006">
              <mc:Choice xmlns:v="urn:schemas-microsoft-com:vml" Requires="v">
                <p:oleObj spid="_x0000_s166999" name="Equation" r:id="rId3" imgW="1257120" imgH="1371600" progId="Equation.3">
                  <p:embed/>
                </p:oleObj>
              </mc:Choice>
              <mc:Fallback>
                <p:oleObj name="Equation" r:id="rId3" imgW="1257120" imgH="1371600" progId="Equation.3">
                  <p:embed/>
                  <p:pic>
                    <p:nvPicPr>
                      <p:cNvPr id="0" name=""/>
                      <p:cNvPicPr>
                        <a:picLocks noChangeAspect="1" noChangeArrowheads="1"/>
                      </p:cNvPicPr>
                      <p:nvPr/>
                    </p:nvPicPr>
                    <p:blipFill>
                      <a:blip r:embed="rId4"/>
                      <a:srcRect/>
                      <a:stretch>
                        <a:fillRect/>
                      </a:stretch>
                    </p:blipFill>
                    <p:spPr bwMode="auto">
                      <a:xfrm>
                        <a:off x="1476375" y="319088"/>
                        <a:ext cx="1955800" cy="2130425"/>
                      </a:xfrm>
                      <a:prstGeom prst="rect">
                        <a:avLst/>
                      </a:prstGeom>
                      <a:noFill/>
                      <a:ln>
                        <a:noFill/>
                      </a:ln>
                      <a:extLst/>
                    </p:spPr>
                  </p:pic>
                </p:oleObj>
              </mc:Fallback>
            </mc:AlternateContent>
          </a:graphicData>
        </a:graphic>
      </p:graphicFrame>
      <p:sp>
        <p:nvSpPr>
          <p:cNvPr id="17412" name="Rectangle 5"/>
          <p:cNvSpPr>
            <a:spLocks noChangeArrowheads="1"/>
          </p:cNvSpPr>
          <p:nvPr/>
        </p:nvSpPr>
        <p:spPr bwMode="auto">
          <a:xfrm>
            <a:off x="617169" y="1157288"/>
            <a:ext cx="864339" cy="369332"/>
          </a:xfrm>
          <a:prstGeom prst="rect">
            <a:avLst/>
          </a:prstGeom>
          <a:noFill/>
          <a:ln w="12700" algn="ctr">
            <a:noFill/>
            <a:miter lim="800000"/>
            <a:headEnd/>
            <a:tailEnd/>
          </a:ln>
        </p:spPr>
        <p:txBody>
          <a:bodyPr wrap="none">
            <a:spAutoFit/>
          </a:bodyPr>
          <a:lstStyle/>
          <a:p>
            <a:r>
              <a:rPr lang="en-US" i="1" dirty="0"/>
              <a:t>S </a:t>
            </a:r>
            <a:r>
              <a:rPr lang="en-US" dirty="0">
                <a:cs typeface="Times New Roman" pitchFamily="18" charset="0"/>
                <a:sym typeface="Symbol" pitchFamily="18" charset="2"/>
              </a:rPr>
              <a:t>' </a:t>
            </a:r>
            <a:r>
              <a:rPr lang="en-US" dirty="0">
                <a:sym typeface="Symbol" pitchFamily="18" charset="2"/>
              </a:rPr>
              <a:t></a:t>
            </a:r>
            <a:r>
              <a:rPr lang="en-US" i="1" dirty="0">
                <a:sym typeface="Symbol" pitchFamily="18" charset="2"/>
              </a:rPr>
              <a:t>S</a:t>
            </a:r>
            <a:r>
              <a:rPr lang="en-US" dirty="0">
                <a:sym typeface="Symbol" pitchFamily="18" charset="2"/>
              </a:rPr>
              <a:t>:</a:t>
            </a:r>
          </a:p>
        </p:txBody>
      </p:sp>
      <p:grpSp>
        <p:nvGrpSpPr>
          <p:cNvPr id="2" name="Group 22"/>
          <p:cNvGrpSpPr>
            <a:grpSpLocks/>
          </p:cNvGrpSpPr>
          <p:nvPr/>
        </p:nvGrpSpPr>
        <p:grpSpPr bwMode="auto">
          <a:xfrm>
            <a:off x="4601718" y="573705"/>
            <a:ext cx="2775104" cy="1264621"/>
            <a:chOff x="2605" y="485"/>
            <a:chExt cx="1633" cy="691"/>
          </a:xfrm>
        </p:grpSpPr>
        <p:sp>
          <p:nvSpPr>
            <p:cNvPr id="17420" name="Text Box 17"/>
            <p:cNvSpPr txBox="1">
              <a:spLocks noChangeArrowheads="1"/>
            </p:cNvSpPr>
            <p:nvPr/>
          </p:nvSpPr>
          <p:spPr bwMode="auto">
            <a:xfrm>
              <a:off x="2605" y="489"/>
              <a:ext cx="250" cy="185"/>
            </a:xfrm>
            <a:prstGeom prst="rect">
              <a:avLst/>
            </a:prstGeom>
            <a:noFill/>
            <a:ln w="12700" algn="ctr">
              <a:noFill/>
              <a:miter lim="800000"/>
              <a:headEnd/>
              <a:tailEnd/>
            </a:ln>
          </p:spPr>
          <p:txBody>
            <a:bodyPr wrap="none">
              <a:spAutoFit/>
            </a:bodyPr>
            <a:lstStyle/>
            <a:p>
              <a:r>
                <a:rPr lang="en-US" sz="1600" i="1" dirty="0"/>
                <a:t>−u</a:t>
              </a:r>
            </a:p>
          </p:txBody>
        </p:sp>
        <p:grpSp>
          <p:nvGrpSpPr>
            <p:cNvPr id="3" name="Group 8"/>
            <p:cNvGrpSpPr>
              <a:grpSpLocks/>
            </p:cNvGrpSpPr>
            <p:nvPr/>
          </p:nvGrpSpPr>
          <p:grpSpPr bwMode="auto">
            <a:xfrm>
              <a:off x="2868" y="553"/>
              <a:ext cx="591" cy="623"/>
              <a:chOff x="3654" y="618"/>
              <a:chExt cx="540" cy="534"/>
            </a:xfrm>
          </p:grpSpPr>
          <p:sp>
            <p:nvSpPr>
              <p:cNvPr id="17427" name="Line 9"/>
              <p:cNvSpPr>
                <a:spLocks noChangeShapeType="1"/>
              </p:cNvSpPr>
              <p:nvPr/>
            </p:nvSpPr>
            <p:spPr bwMode="auto">
              <a:xfrm>
                <a:off x="3654" y="618"/>
                <a:ext cx="0" cy="534"/>
              </a:xfrm>
              <a:prstGeom prst="line">
                <a:avLst/>
              </a:prstGeom>
              <a:noFill/>
              <a:ln w="15875">
                <a:solidFill>
                  <a:schemeClr val="tx1"/>
                </a:solidFill>
                <a:round/>
                <a:headEnd type="arrow" w="med" len="med"/>
                <a:tailEnd/>
              </a:ln>
            </p:spPr>
            <p:txBody>
              <a:bodyPr>
                <a:spAutoFit/>
              </a:bodyPr>
              <a:lstStyle/>
              <a:p>
                <a:endParaRPr lang="en-US"/>
              </a:p>
            </p:txBody>
          </p:sp>
          <p:sp>
            <p:nvSpPr>
              <p:cNvPr id="17428" name="Line 10"/>
              <p:cNvSpPr>
                <a:spLocks noChangeShapeType="1"/>
              </p:cNvSpPr>
              <p:nvPr/>
            </p:nvSpPr>
            <p:spPr bwMode="auto">
              <a:xfrm>
                <a:off x="3660" y="1146"/>
                <a:ext cx="534" cy="0"/>
              </a:xfrm>
              <a:prstGeom prst="line">
                <a:avLst/>
              </a:prstGeom>
              <a:noFill/>
              <a:ln w="15875">
                <a:solidFill>
                  <a:schemeClr val="tx1"/>
                </a:solidFill>
                <a:round/>
                <a:headEnd/>
                <a:tailEnd type="arrow" w="med" len="med"/>
              </a:ln>
            </p:spPr>
            <p:txBody>
              <a:bodyPr>
                <a:spAutoFit/>
              </a:bodyPr>
              <a:lstStyle/>
              <a:p>
                <a:endParaRPr lang="en-US"/>
              </a:p>
            </p:txBody>
          </p:sp>
        </p:grpSp>
        <p:grpSp>
          <p:nvGrpSpPr>
            <p:cNvPr id="4" name="Group 11"/>
            <p:cNvGrpSpPr>
              <a:grpSpLocks/>
            </p:cNvGrpSpPr>
            <p:nvPr/>
          </p:nvGrpSpPr>
          <p:grpSpPr bwMode="auto">
            <a:xfrm>
              <a:off x="3653" y="540"/>
              <a:ext cx="585" cy="623"/>
              <a:chOff x="3654" y="618"/>
              <a:chExt cx="535" cy="534"/>
            </a:xfrm>
          </p:grpSpPr>
          <p:sp>
            <p:nvSpPr>
              <p:cNvPr id="17425" name="Line 12"/>
              <p:cNvSpPr>
                <a:spLocks noChangeShapeType="1"/>
              </p:cNvSpPr>
              <p:nvPr/>
            </p:nvSpPr>
            <p:spPr bwMode="auto">
              <a:xfrm>
                <a:off x="3654" y="618"/>
                <a:ext cx="0" cy="534"/>
              </a:xfrm>
              <a:prstGeom prst="line">
                <a:avLst/>
              </a:prstGeom>
              <a:noFill/>
              <a:ln w="15875">
                <a:solidFill>
                  <a:srgbClr val="3333CC"/>
                </a:solidFill>
                <a:round/>
                <a:headEnd type="arrow" w="med" len="med"/>
                <a:tailEnd/>
              </a:ln>
            </p:spPr>
            <p:txBody>
              <a:bodyPr>
                <a:spAutoFit/>
              </a:bodyPr>
              <a:lstStyle/>
              <a:p>
                <a:endParaRPr lang="en-US"/>
              </a:p>
            </p:txBody>
          </p:sp>
          <p:sp>
            <p:nvSpPr>
              <p:cNvPr id="17426" name="Line 13"/>
              <p:cNvSpPr>
                <a:spLocks noChangeShapeType="1"/>
              </p:cNvSpPr>
              <p:nvPr/>
            </p:nvSpPr>
            <p:spPr bwMode="auto">
              <a:xfrm>
                <a:off x="3655" y="1150"/>
                <a:ext cx="534" cy="0"/>
              </a:xfrm>
              <a:prstGeom prst="line">
                <a:avLst/>
              </a:prstGeom>
              <a:noFill/>
              <a:ln w="15875">
                <a:solidFill>
                  <a:srgbClr val="3333CC"/>
                </a:solidFill>
                <a:round/>
                <a:headEnd/>
                <a:tailEnd type="arrow" w="med" len="med"/>
              </a:ln>
            </p:spPr>
            <p:txBody>
              <a:bodyPr>
                <a:spAutoFit/>
              </a:bodyPr>
              <a:lstStyle/>
              <a:p>
                <a:endParaRPr lang="en-US"/>
              </a:p>
            </p:txBody>
          </p:sp>
        </p:grpSp>
        <p:sp>
          <p:nvSpPr>
            <p:cNvPr id="17417" name="Text Box 14"/>
            <p:cNvSpPr txBox="1">
              <a:spLocks noChangeArrowheads="1"/>
            </p:cNvSpPr>
            <p:nvPr/>
          </p:nvSpPr>
          <p:spPr bwMode="auto">
            <a:xfrm>
              <a:off x="2942" y="801"/>
              <a:ext cx="180" cy="212"/>
            </a:xfrm>
            <a:prstGeom prst="rect">
              <a:avLst/>
            </a:prstGeom>
            <a:noFill/>
            <a:ln w="12700" algn="ctr">
              <a:noFill/>
              <a:miter lim="800000"/>
              <a:headEnd/>
              <a:tailEnd/>
            </a:ln>
          </p:spPr>
          <p:txBody>
            <a:bodyPr wrap="none">
              <a:spAutoFit/>
            </a:bodyPr>
            <a:lstStyle/>
            <a:p>
              <a:r>
                <a:rPr lang="en-US" sz="1600" i="1"/>
                <a:t>S</a:t>
              </a:r>
            </a:p>
          </p:txBody>
        </p:sp>
        <p:sp>
          <p:nvSpPr>
            <p:cNvPr id="17418" name="Text Box 15"/>
            <p:cNvSpPr txBox="1">
              <a:spLocks noChangeArrowheads="1"/>
            </p:cNvSpPr>
            <p:nvPr/>
          </p:nvSpPr>
          <p:spPr bwMode="auto">
            <a:xfrm>
              <a:off x="3684" y="809"/>
              <a:ext cx="207" cy="212"/>
            </a:xfrm>
            <a:prstGeom prst="rect">
              <a:avLst/>
            </a:prstGeom>
            <a:noFill/>
            <a:ln w="12700" algn="ctr">
              <a:noFill/>
              <a:miter lim="800000"/>
              <a:headEnd/>
              <a:tailEnd/>
            </a:ln>
          </p:spPr>
          <p:txBody>
            <a:bodyPr wrap="none">
              <a:spAutoFit/>
            </a:bodyPr>
            <a:lstStyle/>
            <a:p>
              <a:r>
                <a:rPr lang="en-US" sz="1600" i="1">
                  <a:solidFill>
                    <a:srgbClr val="3333CC"/>
                  </a:solidFill>
                </a:rPr>
                <a:t>S</a:t>
              </a:r>
              <a:r>
                <a:rPr lang="en-US" sz="1600" i="1">
                  <a:solidFill>
                    <a:srgbClr val="3333CC"/>
                  </a:solidFill>
                  <a:cs typeface="Times New Roman" pitchFamily="18" charset="0"/>
                </a:rPr>
                <a:t>'</a:t>
              </a:r>
            </a:p>
          </p:txBody>
        </p:sp>
        <p:sp>
          <p:nvSpPr>
            <p:cNvPr id="17419" name="Line 16"/>
            <p:cNvSpPr>
              <a:spLocks noChangeShapeType="1"/>
            </p:cNvSpPr>
            <p:nvPr/>
          </p:nvSpPr>
          <p:spPr bwMode="auto">
            <a:xfrm flipV="1">
              <a:off x="2626" y="674"/>
              <a:ext cx="243" cy="0"/>
            </a:xfrm>
            <a:prstGeom prst="line">
              <a:avLst/>
            </a:prstGeom>
            <a:noFill/>
            <a:ln w="15875">
              <a:solidFill>
                <a:schemeClr val="tx1"/>
              </a:solidFill>
              <a:round/>
              <a:headEnd type="arrow" w="med" len="med"/>
              <a:tailEnd/>
            </a:ln>
          </p:spPr>
          <p:txBody>
            <a:bodyPr>
              <a:spAutoFit/>
            </a:bodyPr>
            <a:lstStyle/>
            <a:p>
              <a:endParaRPr lang="en-US"/>
            </a:p>
          </p:txBody>
        </p:sp>
        <p:grpSp>
          <p:nvGrpSpPr>
            <p:cNvPr id="5" name="Group 21"/>
            <p:cNvGrpSpPr>
              <a:grpSpLocks/>
            </p:cNvGrpSpPr>
            <p:nvPr/>
          </p:nvGrpSpPr>
          <p:grpSpPr bwMode="auto">
            <a:xfrm>
              <a:off x="3099" y="485"/>
              <a:ext cx="426" cy="281"/>
              <a:chOff x="2373" y="383"/>
              <a:chExt cx="426" cy="281"/>
            </a:xfrm>
          </p:grpSpPr>
          <p:sp>
            <p:nvSpPr>
              <p:cNvPr id="17422" name="Line 18"/>
              <p:cNvSpPr>
                <a:spLocks noChangeShapeType="1"/>
              </p:cNvSpPr>
              <p:nvPr/>
            </p:nvSpPr>
            <p:spPr bwMode="auto">
              <a:xfrm flipV="1">
                <a:off x="2400" y="542"/>
                <a:ext cx="159" cy="96"/>
              </a:xfrm>
              <a:prstGeom prst="line">
                <a:avLst/>
              </a:prstGeom>
              <a:noFill/>
              <a:ln w="15875">
                <a:solidFill>
                  <a:schemeClr val="tx1"/>
                </a:solidFill>
                <a:round/>
                <a:headEnd/>
                <a:tailEnd type="arrow" w="med" len="med"/>
              </a:ln>
            </p:spPr>
            <p:txBody>
              <a:bodyPr>
                <a:spAutoFit/>
              </a:bodyPr>
              <a:lstStyle/>
              <a:p>
                <a:endParaRPr lang="en-US"/>
              </a:p>
            </p:txBody>
          </p:sp>
          <p:sp>
            <p:nvSpPr>
              <p:cNvPr id="17423" name="Oval 19"/>
              <p:cNvSpPr>
                <a:spLocks noChangeArrowheads="1"/>
              </p:cNvSpPr>
              <p:nvPr/>
            </p:nvSpPr>
            <p:spPr bwMode="auto">
              <a:xfrm>
                <a:off x="2373" y="626"/>
                <a:ext cx="41" cy="38"/>
              </a:xfrm>
              <a:prstGeom prst="ellipse">
                <a:avLst/>
              </a:prstGeom>
              <a:solidFill>
                <a:srgbClr val="FF0000"/>
              </a:solidFill>
              <a:ln w="12700" algn="ctr">
                <a:solidFill>
                  <a:schemeClr val="tx1"/>
                </a:solidFill>
                <a:round/>
                <a:headEnd/>
                <a:tailEnd/>
              </a:ln>
            </p:spPr>
            <p:txBody>
              <a:bodyPr anchor="ctr">
                <a:spAutoFit/>
              </a:bodyPr>
              <a:lstStyle/>
              <a:p>
                <a:endParaRPr lang="en-US"/>
              </a:p>
            </p:txBody>
          </p:sp>
          <p:sp>
            <p:nvSpPr>
              <p:cNvPr id="17424" name="Text Box 20"/>
              <p:cNvSpPr txBox="1">
                <a:spLocks noChangeArrowheads="1"/>
              </p:cNvSpPr>
              <p:nvPr/>
            </p:nvSpPr>
            <p:spPr bwMode="auto">
              <a:xfrm>
                <a:off x="2438" y="383"/>
                <a:ext cx="361" cy="185"/>
              </a:xfrm>
              <a:prstGeom prst="rect">
                <a:avLst/>
              </a:prstGeom>
              <a:noFill/>
              <a:ln w="12700" algn="ctr">
                <a:noFill/>
                <a:miter lim="800000"/>
                <a:headEnd/>
                <a:tailEnd/>
              </a:ln>
            </p:spPr>
            <p:txBody>
              <a:bodyPr wrap="none">
                <a:spAutoFit/>
              </a:bodyPr>
              <a:lstStyle/>
              <a:p>
                <a:r>
                  <a:rPr lang="en-US" sz="1600" b="1" i="1" dirty="0"/>
                  <a:t>v </a:t>
                </a:r>
                <a:r>
                  <a:rPr lang="en-US" sz="1600" dirty="0"/>
                  <a:t>(</a:t>
                </a:r>
                <a:r>
                  <a:rPr lang="en-US" sz="1600" b="1" i="1" dirty="0"/>
                  <a:t>v'</a:t>
                </a:r>
                <a:r>
                  <a:rPr lang="en-US" sz="1600" dirty="0"/>
                  <a:t>)</a:t>
                </a:r>
                <a:endParaRPr lang="en-US" sz="1600" baseline="-25000" dirty="0"/>
              </a:p>
            </p:txBody>
          </p:sp>
        </p:grpSp>
      </p:grpSp>
      <p:sp>
        <p:nvSpPr>
          <p:cNvPr id="17414" name="Rectangle 26"/>
          <p:cNvSpPr>
            <a:spLocks noChangeArrowheads="1"/>
          </p:cNvSpPr>
          <p:nvPr/>
        </p:nvSpPr>
        <p:spPr bwMode="auto">
          <a:xfrm>
            <a:off x="447675" y="2562225"/>
            <a:ext cx="8258175" cy="3189288"/>
          </a:xfrm>
          <a:prstGeom prst="rect">
            <a:avLst/>
          </a:prstGeom>
          <a:noFill/>
          <a:ln w="12700" algn="ctr">
            <a:noFill/>
            <a:miter lim="800000"/>
            <a:headEnd/>
            <a:tailEnd/>
          </a:ln>
        </p:spPr>
        <p:txBody>
          <a:bodyPr>
            <a:spAutoFit/>
          </a:bodyPr>
          <a:lstStyle/>
          <a:p>
            <a:pPr marL="171450" indent="-171450" algn="l">
              <a:spcBef>
                <a:spcPct val="10000"/>
              </a:spcBef>
            </a:pPr>
            <a:r>
              <a:rPr lang="en-US" dirty="0"/>
              <a:t>The two observers do not agree on (things related to space and time):</a:t>
            </a:r>
          </a:p>
          <a:p>
            <a:pPr marL="171450" indent="-171450" algn="l">
              <a:spcBef>
                <a:spcPct val="10000"/>
              </a:spcBef>
              <a:buFontTx/>
              <a:buChar char="•"/>
            </a:pPr>
            <a:r>
              <a:rPr lang="en-US" dirty="0"/>
              <a:t>The time interval between events that take place at the same position in one of the reference frames.</a:t>
            </a:r>
          </a:p>
          <a:p>
            <a:pPr marL="171450" indent="-171450" algn="l">
              <a:spcBef>
                <a:spcPct val="10000"/>
              </a:spcBef>
              <a:buFontTx/>
              <a:buChar char="•"/>
            </a:pPr>
            <a:r>
              <a:rPr lang="en-US" dirty="0"/>
              <a:t>The distance between two points that remain fixed in one of the frames.</a:t>
            </a:r>
          </a:p>
          <a:p>
            <a:pPr marL="171450" indent="-171450" algn="l">
              <a:spcBef>
                <a:spcPct val="10000"/>
              </a:spcBef>
              <a:buFontTx/>
              <a:buChar char="•"/>
            </a:pPr>
            <a:r>
              <a:rPr lang="en-US" dirty="0"/>
              <a:t>The velocity components of a moving object.</a:t>
            </a:r>
          </a:p>
          <a:p>
            <a:pPr marL="171450" indent="-171450" algn="l">
              <a:spcBef>
                <a:spcPct val="10000"/>
              </a:spcBef>
              <a:buFontTx/>
              <a:buChar char="•"/>
            </a:pPr>
            <a:r>
              <a:rPr lang="en-US" dirty="0"/>
              <a:t>Whether or not two events occurring at different places are simultaneous.</a:t>
            </a:r>
          </a:p>
          <a:p>
            <a:pPr marL="171450" indent="-171450" algn="l">
              <a:spcBef>
                <a:spcPct val="10000"/>
              </a:spcBef>
            </a:pPr>
            <a:endParaRPr lang="en-US" sz="800" dirty="0"/>
          </a:p>
          <a:p>
            <a:pPr marL="171450" indent="-171450" algn="l">
              <a:spcBef>
                <a:spcPct val="10000"/>
              </a:spcBef>
            </a:pPr>
            <a:r>
              <a:rPr lang="en-US" dirty="0"/>
              <a:t>The two observers agree on:</a:t>
            </a:r>
          </a:p>
          <a:p>
            <a:pPr marL="171450" indent="-171450" algn="l">
              <a:spcBef>
                <a:spcPct val="10000"/>
              </a:spcBef>
              <a:buFontTx/>
              <a:buChar char="•"/>
            </a:pPr>
            <a:r>
              <a:rPr lang="en-US" dirty="0"/>
              <a:t>Their relative speed </a:t>
            </a:r>
            <a:r>
              <a:rPr lang="en-US" i="1" dirty="0"/>
              <a:t>u</a:t>
            </a:r>
            <a:r>
              <a:rPr lang="en-US" dirty="0"/>
              <a:t> with respect to each other.</a:t>
            </a:r>
          </a:p>
          <a:p>
            <a:pPr marL="171450" indent="-171450" algn="l">
              <a:spcBef>
                <a:spcPct val="10000"/>
              </a:spcBef>
              <a:buFontTx/>
              <a:buChar char="•"/>
            </a:pPr>
            <a:r>
              <a:rPr lang="en-US" dirty="0"/>
              <a:t>The speed </a:t>
            </a:r>
            <a:r>
              <a:rPr lang="en-US" i="1" dirty="0"/>
              <a:t>c</a:t>
            </a:r>
            <a:r>
              <a:rPr lang="en-US" dirty="0"/>
              <a:t> of any ray of light.</a:t>
            </a:r>
          </a:p>
          <a:p>
            <a:pPr marL="171450" indent="-171450" algn="l">
              <a:spcBef>
                <a:spcPct val="10000"/>
              </a:spcBef>
              <a:buFontTx/>
              <a:buChar char="•"/>
            </a:pPr>
            <a:r>
              <a:rPr lang="en-US" dirty="0"/>
              <a:t>The simultaneity of two events take place at the same position and the same time.</a:t>
            </a:r>
          </a:p>
        </p:txBody>
      </p:sp>
    </p:spTree>
    <p:extLst>
      <p:ext uri="{BB962C8B-B14F-4D97-AF65-F5344CB8AC3E}">
        <p14:creationId xmlns:p14="http://schemas.microsoft.com/office/powerpoint/2010/main" val="16703145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463550" y="515938"/>
            <a:ext cx="7921625" cy="3430170"/>
          </a:xfrm>
          <a:prstGeom prst="rect">
            <a:avLst/>
          </a:prstGeom>
          <a:noFill/>
          <a:ln w="12700" algn="ctr">
            <a:noFill/>
            <a:miter lim="800000"/>
            <a:headEnd/>
            <a:tailEnd/>
          </a:ln>
        </p:spPr>
        <p:txBody>
          <a:bodyPr>
            <a:spAutoFit/>
          </a:bodyPr>
          <a:lstStyle/>
          <a:p>
            <a:pPr algn="l">
              <a:lnSpc>
                <a:spcPct val="90000"/>
              </a:lnSpc>
              <a:spcBef>
                <a:spcPct val="20000"/>
              </a:spcBef>
              <a:buClr>
                <a:schemeClr val="folHlink"/>
              </a:buClr>
              <a:buSzPct val="60000"/>
              <a:buFont typeface="Wingdings" pitchFamily="2" charset="2"/>
              <a:buNone/>
            </a:pPr>
            <a:r>
              <a:rPr lang="en-US" i="1" u="sng" dirty="0"/>
              <a:t>Example </a:t>
            </a:r>
            <a:r>
              <a:rPr lang="en-US" u="sng" dirty="0"/>
              <a:t>37.7</a:t>
            </a:r>
            <a:r>
              <a:rPr lang="en-US" dirty="0"/>
              <a:t>: Relative velocities.</a:t>
            </a:r>
          </a:p>
          <a:p>
            <a:pPr algn="l">
              <a:lnSpc>
                <a:spcPct val="90000"/>
              </a:lnSpc>
              <a:spcBef>
                <a:spcPct val="20000"/>
              </a:spcBef>
              <a:buClr>
                <a:schemeClr val="folHlink"/>
              </a:buClr>
              <a:buSzPct val="60000"/>
              <a:buFont typeface="Wingdings" pitchFamily="2" charset="2"/>
              <a:buNone/>
            </a:pPr>
            <a:endParaRPr lang="en-US" u="sng" dirty="0"/>
          </a:p>
          <a:p>
            <a:pPr algn="l">
              <a:lnSpc>
                <a:spcPct val="90000"/>
              </a:lnSpc>
              <a:spcBef>
                <a:spcPct val="20000"/>
              </a:spcBef>
              <a:buClr>
                <a:schemeClr val="folHlink"/>
              </a:buClr>
              <a:buSzPct val="60000"/>
              <a:buFont typeface="Wingdings" pitchFamily="2" charset="2"/>
              <a:buNone/>
            </a:pPr>
            <a:r>
              <a:rPr lang="en-US" u="sng" dirty="0"/>
              <a:t>Example:</a:t>
            </a:r>
            <a:r>
              <a:rPr lang="en-US" dirty="0"/>
              <a:t> Two space crafts</a:t>
            </a:r>
            <a:endParaRPr lang="en-US" u="sng" dirty="0"/>
          </a:p>
          <a:p>
            <a:pPr algn="l">
              <a:lnSpc>
                <a:spcPct val="90000"/>
              </a:lnSpc>
              <a:spcBef>
                <a:spcPct val="20000"/>
              </a:spcBef>
              <a:buClr>
                <a:schemeClr val="folHlink"/>
              </a:buClr>
              <a:buSzPct val="60000"/>
              <a:buFont typeface="Wingdings" pitchFamily="2" charset="2"/>
              <a:buNone/>
            </a:pPr>
            <a:r>
              <a:rPr lang="en-US" dirty="0"/>
              <a:t>Two spacecrafts A and B are moving in opposite directions. An earth observer measures the speed of A is 0.75</a:t>
            </a:r>
            <a:r>
              <a:rPr lang="en-US" i="1" dirty="0"/>
              <a:t>c</a:t>
            </a:r>
            <a:r>
              <a:rPr lang="en-US" dirty="0"/>
              <a:t> and that of B is 0.85</a:t>
            </a:r>
            <a:r>
              <a:rPr lang="en-US" i="1" dirty="0"/>
              <a:t>c</a:t>
            </a:r>
            <a:r>
              <a:rPr lang="en-US" dirty="0"/>
              <a:t>. Find the velocity of spacecraft B as observed by the crew on spacecraft A.</a:t>
            </a:r>
          </a:p>
          <a:p>
            <a:pPr algn="l">
              <a:lnSpc>
                <a:spcPct val="90000"/>
              </a:lnSpc>
              <a:spcBef>
                <a:spcPct val="20000"/>
              </a:spcBef>
              <a:buClr>
                <a:schemeClr val="folHlink"/>
              </a:buClr>
              <a:buSzPct val="60000"/>
              <a:buFont typeface="Wingdings" pitchFamily="2" charset="2"/>
              <a:buNone/>
            </a:pPr>
            <a:endParaRPr lang="en-US" sz="600" dirty="0"/>
          </a:p>
          <a:p>
            <a:pPr algn="l">
              <a:lnSpc>
                <a:spcPct val="90000"/>
              </a:lnSpc>
              <a:spcBef>
                <a:spcPct val="20000"/>
              </a:spcBef>
              <a:buClr>
                <a:schemeClr val="folHlink"/>
              </a:buClr>
              <a:buSzPct val="60000"/>
              <a:buFont typeface="Wingdings" pitchFamily="2" charset="2"/>
              <a:buNone/>
            </a:pPr>
            <a:r>
              <a:rPr lang="en-US" dirty="0"/>
              <a:t>1) Identify the </a:t>
            </a:r>
            <a:r>
              <a:rPr lang="en-US" i="1" dirty="0"/>
              <a:t>observers</a:t>
            </a:r>
            <a:r>
              <a:rPr lang="en-US" dirty="0"/>
              <a:t> and the </a:t>
            </a:r>
            <a:r>
              <a:rPr lang="en-US" i="1" dirty="0"/>
              <a:t>object</a:t>
            </a:r>
            <a:r>
              <a:rPr lang="en-US" dirty="0"/>
              <a:t> being observed.</a:t>
            </a:r>
          </a:p>
          <a:p>
            <a:pPr algn="l">
              <a:lnSpc>
                <a:spcPct val="90000"/>
              </a:lnSpc>
              <a:spcBef>
                <a:spcPct val="20000"/>
              </a:spcBef>
              <a:buClr>
                <a:schemeClr val="folHlink"/>
              </a:buClr>
              <a:buSzPct val="60000"/>
              <a:buFont typeface="Wingdings" pitchFamily="2" charset="2"/>
              <a:buNone/>
            </a:pPr>
            <a:r>
              <a:rPr lang="en-US" dirty="0"/>
              <a:t>2) What is the velocity of spacecraft A as observed by the crew on spacecraft B?</a:t>
            </a:r>
          </a:p>
          <a:p>
            <a:pPr algn="l">
              <a:lnSpc>
                <a:spcPct val="90000"/>
              </a:lnSpc>
              <a:spcBef>
                <a:spcPct val="20000"/>
              </a:spcBef>
              <a:buClr>
                <a:schemeClr val="folHlink"/>
              </a:buClr>
              <a:buSzPct val="60000"/>
              <a:buFont typeface="Wingdings" pitchFamily="2" charset="2"/>
              <a:buNone/>
            </a:pPr>
            <a:r>
              <a:rPr lang="en-US" dirty="0"/>
              <a:t>3) What is the relative velocity between A and B as observed by us?</a:t>
            </a:r>
            <a:endParaRPr lang="en-US" u="sng" dirty="0"/>
          </a:p>
          <a:p>
            <a:pPr algn="l">
              <a:lnSpc>
                <a:spcPct val="90000"/>
              </a:lnSpc>
              <a:spcBef>
                <a:spcPct val="20000"/>
              </a:spcBef>
              <a:buClr>
                <a:schemeClr val="folHlink"/>
              </a:buClr>
              <a:buSzPct val="60000"/>
              <a:buFont typeface="Wingdings" pitchFamily="2" charset="2"/>
              <a:buNone/>
            </a:pPr>
            <a:endParaRPr lang="en-US" u="sng" dirty="0"/>
          </a:p>
          <a:p>
            <a:pPr algn="l">
              <a:lnSpc>
                <a:spcPct val="90000"/>
              </a:lnSpc>
              <a:spcBef>
                <a:spcPct val="20000"/>
              </a:spcBef>
              <a:buClr>
                <a:schemeClr val="folHlink"/>
              </a:buClr>
              <a:buSzPct val="60000"/>
              <a:buFont typeface="Wingdings" pitchFamily="2" charset="2"/>
              <a:buNone/>
            </a:pPr>
            <a:r>
              <a:rPr lang="en-US" u="sng" dirty="0"/>
              <a:t>Test 37.5</a:t>
            </a:r>
            <a:r>
              <a:rPr lang="en-US" dirty="0"/>
              <a:t>.</a:t>
            </a:r>
          </a:p>
        </p:txBody>
      </p:sp>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41</a:t>
            </a:fld>
            <a:endParaRPr lang="en-US"/>
          </a:p>
        </p:txBody>
      </p:sp>
      <p:grpSp>
        <p:nvGrpSpPr>
          <p:cNvPr id="23" name="Group 22"/>
          <p:cNvGrpSpPr/>
          <p:nvPr/>
        </p:nvGrpSpPr>
        <p:grpSpPr>
          <a:xfrm>
            <a:off x="6372228" y="3605706"/>
            <a:ext cx="1485684" cy="1166328"/>
            <a:chOff x="4486278" y="4720131"/>
            <a:chExt cx="1485684" cy="1166328"/>
          </a:xfrm>
        </p:grpSpPr>
        <p:grpSp>
          <p:nvGrpSpPr>
            <p:cNvPr id="5" name="Group 11"/>
            <p:cNvGrpSpPr>
              <a:grpSpLocks/>
            </p:cNvGrpSpPr>
            <p:nvPr/>
          </p:nvGrpSpPr>
          <p:grpSpPr bwMode="auto">
            <a:xfrm>
              <a:off x="4486278" y="4720131"/>
              <a:ext cx="1054464" cy="1166328"/>
              <a:chOff x="3654" y="618"/>
              <a:chExt cx="540" cy="534"/>
            </a:xfrm>
          </p:grpSpPr>
          <p:sp>
            <p:nvSpPr>
              <p:cNvPr id="16" name="Line 12"/>
              <p:cNvSpPr>
                <a:spLocks noChangeShapeType="1"/>
              </p:cNvSpPr>
              <p:nvPr/>
            </p:nvSpPr>
            <p:spPr bwMode="auto">
              <a:xfrm>
                <a:off x="3654" y="618"/>
                <a:ext cx="0" cy="534"/>
              </a:xfrm>
              <a:prstGeom prst="line">
                <a:avLst/>
              </a:prstGeom>
              <a:noFill/>
              <a:ln w="15875">
                <a:solidFill>
                  <a:schemeClr val="tx1"/>
                </a:solidFill>
                <a:round/>
                <a:headEnd type="arrow" w="med" len="med"/>
                <a:tailEnd/>
              </a:ln>
            </p:spPr>
            <p:txBody>
              <a:bodyPr>
                <a:spAutoFit/>
              </a:bodyPr>
              <a:lstStyle/>
              <a:p>
                <a:endParaRPr lang="en-US"/>
              </a:p>
            </p:txBody>
          </p:sp>
          <p:sp>
            <p:nvSpPr>
              <p:cNvPr id="17" name="Line 13"/>
              <p:cNvSpPr>
                <a:spLocks noChangeShapeType="1"/>
              </p:cNvSpPr>
              <p:nvPr/>
            </p:nvSpPr>
            <p:spPr bwMode="auto">
              <a:xfrm>
                <a:off x="3660" y="1146"/>
                <a:ext cx="534" cy="0"/>
              </a:xfrm>
              <a:prstGeom prst="line">
                <a:avLst/>
              </a:prstGeom>
              <a:noFill/>
              <a:ln w="15875">
                <a:solidFill>
                  <a:schemeClr val="tx1"/>
                </a:solidFill>
                <a:round/>
                <a:headEnd/>
                <a:tailEnd type="arrow" w="med" len="med"/>
              </a:ln>
            </p:spPr>
            <p:txBody>
              <a:bodyPr>
                <a:spAutoFit/>
              </a:bodyPr>
              <a:lstStyle/>
              <a:p>
                <a:endParaRPr lang="en-US"/>
              </a:p>
            </p:txBody>
          </p:sp>
        </p:grpSp>
        <p:sp>
          <p:nvSpPr>
            <p:cNvPr id="7" name="Text Box 18"/>
            <p:cNvSpPr txBox="1">
              <a:spLocks noChangeArrowheads="1"/>
            </p:cNvSpPr>
            <p:nvPr/>
          </p:nvSpPr>
          <p:spPr bwMode="auto">
            <a:xfrm>
              <a:off x="4497994" y="5489571"/>
              <a:ext cx="321156" cy="396888"/>
            </a:xfrm>
            <a:prstGeom prst="rect">
              <a:avLst/>
            </a:prstGeom>
            <a:noFill/>
            <a:ln w="12700" algn="ctr">
              <a:noFill/>
              <a:miter lim="800000"/>
              <a:headEnd/>
              <a:tailEnd/>
            </a:ln>
          </p:spPr>
          <p:txBody>
            <a:bodyPr wrap="none">
              <a:spAutoFit/>
            </a:bodyPr>
            <a:lstStyle/>
            <a:p>
              <a:r>
                <a:rPr lang="en-US" sz="1600" i="1" dirty="0"/>
                <a:t>S</a:t>
              </a:r>
            </a:p>
          </p:txBody>
        </p:sp>
        <p:sp>
          <p:nvSpPr>
            <p:cNvPr id="11" name="Line 22"/>
            <p:cNvSpPr>
              <a:spLocks noChangeShapeType="1"/>
            </p:cNvSpPr>
            <p:nvPr/>
          </p:nvSpPr>
          <p:spPr bwMode="auto">
            <a:xfrm flipV="1">
              <a:off x="5024447" y="5124449"/>
              <a:ext cx="300027" cy="3840"/>
            </a:xfrm>
            <a:prstGeom prst="line">
              <a:avLst/>
            </a:prstGeom>
            <a:noFill/>
            <a:ln w="15875">
              <a:solidFill>
                <a:schemeClr val="tx1"/>
              </a:solidFill>
              <a:round/>
              <a:headEnd/>
              <a:tailEnd type="arrow" w="med" len="med"/>
            </a:ln>
          </p:spPr>
          <p:txBody>
            <a:bodyPr wrap="square">
              <a:spAutoFit/>
            </a:bodyPr>
            <a:lstStyle/>
            <a:p>
              <a:endParaRPr lang="en-US"/>
            </a:p>
          </p:txBody>
        </p:sp>
        <p:sp>
          <p:nvSpPr>
            <p:cNvPr id="12" name="Oval 23"/>
            <p:cNvSpPr>
              <a:spLocks noChangeArrowheads="1"/>
            </p:cNvSpPr>
            <p:nvPr/>
          </p:nvSpPr>
          <p:spPr bwMode="auto">
            <a:xfrm>
              <a:off x="4976274" y="5086775"/>
              <a:ext cx="73152" cy="71140"/>
            </a:xfrm>
            <a:prstGeom prst="ellipse">
              <a:avLst/>
            </a:prstGeom>
            <a:solidFill>
              <a:srgbClr val="FF0000"/>
            </a:solidFill>
            <a:ln w="12700" algn="ctr">
              <a:solidFill>
                <a:schemeClr val="tx1"/>
              </a:solidFill>
              <a:round/>
              <a:headEnd/>
              <a:tailEnd/>
            </a:ln>
          </p:spPr>
          <p:txBody>
            <a:bodyPr anchor="ctr">
              <a:spAutoFit/>
            </a:bodyPr>
            <a:lstStyle/>
            <a:p>
              <a:endParaRPr lang="en-US"/>
            </a:p>
          </p:txBody>
        </p:sp>
        <p:grpSp>
          <p:nvGrpSpPr>
            <p:cNvPr id="20" name="Group 19"/>
            <p:cNvGrpSpPr/>
            <p:nvPr/>
          </p:nvGrpSpPr>
          <p:grpSpPr>
            <a:xfrm flipH="1">
              <a:off x="5467350" y="5096300"/>
              <a:ext cx="400049" cy="71140"/>
              <a:chOff x="5128674" y="5239175"/>
              <a:chExt cx="400049" cy="71140"/>
            </a:xfrm>
          </p:grpSpPr>
          <p:sp>
            <p:nvSpPr>
              <p:cNvPr id="18" name="Line 22"/>
              <p:cNvSpPr>
                <a:spLocks noChangeShapeType="1"/>
              </p:cNvSpPr>
              <p:nvPr/>
            </p:nvSpPr>
            <p:spPr bwMode="auto">
              <a:xfrm flipV="1">
                <a:off x="5176847" y="5280689"/>
                <a:ext cx="351876" cy="0"/>
              </a:xfrm>
              <a:prstGeom prst="line">
                <a:avLst/>
              </a:prstGeom>
              <a:noFill/>
              <a:ln w="15875">
                <a:solidFill>
                  <a:schemeClr val="tx1"/>
                </a:solidFill>
                <a:round/>
                <a:headEnd/>
                <a:tailEnd type="arrow" w="med" len="med"/>
              </a:ln>
            </p:spPr>
            <p:txBody>
              <a:bodyPr wrap="square">
                <a:spAutoFit/>
              </a:bodyPr>
              <a:lstStyle/>
              <a:p>
                <a:endParaRPr lang="en-US"/>
              </a:p>
            </p:txBody>
          </p:sp>
          <p:sp>
            <p:nvSpPr>
              <p:cNvPr id="19" name="Oval 23"/>
              <p:cNvSpPr>
                <a:spLocks noChangeArrowheads="1"/>
              </p:cNvSpPr>
              <p:nvPr/>
            </p:nvSpPr>
            <p:spPr bwMode="auto">
              <a:xfrm>
                <a:off x="5128674" y="5239175"/>
                <a:ext cx="73152" cy="71140"/>
              </a:xfrm>
              <a:prstGeom prst="ellipse">
                <a:avLst/>
              </a:prstGeom>
              <a:solidFill>
                <a:srgbClr val="FF0000"/>
              </a:solidFill>
              <a:ln w="12700" algn="ctr">
                <a:solidFill>
                  <a:schemeClr val="tx1"/>
                </a:solidFill>
                <a:round/>
                <a:headEnd/>
                <a:tailEnd/>
              </a:ln>
            </p:spPr>
            <p:txBody>
              <a:bodyPr anchor="ctr">
                <a:spAutoFit/>
              </a:bodyPr>
              <a:lstStyle/>
              <a:p>
                <a:endParaRPr lang="en-US"/>
              </a:p>
            </p:txBody>
          </p:sp>
        </p:grpSp>
        <p:sp>
          <p:nvSpPr>
            <p:cNvPr id="21" name="Text Box 18"/>
            <p:cNvSpPr txBox="1">
              <a:spLocks noChangeArrowheads="1"/>
            </p:cNvSpPr>
            <p:nvPr/>
          </p:nvSpPr>
          <p:spPr bwMode="auto">
            <a:xfrm>
              <a:off x="5662262" y="4746266"/>
              <a:ext cx="309700" cy="338554"/>
            </a:xfrm>
            <a:prstGeom prst="rect">
              <a:avLst/>
            </a:prstGeom>
            <a:noFill/>
            <a:ln w="12700" algn="ctr">
              <a:noFill/>
              <a:miter lim="800000"/>
              <a:headEnd/>
              <a:tailEnd/>
            </a:ln>
          </p:spPr>
          <p:txBody>
            <a:bodyPr wrap="none">
              <a:spAutoFit/>
            </a:bodyPr>
            <a:lstStyle/>
            <a:p>
              <a:r>
                <a:rPr lang="en-US" sz="1600" i="1" dirty="0"/>
                <a:t>B</a:t>
              </a:r>
            </a:p>
          </p:txBody>
        </p:sp>
        <p:sp>
          <p:nvSpPr>
            <p:cNvPr id="22" name="Text Box 18"/>
            <p:cNvSpPr txBox="1">
              <a:spLocks noChangeArrowheads="1"/>
            </p:cNvSpPr>
            <p:nvPr/>
          </p:nvSpPr>
          <p:spPr bwMode="auto">
            <a:xfrm>
              <a:off x="4843112" y="4727216"/>
              <a:ext cx="309700" cy="338554"/>
            </a:xfrm>
            <a:prstGeom prst="rect">
              <a:avLst/>
            </a:prstGeom>
            <a:noFill/>
            <a:ln w="12700" algn="ctr">
              <a:noFill/>
              <a:miter lim="800000"/>
              <a:headEnd/>
              <a:tailEnd/>
            </a:ln>
          </p:spPr>
          <p:txBody>
            <a:bodyPr wrap="none">
              <a:spAutoFit/>
            </a:bodyPr>
            <a:lstStyle/>
            <a:p>
              <a:r>
                <a:rPr lang="en-US" sz="1600" i="1" dirty="0"/>
                <a:t>A</a:t>
              </a:r>
            </a:p>
          </p:txBody>
        </p:sp>
      </p:grpSp>
    </p:spTree>
    <p:extLst>
      <p:ext uri="{BB962C8B-B14F-4D97-AF65-F5344CB8AC3E}">
        <p14:creationId xmlns:p14="http://schemas.microsoft.com/office/powerpoint/2010/main" val="36923922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E1FCEC38-9801-43D1-900C-E3482985CC3D}" type="slidenum">
              <a:rPr lang="en-US"/>
              <a:pPr>
                <a:defRPr/>
              </a:pPr>
              <a:t>42</a:t>
            </a:fld>
            <a:endParaRPr lang="en-US"/>
          </a:p>
        </p:txBody>
      </p:sp>
      <p:sp>
        <p:nvSpPr>
          <p:cNvPr id="49155" name="Rectangle 4"/>
          <p:cNvSpPr>
            <a:spLocks noChangeArrowheads="1"/>
          </p:cNvSpPr>
          <p:nvPr/>
        </p:nvSpPr>
        <p:spPr bwMode="auto">
          <a:xfrm>
            <a:off x="366713" y="304800"/>
            <a:ext cx="3671887" cy="923330"/>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Ch37: 5</a:t>
            </a:r>
          </a:p>
          <a:p>
            <a:pPr algn="l"/>
            <a:r>
              <a:rPr lang="en-US" b="1" dirty="0">
                <a:solidFill>
                  <a:srgbClr val="FF0000"/>
                </a:solidFill>
                <a:latin typeface="Arial" charset="0"/>
              </a:rPr>
              <a:t>Homework: </a:t>
            </a:r>
            <a:r>
              <a:rPr lang="en-US" b="1" dirty="0">
                <a:solidFill>
                  <a:srgbClr val="0000FF"/>
                </a:solidFill>
                <a:latin typeface="Arial" charset="0"/>
              </a:rPr>
              <a:t>Ch37:17,18,19,20</a:t>
            </a:r>
          </a:p>
          <a:p>
            <a:pPr algn="l"/>
            <a:r>
              <a:rPr lang="en-US" b="1" dirty="0">
                <a:solidFill>
                  <a:srgbClr val="FF3300"/>
                </a:solidFill>
                <a:latin typeface="Arial" charset="0"/>
              </a:rPr>
              <a:t>Due: February 21</a:t>
            </a:r>
            <a:endParaRPr lang="en-US" b="1" dirty="0">
              <a:solidFill>
                <a:srgbClr val="FF0000"/>
              </a:solidFill>
              <a:latin typeface="Arial" charset="0"/>
              <a:ea typeface="Arial Unicode MS" pitchFamily="34" charset="-128"/>
            </a:endParaRPr>
          </a:p>
        </p:txBody>
      </p:sp>
    </p:spTree>
    <p:extLst>
      <p:ext uri="{BB962C8B-B14F-4D97-AF65-F5344CB8AC3E}">
        <p14:creationId xmlns:p14="http://schemas.microsoft.com/office/powerpoint/2010/main" val="2550586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lide Number Placeholder 3"/>
          <p:cNvSpPr>
            <a:spLocks noGrp="1"/>
          </p:cNvSpPr>
          <p:nvPr>
            <p:ph type="sldNum" sz="quarter" idx="12"/>
          </p:nvPr>
        </p:nvSpPr>
        <p:spPr/>
        <p:txBody>
          <a:bodyPr/>
          <a:lstStyle/>
          <a:p>
            <a:pPr>
              <a:defRPr/>
            </a:pPr>
            <a:fld id="{C490BAD1-1F92-4A81-9DF0-4EC1CB9E5D85}" type="slidenum">
              <a:rPr lang="en-US"/>
              <a:pPr>
                <a:defRPr/>
              </a:pPr>
              <a:t>43</a:t>
            </a:fld>
            <a:endParaRPr lang="en-US"/>
          </a:p>
        </p:txBody>
      </p:sp>
      <p:sp>
        <p:nvSpPr>
          <p:cNvPr id="9224" name="Text Box 30"/>
          <p:cNvSpPr txBox="1">
            <a:spLocks noChangeArrowheads="1"/>
          </p:cNvSpPr>
          <p:nvPr/>
        </p:nvSpPr>
        <p:spPr bwMode="auto">
          <a:xfrm>
            <a:off x="314324" y="981075"/>
            <a:ext cx="8505825" cy="1477328"/>
          </a:xfrm>
          <a:prstGeom prst="rect">
            <a:avLst/>
          </a:prstGeom>
          <a:noFill/>
          <a:ln w="12700" algn="ctr">
            <a:noFill/>
            <a:miter lim="800000"/>
            <a:headEnd/>
            <a:tailEnd/>
          </a:ln>
        </p:spPr>
        <p:txBody>
          <a:bodyPr wrap="square">
            <a:spAutoFit/>
          </a:bodyPr>
          <a:lstStyle/>
          <a:p>
            <a:pPr algn="l"/>
            <a:r>
              <a:rPr lang="en-US" dirty="0"/>
              <a:t>A light source on a train emits light with frequency  </a:t>
            </a:r>
            <a:r>
              <a:rPr lang="en-US" i="1" dirty="0"/>
              <a:t>f</a:t>
            </a:r>
            <a:r>
              <a:rPr lang="en-US" baseline="-25000" dirty="0"/>
              <a:t>0</a:t>
            </a:r>
            <a:r>
              <a:rPr lang="en-US" dirty="0"/>
              <a:t>, wavelength </a:t>
            </a:r>
            <a:r>
              <a:rPr lang="en-US" i="1" dirty="0">
                <a:latin typeface="Symbol" pitchFamily="18" charset="2"/>
              </a:rPr>
              <a:t>l</a:t>
            </a:r>
            <a:r>
              <a:rPr lang="en-US" baseline="-25000" dirty="0"/>
              <a:t>0</a:t>
            </a:r>
            <a:r>
              <a:rPr lang="en-US" dirty="0"/>
              <a:t> and period </a:t>
            </a:r>
            <a:r>
              <a:rPr lang="en-US" i="1" dirty="0"/>
              <a:t>T</a:t>
            </a:r>
            <a:r>
              <a:rPr lang="en-US" baseline="-25000" dirty="0"/>
              <a:t>0</a:t>
            </a:r>
            <a:r>
              <a:rPr lang="en-US" dirty="0"/>
              <a:t>, as observed by Mavis.</a:t>
            </a:r>
            <a:endParaRPr lang="en-US" i="1" dirty="0"/>
          </a:p>
          <a:p>
            <a:pPr algn="l"/>
            <a:r>
              <a:rPr lang="en-US" i="1" dirty="0"/>
              <a:t>Events</a:t>
            </a:r>
            <a:r>
              <a:rPr lang="en-US" dirty="0"/>
              <a:t>: Two wave crests are emitted.</a:t>
            </a:r>
          </a:p>
          <a:p>
            <a:pPr algn="l"/>
            <a:r>
              <a:rPr lang="en-US" dirty="0"/>
              <a:t>Question: What is the frequency of the light </a:t>
            </a:r>
            <a:r>
              <a:rPr lang="en-US" i="1" dirty="0"/>
              <a:t>f</a:t>
            </a:r>
            <a:r>
              <a:rPr lang="en-US" dirty="0"/>
              <a:t> as observed by Stanley? </a:t>
            </a:r>
          </a:p>
          <a:p>
            <a:pPr algn="l"/>
            <a:r>
              <a:rPr lang="en-US" dirty="0"/>
              <a:t>Stanley took pictures of the two events as they happen. </a:t>
            </a:r>
          </a:p>
        </p:txBody>
      </p:sp>
      <p:sp>
        <p:nvSpPr>
          <p:cNvPr id="9227" name="Rectangle 4"/>
          <p:cNvSpPr>
            <a:spLocks noChangeArrowheads="1"/>
          </p:cNvSpPr>
          <p:nvPr/>
        </p:nvSpPr>
        <p:spPr bwMode="auto">
          <a:xfrm>
            <a:off x="285750" y="261938"/>
            <a:ext cx="5238750" cy="800219"/>
          </a:xfrm>
          <a:prstGeom prst="rect">
            <a:avLst/>
          </a:prstGeom>
          <a:noFill/>
          <a:ln w="9525">
            <a:noFill/>
            <a:miter lim="800000"/>
            <a:headEnd/>
            <a:tailEnd/>
          </a:ln>
        </p:spPr>
        <p:txBody>
          <a:bodyPr>
            <a:spAutoFit/>
          </a:bodyPr>
          <a:lstStyle/>
          <a:p>
            <a:pPr algn="l"/>
            <a:r>
              <a:rPr lang="en-US" sz="2000" b="1" u="sng" dirty="0">
                <a:solidFill>
                  <a:srgbClr val="660066"/>
                </a:solidFill>
                <a:latin typeface="Arial" charset="0"/>
              </a:rPr>
              <a:t>February 14 Relativistic Doppler effect</a:t>
            </a:r>
          </a:p>
          <a:p>
            <a:pPr algn="l"/>
            <a:endParaRPr lang="en-US" sz="700" b="1" dirty="0">
              <a:solidFill>
                <a:srgbClr val="660066"/>
              </a:solidFill>
            </a:endParaRPr>
          </a:p>
          <a:p>
            <a:pPr algn="l"/>
            <a:r>
              <a:rPr lang="en-US" b="1" dirty="0">
                <a:solidFill>
                  <a:srgbClr val="660066"/>
                </a:solidFill>
              </a:rPr>
              <a:t>37.6 The Doppler effect for electromagnetic waves</a:t>
            </a:r>
          </a:p>
        </p:txBody>
      </p:sp>
      <p:grpSp>
        <p:nvGrpSpPr>
          <p:cNvPr id="2" name="Group 33"/>
          <p:cNvGrpSpPr/>
          <p:nvPr/>
        </p:nvGrpSpPr>
        <p:grpSpPr>
          <a:xfrm>
            <a:off x="418572" y="2521480"/>
            <a:ext cx="5661025" cy="1401762"/>
            <a:chOff x="-7937" y="2646363"/>
            <a:chExt cx="5661025" cy="1401762"/>
          </a:xfrm>
        </p:grpSpPr>
        <p:graphicFrame>
          <p:nvGraphicFramePr>
            <p:cNvPr id="9220" name="Object 37"/>
            <p:cNvGraphicFramePr>
              <a:graphicFrameLocks noChangeAspect="1"/>
            </p:cNvGraphicFramePr>
            <p:nvPr>
              <p:extLst>
                <p:ext uri="{D42A27DB-BD31-4B8C-83A1-F6EECF244321}">
                  <p14:modId xmlns:p14="http://schemas.microsoft.com/office/powerpoint/2010/main" val="2528694097"/>
                </p:ext>
              </p:extLst>
            </p:nvPr>
          </p:nvGraphicFramePr>
          <p:xfrm>
            <a:off x="4611688" y="3014663"/>
            <a:ext cx="1041400" cy="628650"/>
          </p:xfrm>
          <a:graphic>
            <a:graphicData uri="http://schemas.openxmlformats.org/presentationml/2006/ole">
              <mc:AlternateContent xmlns:mc="http://schemas.openxmlformats.org/markup-compatibility/2006">
                <mc:Choice xmlns:v="urn:schemas-microsoft-com:vml" Requires="v">
                  <p:oleObj spid="_x0000_s168122" name="Equation" r:id="rId3" imgW="736560" imgH="444240" progId="Equation.3">
                    <p:embed/>
                  </p:oleObj>
                </mc:Choice>
                <mc:Fallback>
                  <p:oleObj name="Equation" r:id="rId3" imgW="736560" imgH="4442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11688" y="3014663"/>
                          <a:ext cx="1041400" cy="628650"/>
                        </a:xfrm>
                        <a:prstGeom prst="rect">
                          <a:avLst/>
                        </a:prstGeom>
                        <a:solidFill>
                          <a:srgbClr val="FFFFCC"/>
                        </a:solidFill>
                        <a:ln w="19050">
                          <a:solidFill>
                            <a:srgbClr val="3333CC"/>
                          </a:solidFill>
                          <a:miter lim="800000"/>
                          <a:headEnd/>
                          <a:tailEnd/>
                        </a:ln>
                      </p:spPr>
                    </p:pic>
                  </p:oleObj>
                </mc:Fallback>
              </mc:AlternateContent>
            </a:graphicData>
          </a:graphic>
        </p:graphicFrame>
        <p:graphicFrame>
          <p:nvGraphicFramePr>
            <p:cNvPr id="9218" name="Object 5"/>
            <p:cNvGraphicFramePr>
              <a:graphicFrameLocks noChangeAspect="1"/>
            </p:cNvGraphicFramePr>
            <p:nvPr>
              <p:extLst>
                <p:ext uri="{D42A27DB-BD31-4B8C-83A1-F6EECF244321}">
                  <p14:modId xmlns:p14="http://schemas.microsoft.com/office/powerpoint/2010/main" val="1086356979"/>
                </p:ext>
              </p:extLst>
            </p:nvPr>
          </p:nvGraphicFramePr>
          <p:xfrm>
            <a:off x="-7937" y="2646363"/>
            <a:ext cx="4584700" cy="1401762"/>
          </p:xfrm>
          <a:graphic>
            <a:graphicData uri="http://schemas.openxmlformats.org/presentationml/2006/ole">
              <mc:AlternateContent xmlns:mc="http://schemas.openxmlformats.org/markup-compatibility/2006">
                <mc:Choice xmlns:v="urn:schemas-microsoft-com:vml" Requires="v">
                  <p:oleObj spid="_x0000_s168123" name="Equation" r:id="rId5" imgW="3238200" imgH="990360" progId="Equation.3">
                    <p:embed/>
                  </p:oleObj>
                </mc:Choice>
                <mc:Fallback>
                  <p:oleObj name="Equation" r:id="rId5" imgW="3238200" imgH="990360" progId="Equation.3">
                    <p:embed/>
                    <p:pic>
                      <p:nvPicPr>
                        <p:cNvPr id="0" name=""/>
                        <p:cNvPicPr>
                          <a:picLocks noChangeAspect="1" noChangeArrowheads="1"/>
                        </p:cNvPicPr>
                        <p:nvPr/>
                      </p:nvPicPr>
                      <p:blipFill>
                        <a:blip r:embed="rId6"/>
                        <a:srcRect/>
                        <a:stretch>
                          <a:fillRect/>
                        </a:stretch>
                      </p:blipFill>
                      <p:spPr bwMode="auto">
                        <a:xfrm>
                          <a:off x="-7937" y="2646363"/>
                          <a:ext cx="4584700" cy="1401762"/>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A50021"/>
                              </a:solidFill>
                              <a:miter lim="800000"/>
                              <a:headEnd/>
                              <a:tailEnd/>
                            </a14:hiddenLine>
                          </a:ext>
                        </a:extLst>
                      </p:spPr>
                    </p:pic>
                  </p:oleObj>
                </mc:Fallback>
              </mc:AlternateContent>
            </a:graphicData>
          </a:graphic>
        </p:graphicFrame>
      </p:grpSp>
      <p:pic>
        <p:nvPicPr>
          <p:cNvPr id="187397" name="Picture 5" descr="C:\Documents and Settings\pw103\My Documents\Teaching\Physics_214_Spring_2012\Other\Chapter37\Images\37_Figure17-I.jpg"/>
          <p:cNvPicPr>
            <a:picLocks noChangeAspect="1" noChangeArrowheads="1"/>
          </p:cNvPicPr>
          <p:nvPr/>
        </p:nvPicPr>
        <p:blipFill>
          <a:blip r:embed="rId7" cstate="print"/>
          <a:srcRect/>
          <a:stretch>
            <a:fillRect/>
          </a:stretch>
        </p:blipFill>
        <p:spPr bwMode="auto">
          <a:xfrm>
            <a:off x="1022351" y="3988907"/>
            <a:ext cx="6997699" cy="2256317"/>
          </a:xfrm>
          <a:prstGeom prst="rect">
            <a:avLst/>
          </a:prstGeom>
          <a:noFill/>
        </p:spPr>
      </p:pic>
    </p:spTree>
    <p:extLst>
      <p:ext uri="{BB962C8B-B14F-4D97-AF65-F5344CB8AC3E}">
        <p14:creationId xmlns:p14="http://schemas.microsoft.com/office/powerpoint/2010/main" val="38994801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355600" y="246063"/>
            <a:ext cx="8521700" cy="3194721"/>
          </a:xfrm>
          <a:prstGeom prst="rect">
            <a:avLst/>
          </a:prstGeom>
          <a:noFill/>
          <a:ln w="12700" algn="ctr">
            <a:noFill/>
            <a:miter lim="800000"/>
            <a:headEnd/>
            <a:tailEnd/>
          </a:ln>
        </p:spPr>
        <p:txBody>
          <a:bodyPr>
            <a:spAutoFit/>
          </a:bodyPr>
          <a:lstStyle/>
          <a:p>
            <a:pPr algn="l"/>
            <a:r>
              <a:rPr lang="en-US" b="1" u="sng" dirty="0">
                <a:solidFill>
                  <a:srgbClr val="0000FF"/>
                </a:solidFill>
              </a:rPr>
              <a:t>Relativistic Doppler effect:</a:t>
            </a:r>
            <a:r>
              <a:rPr lang="en-US" b="1" dirty="0"/>
              <a:t> </a:t>
            </a:r>
            <a:r>
              <a:rPr lang="en-US" dirty="0"/>
              <a:t>The frequency shifts for light emitted by atoms when the light source is moving. A consequence of time dilation. </a:t>
            </a:r>
          </a:p>
          <a:p>
            <a:pPr algn="l">
              <a:spcBef>
                <a:spcPct val="20000"/>
              </a:spcBef>
              <a:buClr>
                <a:schemeClr val="folHlink"/>
              </a:buClr>
              <a:buSzPct val="60000"/>
              <a:buFont typeface="Wingdings" pitchFamily="2" charset="2"/>
              <a:buNone/>
            </a:pPr>
            <a:r>
              <a:rPr lang="en-US" dirty="0"/>
              <a:t>If a light source and an observer </a:t>
            </a:r>
            <a:r>
              <a:rPr lang="en-US" i="1" u="sng" dirty="0"/>
              <a:t>approach</a:t>
            </a:r>
            <a:r>
              <a:rPr lang="en-US" dirty="0"/>
              <a:t> each other with a relative speed </a:t>
            </a:r>
            <a:r>
              <a:rPr lang="en-US" i="1" dirty="0"/>
              <a:t>u</a:t>
            </a:r>
            <a:r>
              <a:rPr lang="en-US" dirty="0"/>
              <a:t>, the frequency measured by the observer is</a:t>
            </a:r>
          </a:p>
          <a:p>
            <a:pPr algn="l">
              <a:spcBef>
                <a:spcPct val="20000"/>
              </a:spcBef>
              <a:buClr>
                <a:schemeClr val="folHlink"/>
              </a:buClr>
              <a:buSzPct val="60000"/>
              <a:buFont typeface="Wingdings" pitchFamily="2" charset="2"/>
              <a:buNone/>
            </a:pPr>
            <a:endParaRPr lang="en-US" dirty="0"/>
          </a:p>
          <a:p>
            <a:pPr algn="l">
              <a:spcBef>
                <a:spcPct val="20000"/>
              </a:spcBef>
              <a:buClr>
                <a:schemeClr val="folHlink"/>
              </a:buClr>
              <a:buSzPct val="60000"/>
              <a:buFont typeface="Wingdings" pitchFamily="2" charset="2"/>
              <a:buNone/>
            </a:pPr>
            <a:endParaRPr lang="en-US" dirty="0"/>
          </a:p>
          <a:p>
            <a:pPr algn="l">
              <a:spcBef>
                <a:spcPct val="20000"/>
              </a:spcBef>
              <a:buClr>
                <a:schemeClr val="folHlink"/>
              </a:buClr>
              <a:buSzPct val="60000"/>
              <a:buFont typeface="Wingdings" pitchFamily="2" charset="2"/>
              <a:buNone/>
            </a:pPr>
            <a:r>
              <a:rPr lang="en-US" dirty="0"/>
              <a:t>1) Things moving toward us appear more blue, while things moving away from us appear more red.</a:t>
            </a:r>
          </a:p>
          <a:p>
            <a:pPr algn="l">
              <a:spcBef>
                <a:spcPct val="20000"/>
              </a:spcBef>
              <a:buClr>
                <a:schemeClr val="folHlink"/>
              </a:buClr>
              <a:buSzPct val="60000"/>
              <a:buFont typeface="Wingdings" pitchFamily="2" charset="2"/>
              <a:buNone/>
            </a:pPr>
            <a:endParaRPr lang="en-US" dirty="0"/>
          </a:p>
          <a:p>
            <a:pPr algn="l">
              <a:spcBef>
                <a:spcPct val="20000"/>
              </a:spcBef>
              <a:buClr>
                <a:schemeClr val="folHlink"/>
              </a:buClr>
              <a:buSzPct val="60000"/>
              <a:buFont typeface="Wingdings" pitchFamily="2" charset="2"/>
              <a:buNone/>
            </a:pPr>
            <a:r>
              <a:rPr lang="en-US" dirty="0"/>
              <a:t>2) When </a:t>
            </a:r>
            <a:r>
              <a:rPr lang="en-US" i="1" dirty="0"/>
              <a:t>u</a:t>
            </a:r>
            <a:r>
              <a:rPr lang="en-US" dirty="0"/>
              <a:t>/</a:t>
            </a:r>
            <a:r>
              <a:rPr lang="en-US" i="1" dirty="0"/>
              <a:t>c</a:t>
            </a:r>
            <a:r>
              <a:rPr lang="en-US" dirty="0"/>
              <a:t>&lt;&lt;1, </a:t>
            </a:r>
          </a:p>
        </p:txBody>
      </p:sp>
      <p:sp>
        <p:nvSpPr>
          <p:cNvPr id="2" name="Slide Number Placeholder 1"/>
          <p:cNvSpPr>
            <a:spLocks noGrp="1"/>
          </p:cNvSpPr>
          <p:nvPr>
            <p:ph type="sldNum" sz="quarter" idx="12"/>
          </p:nvPr>
        </p:nvSpPr>
        <p:spPr/>
        <p:txBody>
          <a:bodyPr/>
          <a:lstStyle/>
          <a:p>
            <a:pPr>
              <a:defRPr/>
            </a:pPr>
            <a:fld id="{7E7CB72B-2850-4A09-B4E8-BB20B643DF74}" type="slidenum">
              <a:rPr lang="en-US" smtClean="0"/>
              <a:pPr>
                <a:defRPr/>
              </a:pPr>
              <a:t>44</a:t>
            </a:fld>
            <a:endParaRPr lang="en-US"/>
          </a:p>
        </p:txBody>
      </p:sp>
      <p:sp>
        <p:nvSpPr>
          <p:cNvPr id="10246" name="Rectangle 44"/>
          <p:cNvSpPr>
            <a:spLocks noChangeArrowheads="1"/>
          </p:cNvSpPr>
          <p:nvPr/>
        </p:nvSpPr>
        <p:spPr bwMode="auto">
          <a:xfrm>
            <a:off x="344488" y="3794125"/>
            <a:ext cx="8008937" cy="1200329"/>
          </a:xfrm>
          <a:prstGeom prst="rect">
            <a:avLst/>
          </a:prstGeom>
          <a:noFill/>
          <a:ln w="12700" algn="ctr">
            <a:noFill/>
            <a:miter lim="800000"/>
            <a:headEnd/>
            <a:tailEnd/>
          </a:ln>
        </p:spPr>
        <p:txBody>
          <a:bodyPr wrap="square">
            <a:spAutoFit/>
          </a:bodyPr>
          <a:lstStyle/>
          <a:p>
            <a:pPr algn="l">
              <a:lnSpc>
                <a:spcPct val="90000"/>
              </a:lnSpc>
              <a:spcBef>
                <a:spcPct val="20000"/>
              </a:spcBef>
              <a:buClr>
                <a:schemeClr val="folHlink"/>
              </a:buClr>
              <a:buSzPct val="60000"/>
            </a:pPr>
            <a:r>
              <a:rPr lang="en-US" i="1" u="sng" dirty="0"/>
              <a:t>Example</a:t>
            </a:r>
            <a:r>
              <a:rPr lang="en-US" dirty="0"/>
              <a:t>:</a:t>
            </a:r>
            <a:r>
              <a:rPr lang="en-US" i="1" dirty="0"/>
              <a:t> </a:t>
            </a:r>
            <a:r>
              <a:rPr lang="en-US" dirty="0"/>
              <a:t>Red shift (from XUV) of galaxies.</a:t>
            </a:r>
            <a:br>
              <a:rPr lang="en-US" dirty="0"/>
            </a:br>
            <a:r>
              <a:rPr lang="en-US" dirty="0"/>
              <a:t>                </a:t>
            </a:r>
            <a:r>
              <a:rPr lang="en-US" dirty="0">
                <a:sym typeface="Wingdings" pitchFamily="2" charset="2"/>
              </a:rPr>
              <a:t></a:t>
            </a:r>
            <a:r>
              <a:rPr lang="en-US" dirty="0"/>
              <a:t> Most galaxies are moving away from us.</a:t>
            </a:r>
            <a:endParaRPr lang="en-US" i="1" u="sng" dirty="0"/>
          </a:p>
          <a:p>
            <a:pPr algn="l">
              <a:lnSpc>
                <a:spcPct val="90000"/>
              </a:lnSpc>
              <a:spcBef>
                <a:spcPct val="20000"/>
              </a:spcBef>
              <a:buClr>
                <a:schemeClr val="folHlink"/>
              </a:buClr>
              <a:buSzPct val="60000"/>
              <a:buFont typeface="Wingdings" pitchFamily="2" charset="2"/>
              <a:buNone/>
            </a:pPr>
            <a:r>
              <a:rPr lang="en-US" i="1" u="sng" dirty="0"/>
              <a:t>Example </a:t>
            </a:r>
            <a:r>
              <a:rPr lang="en-US" u="sng" dirty="0"/>
              <a:t>37.8</a:t>
            </a:r>
            <a:r>
              <a:rPr lang="en-US" dirty="0"/>
              <a:t>: Jet from a black hole.</a:t>
            </a:r>
          </a:p>
          <a:p>
            <a:pPr algn="l">
              <a:lnSpc>
                <a:spcPct val="90000"/>
              </a:lnSpc>
              <a:spcBef>
                <a:spcPct val="20000"/>
              </a:spcBef>
              <a:buClr>
                <a:schemeClr val="folHlink"/>
              </a:buClr>
              <a:buSzPct val="60000"/>
              <a:buFont typeface="Wingdings" pitchFamily="2" charset="2"/>
              <a:buNone/>
            </a:pPr>
            <a:r>
              <a:rPr lang="en-US" i="1" u="sng" dirty="0"/>
              <a:t>Example</a:t>
            </a:r>
            <a:r>
              <a:rPr lang="en-US" dirty="0"/>
              <a:t>: Fines on speeding and on running through a red signal (</a:t>
            </a:r>
            <a:r>
              <a:rPr lang="en-US" dirty="0">
                <a:solidFill>
                  <a:srgbClr val="FF0000"/>
                </a:solidFill>
              </a:rPr>
              <a:t>650 nm</a:t>
            </a:r>
            <a:r>
              <a:rPr lang="en-US" dirty="0"/>
              <a:t> </a:t>
            </a:r>
            <a:r>
              <a:rPr lang="en-US" dirty="0">
                <a:sym typeface="Symbol" pitchFamily="18" charset="2"/>
              </a:rPr>
              <a:t></a:t>
            </a:r>
            <a:r>
              <a:rPr lang="en-US" dirty="0">
                <a:solidFill>
                  <a:srgbClr val="00CC00"/>
                </a:solidFill>
                <a:sym typeface="Wingdings" pitchFamily="2" charset="2"/>
              </a:rPr>
              <a:t>520nm</a:t>
            </a:r>
            <a:r>
              <a:rPr lang="en-US" dirty="0"/>
              <a:t>).</a:t>
            </a:r>
          </a:p>
        </p:txBody>
      </p:sp>
      <p:graphicFrame>
        <p:nvGraphicFramePr>
          <p:cNvPr id="10242" name="Object 37"/>
          <p:cNvGraphicFramePr>
            <a:graphicFrameLocks noChangeAspect="1"/>
          </p:cNvGraphicFramePr>
          <p:nvPr>
            <p:extLst>
              <p:ext uri="{D42A27DB-BD31-4B8C-83A1-F6EECF244321}">
                <p14:modId xmlns:p14="http://schemas.microsoft.com/office/powerpoint/2010/main" val="1007340332"/>
              </p:ext>
            </p:extLst>
          </p:nvPr>
        </p:nvGraphicFramePr>
        <p:xfrm>
          <a:off x="2901950" y="1490663"/>
          <a:ext cx="1241425" cy="628650"/>
        </p:xfrm>
        <a:graphic>
          <a:graphicData uri="http://schemas.openxmlformats.org/presentationml/2006/ole">
            <mc:AlternateContent xmlns:mc="http://schemas.openxmlformats.org/markup-compatibility/2006">
              <mc:Choice xmlns:v="urn:schemas-microsoft-com:vml" Requires="v">
                <p:oleObj spid="_x0000_s169130" name="Equation" r:id="rId3" imgW="876240" imgH="444240" progId="Equation.3">
                  <p:embed/>
                </p:oleObj>
              </mc:Choice>
              <mc:Fallback>
                <p:oleObj name="Equation" r:id="rId3" imgW="876240" imgH="4442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01950" y="1490663"/>
                        <a:ext cx="1241425" cy="628650"/>
                      </a:xfrm>
                      <a:prstGeom prst="rect">
                        <a:avLst/>
                      </a:prstGeom>
                      <a:solidFill>
                        <a:srgbClr val="FFFFCC"/>
                      </a:solidFill>
                      <a:ln w="19050">
                        <a:solidFill>
                          <a:srgbClr val="3333CC"/>
                        </a:solidFill>
                        <a:miter lim="800000"/>
                        <a:headEnd/>
                        <a:tailEnd/>
                      </a:ln>
                    </p:spPr>
                  </p:pic>
                </p:oleObj>
              </mc:Fallback>
            </mc:AlternateContent>
          </a:graphicData>
        </a:graphic>
      </p:graphicFrame>
      <p:graphicFrame>
        <p:nvGraphicFramePr>
          <p:cNvPr id="80899" name="Object 37"/>
          <p:cNvGraphicFramePr>
            <a:graphicFrameLocks noChangeAspect="1"/>
          </p:cNvGraphicFramePr>
          <p:nvPr/>
        </p:nvGraphicFramePr>
        <p:xfrm>
          <a:off x="2074863" y="2976563"/>
          <a:ext cx="1565275" cy="611187"/>
        </p:xfrm>
        <a:graphic>
          <a:graphicData uri="http://schemas.openxmlformats.org/presentationml/2006/ole">
            <mc:AlternateContent xmlns:mc="http://schemas.openxmlformats.org/markup-compatibility/2006">
              <mc:Choice xmlns:v="urn:schemas-microsoft-com:vml" Requires="v">
                <p:oleObj spid="_x0000_s169131" name="Equation" r:id="rId5" imgW="1104840" imgH="431640" progId="Equation.3">
                  <p:embed/>
                </p:oleObj>
              </mc:Choice>
              <mc:Fallback>
                <p:oleObj name="Equation" r:id="rId5" imgW="1104840" imgH="4316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74863" y="2976563"/>
                        <a:ext cx="1565275" cy="611187"/>
                      </a:xfrm>
                      <a:prstGeom prst="rect">
                        <a:avLst/>
                      </a:prstGeom>
                      <a:noFill/>
                      <a:ln>
                        <a:noFill/>
                      </a:ln>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9050">
                            <a:solidFill>
                              <a:srgbClr val="3333CC"/>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9604125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3"/>
          <p:cNvSpPr>
            <a:spLocks noGrp="1"/>
          </p:cNvSpPr>
          <p:nvPr>
            <p:ph type="sldNum" sz="quarter" idx="12"/>
          </p:nvPr>
        </p:nvSpPr>
        <p:spPr/>
        <p:txBody>
          <a:bodyPr/>
          <a:lstStyle/>
          <a:p>
            <a:pPr>
              <a:defRPr/>
            </a:pPr>
            <a:fld id="{58DBDFDF-656F-460D-9067-A295C552A4B4}" type="slidenum">
              <a:rPr lang="en-US"/>
              <a:pPr>
                <a:defRPr/>
              </a:pPr>
              <a:t>45</a:t>
            </a:fld>
            <a:endParaRPr lang="en-US"/>
          </a:p>
        </p:txBody>
      </p:sp>
      <p:sp>
        <p:nvSpPr>
          <p:cNvPr id="15365" name="Rectangle 5"/>
          <p:cNvSpPr>
            <a:spLocks noChangeArrowheads="1"/>
          </p:cNvSpPr>
          <p:nvPr/>
        </p:nvSpPr>
        <p:spPr bwMode="auto">
          <a:xfrm>
            <a:off x="390524" y="274638"/>
            <a:ext cx="8584143" cy="646331"/>
          </a:xfrm>
          <a:prstGeom prst="rect">
            <a:avLst/>
          </a:prstGeom>
          <a:noFill/>
          <a:ln w="12700" algn="ctr">
            <a:noFill/>
            <a:miter lim="800000"/>
            <a:headEnd/>
            <a:tailEnd/>
          </a:ln>
        </p:spPr>
        <p:txBody>
          <a:bodyPr wrap="square">
            <a:spAutoFit/>
          </a:bodyPr>
          <a:lstStyle/>
          <a:p>
            <a:pPr algn="l"/>
            <a:r>
              <a:rPr lang="en-US" u="sng" dirty="0">
                <a:solidFill>
                  <a:srgbClr val="0000FF"/>
                </a:solidFill>
              </a:rPr>
              <a:t>Reading : Relativistic Doppler effect revisited by Lorentz transformation</a:t>
            </a:r>
          </a:p>
          <a:p>
            <a:pPr algn="l"/>
            <a:r>
              <a:rPr lang="en-US" dirty="0"/>
              <a:t>Suppose the light source is fixed on the </a:t>
            </a:r>
            <a:r>
              <a:rPr lang="en-US" i="1" dirty="0"/>
              <a:t>S</a:t>
            </a:r>
            <a:r>
              <a:rPr lang="en-US" dirty="0"/>
              <a:t>' frame, which is moving </a:t>
            </a:r>
            <a:r>
              <a:rPr lang="en-US" i="1" dirty="0"/>
              <a:t>toward </a:t>
            </a:r>
            <a:r>
              <a:rPr lang="en-US" dirty="0"/>
              <a:t>us with speed </a:t>
            </a:r>
            <a:r>
              <a:rPr lang="en-US" i="1" dirty="0"/>
              <a:t>u.</a:t>
            </a:r>
            <a:endParaRPr lang="en-US" dirty="0"/>
          </a:p>
        </p:txBody>
      </p:sp>
      <p:sp>
        <p:nvSpPr>
          <p:cNvPr id="15369" name="Freeform 13"/>
          <p:cNvSpPr>
            <a:spLocks/>
          </p:cNvSpPr>
          <p:nvPr/>
        </p:nvSpPr>
        <p:spPr bwMode="auto">
          <a:xfrm flipH="1">
            <a:off x="5724283" y="1964349"/>
            <a:ext cx="822920" cy="140852"/>
          </a:xfrm>
          <a:custGeom>
            <a:avLst/>
            <a:gdLst>
              <a:gd name="T0" fmla="*/ 1 w 810"/>
              <a:gd name="T1" fmla="*/ 1 h 112"/>
              <a:gd name="T2" fmla="*/ 1 w 810"/>
              <a:gd name="T3" fmla="*/ 1 h 112"/>
              <a:gd name="T4" fmla="*/ 1 w 810"/>
              <a:gd name="T5" fmla="*/ 1 h 112"/>
              <a:gd name="T6" fmla="*/ 1 w 810"/>
              <a:gd name="T7" fmla="*/ 1 h 112"/>
              <a:gd name="T8" fmla="*/ 1 w 810"/>
              <a:gd name="T9" fmla="*/ 1 h 112"/>
              <a:gd name="T10" fmla="*/ 1 w 810"/>
              <a:gd name="T11" fmla="*/ 1 h 112"/>
              <a:gd name="T12" fmla="*/ 1 w 810"/>
              <a:gd name="T13" fmla="*/ 1 h 112"/>
              <a:gd name="T14" fmla="*/ 1 w 810"/>
              <a:gd name="T15" fmla="*/ 1 h 112"/>
              <a:gd name="T16" fmla="*/ 1 w 810"/>
              <a:gd name="T17" fmla="*/ 1 h 112"/>
              <a:gd name="T18" fmla="*/ 1 w 810"/>
              <a:gd name="T19" fmla="*/ 1 h 112"/>
              <a:gd name="T20" fmla="*/ 1 w 810"/>
              <a:gd name="T21" fmla="*/ 1 h 112"/>
              <a:gd name="T22" fmla="*/ 1 w 810"/>
              <a:gd name="T23" fmla="*/ 1 h 112"/>
              <a:gd name="T24" fmla="*/ 1 w 810"/>
              <a:gd name="T25" fmla="*/ 1 h 112"/>
              <a:gd name="T26" fmla="*/ 1 w 810"/>
              <a:gd name="T27" fmla="*/ 1 h 112"/>
              <a:gd name="T28" fmla="*/ 1 w 810"/>
              <a:gd name="T29" fmla="*/ 1 h 112"/>
              <a:gd name="T30" fmla="*/ 0 w 810"/>
              <a:gd name="T31" fmla="*/ 1 h 1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10"/>
              <a:gd name="T49" fmla="*/ 0 h 112"/>
              <a:gd name="T50" fmla="*/ 810 w 810"/>
              <a:gd name="T51" fmla="*/ 112 h 1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10" h="112">
                <a:moveTo>
                  <a:pt x="810" y="63"/>
                </a:moveTo>
                <a:cubicBezTo>
                  <a:pt x="775" y="64"/>
                  <a:pt x="741" y="66"/>
                  <a:pt x="720" y="57"/>
                </a:cubicBezTo>
                <a:cubicBezTo>
                  <a:pt x="699" y="48"/>
                  <a:pt x="698" y="0"/>
                  <a:pt x="684" y="9"/>
                </a:cubicBezTo>
                <a:cubicBezTo>
                  <a:pt x="670" y="18"/>
                  <a:pt x="654" y="111"/>
                  <a:pt x="636" y="111"/>
                </a:cubicBezTo>
                <a:cubicBezTo>
                  <a:pt x="618" y="111"/>
                  <a:pt x="596" y="10"/>
                  <a:pt x="576" y="9"/>
                </a:cubicBezTo>
                <a:cubicBezTo>
                  <a:pt x="556" y="8"/>
                  <a:pt x="536" y="106"/>
                  <a:pt x="516" y="105"/>
                </a:cubicBezTo>
                <a:cubicBezTo>
                  <a:pt x="496" y="104"/>
                  <a:pt x="473" y="3"/>
                  <a:pt x="456" y="3"/>
                </a:cubicBezTo>
                <a:cubicBezTo>
                  <a:pt x="439" y="3"/>
                  <a:pt x="430" y="104"/>
                  <a:pt x="414" y="105"/>
                </a:cubicBezTo>
                <a:cubicBezTo>
                  <a:pt x="398" y="106"/>
                  <a:pt x="376" y="9"/>
                  <a:pt x="360" y="9"/>
                </a:cubicBezTo>
                <a:cubicBezTo>
                  <a:pt x="344" y="9"/>
                  <a:pt x="335" y="105"/>
                  <a:pt x="318" y="105"/>
                </a:cubicBezTo>
                <a:cubicBezTo>
                  <a:pt x="301" y="105"/>
                  <a:pt x="275" y="8"/>
                  <a:pt x="258" y="9"/>
                </a:cubicBezTo>
                <a:cubicBezTo>
                  <a:pt x="241" y="10"/>
                  <a:pt x="232" y="111"/>
                  <a:pt x="216" y="111"/>
                </a:cubicBezTo>
                <a:cubicBezTo>
                  <a:pt x="200" y="111"/>
                  <a:pt x="178" y="10"/>
                  <a:pt x="162" y="9"/>
                </a:cubicBezTo>
                <a:cubicBezTo>
                  <a:pt x="146" y="8"/>
                  <a:pt x="133" y="98"/>
                  <a:pt x="120" y="105"/>
                </a:cubicBezTo>
                <a:cubicBezTo>
                  <a:pt x="107" y="112"/>
                  <a:pt x="104" y="61"/>
                  <a:pt x="84" y="51"/>
                </a:cubicBezTo>
                <a:cubicBezTo>
                  <a:pt x="64" y="41"/>
                  <a:pt x="14" y="46"/>
                  <a:pt x="0" y="45"/>
                </a:cubicBezTo>
              </a:path>
            </a:pathLst>
          </a:custGeom>
          <a:noFill/>
          <a:ln w="12700">
            <a:solidFill>
              <a:srgbClr val="FF0000"/>
            </a:solidFill>
            <a:round/>
            <a:headEnd/>
            <a:tailEnd type="arrow" w="sm" len="sm"/>
          </a:ln>
        </p:spPr>
        <p:txBody>
          <a:bodyPr>
            <a:spAutoFit/>
          </a:bodyPr>
          <a:lstStyle/>
          <a:p>
            <a:endParaRPr lang="en-US"/>
          </a:p>
        </p:txBody>
      </p:sp>
      <p:grpSp>
        <p:nvGrpSpPr>
          <p:cNvPr id="5" name="Group 4"/>
          <p:cNvGrpSpPr/>
          <p:nvPr/>
        </p:nvGrpSpPr>
        <p:grpSpPr>
          <a:xfrm>
            <a:off x="6768307" y="1578889"/>
            <a:ext cx="928822" cy="989669"/>
            <a:chOff x="5572122" y="1601130"/>
            <a:chExt cx="928822" cy="989669"/>
          </a:xfrm>
        </p:grpSpPr>
        <p:grpSp>
          <p:nvGrpSpPr>
            <p:cNvPr id="3" name="Group 8"/>
            <p:cNvGrpSpPr>
              <a:grpSpLocks/>
            </p:cNvGrpSpPr>
            <p:nvPr/>
          </p:nvGrpSpPr>
          <p:grpSpPr bwMode="auto">
            <a:xfrm>
              <a:off x="5572122" y="1601130"/>
              <a:ext cx="928822" cy="989669"/>
              <a:chOff x="3654" y="618"/>
              <a:chExt cx="535" cy="534"/>
            </a:xfrm>
          </p:grpSpPr>
          <p:sp>
            <p:nvSpPr>
              <p:cNvPr id="15376" name="Line 6"/>
              <p:cNvSpPr>
                <a:spLocks noChangeShapeType="1"/>
              </p:cNvSpPr>
              <p:nvPr/>
            </p:nvSpPr>
            <p:spPr bwMode="auto">
              <a:xfrm>
                <a:off x="3654" y="618"/>
                <a:ext cx="0" cy="534"/>
              </a:xfrm>
              <a:prstGeom prst="line">
                <a:avLst/>
              </a:prstGeom>
              <a:noFill/>
              <a:ln w="12700">
                <a:solidFill>
                  <a:schemeClr val="tx1"/>
                </a:solidFill>
                <a:round/>
                <a:headEnd type="arrow" w="med" len="med"/>
                <a:tailEnd/>
              </a:ln>
            </p:spPr>
            <p:txBody>
              <a:bodyPr>
                <a:spAutoFit/>
              </a:bodyPr>
              <a:lstStyle/>
              <a:p>
                <a:endParaRPr lang="en-US"/>
              </a:p>
            </p:txBody>
          </p:sp>
          <p:sp>
            <p:nvSpPr>
              <p:cNvPr id="15377" name="Line 7"/>
              <p:cNvSpPr>
                <a:spLocks noChangeShapeType="1"/>
              </p:cNvSpPr>
              <p:nvPr/>
            </p:nvSpPr>
            <p:spPr bwMode="auto">
              <a:xfrm>
                <a:off x="3655" y="1146"/>
                <a:ext cx="534" cy="0"/>
              </a:xfrm>
              <a:prstGeom prst="line">
                <a:avLst/>
              </a:prstGeom>
              <a:noFill/>
              <a:ln w="12700">
                <a:solidFill>
                  <a:schemeClr val="tx1"/>
                </a:solidFill>
                <a:round/>
                <a:headEnd/>
                <a:tailEnd type="arrow" w="med" len="med"/>
              </a:ln>
            </p:spPr>
            <p:txBody>
              <a:bodyPr>
                <a:spAutoFit/>
              </a:bodyPr>
              <a:lstStyle/>
              <a:p>
                <a:endParaRPr lang="en-US"/>
              </a:p>
            </p:txBody>
          </p:sp>
        </p:grpSp>
        <p:sp>
          <p:nvSpPr>
            <p:cNvPr id="15370" name="Text Box 14"/>
            <p:cNvSpPr txBox="1">
              <a:spLocks noChangeArrowheads="1"/>
            </p:cNvSpPr>
            <p:nvPr/>
          </p:nvSpPr>
          <p:spPr bwMode="auto">
            <a:xfrm>
              <a:off x="5624480" y="2207831"/>
              <a:ext cx="284723" cy="335450"/>
            </a:xfrm>
            <a:prstGeom prst="rect">
              <a:avLst/>
            </a:prstGeom>
            <a:noFill/>
            <a:ln w="12700" algn="ctr">
              <a:noFill/>
              <a:miter lim="800000"/>
              <a:headEnd/>
              <a:tailEnd/>
            </a:ln>
          </p:spPr>
          <p:txBody>
            <a:bodyPr wrap="none">
              <a:spAutoFit/>
            </a:bodyPr>
            <a:lstStyle/>
            <a:p>
              <a:r>
                <a:rPr lang="en-US" sz="1600" i="1" dirty="0"/>
                <a:t>S</a:t>
              </a:r>
            </a:p>
          </p:txBody>
        </p:sp>
      </p:grpSp>
      <p:grpSp>
        <p:nvGrpSpPr>
          <p:cNvPr id="6" name="Group 5"/>
          <p:cNvGrpSpPr/>
          <p:nvPr/>
        </p:nvGrpSpPr>
        <p:grpSpPr>
          <a:xfrm>
            <a:off x="5543776" y="1565117"/>
            <a:ext cx="951392" cy="989669"/>
            <a:chOff x="6799560" y="1580744"/>
            <a:chExt cx="951392" cy="989669"/>
          </a:xfrm>
        </p:grpSpPr>
        <p:grpSp>
          <p:nvGrpSpPr>
            <p:cNvPr id="4" name="Group 9"/>
            <p:cNvGrpSpPr>
              <a:grpSpLocks/>
            </p:cNvGrpSpPr>
            <p:nvPr/>
          </p:nvGrpSpPr>
          <p:grpSpPr bwMode="auto">
            <a:xfrm>
              <a:off x="6813449" y="1580744"/>
              <a:ext cx="937503" cy="989669"/>
              <a:chOff x="3654" y="618"/>
              <a:chExt cx="540" cy="534"/>
            </a:xfrm>
          </p:grpSpPr>
          <p:sp>
            <p:nvSpPr>
              <p:cNvPr id="15374" name="Line 10"/>
              <p:cNvSpPr>
                <a:spLocks noChangeShapeType="1"/>
              </p:cNvSpPr>
              <p:nvPr/>
            </p:nvSpPr>
            <p:spPr bwMode="auto">
              <a:xfrm>
                <a:off x="3654" y="618"/>
                <a:ext cx="0" cy="534"/>
              </a:xfrm>
              <a:prstGeom prst="line">
                <a:avLst/>
              </a:prstGeom>
              <a:noFill/>
              <a:ln w="12700">
                <a:solidFill>
                  <a:srgbClr val="3333CC"/>
                </a:solidFill>
                <a:round/>
                <a:headEnd type="arrow" w="med" len="med"/>
                <a:tailEnd/>
              </a:ln>
            </p:spPr>
            <p:txBody>
              <a:bodyPr>
                <a:spAutoFit/>
              </a:bodyPr>
              <a:lstStyle/>
              <a:p>
                <a:endParaRPr lang="en-US"/>
              </a:p>
            </p:txBody>
          </p:sp>
          <p:sp>
            <p:nvSpPr>
              <p:cNvPr id="15375" name="Line 11"/>
              <p:cNvSpPr>
                <a:spLocks noChangeShapeType="1"/>
              </p:cNvSpPr>
              <p:nvPr/>
            </p:nvSpPr>
            <p:spPr bwMode="auto">
              <a:xfrm>
                <a:off x="3660" y="1146"/>
                <a:ext cx="534" cy="0"/>
              </a:xfrm>
              <a:prstGeom prst="line">
                <a:avLst/>
              </a:prstGeom>
              <a:noFill/>
              <a:ln w="12700">
                <a:solidFill>
                  <a:srgbClr val="3333CC"/>
                </a:solidFill>
                <a:round/>
                <a:headEnd/>
                <a:tailEnd type="arrow" w="med" len="med"/>
              </a:ln>
            </p:spPr>
            <p:txBody>
              <a:bodyPr>
                <a:spAutoFit/>
              </a:bodyPr>
              <a:lstStyle/>
              <a:p>
                <a:endParaRPr lang="en-US"/>
              </a:p>
            </p:txBody>
          </p:sp>
        </p:grpSp>
        <p:sp>
          <p:nvSpPr>
            <p:cNvPr id="15371" name="Text Box 15"/>
            <p:cNvSpPr txBox="1">
              <a:spLocks noChangeArrowheads="1"/>
            </p:cNvSpPr>
            <p:nvPr/>
          </p:nvSpPr>
          <p:spPr bwMode="auto">
            <a:xfrm>
              <a:off x="6868298" y="2214766"/>
              <a:ext cx="328126" cy="335450"/>
            </a:xfrm>
            <a:prstGeom prst="rect">
              <a:avLst/>
            </a:prstGeom>
            <a:noFill/>
            <a:ln w="12700" algn="ctr">
              <a:noFill/>
              <a:miter lim="800000"/>
              <a:headEnd/>
              <a:tailEnd/>
            </a:ln>
          </p:spPr>
          <p:txBody>
            <a:bodyPr wrap="none">
              <a:spAutoFit/>
            </a:bodyPr>
            <a:lstStyle/>
            <a:p>
              <a:r>
                <a:rPr lang="en-US" sz="1600" i="1" dirty="0">
                  <a:solidFill>
                    <a:srgbClr val="3333CC"/>
                  </a:solidFill>
                </a:rPr>
                <a:t>S</a:t>
              </a:r>
              <a:r>
                <a:rPr lang="en-US" sz="1600" i="1" dirty="0">
                  <a:solidFill>
                    <a:srgbClr val="3333CC"/>
                  </a:solidFill>
                  <a:cs typeface="Times New Roman" pitchFamily="18" charset="0"/>
                </a:rPr>
                <a:t>'</a:t>
              </a:r>
            </a:p>
          </p:txBody>
        </p:sp>
        <p:sp>
          <p:nvSpPr>
            <p:cNvPr id="15372" name="Line 16"/>
            <p:cNvSpPr>
              <a:spLocks noChangeShapeType="1"/>
            </p:cNvSpPr>
            <p:nvPr/>
          </p:nvSpPr>
          <p:spPr bwMode="auto">
            <a:xfrm flipV="1">
              <a:off x="6799560" y="1810554"/>
              <a:ext cx="315973" cy="1853"/>
            </a:xfrm>
            <a:prstGeom prst="line">
              <a:avLst/>
            </a:prstGeom>
            <a:noFill/>
            <a:ln w="12700">
              <a:solidFill>
                <a:srgbClr val="0000FF"/>
              </a:solidFill>
              <a:round/>
              <a:headEnd/>
              <a:tailEnd type="arrow" w="med" len="med"/>
            </a:ln>
          </p:spPr>
          <p:txBody>
            <a:bodyPr wrap="square">
              <a:spAutoFit/>
            </a:bodyPr>
            <a:lstStyle/>
            <a:p>
              <a:endParaRPr lang="en-US"/>
            </a:p>
          </p:txBody>
        </p:sp>
        <p:sp>
          <p:nvSpPr>
            <p:cNvPr id="15373" name="Text Box 17"/>
            <p:cNvSpPr txBox="1">
              <a:spLocks noChangeArrowheads="1"/>
            </p:cNvSpPr>
            <p:nvPr/>
          </p:nvSpPr>
          <p:spPr bwMode="auto">
            <a:xfrm>
              <a:off x="7076443" y="1621577"/>
              <a:ext cx="286459" cy="339156"/>
            </a:xfrm>
            <a:prstGeom prst="rect">
              <a:avLst/>
            </a:prstGeom>
            <a:noFill/>
            <a:ln w="12700" algn="ctr">
              <a:noFill/>
              <a:miter lim="800000"/>
              <a:headEnd/>
              <a:tailEnd/>
            </a:ln>
          </p:spPr>
          <p:txBody>
            <a:bodyPr wrap="none">
              <a:spAutoFit/>
            </a:bodyPr>
            <a:lstStyle/>
            <a:p>
              <a:r>
                <a:rPr lang="en-US" sz="1600" i="1" dirty="0">
                  <a:solidFill>
                    <a:srgbClr val="3333CC"/>
                  </a:solidFill>
                </a:rPr>
                <a:t>u</a:t>
              </a:r>
            </a:p>
          </p:txBody>
        </p:sp>
      </p:grpSp>
      <p:graphicFrame>
        <p:nvGraphicFramePr>
          <p:cNvPr id="15362" name="Object 19"/>
          <p:cNvGraphicFramePr>
            <a:graphicFrameLocks noChangeAspect="1"/>
          </p:cNvGraphicFramePr>
          <p:nvPr>
            <p:extLst>
              <p:ext uri="{D42A27DB-BD31-4B8C-83A1-F6EECF244321}">
                <p14:modId xmlns:p14="http://schemas.microsoft.com/office/powerpoint/2010/main" val="2332723207"/>
              </p:ext>
            </p:extLst>
          </p:nvPr>
        </p:nvGraphicFramePr>
        <p:xfrm>
          <a:off x="468842" y="1140884"/>
          <a:ext cx="3513138" cy="3671888"/>
        </p:xfrm>
        <a:graphic>
          <a:graphicData uri="http://schemas.openxmlformats.org/presentationml/2006/ole">
            <mc:AlternateContent xmlns:mc="http://schemas.openxmlformats.org/markup-compatibility/2006">
              <mc:Choice xmlns:v="urn:schemas-microsoft-com:vml" Requires="v">
                <p:oleObj spid="_x0000_s170069" name="Equation" r:id="rId3" imgW="2209680" imgH="2311200" progId="Equation.3">
                  <p:embed/>
                </p:oleObj>
              </mc:Choice>
              <mc:Fallback>
                <p:oleObj name="Equation" r:id="rId3" imgW="2209680" imgH="2311200" progId="Equation.3">
                  <p:embed/>
                  <p:pic>
                    <p:nvPicPr>
                      <p:cNvPr id="0" name=""/>
                      <p:cNvPicPr>
                        <a:picLocks noChangeAspect="1" noChangeArrowheads="1"/>
                      </p:cNvPicPr>
                      <p:nvPr/>
                    </p:nvPicPr>
                    <p:blipFill>
                      <a:blip r:embed="rId4"/>
                      <a:srcRect/>
                      <a:stretch>
                        <a:fillRect/>
                      </a:stretch>
                    </p:blipFill>
                    <p:spPr bwMode="auto">
                      <a:xfrm>
                        <a:off x="468842" y="1140884"/>
                        <a:ext cx="3513138" cy="3671888"/>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3333CC"/>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096374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48C5B57C-F474-42EF-BD12-36A525FBE0A8}" type="slidenum">
              <a:rPr lang="en-US"/>
              <a:pPr>
                <a:defRPr/>
              </a:pPr>
              <a:t>46</a:t>
            </a:fld>
            <a:endParaRPr lang="en-US"/>
          </a:p>
        </p:txBody>
      </p:sp>
      <p:sp>
        <p:nvSpPr>
          <p:cNvPr id="47107" name="Rectangle 2"/>
          <p:cNvSpPr>
            <a:spLocks noChangeArrowheads="1"/>
          </p:cNvSpPr>
          <p:nvPr/>
        </p:nvSpPr>
        <p:spPr bwMode="auto">
          <a:xfrm>
            <a:off x="376238" y="304800"/>
            <a:ext cx="3119437" cy="923330"/>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Ch37: 6</a:t>
            </a:r>
          </a:p>
          <a:p>
            <a:pPr algn="l"/>
            <a:r>
              <a:rPr lang="en-US" b="1" dirty="0">
                <a:solidFill>
                  <a:srgbClr val="FF0000"/>
                </a:solidFill>
                <a:latin typeface="Arial" charset="0"/>
              </a:rPr>
              <a:t>Homework: </a:t>
            </a:r>
            <a:r>
              <a:rPr lang="en-US" b="1" dirty="0">
                <a:solidFill>
                  <a:srgbClr val="0000FF"/>
                </a:solidFill>
                <a:latin typeface="Arial" charset="0"/>
              </a:rPr>
              <a:t>Ch37: 22,23,24</a:t>
            </a:r>
          </a:p>
          <a:p>
            <a:pPr algn="l"/>
            <a:r>
              <a:rPr lang="en-US" b="1" dirty="0">
                <a:solidFill>
                  <a:srgbClr val="FF3300"/>
                </a:solidFill>
                <a:latin typeface="Arial" charset="0"/>
              </a:rPr>
              <a:t>Due: February 21</a:t>
            </a:r>
            <a:endParaRPr lang="en-US" b="1" dirty="0">
              <a:solidFill>
                <a:srgbClr val="FF0000"/>
              </a:solidFill>
              <a:latin typeface="Arial" charset="0"/>
              <a:ea typeface="Arial Unicode MS" pitchFamily="34" charset="-128"/>
            </a:endParaRPr>
          </a:p>
        </p:txBody>
      </p:sp>
    </p:spTree>
    <p:extLst>
      <p:ext uri="{BB962C8B-B14F-4D97-AF65-F5344CB8AC3E}">
        <p14:creationId xmlns:p14="http://schemas.microsoft.com/office/powerpoint/2010/main" val="6053355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Slide Number Placeholder 3"/>
          <p:cNvSpPr>
            <a:spLocks noGrp="1"/>
          </p:cNvSpPr>
          <p:nvPr>
            <p:ph type="sldNum" sz="quarter" idx="12"/>
          </p:nvPr>
        </p:nvSpPr>
        <p:spPr/>
        <p:txBody>
          <a:bodyPr/>
          <a:lstStyle/>
          <a:p>
            <a:pPr>
              <a:defRPr/>
            </a:pPr>
            <a:fld id="{6E87B2F7-C2E0-481B-85E4-145B327ED50B}" type="slidenum">
              <a:rPr lang="en-US"/>
              <a:pPr>
                <a:defRPr/>
              </a:pPr>
              <a:t>47</a:t>
            </a:fld>
            <a:endParaRPr lang="en-US"/>
          </a:p>
        </p:txBody>
      </p:sp>
      <p:sp>
        <p:nvSpPr>
          <p:cNvPr id="18437" name="Rectangle 4"/>
          <p:cNvSpPr>
            <a:spLocks noChangeArrowheads="1"/>
          </p:cNvSpPr>
          <p:nvPr/>
        </p:nvSpPr>
        <p:spPr bwMode="auto">
          <a:xfrm>
            <a:off x="266700" y="204788"/>
            <a:ext cx="4886325" cy="400110"/>
          </a:xfrm>
          <a:prstGeom prst="rect">
            <a:avLst/>
          </a:prstGeom>
          <a:noFill/>
          <a:ln w="9525">
            <a:noFill/>
            <a:miter lim="800000"/>
            <a:headEnd/>
            <a:tailEnd/>
          </a:ln>
        </p:spPr>
        <p:txBody>
          <a:bodyPr>
            <a:spAutoFit/>
          </a:bodyPr>
          <a:lstStyle/>
          <a:p>
            <a:pPr algn="l"/>
            <a:r>
              <a:rPr lang="en-US" sz="2000" b="1" u="sng" dirty="0">
                <a:solidFill>
                  <a:srgbClr val="660066"/>
                </a:solidFill>
                <a:latin typeface="Arial" charset="0"/>
              </a:rPr>
              <a:t>February 17 Relativistic momentum</a:t>
            </a:r>
            <a:endParaRPr lang="en-US" b="1" dirty="0">
              <a:solidFill>
                <a:srgbClr val="660066"/>
              </a:solidFill>
            </a:endParaRPr>
          </a:p>
        </p:txBody>
      </p:sp>
      <p:sp>
        <p:nvSpPr>
          <p:cNvPr id="18438" name="Rectangle 5"/>
          <p:cNvSpPr>
            <a:spLocks noChangeArrowheads="1"/>
          </p:cNvSpPr>
          <p:nvPr/>
        </p:nvSpPr>
        <p:spPr bwMode="auto">
          <a:xfrm>
            <a:off x="295275" y="585788"/>
            <a:ext cx="8648700" cy="366712"/>
          </a:xfrm>
          <a:prstGeom prst="rect">
            <a:avLst/>
          </a:prstGeom>
          <a:noFill/>
          <a:ln w="9525">
            <a:noFill/>
            <a:miter lim="800000"/>
            <a:headEnd/>
            <a:tailEnd/>
          </a:ln>
        </p:spPr>
        <p:txBody>
          <a:bodyPr>
            <a:spAutoFit/>
          </a:bodyPr>
          <a:lstStyle/>
          <a:p>
            <a:pPr algn="l"/>
            <a:r>
              <a:rPr lang="en-US" b="1" dirty="0">
                <a:solidFill>
                  <a:srgbClr val="660066"/>
                </a:solidFill>
              </a:rPr>
              <a:t>37.7 Relativistic momentum</a:t>
            </a:r>
          </a:p>
        </p:txBody>
      </p:sp>
      <p:sp>
        <p:nvSpPr>
          <p:cNvPr id="18439" name="Rectangle 6"/>
          <p:cNvSpPr>
            <a:spLocks noChangeArrowheads="1"/>
          </p:cNvSpPr>
          <p:nvPr/>
        </p:nvSpPr>
        <p:spPr bwMode="auto">
          <a:xfrm>
            <a:off x="307975" y="922338"/>
            <a:ext cx="8588375" cy="2031325"/>
          </a:xfrm>
          <a:prstGeom prst="rect">
            <a:avLst/>
          </a:prstGeom>
          <a:noFill/>
          <a:ln w="12700" algn="ctr">
            <a:noFill/>
            <a:miter lim="800000"/>
            <a:headEnd/>
            <a:tailEnd/>
          </a:ln>
        </p:spPr>
        <p:txBody>
          <a:bodyPr wrap="square">
            <a:spAutoFit/>
          </a:bodyPr>
          <a:lstStyle/>
          <a:p>
            <a:pPr algn="l"/>
            <a:r>
              <a:rPr lang="en-US" b="1" dirty="0">
                <a:solidFill>
                  <a:srgbClr val="0000CC"/>
                </a:solidFill>
              </a:rPr>
              <a:t>Classical  momentum: </a:t>
            </a:r>
            <a:r>
              <a:rPr lang="en-US" b="1" dirty="0" err="1"/>
              <a:t>p</a:t>
            </a:r>
            <a:r>
              <a:rPr lang="en-US" baseline="-25000" dirty="0" err="1"/>
              <a:t>classical</a:t>
            </a:r>
            <a:r>
              <a:rPr lang="en-US" b="1" dirty="0"/>
              <a:t> </a:t>
            </a:r>
            <a:r>
              <a:rPr lang="en-US" i="1" dirty="0"/>
              <a:t>= </a:t>
            </a:r>
            <a:r>
              <a:rPr lang="en-US" i="1" dirty="0" err="1"/>
              <a:t>m</a:t>
            </a:r>
            <a:r>
              <a:rPr lang="en-US" b="1" dirty="0" err="1"/>
              <a:t>v</a:t>
            </a:r>
            <a:r>
              <a:rPr lang="en-US" i="1" dirty="0"/>
              <a:t>.</a:t>
            </a:r>
            <a:endParaRPr lang="en-US" dirty="0"/>
          </a:p>
          <a:p>
            <a:pPr algn="l"/>
            <a:r>
              <a:rPr lang="en-US" i="1" dirty="0"/>
              <a:t>Problem</a:t>
            </a:r>
            <a:r>
              <a:rPr lang="en-US" dirty="0"/>
              <a:t>:</a:t>
            </a:r>
            <a:br>
              <a:rPr lang="en-US" dirty="0"/>
            </a:br>
            <a:r>
              <a:rPr lang="en-US" dirty="0"/>
              <a:t>Suppose</a:t>
            </a:r>
            <a:r>
              <a:rPr lang="en-US" i="1" dirty="0"/>
              <a:t> </a:t>
            </a:r>
            <a:r>
              <a:rPr lang="en-US" dirty="0"/>
              <a:t>we observe a collision experiment. The classical momentum of the system is conserved in the reference frame </a:t>
            </a:r>
            <a:r>
              <a:rPr lang="en-US" i="1" dirty="0"/>
              <a:t>S</a:t>
            </a:r>
            <a:r>
              <a:rPr lang="en-US" dirty="0"/>
              <a:t>. If we change to the </a:t>
            </a:r>
            <a:r>
              <a:rPr lang="en-US" i="1" dirty="0"/>
              <a:t>S</a:t>
            </a:r>
            <a:r>
              <a:rPr lang="en-US" dirty="0">
                <a:cs typeface="Times New Roman" pitchFamily="18" charset="0"/>
              </a:rPr>
              <a:t>'</a:t>
            </a:r>
            <a:r>
              <a:rPr lang="en-US" dirty="0"/>
              <a:t> reference frame using Galilean transformation, the classical momentum of the system is again conserved.</a:t>
            </a:r>
            <a:br>
              <a:rPr lang="en-US" dirty="0"/>
            </a:br>
            <a:r>
              <a:rPr lang="en-US" dirty="0"/>
              <a:t>However, if we change to the </a:t>
            </a:r>
            <a:r>
              <a:rPr lang="en-US" i="1" dirty="0"/>
              <a:t>S</a:t>
            </a:r>
            <a:r>
              <a:rPr lang="en-US" dirty="0">
                <a:cs typeface="Times New Roman" pitchFamily="18" charset="0"/>
              </a:rPr>
              <a:t>'</a:t>
            </a:r>
            <a:r>
              <a:rPr lang="en-US" dirty="0"/>
              <a:t> reference frame using L</a:t>
            </a:r>
            <a:r>
              <a:rPr lang="en-US" dirty="0">
                <a:sym typeface="Wingdings" pitchFamily="2" charset="2"/>
              </a:rPr>
              <a:t>orentz transformation</a:t>
            </a:r>
            <a:r>
              <a:rPr lang="en-US" dirty="0"/>
              <a:t>, the classical momentum will </a:t>
            </a:r>
            <a:r>
              <a:rPr lang="en-US" i="1" dirty="0"/>
              <a:t>not</a:t>
            </a:r>
            <a:r>
              <a:rPr lang="en-US" dirty="0"/>
              <a:t> be conserved.</a:t>
            </a:r>
          </a:p>
        </p:txBody>
      </p:sp>
      <p:sp>
        <p:nvSpPr>
          <p:cNvPr id="48" name="Rectangle 53"/>
          <p:cNvSpPr>
            <a:spLocks noChangeArrowheads="1"/>
          </p:cNvSpPr>
          <p:nvPr/>
        </p:nvSpPr>
        <p:spPr bwMode="auto">
          <a:xfrm>
            <a:off x="323850" y="2936875"/>
            <a:ext cx="8524875" cy="1576388"/>
          </a:xfrm>
          <a:prstGeom prst="rect">
            <a:avLst/>
          </a:prstGeom>
          <a:noFill/>
          <a:ln w="12700" algn="ctr">
            <a:noFill/>
            <a:miter lim="800000"/>
            <a:headEnd/>
            <a:tailEnd/>
          </a:ln>
        </p:spPr>
        <p:txBody>
          <a:bodyPr>
            <a:spAutoFit/>
          </a:bodyPr>
          <a:lstStyle/>
          <a:p>
            <a:pPr algn="l">
              <a:spcBef>
                <a:spcPct val="20000"/>
              </a:spcBef>
            </a:pPr>
            <a:r>
              <a:rPr lang="en-US" dirty="0"/>
              <a:t>To achieve </a:t>
            </a:r>
            <a:r>
              <a:rPr lang="en-US" b="1" dirty="0">
                <a:solidFill>
                  <a:srgbClr val="0000FF"/>
                </a:solidFill>
              </a:rPr>
              <a:t>momentum conservation </a:t>
            </a:r>
            <a:r>
              <a:rPr lang="en-US" dirty="0"/>
              <a:t>in all inertial frames, the </a:t>
            </a:r>
            <a:r>
              <a:rPr lang="en-US" i="1" dirty="0"/>
              <a:t>definition of momentum</a:t>
            </a:r>
            <a:r>
              <a:rPr lang="en-US" dirty="0"/>
              <a:t> must be modified. The new definition must satisfy two conditions:</a:t>
            </a:r>
          </a:p>
          <a:p>
            <a:pPr algn="l">
              <a:spcBef>
                <a:spcPct val="20000"/>
              </a:spcBef>
            </a:pPr>
            <a:r>
              <a:rPr lang="en-US" dirty="0"/>
              <a:t>1) The momentum of an isolated system must be conserved in all collisions.</a:t>
            </a:r>
          </a:p>
          <a:p>
            <a:pPr algn="l">
              <a:spcBef>
                <a:spcPct val="20000"/>
              </a:spcBef>
            </a:pPr>
            <a:r>
              <a:rPr lang="en-US" dirty="0"/>
              <a:t>2) The relativistic linear momentum </a:t>
            </a:r>
            <a:r>
              <a:rPr lang="en-US" b="1" dirty="0"/>
              <a:t>p</a:t>
            </a:r>
            <a:r>
              <a:rPr lang="en-US" dirty="0"/>
              <a:t> of a particle must approach the classical value </a:t>
            </a:r>
            <a:r>
              <a:rPr lang="en-US" i="1" dirty="0" err="1"/>
              <a:t>m</a:t>
            </a:r>
            <a:r>
              <a:rPr lang="en-US" b="1" dirty="0" err="1"/>
              <a:t>v</a:t>
            </a:r>
            <a:r>
              <a:rPr lang="en-US" dirty="0"/>
              <a:t> when </a:t>
            </a:r>
            <a:r>
              <a:rPr lang="en-US" b="1" dirty="0"/>
              <a:t>v</a:t>
            </a:r>
            <a:r>
              <a:rPr lang="en-US" dirty="0"/>
              <a:t> approaches zero.</a:t>
            </a:r>
          </a:p>
        </p:txBody>
      </p:sp>
      <p:sp>
        <p:nvSpPr>
          <p:cNvPr id="49" name="Rectangle 5"/>
          <p:cNvSpPr>
            <a:spLocks noChangeArrowheads="1"/>
          </p:cNvSpPr>
          <p:nvPr/>
        </p:nvSpPr>
        <p:spPr bwMode="auto">
          <a:xfrm>
            <a:off x="342900" y="4579938"/>
            <a:ext cx="7205819" cy="1754326"/>
          </a:xfrm>
          <a:prstGeom prst="rect">
            <a:avLst/>
          </a:prstGeom>
          <a:noFill/>
          <a:ln w="12700" algn="ctr">
            <a:noFill/>
            <a:miter lim="800000"/>
            <a:headEnd/>
            <a:tailEnd/>
          </a:ln>
        </p:spPr>
        <p:txBody>
          <a:bodyPr wrap="none">
            <a:spAutoFit/>
          </a:bodyPr>
          <a:lstStyle/>
          <a:p>
            <a:pPr algn="l"/>
            <a:r>
              <a:rPr lang="en-US" i="1" u="sng" dirty="0">
                <a:sym typeface="Wingdings" pitchFamily="2" charset="2"/>
              </a:rPr>
              <a:t>Solution</a:t>
            </a:r>
            <a:r>
              <a:rPr lang="en-US" u="sng" dirty="0">
                <a:sym typeface="Wingdings" pitchFamily="2" charset="2"/>
              </a:rPr>
              <a:t>:</a:t>
            </a:r>
            <a:r>
              <a:rPr lang="en-US" dirty="0">
                <a:sym typeface="Wingdings" pitchFamily="2" charset="2"/>
              </a:rPr>
              <a:t> </a:t>
            </a:r>
          </a:p>
          <a:p>
            <a:pPr algn="l"/>
            <a:r>
              <a:rPr lang="en-US" dirty="0">
                <a:sym typeface="Wingdings" pitchFamily="2" charset="2"/>
              </a:rPr>
              <a:t>In relativity the </a:t>
            </a:r>
            <a:r>
              <a:rPr lang="en-US" b="1" u="sng" dirty="0">
                <a:solidFill>
                  <a:srgbClr val="0000FF"/>
                </a:solidFill>
                <a:sym typeface="Wingdings" pitchFamily="2" charset="2"/>
              </a:rPr>
              <a:t>relativistic momentum</a:t>
            </a:r>
            <a:r>
              <a:rPr lang="en-US" dirty="0">
                <a:sym typeface="Wingdings" pitchFamily="2" charset="2"/>
              </a:rPr>
              <a:t> of a particle is defined as:</a:t>
            </a:r>
          </a:p>
          <a:p>
            <a:pPr algn="l"/>
            <a:endParaRPr lang="en-US" dirty="0">
              <a:sym typeface="Wingdings" pitchFamily="2" charset="2"/>
            </a:endParaRPr>
          </a:p>
          <a:p>
            <a:pPr algn="l"/>
            <a:endParaRPr lang="en-US" dirty="0">
              <a:sym typeface="Wingdings" pitchFamily="2" charset="2"/>
            </a:endParaRPr>
          </a:p>
          <a:p>
            <a:pPr algn="l"/>
            <a:endParaRPr lang="en-US" dirty="0">
              <a:sym typeface="Wingdings" pitchFamily="2" charset="2"/>
            </a:endParaRPr>
          </a:p>
          <a:p>
            <a:pPr algn="l"/>
            <a:r>
              <a:rPr lang="en-US" dirty="0">
                <a:sym typeface="Wingdings" pitchFamily="2" charset="2"/>
              </a:rPr>
              <a:t>This generalized definition of momentum satisfies the above two conditions.</a:t>
            </a:r>
          </a:p>
        </p:txBody>
      </p:sp>
      <p:graphicFrame>
        <p:nvGraphicFramePr>
          <p:cNvPr id="51" name="Object 6"/>
          <p:cNvGraphicFramePr>
            <a:graphicFrameLocks noChangeAspect="1"/>
          </p:cNvGraphicFramePr>
          <p:nvPr>
            <p:extLst>
              <p:ext uri="{D42A27DB-BD31-4B8C-83A1-F6EECF244321}">
                <p14:modId xmlns:p14="http://schemas.microsoft.com/office/powerpoint/2010/main" val="2743879075"/>
              </p:ext>
            </p:extLst>
          </p:nvPr>
        </p:nvGraphicFramePr>
        <p:xfrm>
          <a:off x="458788" y="5275263"/>
          <a:ext cx="2320925" cy="685800"/>
        </p:xfrm>
        <a:graphic>
          <a:graphicData uri="http://schemas.openxmlformats.org/presentationml/2006/ole">
            <mc:AlternateContent xmlns:mc="http://schemas.openxmlformats.org/markup-compatibility/2006">
              <mc:Choice xmlns:v="urn:schemas-microsoft-com:vml" Requires="v">
                <p:oleObj spid="_x0000_s171100" name="Equation" r:id="rId3" imgW="1460160" imgH="431640" progId="Equation.3">
                  <p:embed/>
                </p:oleObj>
              </mc:Choice>
              <mc:Fallback>
                <p:oleObj name="Equation" r:id="rId3" imgW="1460160" imgH="431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8788" y="5275263"/>
                        <a:ext cx="2320925" cy="685800"/>
                      </a:xfrm>
                      <a:prstGeom prst="rect">
                        <a:avLst/>
                      </a:prstGeom>
                      <a:solidFill>
                        <a:srgbClr val="FFFFCC"/>
                      </a:solidFill>
                      <a:ln w="19050">
                        <a:solidFill>
                          <a:srgbClr val="0000FF"/>
                        </a:solidFill>
                        <a:miter lim="800000"/>
                        <a:headEnd/>
                        <a:tailEnd/>
                      </a:ln>
                    </p:spPr>
                  </p:pic>
                </p:oleObj>
              </mc:Fallback>
            </mc:AlternateContent>
          </a:graphicData>
        </a:graphic>
      </p:graphicFrame>
    </p:spTree>
    <p:extLst>
      <p:ext uri="{BB962C8B-B14F-4D97-AF65-F5344CB8AC3E}">
        <p14:creationId xmlns:p14="http://schemas.microsoft.com/office/powerpoint/2010/main" val="29890104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48</a:t>
            </a:fld>
            <a:endParaRPr lang="en-US"/>
          </a:p>
        </p:txBody>
      </p:sp>
      <p:sp>
        <p:nvSpPr>
          <p:cNvPr id="3" name="Rectangle 2"/>
          <p:cNvSpPr/>
          <p:nvPr/>
        </p:nvSpPr>
        <p:spPr>
          <a:xfrm>
            <a:off x="352424" y="295960"/>
            <a:ext cx="4699409" cy="1200329"/>
          </a:xfrm>
          <a:prstGeom prst="rect">
            <a:avLst/>
          </a:prstGeom>
        </p:spPr>
        <p:txBody>
          <a:bodyPr wrap="square">
            <a:spAutoFit/>
          </a:bodyPr>
          <a:lstStyle/>
          <a:p>
            <a:pPr algn="l"/>
            <a:r>
              <a:rPr lang="en-US" u="sng" dirty="0">
                <a:solidFill>
                  <a:srgbClr val="0000CC"/>
                </a:solidFill>
                <a:sym typeface="Wingdings" pitchFamily="2" charset="2"/>
              </a:rPr>
              <a:t>The relativistic momentum as a function of </a:t>
            </a:r>
            <a:r>
              <a:rPr lang="en-US" i="1" u="sng" dirty="0">
                <a:solidFill>
                  <a:srgbClr val="0000CC"/>
                </a:solidFill>
                <a:sym typeface="Wingdings" pitchFamily="2" charset="2"/>
              </a:rPr>
              <a:t>v</a:t>
            </a:r>
            <a:r>
              <a:rPr lang="en-US" u="sng" dirty="0">
                <a:solidFill>
                  <a:srgbClr val="0000CC"/>
                </a:solidFill>
                <a:sym typeface="Wingdings" pitchFamily="2" charset="2"/>
              </a:rPr>
              <a:t>:</a:t>
            </a:r>
          </a:p>
          <a:p>
            <a:pPr algn="l"/>
            <a:r>
              <a:rPr lang="en-US" dirty="0">
                <a:sym typeface="Wingdings" pitchFamily="2" charset="2"/>
              </a:rPr>
              <a:t>The relativistic momentum is approximately </a:t>
            </a:r>
            <a:r>
              <a:rPr lang="en-US" i="1" dirty="0" err="1">
                <a:sym typeface="Wingdings" pitchFamily="2" charset="2"/>
              </a:rPr>
              <a:t>mv</a:t>
            </a:r>
            <a:r>
              <a:rPr lang="en-US" dirty="0">
                <a:sym typeface="Wingdings" pitchFamily="2" charset="2"/>
              </a:rPr>
              <a:t> at low velocity. It becomes infinite as </a:t>
            </a:r>
            <a:r>
              <a:rPr lang="en-US" i="1" dirty="0">
                <a:sym typeface="Wingdings" pitchFamily="2" charset="2"/>
              </a:rPr>
              <a:t>v</a:t>
            </a:r>
            <a:r>
              <a:rPr lang="en-US" dirty="0">
                <a:sym typeface="Wingdings" pitchFamily="2" charset="2"/>
              </a:rPr>
              <a:t> approaches </a:t>
            </a:r>
            <a:r>
              <a:rPr lang="en-US" i="1" dirty="0">
                <a:sym typeface="Wingdings" pitchFamily="2" charset="2"/>
              </a:rPr>
              <a:t>c</a:t>
            </a:r>
            <a:r>
              <a:rPr lang="en-US" dirty="0">
                <a:sym typeface="Wingdings" pitchFamily="2" charset="2"/>
              </a:rPr>
              <a:t>. </a:t>
            </a:r>
          </a:p>
        </p:txBody>
      </p:sp>
      <p:pic>
        <p:nvPicPr>
          <p:cNvPr id="188418" name="Picture 2" descr="C:\Documents and Settings\pw103\My Documents\Teaching\Physics_214_Spring_2012\Other\Chapter37\Images\37_Figure20-I.jpg"/>
          <p:cNvPicPr>
            <a:picLocks noChangeAspect="1" noChangeArrowheads="1"/>
          </p:cNvPicPr>
          <p:nvPr/>
        </p:nvPicPr>
        <p:blipFill>
          <a:blip r:embed="rId3" cstate="print"/>
          <a:srcRect/>
          <a:stretch>
            <a:fillRect/>
          </a:stretch>
        </p:blipFill>
        <p:spPr bwMode="auto">
          <a:xfrm>
            <a:off x="5773785" y="298702"/>
            <a:ext cx="2621576" cy="2892173"/>
          </a:xfrm>
          <a:prstGeom prst="rect">
            <a:avLst/>
          </a:prstGeom>
          <a:noFill/>
        </p:spPr>
      </p:pic>
      <p:sp>
        <p:nvSpPr>
          <p:cNvPr id="5" name="Rectangle 4"/>
          <p:cNvSpPr>
            <a:spLocks noChangeArrowheads="1"/>
          </p:cNvSpPr>
          <p:nvPr/>
        </p:nvSpPr>
        <p:spPr bwMode="auto">
          <a:xfrm>
            <a:off x="404813" y="4773613"/>
            <a:ext cx="5072062" cy="646331"/>
          </a:xfrm>
          <a:prstGeom prst="rect">
            <a:avLst/>
          </a:prstGeom>
          <a:noFill/>
          <a:ln w="12700" algn="ctr">
            <a:noFill/>
            <a:miter lim="800000"/>
            <a:headEnd/>
            <a:tailEnd/>
          </a:ln>
        </p:spPr>
        <p:txBody>
          <a:bodyPr wrap="square">
            <a:spAutoFit/>
          </a:bodyPr>
          <a:lstStyle/>
          <a:p>
            <a:pPr algn="l">
              <a:lnSpc>
                <a:spcPct val="90000"/>
              </a:lnSpc>
              <a:spcBef>
                <a:spcPct val="20000"/>
              </a:spcBef>
              <a:buClr>
                <a:schemeClr val="folHlink"/>
              </a:buClr>
              <a:buSzPct val="60000"/>
              <a:buFont typeface="Wingdings" pitchFamily="2" charset="2"/>
              <a:buNone/>
            </a:pPr>
            <a:r>
              <a:rPr lang="en-US" b="1" u="sng" dirty="0">
                <a:solidFill>
                  <a:srgbClr val="0000CC"/>
                </a:solidFill>
              </a:rPr>
              <a:t>Newton’s second law of motion:</a:t>
            </a:r>
          </a:p>
          <a:p>
            <a:pPr algn="l">
              <a:lnSpc>
                <a:spcPct val="90000"/>
              </a:lnSpc>
              <a:spcBef>
                <a:spcPct val="20000"/>
              </a:spcBef>
              <a:buClr>
                <a:schemeClr val="folHlink"/>
              </a:buClr>
              <a:buSzPct val="60000"/>
              <a:buFont typeface="Wingdings" pitchFamily="2" charset="2"/>
              <a:buNone/>
            </a:pPr>
            <a:r>
              <a:rPr lang="en-US" dirty="0"/>
              <a:t>The generalized Newton’s second law of motion is</a:t>
            </a:r>
            <a:endParaRPr lang="en-US" i="1" dirty="0"/>
          </a:p>
        </p:txBody>
      </p:sp>
      <p:graphicFrame>
        <p:nvGraphicFramePr>
          <p:cNvPr id="6" name="Object 5"/>
          <p:cNvGraphicFramePr>
            <a:graphicFrameLocks noChangeAspect="1"/>
          </p:cNvGraphicFramePr>
          <p:nvPr/>
        </p:nvGraphicFramePr>
        <p:xfrm>
          <a:off x="525462" y="5494338"/>
          <a:ext cx="2381251" cy="684212"/>
        </p:xfrm>
        <a:graphic>
          <a:graphicData uri="http://schemas.openxmlformats.org/presentationml/2006/ole">
            <mc:AlternateContent xmlns:mc="http://schemas.openxmlformats.org/markup-compatibility/2006">
              <mc:Choice xmlns:v="urn:schemas-microsoft-com:vml" Requires="v">
                <p:oleObj spid="_x0000_s172204" name="Equation" r:id="rId4" imgW="1498320" imgH="431640" progId="Equation.3">
                  <p:embed/>
                </p:oleObj>
              </mc:Choice>
              <mc:Fallback>
                <p:oleObj name="Equation" r:id="rId4" imgW="1498320" imgH="4316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462" y="5494338"/>
                        <a:ext cx="2381251" cy="684212"/>
                      </a:xfrm>
                      <a:prstGeom prst="rect">
                        <a:avLst/>
                      </a:prstGeom>
                      <a:solidFill>
                        <a:srgbClr val="FFFFCC"/>
                      </a:solidFill>
                      <a:ln w="19050">
                        <a:solidFill>
                          <a:srgbClr val="0000FF"/>
                        </a:solidFill>
                        <a:miter lim="800000"/>
                        <a:headEnd/>
                        <a:tailEnd/>
                      </a:ln>
                    </p:spPr>
                  </p:pic>
                </p:oleObj>
              </mc:Fallback>
            </mc:AlternateContent>
          </a:graphicData>
        </a:graphic>
      </p:graphicFrame>
      <p:sp>
        <p:nvSpPr>
          <p:cNvPr id="10" name="Rectangle 9"/>
          <p:cNvSpPr>
            <a:spLocks noChangeArrowheads="1"/>
          </p:cNvSpPr>
          <p:nvPr/>
        </p:nvSpPr>
        <p:spPr bwMode="auto">
          <a:xfrm>
            <a:off x="376238" y="1716088"/>
            <a:ext cx="5072062" cy="341632"/>
          </a:xfrm>
          <a:prstGeom prst="rect">
            <a:avLst/>
          </a:prstGeom>
          <a:noFill/>
          <a:ln w="12700" algn="ctr">
            <a:noFill/>
            <a:miter lim="800000"/>
            <a:headEnd/>
            <a:tailEnd/>
          </a:ln>
        </p:spPr>
        <p:txBody>
          <a:bodyPr wrap="square">
            <a:spAutoFit/>
          </a:bodyPr>
          <a:lstStyle/>
          <a:p>
            <a:pPr algn="l">
              <a:lnSpc>
                <a:spcPct val="90000"/>
              </a:lnSpc>
              <a:spcBef>
                <a:spcPct val="20000"/>
              </a:spcBef>
              <a:buClr>
                <a:schemeClr val="folHlink"/>
              </a:buClr>
              <a:buSzPct val="60000"/>
              <a:buFont typeface="Wingdings" pitchFamily="2" charset="2"/>
              <a:buNone/>
            </a:pPr>
            <a:r>
              <a:rPr lang="en-US" b="1" u="sng" dirty="0">
                <a:solidFill>
                  <a:srgbClr val="0000FF"/>
                </a:solidFill>
              </a:rPr>
              <a:t>Relativistic mass:</a:t>
            </a:r>
            <a:endParaRPr lang="en-US" dirty="0">
              <a:solidFill>
                <a:srgbClr val="0000FF"/>
              </a:solidFill>
            </a:endParaRPr>
          </a:p>
        </p:txBody>
      </p:sp>
      <p:graphicFrame>
        <p:nvGraphicFramePr>
          <p:cNvPr id="188422" name="Object 6"/>
          <p:cNvGraphicFramePr>
            <a:graphicFrameLocks noChangeAspect="1"/>
          </p:cNvGraphicFramePr>
          <p:nvPr>
            <p:extLst>
              <p:ext uri="{D42A27DB-BD31-4B8C-83A1-F6EECF244321}">
                <p14:modId xmlns:p14="http://schemas.microsoft.com/office/powerpoint/2010/main" val="362907161"/>
              </p:ext>
            </p:extLst>
          </p:nvPr>
        </p:nvGraphicFramePr>
        <p:xfrm>
          <a:off x="475721" y="2155296"/>
          <a:ext cx="3343275" cy="2420937"/>
        </p:xfrm>
        <a:graphic>
          <a:graphicData uri="http://schemas.openxmlformats.org/presentationml/2006/ole">
            <mc:AlternateContent xmlns:mc="http://schemas.openxmlformats.org/markup-compatibility/2006">
              <mc:Choice xmlns:v="urn:schemas-microsoft-com:vml" Requires="v">
                <p:oleObj spid="_x0000_s172205" name="Equation" r:id="rId6" imgW="2120760" imgH="1536480" progId="Equation.3">
                  <p:embed/>
                </p:oleObj>
              </mc:Choice>
              <mc:Fallback>
                <p:oleObj name="Equation" r:id="rId6" imgW="2120760" imgH="1536480" progId="Equation.3">
                  <p:embed/>
                  <p:pic>
                    <p:nvPicPr>
                      <p:cNvPr id="0" name=""/>
                      <p:cNvPicPr>
                        <a:picLocks noChangeAspect="1" noChangeArrowheads="1"/>
                      </p:cNvPicPr>
                      <p:nvPr/>
                    </p:nvPicPr>
                    <p:blipFill>
                      <a:blip r:embed="rId7"/>
                      <a:srcRect/>
                      <a:stretch>
                        <a:fillRect/>
                      </a:stretch>
                    </p:blipFill>
                    <p:spPr bwMode="auto">
                      <a:xfrm>
                        <a:off x="475721" y="2155296"/>
                        <a:ext cx="3343275" cy="2420937"/>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0000FF"/>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5614245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49</a:t>
            </a:fld>
            <a:endParaRPr lang="en-US"/>
          </a:p>
        </p:txBody>
      </p:sp>
      <p:sp>
        <p:nvSpPr>
          <p:cNvPr id="3" name="Rectangle 2"/>
          <p:cNvSpPr/>
          <p:nvPr/>
        </p:nvSpPr>
        <p:spPr>
          <a:xfrm>
            <a:off x="395307" y="372109"/>
            <a:ext cx="8253393" cy="4857116"/>
          </a:xfrm>
          <a:prstGeom prst="rect">
            <a:avLst/>
          </a:prstGeom>
        </p:spPr>
        <p:txBody>
          <a:bodyPr wrap="square">
            <a:spAutoFit/>
          </a:bodyPr>
          <a:lstStyle/>
          <a:p>
            <a:pPr algn="l">
              <a:lnSpc>
                <a:spcPct val="90000"/>
              </a:lnSpc>
              <a:spcBef>
                <a:spcPct val="20000"/>
              </a:spcBef>
              <a:buClr>
                <a:schemeClr val="folHlink"/>
              </a:buClr>
              <a:buSzPct val="60000"/>
              <a:buFont typeface="Wingdings" pitchFamily="2" charset="2"/>
              <a:buNone/>
            </a:pPr>
            <a:r>
              <a:rPr lang="en-US" b="1" u="sng" dirty="0">
                <a:solidFill>
                  <a:srgbClr val="0000CC"/>
                </a:solidFill>
              </a:rPr>
              <a:t>Acceleration:</a:t>
            </a:r>
          </a:p>
          <a:p>
            <a:pPr algn="l">
              <a:lnSpc>
                <a:spcPct val="90000"/>
              </a:lnSpc>
              <a:spcBef>
                <a:spcPct val="20000"/>
              </a:spcBef>
              <a:buClr>
                <a:schemeClr val="folHlink"/>
              </a:buClr>
              <a:buSzPct val="60000"/>
              <a:buFont typeface="Wingdings" pitchFamily="2" charset="2"/>
              <a:buNone/>
            </a:pPr>
            <a:r>
              <a:rPr lang="en-US" dirty="0"/>
              <a:t>1) When </a:t>
            </a:r>
            <a:r>
              <a:rPr lang="en-US" b="1" dirty="0"/>
              <a:t>F</a:t>
            </a:r>
            <a:r>
              <a:rPr lang="en-US" dirty="0"/>
              <a:t> is </a:t>
            </a:r>
            <a:r>
              <a:rPr lang="en-US" i="1" dirty="0">
                <a:solidFill>
                  <a:srgbClr val="0000CC"/>
                </a:solidFill>
              </a:rPr>
              <a:t>along</a:t>
            </a:r>
            <a:r>
              <a:rPr lang="en-US" dirty="0"/>
              <a:t> the direction of </a:t>
            </a:r>
            <a:r>
              <a:rPr lang="en-US" b="1" dirty="0"/>
              <a:t>v</a:t>
            </a:r>
            <a:r>
              <a:rPr lang="en-US" dirty="0"/>
              <a:t>:</a:t>
            </a:r>
          </a:p>
          <a:p>
            <a:pPr algn="l">
              <a:lnSpc>
                <a:spcPct val="90000"/>
              </a:lnSpc>
              <a:spcBef>
                <a:spcPct val="20000"/>
              </a:spcBef>
              <a:buClr>
                <a:schemeClr val="folHlink"/>
              </a:buClr>
              <a:buSzPct val="60000"/>
              <a:buFont typeface="Wingdings" pitchFamily="2" charset="2"/>
              <a:buNone/>
            </a:pPr>
            <a:endParaRPr lang="en-US" sz="1000" dirty="0"/>
          </a:p>
          <a:p>
            <a:pPr algn="l">
              <a:lnSpc>
                <a:spcPct val="90000"/>
              </a:lnSpc>
              <a:spcBef>
                <a:spcPct val="20000"/>
              </a:spcBef>
              <a:buClr>
                <a:schemeClr val="folHlink"/>
              </a:buClr>
              <a:buSzPct val="60000"/>
              <a:buFont typeface="Wingdings" pitchFamily="2" charset="2"/>
              <a:buNone/>
            </a:pPr>
            <a:endParaRPr lang="en-US" dirty="0"/>
          </a:p>
          <a:p>
            <a:pPr algn="l">
              <a:lnSpc>
                <a:spcPct val="90000"/>
              </a:lnSpc>
              <a:spcBef>
                <a:spcPct val="20000"/>
              </a:spcBef>
              <a:buClr>
                <a:schemeClr val="folHlink"/>
              </a:buClr>
              <a:buSzPct val="60000"/>
              <a:buFont typeface="Wingdings" pitchFamily="2" charset="2"/>
              <a:buNone/>
            </a:pPr>
            <a:endParaRPr lang="en-US" dirty="0"/>
          </a:p>
          <a:p>
            <a:pPr algn="l">
              <a:lnSpc>
                <a:spcPct val="90000"/>
              </a:lnSpc>
              <a:spcBef>
                <a:spcPct val="20000"/>
              </a:spcBef>
              <a:buClr>
                <a:schemeClr val="folHlink"/>
              </a:buClr>
              <a:buSzPct val="60000"/>
              <a:buFont typeface="Wingdings" pitchFamily="2" charset="2"/>
              <a:buNone/>
            </a:pPr>
            <a:r>
              <a:rPr lang="en-US" dirty="0"/>
              <a:t>The acceleration caused by a constant force continuously decreases at high velocity. It approaches zero when </a:t>
            </a:r>
            <a:r>
              <a:rPr lang="en-US" i="1" dirty="0"/>
              <a:t>v</a:t>
            </a:r>
            <a:r>
              <a:rPr lang="en-US" dirty="0"/>
              <a:t> approaches </a:t>
            </a:r>
            <a:r>
              <a:rPr lang="en-US" i="1" dirty="0"/>
              <a:t>c</a:t>
            </a:r>
            <a:r>
              <a:rPr lang="en-US" dirty="0"/>
              <a:t>.</a:t>
            </a:r>
          </a:p>
          <a:p>
            <a:pPr algn="l">
              <a:lnSpc>
                <a:spcPct val="90000"/>
              </a:lnSpc>
              <a:spcBef>
                <a:spcPct val="20000"/>
              </a:spcBef>
              <a:buClr>
                <a:schemeClr val="folHlink"/>
              </a:buClr>
              <a:buSzPct val="60000"/>
            </a:pPr>
            <a:r>
              <a:rPr lang="en-US" dirty="0">
                <a:sym typeface="Wingdings" pitchFamily="2" charset="2"/>
              </a:rPr>
              <a:t></a:t>
            </a:r>
            <a:r>
              <a:rPr lang="en-US" dirty="0"/>
              <a:t>It is </a:t>
            </a:r>
            <a:r>
              <a:rPr lang="en-US" i="1" dirty="0">
                <a:solidFill>
                  <a:srgbClr val="0000FF"/>
                </a:solidFill>
              </a:rPr>
              <a:t>impossible</a:t>
            </a:r>
            <a:r>
              <a:rPr lang="en-US" dirty="0"/>
              <a:t> to accelerate a particle from rest to a speed of </a:t>
            </a:r>
            <a:r>
              <a:rPr lang="en-US" i="1" dirty="0"/>
              <a:t>u </a:t>
            </a:r>
            <a:r>
              <a:rPr lang="en-US" dirty="0">
                <a:cs typeface="Times New Roman" pitchFamily="18" charset="0"/>
              </a:rPr>
              <a:t>≥ </a:t>
            </a:r>
            <a:r>
              <a:rPr lang="en-US" i="1" dirty="0"/>
              <a:t>c.</a:t>
            </a:r>
          </a:p>
          <a:p>
            <a:pPr algn="l"/>
            <a:r>
              <a:rPr lang="en-US" dirty="0">
                <a:sym typeface="Wingdings" pitchFamily="2" charset="2"/>
              </a:rPr>
              <a:t> </a:t>
            </a:r>
            <a:r>
              <a:rPr lang="en-US" dirty="0"/>
              <a:t>The speed of light is the </a:t>
            </a:r>
            <a:r>
              <a:rPr lang="en-US" i="1" dirty="0">
                <a:solidFill>
                  <a:srgbClr val="0000FF"/>
                </a:solidFill>
              </a:rPr>
              <a:t>speed limit</a:t>
            </a:r>
            <a:r>
              <a:rPr lang="en-US" dirty="0"/>
              <a:t> of the universe.</a:t>
            </a:r>
          </a:p>
          <a:p>
            <a:pPr algn="l"/>
            <a:r>
              <a:rPr lang="en-US" dirty="0"/>
              <a:t>It is the maximum possible speed for energy and information to transfer.</a:t>
            </a:r>
          </a:p>
          <a:p>
            <a:pPr algn="l">
              <a:lnSpc>
                <a:spcPct val="90000"/>
              </a:lnSpc>
              <a:spcBef>
                <a:spcPct val="20000"/>
              </a:spcBef>
              <a:buClr>
                <a:schemeClr val="folHlink"/>
              </a:buClr>
              <a:buSzPct val="60000"/>
            </a:pPr>
            <a:endParaRPr lang="en-US" sz="700" dirty="0"/>
          </a:p>
          <a:p>
            <a:pPr algn="l">
              <a:lnSpc>
                <a:spcPct val="90000"/>
              </a:lnSpc>
              <a:spcBef>
                <a:spcPct val="20000"/>
              </a:spcBef>
              <a:buClr>
                <a:schemeClr val="folHlink"/>
              </a:buClr>
              <a:buSzPct val="60000"/>
            </a:pPr>
            <a:r>
              <a:rPr lang="en-US" dirty="0"/>
              <a:t>2) When </a:t>
            </a:r>
            <a:r>
              <a:rPr lang="en-US" b="1" dirty="0"/>
              <a:t>F</a:t>
            </a:r>
            <a:r>
              <a:rPr lang="en-US" dirty="0"/>
              <a:t> is </a:t>
            </a:r>
            <a:r>
              <a:rPr lang="en-US" i="1" dirty="0">
                <a:solidFill>
                  <a:srgbClr val="0000CC"/>
                </a:solidFill>
              </a:rPr>
              <a:t>perpendicular</a:t>
            </a:r>
            <a:r>
              <a:rPr lang="en-US" dirty="0"/>
              <a:t> to the direction of </a:t>
            </a:r>
            <a:r>
              <a:rPr lang="en-US" b="1" dirty="0"/>
              <a:t>v</a:t>
            </a:r>
            <a:r>
              <a:rPr lang="en-US" dirty="0"/>
              <a:t>:</a:t>
            </a:r>
          </a:p>
          <a:p>
            <a:pPr algn="l">
              <a:lnSpc>
                <a:spcPct val="90000"/>
              </a:lnSpc>
              <a:spcBef>
                <a:spcPct val="20000"/>
              </a:spcBef>
              <a:buClr>
                <a:schemeClr val="folHlink"/>
              </a:buClr>
              <a:buSzPct val="60000"/>
            </a:pPr>
            <a:endParaRPr lang="en-US" dirty="0"/>
          </a:p>
          <a:p>
            <a:pPr algn="l">
              <a:lnSpc>
                <a:spcPct val="90000"/>
              </a:lnSpc>
              <a:spcBef>
                <a:spcPct val="20000"/>
              </a:spcBef>
              <a:buClr>
                <a:schemeClr val="folHlink"/>
              </a:buClr>
              <a:buSzPct val="60000"/>
            </a:pPr>
            <a:endParaRPr lang="en-US" dirty="0"/>
          </a:p>
          <a:p>
            <a:pPr algn="l">
              <a:lnSpc>
                <a:spcPct val="90000"/>
              </a:lnSpc>
              <a:spcBef>
                <a:spcPct val="20000"/>
              </a:spcBef>
              <a:buClr>
                <a:schemeClr val="folHlink"/>
              </a:buClr>
              <a:buSzPct val="60000"/>
            </a:pPr>
            <a:endParaRPr lang="en-US" sz="1200" dirty="0"/>
          </a:p>
          <a:p>
            <a:pPr algn="l">
              <a:lnSpc>
                <a:spcPct val="90000"/>
              </a:lnSpc>
              <a:spcBef>
                <a:spcPct val="20000"/>
              </a:spcBef>
              <a:buClr>
                <a:schemeClr val="folHlink"/>
              </a:buClr>
              <a:buSzPct val="60000"/>
            </a:pPr>
            <a:r>
              <a:rPr lang="en-US" dirty="0"/>
              <a:t>3) In a general case, </a:t>
            </a:r>
            <a:r>
              <a:rPr lang="en-US" b="1" dirty="0"/>
              <a:t>F</a:t>
            </a:r>
            <a:r>
              <a:rPr lang="en-US" dirty="0"/>
              <a:t> needs to be decomposed into components parallel and perpendicular to </a:t>
            </a:r>
            <a:r>
              <a:rPr lang="en-US" b="1" dirty="0"/>
              <a:t>v</a:t>
            </a:r>
            <a:r>
              <a:rPr lang="en-US" dirty="0"/>
              <a:t>. The net force and the acceleration will generally not be in the same direction.</a:t>
            </a:r>
          </a:p>
        </p:txBody>
      </p:sp>
      <p:graphicFrame>
        <p:nvGraphicFramePr>
          <p:cNvPr id="4" name="Object 7"/>
          <p:cNvGraphicFramePr>
            <a:graphicFrameLocks noChangeAspect="1"/>
          </p:cNvGraphicFramePr>
          <p:nvPr/>
        </p:nvGraphicFramePr>
        <p:xfrm>
          <a:off x="484188" y="1057275"/>
          <a:ext cx="6213475" cy="687388"/>
        </p:xfrm>
        <a:graphic>
          <a:graphicData uri="http://schemas.openxmlformats.org/presentationml/2006/ole">
            <mc:AlternateContent xmlns:mc="http://schemas.openxmlformats.org/markup-compatibility/2006">
              <mc:Choice xmlns:v="urn:schemas-microsoft-com:vml" Requires="v">
                <p:oleObj spid="_x0000_s173228" name="Equation" r:id="rId3" imgW="3911400" imgH="431640" progId="Equation.3">
                  <p:embed/>
                </p:oleObj>
              </mc:Choice>
              <mc:Fallback>
                <p:oleObj name="Equation" r:id="rId3" imgW="3911400" imgH="431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4188" y="1057275"/>
                        <a:ext cx="6213475" cy="687388"/>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0000FF"/>
                            </a:solidFill>
                            <a:miter lim="800000"/>
                            <a:headEnd/>
                            <a:tailEnd/>
                          </a14:hiddenLine>
                        </a:ext>
                      </a:extLst>
                    </p:spPr>
                  </p:pic>
                </p:oleObj>
              </mc:Fallback>
            </mc:AlternateContent>
          </a:graphicData>
        </a:graphic>
      </p:graphicFrame>
      <p:graphicFrame>
        <p:nvGraphicFramePr>
          <p:cNvPr id="5" name="Object 7"/>
          <p:cNvGraphicFramePr>
            <a:graphicFrameLocks noChangeAspect="1"/>
          </p:cNvGraphicFramePr>
          <p:nvPr/>
        </p:nvGraphicFramePr>
        <p:xfrm>
          <a:off x="441325" y="3630613"/>
          <a:ext cx="5730875" cy="687387"/>
        </p:xfrm>
        <a:graphic>
          <a:graphicData uri="http://schemas.openxmlformats.org/presentationml/2006/ole">
            <mc:AlternateContent xmlns:mc="http://schemas.openxmlformats.org/markup-compatibility/2006">
              <mc:Choice xmlns:v="urn:schemas-microsoft-com:vml" Requires="v">
                <p:oleObj spid="_x0000_s173229" name="Equation" r:id="rId5" imgW="3606480" imgH="431640" progId="Equation.3">
                  <p:embed/>
                </p:oleObj>
              </mc:Choice>
              <mc:Fallback>
                <p:oleObj name="Equation" r:id="rId5" imgW="3606480" imgH="4316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1325" y="3630613"/>
                        <a:ext cx="5730875" cy="687387"/>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0000FF"/>
                            </a:solidFill>
                            <a:miter lim="800000"/>
                            <a:headEnd/>
                            <a:tailEnd/>
                          </a14:hiddenLine>
                        </a:ext>
                      </a:extLst>
                    </p:spPr>
                  </p:pic>
                </p:oleObj>
              </mc:Fallback>
            </mc:AlternateContent>
          </a:graphicData>
        </a:graphic>
      </p:graphicFrame>
      <p:sp>
        <p:nvSpPr>
          <p:cNvPr id="6" name="Rectangle 44"/>
          <p:cNvSpPr>
            <a:spLocks noChangeArrowheads="1"/>
          </p:cNvSpPr>
          <p:nvPr/>
        </p:nvSpPr>
        <p:spPr bwMode="auto">
          <a:xfrm>
            <a:off x="411163" y="5365750"/>
            <a:ext cx="8008937" cy="646331"/>
          </a:xfrm>
          <a:prstGeom prst="rect">
            <a:avLst/>
          </a:prstGeom>
          <a:noFill/>
          <a:ln w="12700" algn="ctr">
            <a:noFill/>
            <a:miter lim="800000"/>
            <a:headEnd/>
            <a:tailEnd/>
          </a:ln>
        </p:spPr>
        <p:txBody>
          <a:bodyPr wrap="square">
            <a:spAutoFit/>
          </a:bodyPr>
          <a:lstStyle/>
          <a:p>
            <a:pPr algn="l">
              <a:lnSpc>
                <a:spcPct val="90000"/>
              </a:lnSpc>
              <a:spcBef>
                <a:spcPct val="20000"/>
              </a:spcBef>
              <a:buClr>
                <a:schemeClr val="folHlink"/>
              </a:buClr>
              <a:buSzPct val="60000"/>
              <a:buFont typeface="Wingdings" pitchFamily="2" charset="2"/>
              <a:buNone/>
            </a:pPr>
            <a:r>
              <a:rPr lang="en-US" i="1" u="sng" dirty="0"/>
              <a:t>Example </a:t>
            </a:r>
            <a:r>
              <a:rPr lang="en-US" u="sng" dirty="0"/>
              <a:t>37.9</a:t>
            </a:r>
            <a:r>
              <a:rPr lang="en-US" dirty="0"/>
              <a:t>: Relativistic dynamics of an electron.</a:t>
            </a:r>
          </a:p>
          <a:p>
            <a:pPr algn="l">
              <a:lnSpc>
                <a:spcPct val="90000"/>
              </a:lnSpc>
              <a:spcBef>
                <a:spcPct val="20000"/>
              </a:spcBef>
              <a:buClr>
                <a:schemeClr val="folHlink"/>
              </a:buClr>
              <a:buSzPct val="60000"/>
              <a:buFont typeface="Wingdings" pitchFamily="2" charset="2"/>
              <a:buNone/>
            </a:pPr>
            <a:r>
              <a:rPr lang="en-US" i="1" u="sng" dirty="0"/>
              <a:t>Test </a:t>
            </a:r>
            <a:r>
              <a:rPr lang="en-US" u="sng" dirty="0"/>
              <a:t>37.7</a:t>
            </a:r>
            <a:endParaRPr lang="en-US" dirty="0"/>
          </a:p>
        </p:txBody>
      </p:sp>
    </p:spTree>
    <p:extLst>
      <p:ext uri="{BB962C8B-B14F-4D97-AF65-F5344CB8AC3E}">
        <p14:creationId xmlns:p14="http://schemas.microsoft.com/office/powerpoint/2010/main" val="9414741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D807B699-90A8-44BE-B2C9-1C07A6D332C2}" type="slidenum">
              <a:rPr lang="en-US"/>
              <a:pPr>
                <a:defRPr/>
              </a:pPr>
              <a:t>50</a:t>
            </a:fld>
            <a:endParaRPr lang="en-US"/>
          </a:p>
        </p:txBody>
      </p:sp>
      <p:sp>
        <p:nvSpPr>
          <p:cNvPr id="50179" name="Rectangle 4"/>
          <p:cNvSpPr>
            <a:spLocks noChangeArrowheads="1"/>
          </p:cNvSpPr>
          <p:nvPr/>
        </p:nvSpPr>
        <p:spPr bwMode="auto">
          <a:xfrm>
            <a:off x="576265" y="746820"/>
            <a:ext cx="2850516" cy="923330"/>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Ch37: 7</a:t>
            </a:r>
          </a:p>
          <a:p>
            <a:pPr algn="l"/>
            <a:r>
              <a:rPr lang="en-US" b="1" dirty="0">
                <a:solidFill>
                  <a:srgbClr val="FF0000"/>
                </a:solidFill>
                <a:latin typeface="Arial" charset="0"/>
              </a:rPr>
              <a:t>Homework: </a:t>
            </a:r>
            <a:r>
              <a:rPr lang="en-US" b="1" dirty="0">
                <a:solidFill>
                  <a:srgbClr val="0000FF"/>
                </a:solidFill>
                <a:latin typeface="Arial" charset="0"/>
              </a:rPr>
              <a:t>Ch37: 27,29</a:t>
            </a:r>
          </a:p>
          <a:p>
            <a:pPr algn="l"/>
            <a:r>
              <a:rPr lang="en-US" b="1" dirty="0">
                <a:solidFill>
                  <a:srgbClr val="FF3300"/>
                </a:solidFill>
                <a:latin typeface="Arial" charset="0"/>
              </a:rPr>
              <a:t>Due: February 28</a:t>
            </a:r>
            <a:endParaRPr lang="en-US" b="1" dirty="0">
              <a:solidFill>
                <a:srgbClr val="FF0000"/>
              </a:solidFill>
              <a:latin typeface="Arial" charset="0"/>
              <a:ea typeface="Arial Unicode MS" pitchFamily="34" charset="-128"/>
            </a:endParaRPr>
          </a:p>
        </p:txBody>
      </p:sp>
    </p:spTree>
    <p:extLst>
      <p:ext uri="{BB962C8B-B14F-4D97-AF65-F5344CB8AC3E}">
        <p14:creationId xmlns:p14="http://schemas.microsoft.com/office/powerpoint/2010/main" val="10654001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61" name="Picture 5" descr="C:\Documents and Settings\pw103\My Documents\Teaching\Physics_214_Spring_2012\Other\Chapter37\Images\37_Figure21-I.jpg"/>
          <p:cNvPicPr>
            <a:picLocks noChangeAspect="1" noChangeArrowheads="1"/>
          </p:cNvPicPr>
          <p:nvPr/>
        </p:nvPicPr>
        <p:blipFill>
          <a:blip r:embed="rId3" cstate="print"/>
          <a:srcRect/>
          <a:stretch>
            <a:fillRect/>
          </a:stretch>
        </p:blipFill>
        <p:spPr bwMode="auto">
          <a:xfrm>
            <a:off x="5582177" y="2809875"/>
            <a:ext cx="2744954" cy="3619500"/>
          </a:xfrm>
          <a:prstGeom prst="rect">
            <a:avLst/>
          </a:prstGeom>
          <a:noFill/>
        </p:spPr>
      </p:pic>
      <p:sp>
        <p:nvSpPr>
          <p:cNvPr id="10" name="Slide Number Placeholder 3"/>
          <p:cNvSpPr>
            <a:spLocks noGrp="1"/>
          </p:cNvSpPr>
          <p:nvPr>
            <p:ph type="sldNum" sz="quarter" idx="12"/>
          </p:nvPr>
        </p:nvSpPr>
        <p:spPr/>
        <p:txBody>
          <a:bodyPr/>
          <a:lstStyle/>
          <a:p>
            <a:pPr>
              <a:defRPr/>
            </a:pPr>
            <a:fld id="{2AE96DBD-3D03-4BB6-91AD-29A823A7277F}" type="slidenum">
              <a:rPr lang="en-US"/>
              <a:pPr>
                <a:defRPr/>
              </a:pPr>
              <a:t>51</a:t>
            </a:fld>
            <a:endParaRPr lang="en-US"/>
          </a:p>
        </p:txBody>
      </p:sp>
      <p:sp>
        <p:nvSpPr>
          <p:cNvPr id="22533" name="Rectangle 4"/>
          <p:cNvSpPr>
            <a:spLocks noChangeArrowheads="1"/>
          </p:cNvSpPr>
          <p:nvPr/>
        </p:nvSpPr>
        <p:spPr bwMode="auto">
          <a:xfrm>
            <a:off x="266700" y="204788"/>
            <a:ext cx="4086225" cy="400110"/>
          </a:xfrm>
          <a:prstGeom prst="rect">
            <a:avLst/>
          </a:prstGeom>
          <a:noFill/>
          <a:ln w="9525">
            <a:noFill/>
            <a:miter lim="800000"/>
            <a:headEnd/>
            <a:tailEnd/>
          </a:ln>
        </p:spPr>
        <p:txBody>
          <a:bodyPr wrap="square">
            <a:spAutoFit/>
          </a:bodyPr>
          <a:lstStyle/>
          <a:p>
            <a:pPr algn="l"/>
            <a:r>
              <a:rPr lang="en-US" sz="2000" b="1" u="sng" dirty="0">
                <a:solidFill>
                  <a:srgbClr val="660066"/>
                </a:solidFill>
                <a:latin typeface="Arial" charset="0"/>
              </a:rPr>
              <a:t>February 19 Relativistic energy</a:t>
            </a:r>
            <a:endParaRPr lang="en-US" b="1" dirty="0">
              <a:solidFill>
                <a:srgbClr val="660066"/>
              </a:solidFill>
            </a:endParaRPr>
          </a:p>
        </p:txBody>
      </p:sp>
      <p:sp>
        <p:nvSpPr>
          <p:cNvPr id="22534" name="Rectangle 5"/>
          <p:cNvSpPr>
            <a:spLocks noChangeArrowheads="1"/>
          </p:cNvSpPr>
          <p:nvPr/>
        </p:nvSpPr>
        <p:spPr bwMode="auto">
          <a:xfrm>
            <a:off x="295275" y="585788"/>
            <a:ext cx="8648700" cy="366712"/>
          </a:xfrm>
          <a:prstGeom prst="rect">
            <a:avLst/>
          </a:prstGeom>
          <a:noFill/>
          <a:ln w="9525">
            <a:noFill/>
            <a:miter lim="800000"/>
            <a:headEnd/>
            <a:tailEnd/>
          </a:ln>
        </p:spPr>
        <p:txBody>
          <a:bodyPr>
            <a:spAutoFit/>
          </a:bodyPr>
          <a:lstStyle/>
          <a:p>
            <a:pPr algn="l"/>
            <a:r>
              <a:rPr lang="en-US" b="1" dirty="0">
                <a:solidFill>
                  <a:srgbClr val="660066"/>
                </a:solidFill>
              </a:rPr>
              <a:t>37.8 Relativistic work and energy</a:t>
            </a:r>
          </a:p>
        </p:txBody>
      </p:sp>
      <p:sp>
        <p:nvSpPr>
          <p:cNvPr id="22535" name="Rectangle 6"/>
          <p:cNvSpPr>
            <a:spLocks noChangeArrowheads="1"/>
          </p:cNvSpPr>
          <p:nvPr/>
        </p:nvSpPr>
        <p:spPr bwMode="auto">
          <a:xfrm>
            <a:off x="307975" y="922338"/>
            <a:ext cx="8836025" cy="923330"/>
          </a:xfrm>
          <a:prstGeom prst="rect">
            <a:avLst/>
          </a:prstGeom>
          <a:noFill/>
          <a:ln w="12700" algn="ctr">
            <a:noFill/>
            <a:miter lim="800000"/>
            <a:headEnd/>
            <a:tailEnd/>
          </a:ln>
        </p:spPr>
        <p:txBody>
          <a:bodyPr>
            <a:spAutoFit/>
          </a:bodyPr>
          <a:lstStyle/>
          <a:p>
            <a:pPr algn="l"/>
            <a:r>
              <a:rPr lang="en-US" dirty="0">
                <a:sym typeface="Wingdings" pitchFamily="2" charset="2"/>
              </a:rPr>
              <a:t>Redefinition of momentum  Generalization of Newton’s second law</a:t>
            </a:r>
            <a:br>
              <a:rPr lang="en-US" dirty="0">
                <a:sym typeface="Wingdings" pitchFamily="2" charset="2"/>
              </a:rPr>
            </a:br>
            <a:r>
              <a:rPr lang="en-US" dirty="0">
                <a:sym typeface="Wingdings" pitchFamily="2" charset="2"/>
              </a:rPr>
              <a:t>Redefinition of kinetic energy.</a:t>
            </a:r>
            <a:endParaRPr lang="en-US" sz="900" b="1" u="sng" dirty="0">
              <a:solidFill>
                <a:srgbClr val="0000FF"/>
              </a:solidFill>
            </a:endParaRPr>
          </a:p>
          <a:p>
            <a:pPr algn="l"/>
            <a:r>
              <a:rPr lang="en-US" b="1" u="sng" dirty="0">
                <a:solidFill>
                  <a:srgbClr val="0000FF"/>
                </a:solidFill>
              </a:rPr>
              <a:t>Work</a:t>
            </a:r>
            <a:r>
              <a:rPr lang="en-US" b="1" dirty="0"/>
              <a:t> </a:t>
            </a:r>
            <a:r>
              <a:rPr lang="en-US" dirty="0"/>
              <a:t>done by force </a:t>
            </a:r>
            <a:r>
              <a:rPr lang="en-US" i="1" dirty="0"/>
              <a:t>F</a:t>
            </a:r>
            <a:r>
              <a:rPr lang="en-US" dirty="0"/>
              <a:t> on a particle along its moving direction (through </a:t>
            </a:r>
            <a:r>
              <a:rPr lang="en-US" i="1" dirty="0"/>
              <a:t>d</a:t>
            </a:r>
            <a:r>
              <a:rPr lang="en-US" i="1" dirty="0">
                <a:latin typeface="Symbol" panose="05050102010706020507" pitchFamily="18" charset="2"/>
              </a:rPr>
              <a:t>g</a:t>
            </a:r>
            <a:r>
              <a:rPr lang="en-US" dirty="0"/>
              <a:t>):</a:t>
            </a:r>
          </a:p>
        </p:txBody>
      </p:sp>
      <p:graphicFrame>
        <p:nvGraphicFramePr>
          <p:cNvPr id="22530" name="Object 7"/>
          <p:cNvGraphicFramePr>
            <a:graphicFrameLocks noChangeAspect="1"/>
          </p:cNvGraphicFramePr>
          <p:nvPr/>
        </p:nvGraphicFramePr>
        <p:xfrm>
          <a:off x="401637" y="1900238"/>
          <a:ext cx="7523163" cy="727075"/>
        </p:xfrm>
        <a:graphic>
          <a:graphicData uri="http://schemas.openxmlformats.org/presentationml/2006/ole">
            <mc:AlternateContent xmlns:mc="http://schemas.openxmlformats.org/markup-compatibility/2006">
              <mc:Choice xmlns:v="urn:schemas-microsoft-com:vml" Requires="v">
                <p:oleObj spid="_x0000_s174346" name="Equation" r:id="rId4" imgW="4736880" imgH="457200" progId="Equation.3">
                  <p:embed/>
                </p:oleObj>
              </mc:Choice>
              <mc:Fallback>
                <p:oleObj name="Equation" r:id="rId4" imgW="4736880" imgH="457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1637" y="1900238"/>
                        <a:ext cx="7523163" cy="727075"/>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0000FF"/>
                            </a:solidFill>
                            <a:miter lim="800000"/>
                            <a:headEnd/>
                            <a:tailEnd/>
                          </a14:hiddenLine>
                        </a:ext>
                      </a:extLst>
                    </p:spPr>
                  </p:pic>
                </p:oleObj>
              </mc:Fallback>
            </mc:AlternateContent>
          </a:graphicData>
        </a:graphic>
      </p:graphicFrame>
      <p:sp>
        <p:nvSpPr>
          <p:cNvPr id="22536" name="Rectangle 8"/>
          <p:cNvSpPr>
            <a:spLocks noChangeArrowheads="1"/>
          </p:cNvSpPr>
          <p:nvPr/>
        </p:nvSpPr>
        <p:spPr bwMode="auto">
          <a:xfrm>
            <a:off x="333375" y="2789238"/>
            <a:ext cx="3027363" cy="369887"/>
          </a:xfrm>
          <a:prstGeom prst="rect">
            <a:avLst/>
          </a:prstGeom>
          <a:noFill/>
          <a:ln w="12700" algn="ctr">
            <a:noFill/>
            <a:miter lim="800000"/>
            <a:headEnd/>
            <a:tailEnd/>
          </a:ln>
        </p:spPr>
        <p:txBody>
          <a:bodyPr wrap="none">
            <a:spAutoFit/>
          </a:bodyPr>
          <a:lstStyle/>
          <a:p>
            <a:pPr algn="l"/>
            <a:r>
              <a:rPr lang="en-US" u="sng" dirty="0">
                <a:solidFill>
                  <a:srgbClr val="0000FF"/>
                </a:solidFill>
                <a:sym typeface="Wingdings" pitchFamily="2" charset="2"/>
              </a:rPr>
              <a:t></a:t>
            </a:r>
            <a:r>
              <a:rPr lang="en-US" b="1" u="sng" dirty="0">
                <a:solidFill>
                  <a:srgbClr val="0000FF"/>
                </a:solidFill>
                <a:sym typeface="Wingdings" pitchFamily="2" charset="2"/>
              </a:rPr>
              <a:t>Relativistic kinetic energy</a:t>
            </a:r>
            <a:r>
              <a:rPr lang="en-US" u="sng" dirty="0">
                <a:solidFill>
                  <a:srgbClr val="0000FF"/>
                </a:solidFill>
                <a:sym typeface="Wingdings" pitchFamily="2" charset="2"/>
              </a:rPr>
              <a:t>:</a:t>
            </a:r>
            <a:endParaRPr lang="en-US" dirty="0"/>
          </a:p>
        </p:txBody>
      </p:sp>
      <p:graphicFrame>
        <p:nvGraphicFramePr>
          <p:cNvPr id="22531" name="Object 9"/>
          <p:cNvGraphicFramePr>
            <a:graphicFrameLocks noChangeAspect="1"/>
          </p:cNvGraphicFramePr>
          <p:nvPr>
            <p:extLst>
              <p:ext uri="{D42A27DB-BD31-4B8C-83A1-F6EECF244321}">
                <p14:modId xmlns:p14="http://schemas.microsoft.com/office/powerpoint/2010/main" val="3338542112"/>
              </p:ext>
            </p:extLst>
          </p:nvPr>
        </p:nvGraphicFramePr>
        <p:xfrm>
          <a:off x="422275" y="3187700"/>
          <a:ext cx="4740275" cy="727075"/>
        </p:xfrm>
        <a:graphic>
          <a:graphicData uri="http://schemas.openxmlformats.org/presentationml/2006/ole">
            <mc:AlternateContent xmlns:mc="http://schemas.openxmlformats.org/markup-compatibility/2006">
              <mc:Choice xmlns:v="urn:schemas-microsoft-com:vml" Requires="v">
                <p:oleObj spid="_x0000_s174347" name="Equation" r:id="rId6" imgW="2984400" imgH="457200" progId="Equation.3">
                  <p:embed/>
                </p:oleObj>
              </mc:Choice>
              <mc:Fallback>
                <p:oleObj name="Equation" r:id="rId6" imgW="2984400" imgH="4572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2275" y="3187700"/>
                        <a:ext cx="4740275" cy="727075"/>
                      </a:xfrm>
                      <a:prstGeom prst="rect">
                        <a:avLst/>
                      </a:prstGeom>
                      <a:solidFill>
                        <a:srgbClr val="FFFFCC"/>
                      </a:solidFill>
                      <a:ln w="19050">
                        <a:solidFill>
                          <a:srgbClr val="0000FF"/>
                        </a:solidFill>
                        <a:miter lim="800000"/>
                        <a:headEnd/>
                        <a:tailEnd/>
                      </a:ln>
                    </p:spPr>
                  </p:pic>
                </p:oleObj>
              </mc:Fallback>
            </mc:AlternateContent>
          </a:graphicData>
        </a:graphic>
      </p:graphicFrame>
      <p:sp>
        <p:nvSpPr>
          <p:cNvPr id="9" name="Rectangle 5"/>
          <p:cNvSpPr>
            <a:spLocks noChangeArrowheads="1"/>
          </p:cNvSpPr>
          <p:nvPr/>
        </p:nvSpPr>
        <p:spPr bwMode="auto">
          <a:xfrm>
            <a:off x="336550" y="4170363"/>
            <a:ext cx="5178426" cy="1200329"/>
          </a:xfrm>
          <a:prstGeom prst="rect">
            <a:avLst/>
          </a:prstGeom>
          <a:noFill/>
          <a:ln w="12700" algn="ctr">
            <a:noFill/>
            <a:miter lim="800000"/>
            <a:headEnd/>
            <a:tailEnd/>
          </a:ln>
        </p:spPr>
        <p:txBody>
          <a:bodyPr wrap="square">
            <a:spAutoFit/>
          </a:bodyPr>
          <a:lstStyle/>
          <a:p>
            <a:pPr algn="l"/>
            <a:r>
              <a:rPr lang="en-US" dirty="0"/>
              <a:t>1) When </a:t>
            </a:r>
            <a:r>
              <a:rPr lang="en-US" i="1" dirty="0"/>
              <a:t>v </a:t>
            </a:r>
            <a:r>
              <a:rPr lang="en-US" dirty="0"/>
              <a:t>&lt;&lt; </a:t>
            </a:r>
            <a:r>
              <a:rPr lang="en-US" i="1" dirty="0"/>
              <a:t>c</a:t>
            </a:r>
            <a:r>
              <a:rPr lang="en-US" dirty="0"/>
              <a:t>, </a:t>
            </a:r>
          </a:p>
          <a:p>
            <a:pPr algn="l"/>
            <a:endParaRPr lang="en-US" dirty="0"/>
          </a:p>
          <a:p>
            <a:pPr algn="l"/>
            <a:r>
              <a:rPr lang="en-US" dirty="0"/>
              <a:t>2) When </a:t>
            </a:r>
            <a:r>
              <a:rPr lang="en-US" i="1" dirty="0"/>
              <a:t>v</a:t>
            </a:r>
            <a:r>
              <a:rPr lang="en-US" dirty="0"/>
              <a:t> approaches </a:t>
            </a:r>
            <a:r>
              <a:rPr lang="en-US" i="1" dirty="0"/>
              <a:t>c</a:t>
            </a:r>
            <a:r>
              <a:rPr lang="en-US" dirty="0"/>
              <a:t>, the kinetic energy approaches infinity.</a:t>
            </a:r>
          </a:p>
        </p:txBody>
      </p:sp>
      <p:graphicFrame>
        <p:nvGraphicFramePr>
          <p:cNvPr id="11" name="Object 6"/>
          <p:cNvGraphicFramePr>
            <a:graphicFrameLocks noChangeAspect="1"/>
          </p:cNvGraphicFramePr>
          <p:nvPr/>
        </p:nvGraphicFramePr>
        <p:xfrm>
          <a:off x="1963738" y="4076700"/>
          <a:ext cx="1130300" cy="625475"/>
        </p:xfrm>
        <a:graphic>
          <a:graphicData uri="http://schemas.openxmlformats.org/presentationml/2006/ole">
            <mc:AlternateContent xmlns:mc="http://schemas.openxmlformats.org/markup-compatibility/2006">
              <mc:Choice xmlns:v="urn:schemas-microsoft-com:vml" Requires="v">
                <p:oleObj spid="_x0000_s174348" name="Equation" r:id="rId8" imgW="711000" imgH="393480" progId="Equation.3">
                  <p:embed/>
                </p:oleObj>
              </mc:Choice>
              <mc:Fallback>
                <p:oleObj name="Equation" r:id="rId8" imgW="711000" imgH="39348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63738" y="4076700"/>
                        <a:ext cx="1130300" cy="625475"/>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0000FF"/>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8303858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lide Number Placeholder 3"/>
          <p:cNvSpPr>
            <a:spLocks noGrp="1"/>
          </p:cNvSpPr>
          <p:nvPr>
            <p:ph type="sldNum" sz="quarter" idx="12"/>
          </p:nvPr>
        </p:nvSpPr>
        <p:spPr/>
        <p:txBody>
          <a:bodyPr/>
          <a:lstStyle/>
          <a:p>
            <a:pPr>
              <a:defRPr/>
            </a:pPr>
            <a:fld id="{B421000D-AF1D-4FEA-A6ED-4C02A864F9A8}" type="slidenum">
              <a:rPr lang="en-US"/>
              <a:pPr>
                <a:defRPr/>
              </a:pPr>
              <a:t>52</a:t>
            </a:fld>
            <a:endParaRPr lang="en-US"/>
          </a:p>
        </p:txBody>
      </p:sp>
      <p:graphicFrame>
        <p:nvGraphicFramePr>
          <p:cNvPr id="23556" name="Object 10"/>
          <p:cNvGraphicFramePr>
            <a:graphicFrameLocks noChangeAspect="1"/>
          </p:cNvGraphicFramePr>
          <p:nvPr/>
        </p:nvGraphicFramePr>
        <p:xfrm>
          <a:off x="458788" y="865188"/>
          <a:ext cx="3822700" cy="369887"/>
        </p:xfrm>
        <a:graphic>
          <a:graphicData uri="http://schemas.openxmlformats.org/presentationml/2006/ole">
            <mc:AlternateContent xmlns:mc="http://schemas.openxmlformats.org/markup-compatibility/2006">
              <mc:Choice xmlns:v="urn:schemas-microsoft-com:vml" Requires="v">
                <p:oleObj spid="_x0000_s175361" name="Equation" r:id="rId3" imgW="2361960" imgH="228600" progId="Equation.3">
                  <p:embed/>
                </p:oleObj>
              </mc:Choice>
              <mc:Fallback>
                <p:oleObj name="Equation" r:id="rId3" imgW="2361960" imgH="228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8788" y="865188"/>
                        <a:ext cx="3822700" cy="369887"/>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0000FF"/>
                            </a:solidFill>
                            <a:miter lim="800000"/>
                            <a:headEnd/>
                            <a:tailEnd/>
                          </a14:hiddenLine>
                        </a:ext>
                      </a:extLst>
                    </p:spPr>
                  </p:pic>
                </p:oleObj>
              </mc:Fallback>
            </mc:AlternateContent>
          </a:graphicData>
        </a:graphic>
      </p:graphicFrame>
      <p:grpSp>
        <p:nvGrpSpPr>
          <p:cNvPr id="2" name="Group 19"/>
          <p:cNvGrpSpPr>
            <a:grpSpLocks/>
          </p:cNvGrpSpPr>
          <p:nvPr/>
        </p:nvGrpSpPr>
        <p:grpSpPr bwMode="auto">
          <a:xfrm>
            <a:off x="500063" y="1562100"/>
            <a:ext cx="4511675" cy="1128713"/>
            <a:chOff x="471488" y="2628900"/>
            <a:chExt cx="4511675" cy="1128713"/>
          </a:xfrm>
        </p:grpSpPr>
        <p:sp>
          <p:nvSpPr>
            <p:cNvPr id="23565" name="Rectangle 11"/>
            <p:cNvSpPr>
              <a:spLocks noChangeArrowheads="1"/>
            </p:cNvSpPr>
            <p:nvPr/>
          </p:nvSpPr>
          <p:spPr bwMode="auto">
            <a:xfrm>
              <a:off x="471488" y="3371850"/>
              <a:ext cx="4511675" cy="385763"/>
            </a:xfrm>
            <a:prstGeom prst="rect">
              <a:avLst/>
            </a:prstGeom>
            <a:noFill/>
            <a:ln w="19050" algn="ctr">
              <a:solidFill>
                <a:srgbClr val="0000FF"/>
              </a:solidFill>
              <a:miter lim="800000"/>
              <a:headEnd/>
              <a:tailEnd/>
            </a:ln>
          </p:spPr>
          <p:txBody>
            <a:bodyPr>
              <a:spAutoFit/>
            </a:bodyPr>
            <a:lstStyle/>
            <a:p>
              <a:pPr algn="l"/>
              <a:r>
                <a:rPr lang="en-US" b="1">
                  <a:solidFill>
                    <a:srgbClr val="0000FF"/>
                  </a:solidFill>
                </a:rPr>
                <a:t>Total energy</a:t>
              </a:r>
              <a:r>
                <a:rPr lang="en-US" b="1"/>
                <a:t> = </a:t>
              </a:r>
              <a:r>
                <a:rPr lang="en-US" b="1">
                  <a:solidFill>
                    <a:srgbClr val="0000FF"/>
                  </a:solidFill>
                </a:rPr>
                <a:t>Kinetic energy</a:t>
              </a:r>
              <a:r>
                <a:rPr lang="en-US" b="1"/>
                <a:t> + </a:t>
              </a:r>
              <a:r>
                <a:rPr lang="en-US" b="1">
                  <a:solidFill>
                    <a:srgbClr val="0000FF"/>
                  </a:solidFill>
                </a:rPr>
                <a:t>Rest energy</a:t>
              </a:r>
            </a:p>
          </p:txBody>
        </p:sp>
        <p:graphicFrame>
          <p:nvGraphicFramePr>
            <p:cNvPr id="23557" name="Object 12"/>
            <p:cNvGraphicFramePr>
              <a:graphicFrameLocks noChangeAspect="1"/>
            </p:cNvGraphicFramePr>
            <p:nvPr>
              <p:extLst>
                <p:ext uri="{D42A27DB-BD31-4B8C-83A1-F6EECF244321}">
                  <p14:modId xmlns:p14="http://schemas.microsoft.com/office/powerpoint/2010/main" val="703763202"/>
                </p:ext>
              </p:extLst>
            </p:nvPr>
          </p:nvGraphicFramePr>
          <p:xfrm>
            <a:off x="1866900" y="2628900"/>
            <a:ext cx="1325563" cy="336550"/>
          </p:xfrm>
          <a:graphic>
            <a:graphicData uri="http://schemas.openxmlformats.org/presentationml/2006/ole">
              <mc:AlternateContent xmlns:mc="http://schemas.openxmlformats.org/markup-compatibility/2006">
                <mc:Choice xmlns:v="urn:schemas-microsoft-com:vml" Requires="v">
                  <p:oleObj spid="_x0000_s175362" name="Equation" r:id="rId5" imgW="799920" imgH="203040" progId="Equation.3">
                    <p:embed/>
                  </p:oleObj>
                </mc:Choice>
                <mc:Fallback>
                  <p:oleObj name="Equation" r:id="rId5" imgW="799920" imgH="2030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66900" y="2628900"/>
                          <a:ext cx="1325563" cy="336550"/>
                        </a:xfrm>
                        <a:prstGeom prst="rect">
                          <a:avLst/>
                        </a:prstGeom>
                        <a:solidFill>
                          <a:srgbClr val="FFFFCC"/>
                        </a:solidFill>
                        <a:ln w="19050">
                          <a:solidFill>
                            <a:srgbClr val="0000FF"/>
                          </a:solidFill>
                          <a:miter lim="800000"/>
                          <a:headEnd/>
                          <a:tailEnd/>
                        </a:ln>
                        <a:effectLst/>
                        <a:extLst/>
                      </p:spPr>
                    </p:pic>
                  </p:oleObj>
                </mc:Fallback>
              </mc:AlternateContent>
            </a:graphicData>
          </a:graphic>
        </p:graphicFrame>
        <p:sp>
          <p:nvSpPr>
            <p:cNvPr id="23566" name="Line 13"/>
            <p:cNvSpPr>
              <a:spLocks noChangeShapeType="1"/>
            </p:cNvSpPr>
            <p:nvPr/>
          </p:nvSpPr>
          <p:spPr bwMode="auto">
            <a:xfrm flipV="1">
              <a:off x="1371600" y="2933700"/>
              <a:ext cx="609600" cy="514350"/>
            </a:xfrm>
            <a:prstGeom prst="line">
              <a:avLst/>
            </a:prstGeom>
            <a:noFill/>
            <a:ln w="12700">
              <a:solidFill>
                <a:srgbClr val="0000FF"/>
              </a:solidFill>
              <a:round/>
              <a:headEnd/>
              <a:tailEnd type="arrow" w="med" len="med"/>
            </a:ln>
          </p:spPr>
          <p:txBody>
            <a:bodyPr wrap="square">
              <a:spAutoFit/>
            </a:bodyPr>
            <a:lstStyle/>
            <a:p>
              <a:endParaRPr lang="en-US"/>
            </a:p>
          </p:txBody>
        </p:sp>
        <p:sp>
          <p:nvSpPr>
            <p:cNvPr id="23567" name="Line 14"/>
            <p:cNvSpPr>
              <a:spLocks noChangeShapeType="1"/>
            </p:cNvSpPr>
            <p:nvPr/>
          </p:nvSpPr>
          <p:spPr bwMode="auto">
            <a:xfrm flipV="1">
              <a:off x="2428875" y="2981324"/>
              <a:ext cx="0" cy="447675"/>
            </a:xfrm>
            <a:prstGeom prst="line">
              <a:avLst/>
            </a:prstGeom>
            <a:noFill/>
            <a:ln w="12700">
              <a:solidFill>
                <a:srgbClr val="0000FF"/>
              </a:solidFill>
              <a:round/>
              <a:headEnd/>
              <a:tailEnd type="arrow" w="med" len="med"/>
            </a:ln>
          </p:spPr>
          <p:txBody>
            <a:bodyPr wrap="square">
              <a:spAutoFit/>
            </a:bodyPr>
            <a:lstStyle/>
            <a:p>
              <a:endParaRPr lang="en-US"/>
            </a:p>
          </p:txBody>
        </p:sp>
        <p:sp>
          <p:nvSpPr>
            <p:cNvPr id="23568" name="Line 15"/>
            <p:cNvSpPr>
              <a:spLocks noChangeShapeType="1"/>
            </p:cNvSpPr>
            <p:nvPr/>
          </p:nvSpPr>
          <p:spPr bwMode="auto">
            <a:xfrm flipH="1" flipV="1">
              <a:off x="2895599" y="2952749"/>
              <a:ext cx="828675" cy="447675"/>
            </a:xfrm>
            <a:prstGeom prst="line">
              <a:avLst/>
            </a:prstGeom>
            <a:noFill/>
            <a:ln w="12700">
              <a:solidFill>
                <a:srgbClr val="0000FF"/>
              </a:solidFill>
              <a:round/>
              <a:headEnd/>
              <a:tailEnd type="arrow" w="med" len="med"/>
            </a:ln>
          </p:spPr>
          <p:txBody>
            <a:bodyPr wrap="square">
              <a:spAutoFit/>
            </a:bodyPr>
            <a:lstStyle/>
            <a:p>
              <a:endParaRPr lang="en-US"/>
            </a:p>
          </p:txBody>
        </p:sp>
      </p:grpSp>
      <p:sp>
        <p:nvSpPr>
          <p:cNvPr id="23564" name="Text Box 23"/>
          <p:cNvSpPr txBox="1">
            <a:spLocks noChangeArrowheads="1"/>
          </p:cNvSpPr>
          <p:nvPr/>
        </p:nvSpPr>
        <p:spPr bwMode="auto">
          <a:xfrm>
            <a:off x="422275" y="2876550"/>
            <a:ext cx="6330950" cy="915988"/>
          </a:xfrm>
          <a:prstGeom prst="rect">
            <a:avLst/>
          </a:prstGeom>
          <a:noFill/>
          <a:ln w="12700" algn="ctr">
            <a:noFill/>
            <a:miter lim="800000"/>
            <a:headEnd/>
            <a:tailEnd/>
          </a:ln>
        </p:spPr>
        <p:txBody>
          <a:bodyPr wrap="square">
            <a:spAutoFit/>
          </a:bodyPr>
          <a:lstStyle/>
          <a:p>
            <a:pPr indent="114300" algn="l">
              <a:buFontTx/>
              <a:buChar char="•"/>
            </a:pPr>
            <a:r>
              <a:rPr lang="en-US" i="1" dirty="0"/>
              <a:t>Mass is a form of energy.</a:t>
            </a:r>
          </a:p>
          <a:p>
            <a:pPr indent="114300" algn="l">
              <a:buFontTx/>
              <a:buChar char="•"/>
            </a:pPr>
            <a:r>
              <a:rPr lang="en-US" dirty="0"/>
              <a:t>A particle has energy by virtue of its mass alone.</a:t>
            </a:r>
          </a:p>
          <a:p>
            <a:pPr indent="114300" algn="l">
              <a:buFontTx/>
              <a:buChar char="•"/>
            </a:pPr>
            <a:r>
              <a:rPr lang="en-US" dirty="0"/>
              <a:t>A small mass corresponds to an enormous amount of energy.</a:t>
            </a:r>
          </a:p>
        </p:txBody>
      </p:sp>
      <p:sp>
        <p:nvSpPr>
          <p:cNvPr id="22" name="Rectangle 8"/>
          <p:cNvSpPr>
            <a:spLocks noChangeArrowheads="1"/>
          </p:cNvSpPr>
          <p:nvPr/>
        </p:nvSpPr>
        <p:spPr bwMode="auto">
          <a:xfrm>
            <a:off x="342900" y="322263"/>
            <a:ext cx="4596579" cy="369332"/>
          </a:xfrm>
          <a:prstGeom prst="rect">
            <a:avLst/>
          </a:prstGeom>
          <a:noFill/>
          <a:ln w="12700" algn="ctr">
            <a:noFill/>
            <a:miter lim="800000"/>
            <a:headEnd/>
            <a:tailEnd/>
          </a:ln>
        </p:spPr>
        <p:txBody>
          <a:bodyPr wrap="none">
            <a:spAutoFit/>
          </a:bodyPr>
          <a:lstStyle/>
          <a:p>
            <a:pPr algn="l"/>
            <a:r>
              <a:rPr lang="en-US" b="1" u="sng" dirty="0">
                <a:solidFill>
                  <a:srgbClr val="0000FF"/>
                </a:solidFill>
                <a:sym typeface="Wingdings" pitchFamily="2" charset="2"/>
              </a:rPr>
              <a:t>Total energy, rest energy, and kinetic energy</a:t>
            </a:r>
            <a:r>
              <a:rPr lang="en-US" u="sng" dirty="0">
                <a:solidFill>
                  <a:srgbClr val="0000FF"/>
                </a:solidFill>
                <a:sym typeface="Wingdings" pitchFamily="2" charset="2"/>
              </a:rPr>
              <a:t>:</a:t>
            </a:r>
            <a:endParaRPr lang="en-US" dirty="0"/>
          </a:p>
        </p:txBody>
      </p:sp>
      <p:graphicFrame>
        <p:nvGraphicFramePr>
          <p:cNvPr id="23" name="Object 12"/>
          <p:cNvGraphicFramePr>
            <a:graphicFrameLocks noChangeAspect="1"/>
          </p:cNvGraphicFramePr>
          <p:nvPr/>
        </p:nvGraphicFramePr>
        <p:xfrm>
          <a:off x="3263900" y="1550988"/>
          <a:ext cx="757238" cy="379412"/>
        </p:xfrm>
        <a:graphic>
          <a:graphicData uri="http://schemas.openxmlformats.org/presentationml/2006/ole">
            <mc:AlternateContent xmlns:mc="http://schemas.openxmlformats.org/markup-compatibility/2006">
              <mc:Choice xmlns:v="urn:schemas-microsoft-com:vml" Requires="v">
                <p:oleObj spid="_x0000_s175363" name="Equation" r:id="rId7" imgW="457200" imgH="228600" progId="Equation.3">
                  <p:embed/>
                </p:oleObj>
              </mc:Choice>
              <mc:Fallback>
                <p:oleObj name="Equation" r:id="rId7" imgW="457200" imgH="2286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63900" y="1550988"/>
                        <a:ext cx="757238" cy="379412"/>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4" name="Rectangle 23"/>
          <p:cNvSpPr/>
          <p:nvPr/>
        </p:nvSpPr>
        <p:spPr>
          <a:xfrm>
            <a:off x="436148" y="3834884"/>
            <a:ext cx="8222077" cy="2277547"/>
          </a:xfrm>
          <a:prstGeom prst="rect">
            <a:avLst/>
          </a:prstGeom>
        </p:spPr>
        <p:txBody>
          <a:bodyPr wrap="square">
            <a:spAutoFit/>
          </a:bodyPr>
          <a:lstStyle/>
          <a:p>
            <a:pPr algn="l"/>
            <a:r>
              <a:rPr lang="en-US" dirty="0"/>
              <a:t>Evidence of the existence of rest energy: The decay of a pion produces electromagnetic radiation with energy </a:t>
            </a:r>
            <a:r>
              <a:rPr lang="en-US" i="1" dirty="0"/>
              <a:t>m</a:t>
            </a:r>
            <a:r>
              <a:rPr lang="en-US" i="1" baseline="-25000" dirty="0">
                <a:latin typeface="Symbol" pitchFamily="18" charset="2"/>
              </a:rPr>
              <a:t>p </a:t>
            </a:r>
            <a:r>
              <a:rPr lang="en-US" i="1" dirty="0"/>
              <a:t>c</a:t>
            </a:r>
            <a:r>
              <a:rPr lang="en-US" baseline="30000" dirty="0"/>
              <a:t>2</a:t>
            </a:r>
            <a:r>
              <a:rPr lang="en-US" dirty="0"/>
              <a:t>.</a:t>
            </a:r>
          </a:p>
          <a:p>
            <a:pPr algn="l"/>
            <a:endParaRPr lang="en-US" sz="1600" dirty="0"/>
          </a:p>
          <a:p>
            <a:pPr algn="l"/>
            <a:r>
              <a:rPr lang="en-US" b="1" u="sng" dirty="0">
                <a:solidFill>
                  <a:srgbClr val="0000CC"/>
                </a:solidFill>
              </a:rPr>
              <a:t>Principle of the conservation of mass and energy:</a:t>
            </a:r>
          </a:p>
          <a:p>
            <a:pPr algn="l"/>
            <a:r>
              <a:rPr lang="en-US" dirty="0"/>
              <a:t>In an isolated system,</a:t>
            </a:r>
          </a:p>
          <a:p>
            <a:pPr algn="l"/>
            <a:r>
              <a:rPr lang="en-US" u="sng" dirty="0"/>
              <a:t>Change of the rest masses × </a:t>
            </a:r>
            <a:r>
              <a:rPr lang="en-US" i="1" u="sng" dirty="0"/>
              <a:t>c</a:t>
            </a:r>
            <a:r>
              <a:rPr lang="en-US" u="sng" baseline="30000" dirty="0"/>
              <a:t>2</a:t>
            </a:r>
            <a:r>
              <a:rPr lang="en-US" u="sng" dirty="0"/>
              <a:t> + Change of the kinetic energy = 0</a:t>
            </a:r>
          </a:p>
          <a:p>
            <a:pPr algn="l"/>
            <a:r>
              <a:rPr lang="en-US" u="sng" dirty="0">
                <a:sym typeface="Wingdings" pitchFamily="2" charset="2"/>
              </a:rPr>
              <a:t> </a:t>
            </a:r>
            <a:r>
              <a:rPr lang="en-US" u="sng" dirty="0"/>
              <a:t>Conservation of the relativistic total energy</a:t>
            </a:r>
          </a:p>
          <a:p>
            <a:pPr algn="l"/>
            <a:r>
              <a:rPr lang="en-US" i="1" dirty="0"/>
              <a:t>Example</a:t>
            </a:r>
            <a:r>
              <a:rPr lang="en-US" dirty="0"/>
              <a:t>: Nuclear power plants.   </a:t>
            </a:r>
          </a:p>
        </p:txBody>
      </p:sp>
    </p:spTree>
    <p:extLst>
      <p:ext uri="{BB962C8B-B14F-4D97-AF65-F5344CB8AC3E}">
        <p14:creationId xmlns:p14="http://schemas.microsoft.com/office/powerpoint/2010/main" val="4263600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3"/>
          <p:cNvSpPr>
            <a:spLocks noGrp="1"/>
          </p:cNvSpPr>
          <p:nvPr>
            <p:ph type="sldNum" sz="quarter" idx="12"/>
          </p:nvPr>
        </p:nvSpPr>
        <p:spPr/>
        <p:txBody>
          <a:bodyPr/>
          <a:lstStyle/>
          <a:p>
            <a:pPr>
              <a:defRPr/>
            </a:pPr>
            <a:fld id="{D6D33382-A61E-4031-AEEC-88CEA60FD091}" type="slidenum">
              <a:rPr lang="en-US"/>
              <a:pPr>
                <a:defRPr/>
              </a:pPr>
              <a:t>53</a:t>
            </a:fld>
            <a:endParaRPr lang="en-US"/>
          </a:p>
        </p:txBody>
      </p:sp>
      <p:graphicFrame>
        <p:nvGraphicFramePr>
          <p:cNvPr id="24578" name="Object 4"/>
          <p:cNvGraphicFramePr>
            <a:graphicFrameLocks noChangeAspect="1"/>
          </p:cNvGraphicFramePr>
          <p:nvPr/>
        </p:nvGraphicFramePr>
        <p:xfrm>
          <a:off x="492125" y="711200"/>
          <a:ext cx="3289300" cy="768350"/>
        </p:xfrm>
        <a:graphic>
          <a:graphicData uri="http://schemas.openxmlformats.org/presentationml/2006/ole">
            <mc:AlternateContent xmlns:mc="http://schemas.openxmlformats.org/markup-compatibility/2006">
              <mc:Choice xmlns:v="urn:schemas-microsoft-com:vml" Requires="v">
                <p:oleObj spid="_x0000_s176388" name="Equation" r:id="rId3" imgW="2070000" imgH="482400" progId="Equation.3">
                  <p:embed/>
                </p:oleObj>
              </mc:Choice>
              <mc:Fallback>
                <p:oleObj name="Equation" r:id="rId3" imgW="2070000" imgH="4824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125" y="711200"/>
                        <a:ext cx="3289300" cy="768350"/>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0000FF"/>
                            </a:solidFill>
                            <a:miter lim="800000"/>
                            <a:headEnd/>
                            <a:tailEnd/>
                          </a14:hiddenLine>
                        </a:ext>
                      </a:extLst>
                    </p:spPr>
                  </p:pic>
                </p:oleObj>
              </mc:Fallback>
            </mc:AlternateContent>
          </a:graphicData>
        </a:graphic>
      </p:graphicFrame>
      <p:graphicFrame>
        <p:nvGraphicFramePr>
          <p:cNvPr id="24579" name="Object 5"/>
          <p:cNvGraphicFramePr>
            <a:graphicFrameLocks noChangeAspect="1"/>
          </p:cNvGraphicFramePr>
          <p:nvPr>
            <p:extLst>
              <p:ext uri="{D42A27DB-BD31-4B8C-83A1-F6EECF244321}">
                <p14:modId xmlns:p14="http://schemas.microsoft.com/office/powerpoint/2010/main" val="381802610"/>
              </p:ext>
            </p:extLst>
          </p:nvPr>
        </p:nvGraphicFramePr>
        <p:xfrm>
          <a:off x="1860022" y="912813"/>
          <a:ext cx="1998662" cy="365125"/>
        </p:xfrm>
        <a:graphic>
          <a:graphicData uri="http://schemas.openxmlformats.org/presentationml/2006/ole">
            <mc:AlternateContent xmlns:mc="http://schemas.openxmlformats.org/markup-compatibility/2006">
              <mc:Choice xmlns:v="urn:schemas-microsoft-com:vml" Requires="v">
                <p:oleObj spid="_x0000_s176389" name="Equation" r:id="rId5" imgW="1257120" imgH="228600" progId="Equation.3">
                  <p:embed/>
                </p:oleObj>
              </mc:Choice>
              <mc:Fallback>
                <p:oleObj name="Equation" r:id="rId5" imgW="1257120" imgH="228600" progId="Equation.3">
                  <p:embed/>
                  <p:pic>
                    <p:nvPicPr>
                      <p:cNvPr id="0" name=""/>
                      <p:cNvPicPr>
                        <a:picLocks noChangeAspect="1" noChangeArrowheads="1"/>
                      </p:cNvPicPr>
                      <p:nvPr/>
                    </p:nvPicPr>
                    <p:blipFill>
                      <a:blip r:embed="rId6"/>
                      <a:srcRect/>
                      <a:stretch>
                        <a:fillRect/>
                      </a:stretch>
                    </p:blipFill>
                    <p:spPr bwMode="auto">
                      <a:xfrm>
                        <a:off x="1860022" y="912813"/>
                        <a:ext cx="1998662" cy="365125"/>
                      </a:xfrm>
                      <a:prstGeom prst="rect">
                        <a:avLst/>
                      </a:prstGeom>
                      <a:solidFill>
                        <a:srgbClr val="FFFFCC"/>
                      </a:solidFill>
                      <a:ln w="19050">
                        <a:solidFill>
                          <a:srgbClr val="0000FF"/>
                        </a:solidFill>
                        <a:miter lim="800000"/>
                        <a:headEnd/>
                        <a:tailEnd/>
                      </a:ln>
                    </p:spPr>
                  </p:pic>
                </p:oleObj>
              </mc:Fallback>
            </mc:AlternateContent>
          </a:graphicData>
        </a:graphic>
      </p:graphicFrame>
      <p:sp>
        <p:nvSpPr>
          <p:cNvPr id="24624" name="AutoShape 7"/>
          <p:cNvSpPr>
            <a:spLocks noChangeArrowheads="1"/>
          </p:cNvSpPr>
          <p:nvPr/>
        </p:nvSpPr>
        <p:spPr bwMode="auto">
          <a:xfrm flipH="1">
            <a:off x="5257800" y="819150"/>
            <a:ext cx="1743075" cy="333375"/>
          </a:xfrm>
          <a:prstGeom prst="rtTriangle">
            <a:avLst/>
          </a:prstGeom>
          <a:noFill/>
          <a:ln w="19050" algn="ctr">
            <a:solidFill>
              <a:srgbClr val="FF0000"/>
            </a:solidFill>
            <a:miter lim="800000"/>
            <a:headEnd/>
            <a:tailEnd/>
          </a:ln>
        </p:spPr>
        <p:txBody>
          <a:bodyPr wrap="none" anchor="ctr">
            <a:spAutoFit/>
          </a:bodyPr>
          <a:lstStyle/>
          <a:p>
            <a:endParaRPr lang="en-US"/>
          </a:p>
        </p:txBody>
      </p:sp>
      <p:sp>
        <p:nvSpPr>
          <p:cNvPr id="24625" name="Text Box 8"/>
          <p:cNvSpPr txBox="1">
            <a:spLocks noChangeArrowheads="1"/>
          </p:cNvSpPr>
          <p:nvPr/>
        </p:nvSpPr>
        <p:spPr bwMode="auto">
          <a:xfrm>
            <a:off x="6076950" y="628650"/>
            <a:ext cx="323850" cy="366713"/>
          </a:xfrm>
          <a:prstGeom prst="rect">
            <a:avLst/>
          </a:prstGeom>
          <a:noFill/>
          <a:ln w="12700" algn="ctr">
            <a:noFill/>
            <a:miter lim="800000"/>
            <a:headEnd/>
            <a:tailEnd/>
          </a:ln>
        </p:spPr>
        <p:txBody>
          <a:bodyPr wrap="none">
            <a:spAutoFit/>
          </a:bodyPr>
          <a:lstStyle/>
          <a:p>
            <a:r>
              <a:rPr lang="en-US" i="1"/>
              <a:t>E</a:t>
            </a:r>
          </a:p>
        </p:txBody>
      </p:sp>
      <p:sp>
        <p:nvSpPr>
          <p:cNvPr id="24626" name="Text Box 9"/>
          <p:cNvSpPr txBox="1">
            <a:spLocks noChangeArrowheads="1"/>
          </p:cNvSpPr>
          <p:nvPr/>
        </p:nvSpPr>
        <p:spPr bwMode="auto">
          <a:xfrm>
            <a:off x="6148388" y="1086966"/>
            <a:ext cx="527050" cy="366713"/>
          </a:xfrm>
          <a:prstGeom prst="rect">
            <a:avLst/>
          </a:prstGeom>
          <a:noFill/>
          <a:ln w="12700" algn="ctr">
            <a:noFill/>
            <a:miter lim="800000"/>
            <a:headEnd/>
            <a:tailEnd/>
          </a:ln>
        </p:spPr>
        <p:txBody>
          <a:bodyPr wrap="none">
            <a:spAutoFit/>
          </a:bodyPr>
          <a:lstStyle/>
          <a:p>
            <a:r>
              <a:rPr lang="en-US" i="1" dirty="0"/>
              <a:t>mc</a:t>
            </a:r>
            <a:r>
              <a:rPr lang="en-US" baseline="30000" dirty="0"/>
              <a:t>2</a:t>
            </a:r>
            <a:endParaRPr lang="en-US" i="1" dirty="0"/>
          </a:p>
        </p:txBody>
      </p:sp>
      <p:sp>
        <p:nvSpPr>
          <p:cNvPr id="24627" name="Text Box 10"/>
          <p:cNvSpPr txBox="1">
            <a:spLocks noChangeArrowheads="1"/>
          </p:cNvSpPr>
          <p:nvPr/>
        </p:nvSpPr>
        <p:spPr bwMode="auto">
          <a:xfrm>
            <a:off x="7042150" y="746125"/>
            <a:ext cx="400050" cy="366713"/>
          </a:xfrm>
          <a:prstGeom prst="rect">
            <a:avLst/>
          </a:prstGeom>
          <a:noFill/>
          <a:ln w="12700" algn="ctr">
            <a:noFill/>
            <a:miter lim="800000"/>
            <a:headEnd/>
            <a:tailEnd/>
          </a:ln>
        </p:spPr>
        <p:txBody>
          <a:bodyPr wrap="none">
            <a:spAutoFit/>
          </a:bodyPr>
          <a:lstStyle/>
          <a:p>
            <a:r>
              <a:rPr lang="en-US" i="1"/>
              <a:t>pc</a:t>
            </a:r>
          </a:p>
        </p:txBody>
      </p:sp>
      <p:sp>
        <p:nvSpPr>
          <p:cNvPr id="24583" name="Rectangle 12"/>
          <p:cNvSpPr>
            <a:spLocks noChangeArrowheads="1"/>
          </p:cNvSpPr>
          <p:nvPr/>
        </p:nvSpPr>
        <p:spPr bwMode="auto">
          <a:xfrm>
            <a:off x="358775" y="236538"/>
            <a:ext cx="4549322" cy="369332"/>
          </a:xfrm>
          <a:prstGeom prst="rect">
            <a:avLst/>
          </a:prstGeom>
          <a:noFill/>
          <a:ln w="12700" algn="ctr">
            <a:noFill/>
            <a:miter lim="800000"/>
            <a:headEnd/>
            <a:tailEnd/>
          </a:ln>
        </p:spPr>
        <p:txBody>
          <a:bodyPr wrap="none">
            <a:spAutoFit/>
          </a:bodyPr>
          <a:lstStyle/>
          <a:p>
            <a:pPr algn="l"/>
            <a:r>
              <a:rPr lang="en-US" b="1" u="sng" dirty="0">
                <a:solidFill>
                  <a:srgbClr val="0000FF"/>
                </a:solidFill>
              </a:rPr>
              <a:t>The relativistic energy-momentum relation:</a:t>
            </a:r>
          </a:p>
        </p:txBody>
      </p:sp>
      <p:sp>
        <p:nvSpPr>
          <p:cNvPr id="24584" name="Rectangle 13"/>
          <p:cNvSpPr>
            <a:spLocks noChangeArrowheads="1"/>
          </p:cNvSpPr>
          <p:nvPr/>
        </p:nvSpPr>
        <p:spPr bwMode="auto">
          <a:xfrm>
            <a:off x="407988" y="1714500"/>
            <a:ext cx="2403222" cy="369332"/>
          </a:xfrm>
          <a:prstGeom prst="rect">
            <a:avLst/>
          </a:prstGeom>
          <a:noFill/>
          <a:ln w="12700" algn="ctr">
            <a:noFill/>
            <a:miter lim="800000"/>
            <a:headEnd/>
            <a:tailEnd/>
          </a:ln>
        </p:spPr>
        <p:txBody>
          <a:bodyPr wrap="none">
            <a:spAutoFit/>
          </a:bodyPr>
          <a:lstStyle/>
          <a:p>
            <a:pPr algn="l"/>
            <a:r>
              <a:rPr lang="en-US" i="1" dirty="0"/>
              <a:t>Example</a:t>
            </a:r>
            <a:r>
              <a:rPr lang="en-US" dirty="0"/>
              <a:t>: For a </a:t>
            </a:r>
            <a:r>
              <a:rPr lang="en-US" b="1" dirty="0">
                <a:solidFill>
                  <a:srgbClr val="0000FF"/>
                </a:solidFill>
              </a:rPr>
              <a:t>photon</a:t>
            </a:r>
            <a:r>
              <a:rPr lang="en-US" dirty="0"/>
              <a:t>,</a:t>
            </a:r>
            <a:endParaRPr lang="en-US" u="sng" dirty="0"/>
          </a:p>
        </p:txBody>
      </p:sp>
      <p:graphicFrame>
        <p:nvGraphicFramePr>
          <p:cNvPr id="24580" name="Object 14"/>
          <p:cNvGraphicFramePr>
            <a:graphicFrameLocks noChangeAspect="1"/>
          </p:cNvGraphicFramePr>
          <p:nvPr/>
        </p:nvGraphicFramePr>
        <p:xfrm>
          <a:off x="2706688" y="1620838"/>
          <a:ext cx="2541587" cy="628650"/>
        </p:xfrm>
        <a:graphic>
          <a:graphicData uri="http://schemas.openxmlformats.org/presentationml/2006/ole">
            <mc:AlternateContent xmlns:mc="http://schemas.openxmlformats.org/markup-compatibility/2006">
              <mc:Choice xmlns:v="urn:schemas-microsoft-com:vml" Requires="v">
                <p:oleObj spid="_x0000_s176390" name="Equation" r:id="rId7" imgW="1600200" imgH="393480" progId="Equation.3">
                  <p:embed/>
                </p:oleObj>
              </mc:Choice>
              <mc:Fallback>
                <p:oleObj name="Equation" r:id="rId7" imgW="1600200" imgH="39348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06688" y="1620838"/>
                        <a:ext cx="2541587" cy="628650"/>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0000FF"/>
                            </a:solidFill>
                            <a:miter lim="800000"/>
                            <a:headEnd/>
                            <a:tailEnd/>
                          </a14:hiddenLine>
                        </a:ext>
                      </a:extLst>
                    </p:spPr>
                  </p:pic>
                </p:oleObj>
              </mc:Fallback>
            </mc:AlternateContent>
          </a:graphicData>
        </a:graphic>
      </p:graphicFrame>
      <p:sp>
        <p:nvSpPr>
          <p:cNvPr id="16" name="Rectangle 44"/>
          <p:cNvSpPr>
            <a:spLocks noChangeArrowheads="1"/>
          </p:cNvSpPr>
          <p:nvPr/>
        </p:nvSpPr>
        <p:spPr bwMode="auto">
          <a:xfrm>
            <a:off x="411163" y="2546350"/>
            <a:ext cx="8008937" cy="951030"/>
          </a:xfrm>
          <a:prstGeom prst="rect">
            <a:avLst/>
          </a:prstGeom>
          <a:noFill/>
          <a:ln w="12700" algn="ctr">
            <a:noFill/>
            <a:miter lim="800000"/>
            <a:headEnd/>
            <a:tailEnd/>
          </a:ln>
        </p:spPr>
        <p:txBody>
          <a:bodyPr wrap="square">
            <a:spAutoFit/>
          </a:bodyPr>
          <a:lstStyle/>
          <a:p>
            <a:pPr algn="l">
              <a:lnSpc>
                <a:spcPct val="90000"/>
              </a:lnSpc>
              <a:spcBef>
                <a:spcPct val="20000"/>
              </a:spcBef>
              <a:buClr>
                <a:schemeClr val="folHlink"/>
              </a:buClr>
              <a:buSzPct val="60000"/>
              <a:buFont typeface="Wingdings" pitchFamily="2" charset="2"/>
              <a:buNone/>
            </a:pPr>
            <a:r>
              <a:rPr lang="en-US" i="1" u="sng" dirty="0"/>
              <a:t>Example </a:t>
            </a:r>
            <a:r>
              <a:rPr lang="en-US" u="sng" dirty="0"/>
              <a:t>37.10</a:t>
            </a:r>
            <a:r>
              <a:rPr lang="en-US" dirty="0"/>
              <a:t>: Energetic electrons.</a:t>
            </a:r>
          </a:p>
          <a:p>
            <a:pPr algn="l">
              <a:lnSpc>
                <a:spcPct val="90000"/>
              </a:lnSpc>
              <a:spcBef>
                <a:spcPct val="20000"/>
              </a:spcBef>
              <a:buClr>
                <a:schemeClr val="folHlink"/>
              </a:buClr>
              <a:buSzPct val="60000"/>
            </a:pPr>
            <a:r>
              <a:rPr lang="en-US" i="1" u="sng" dirty="0"/>
              <a:t>Example </a:t>
            </a:r>
            <a:r>
              <a:rPr lang="en-US" u="sng" dirty="0"/>
              <a:t>37.11</a:t>
            </a:r>
            <a:r>
              <a:rPr lang="en-US" dirty="0"/>
              <a:t>: Relativistic collision.</a:t>
            </a:r>
          </a:p>
          <a:p>
            <a:pPr algn="l">
              <a:lnSpc>
                <a:spcPct val="90000"/>
              </a:lnSpc>
              <a:spcBef>
                <a:spcPct val="20000"/>
              </a:spcBef>
              <a:buClr>
                <a:schemeClr val="folHlink"/>
              </a:buClr>
              <a:buSzPct val="60000"/>
              <a:buFont typeface="Wingdings" pitchFamily="2" charset="2"/>
              <a:buNone/>
            </a:pPr>
            <a:r>
              <a:rPr lang="en-US" i="1" u="sng" dirty="0"/>
              <a:t>Test </a:t>
            </a:r>
            <a:r>
              <a:rPr lang="en-US" u="sng" dirty="0"/>
              <a:t>37.8</a:t>
            </a:r>
            <a:endParaRPr lang="en-US" dirty="0"/>
          </a:p>
        </p:txBody>
      </p:sp>
    </p:spTree>
    <p:extLst>
      <p:ext uri="{BB962C8B-B14F-4D97-AF65-F5344CB8AC3E}">
        <p14:creationId xmlns:p14="http://schemas.microsoft.com/office/powerpoint/2010/main" val="31621608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A20D8EBE-C99D-433D-B2BB-952DCDF8FBA4}" type="slidenum">
              <a:rPr lang="en-US"/>
              <a:pPr>
                <a:defRPr/>
              </a:pPr>
              <a:t>54</a:t>
            </a:fld>
            <a:endParaRPr lang="en-US"/>
          </a:p>
        </p:txBody>
      </p:sp>
      <p:sp>
        <p:nvSpPr>
          <p:cNvPr id="51203" name="Rectangle 2"/>
          <p:cNvSpPr>
            <a:spLocks noChangeArrowheads="1"/>
          </p:cNvSpPr>
          <p:nvPr/>
        </p:nvSpPr>
        <p:spPr bwMode="auto">
          <a:xfrm>
            <a:off x="452439" y="618530"/>
            <a:ext cx="3452812" cy="923330"/>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Ch37: 8</a:t>
            </a:r>
          </a:p>
          <a:p>
            <a:pPr algn="l"/>
            <a:r>
              <a:rPr lang="en-US" b="1" dirty="0">
                <a:solidFill>
                  <a:srgbClr val="FF0000"/>
                </a:solidFill>
                <a:latin typeface="Arial" charset="0"/>
              </a:rPr>
              <a:t>Homework: </a:t>
            </a:r>
            <a:r>
              <a:rPr lang="en-US" b="1" dirty="0">
                <a:solidFill>
                  <a:srgbClr val="0000FF"/>
                </a:solidFill>
                <a:latin typeface="Arial" charset="0"/>
              </a:rPr>
              <a:t>Ch37: 31,33,35,39 </a:t>
            </a:r>
            <a:r>
              <a:rPr lang="en-US" b="1" dirty="0">
                <a:solidFill>
                  <a:srgbClr val="FF3300"/>
                </a:solidFill>
                <a:latin typeface="Arial" charset="0"/>
              </a:rPr>
              <a:t>Due: February 28</a:t>
            </a:r>
            <a:endParaRPr lang="en-US" b="1" dirty="0">
              <a:solidFill>
                <a:srgbClr val="FF0000"/>
              </a:solidFill>
              <a:latin typeface="Arial" charset="0"/>
              <a:ea typeface="Arial Unicode MS" pitchFamily="34" charset="-128"/>
            </a:endParaRPr>
          </a:p>
        </p:txBody>
      </p:sp>
    </p:spTree>
    <p:extLst>
      <p:ext uri="{BB962C8B-B14F-4D97-AF65-F5344CB8AC3E}">
        <p14:creationId xmlns:p14="http://schemas.microsoft.com/office/powerpoint/2010/main" val="3414992226"/>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arrow"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arrow"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90743</TotalTime>
  <Words>5214</Words>
  <Application>Microsoft Office PowerPoint</Application>
  <PresentationFormat>On-screen Show (4:3)</PresentationFormat>
  <Paragraphs>484</Paragraphs>
  <Slides>54</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54</vt:i4>
      </vt:variant>
    </vt:vector>
  </HeadingPairs>
  <TitlesOfParts>
    <vt:vector size="62" baseType="lpstr">
      <vt:lpstr>Arial Unicode MS</vt:lpstr>
      <vt:lpstr>Mathematica1</vt:lpstr>
      <vt:lpstr>Arial</vt:lpstr>
      <vt:lpstr>Symbol</vt:lpstr>
      <vt:lpstr>Times New Roman</vt:lpstr>
      <vt:lpstr>Wingdings</vt:lpstr>
      <vt:lpstr>Default Design</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Western Illinois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pw103</dc:creator>
  <cp:lastModifiedBy>Pengqian Wang</cp:lastModifiedBy>
  <cp:revision>1619</cp:revision>
  <cp:lastPrinted>2017-01-04T16:34:42Z</cp:lastPrinted>
  <dcterms:created xsi:type="dcterms:W3CDTF">2006-08-25T03:15:15Z</dcterms:created>
  <dcterms:modified xsi:type="dcterms:W3CDTF">2025-01-14T01:58:18Z</dcterms:modified>
</cp:coreProperties>
</file>