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88" r:id="rId2"/>
    <p:sldId id="530" r:id="rId3"/>
    <p:sldId id="531" r:id="rId4"/>
    <p:sldId id="509" r:id="rId5"/>
    <p:sldId id="532" r:id="rId6"/>
    <p:sldId id="533" r:id="rId7"/>
    <p:sldId id="534" r:id="rId8"/>
    <p:sldId id="535" r:id="rId9"/>
    <p:sldId id="536" r:id="rId10"/>
    <p:sldId id="537" r:id="rId11"/>
    <p:sldId id="538" r:id="rId12"/>
    <p:sldId id="540" r:id="rId13"/>
    <p:sldId id="539" r:id="rId14"/>
    <p:sldId id="541" r:id="rId15"/>
    <p:sldId id="542" r:id="rId16"/>
    <p:sldId id="543" r:id="rId17"/>
    <p:sldId id="544" r:id="rId18"/>
    <p:sldId id="545" r:id="rId19"/>
    <p:sldId id="546" r:id="rId20"/>
    <p:sldId id="547" r:id="rId21"/>
  </p:sldIdLst>
  <p:sldSz cx="9144000" cy="6858000" type="screen4x3"/>
  <p:notesSz cx="7010400" cy="9236075"/>
  <p:defaultTextStyle>
    <a:defPPr>
      <a:defRPr lang="en-US"/>
    </a:defPPr>
    <a:lvl1pPr algn="ctr" rtl="0" fontAlgn="base">
      <a:spcBef>
        <a:spcPct val="0"/>
      </a:spcBef>
      <a:spcAft>
        <a:spcPct val="0"/>
      </a:spcAft>
      <a:defRPr kern="1200">
        <a:solidFill>
          <a:schemeClr val="tx1"/>
        </a:solidFill>
        <a:latin typeface="Times New Roman" pitchFamily="18" charset="0"/>
        <a:ea typeface="+mn-ea"/>
        <a:cs typeface="+mn-cs"/>
      </a:defRPr>
    </a:lvl1pPr>
    <a:lvl2pPr marL="457200" algn="ctr" rtl="0" fontAlgn="base">
      <a:spcBef>
        <a:spcPct val="0"/>
      </a:spcBef>
      <a:spcAft>
        <a:spcPct val="0"/>
      </a:spcAft>
      <a:defRPr kern="1200">
        <a:solidFill>
          <a:schemeClr val="tx1"/>
        </a:solidFill>
        <a:latin typeface="Times New Roman" pitchFamily="18" charset="0"/>
        <a:ea typeface="+mn-ea"/>
        <a:cs typeface="+mn-cs"/>
      </a:defRPr>
    </a:lvl2pPr>
    <a:lvl3pPr marL="914400" algn="ctr" rtl="0" fontAlgn="base">
      <a:spcBef>
        <a:spcPct val="0"/>
      </a:spcBef>
      <a:spcAft>
        <a:spcPct val="0"/>
      </a:spcAft>
      <a:defRPr kern="1200">
        <a:solidFill>
          <a:schemeClr val="tx1"/>
        </a:solidFill>
        <a:latin typeface="Times New Roman" pitchFamily="18" charset="0"/>
        <a:ea typeface="+mn-ea"/>
        <a:cs typeface="+mn-cs"/>
      </a:defRPr>
    </a:lvl3pPr>
    <a:lvl4pPr marL="1371600" algn="ctr" rtl="0" fontAlgn="base">
      <a:spcBef>
        <a:spcPct val="0"/>
      </a:spcBef>
      <a:spcAft>
        <a:spcPct val="0"/>
      </a:spcAft>
      <a:defRPr kern="1200">
        <a:solidFill>
          <a:schemeClr val="tx1"/>
        </a:solidFill>
        <a:latin typeface="Times New Roman" pitchFamily="18" charset="0"/>
        <a:ea typeface="+mn-ea"/>
        <a:cs typeface="+mn-cs"/>
      </a:defRPr>
    </a:lvl4pPr>
    <a:lvl5pPr marL="1828800" algn="ctr" rtl="0" fontAlgn="base">
      <a:spcBef>
        <a:spcPct val="0"/>
      </a:spcBef>
      <a:spcAft>
        <a:spcPct val="0"/>
      </a:spcAft>
      <a:defRPr kern="1200">
        <a:solidFill>
          <a:schemeClr val="tx1"/>
        </a:solidFill>
        <a:latin typeface="Times New Roman" pitchFamily="18" charset="0"/>
        <a:ea typeface="+mn-ea"/>
        <a:cs typeface="+mn-cs"/>
      </a:defRPr>
    </a:lvl5pPr>
    <a:lvl6pPr marL="2286000" algn="l" defTabSz="914400" rtl="0" eaLnBrk="1" latinLnBrk="0" hangingPunct="1">
      <a:defRPr kern="1200">
        <a:solidFill>
          <a:schemeClr val="tx1"/>
        </a:solidFill>
        <a:latin typeface="Times New Roman" pitchFamily="18" charset="0"/>
        <a:ea typeface="+mn-ea"/>
        <a:cs typeface="+mn-cs"/>
      </a:defRPr>
    </a:lvl6pPr>
    <a:lvl7pPr marL="2743200" algn="l" defTabSz="914400" rtl="0" eaLnBrk="1" latinLnBrk="0" hangingPunct="1">
      <a:defRPr kern="1200">
        <a:solidFill>
          <a:schemeClr val="tx1"/>
        </a:solidFill>
        <a:latin typeface="Times New Roman" pitchFamily="18" charset="0"/>
        <a:ea typeface="+mn-ea"/>
        <a:cs typeface="+mn-cs"/>
      </a:defRPr>
    </a:lvl7pPr>
    <a:lvl8pPr marL="3200400" algn="l" defTabSz="914400" rtl="0" eaLnBrk="1" latinLnBrk="0" hangingPunct="1">
      <a:defRPr kern="1200">
        <a:solidFill>
          <a:schemeClr val="tx1"/>
        </a:solidFill>
        <a:latin typeface="Times New Roman" pitchFamily="18" charset="0"/>
        <a:ea typeface="+mn-ea"/>
        <a:cs typeface="+mn-cs"/>
      </a:defRPr>
    </a:lvl8pPr>
    <a:lvl9pPr marL="3657600" algn="l" defTabSz="914400" rtl="0" eaLnBrk="1" latinLnBrk="0" hangingPunct="1">
      <a:defRPr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CC"/>
    <a:srgbClr val="0000FF"/>
    <a:srgbClr val="800080"/>
    <a:srgbClr val="336600"/>
    <a:srgbClr val="00CC00"/>
    <a:srgbClr val="990033"/>
    <a:srgbClr val="9900FF"/>
    <a:srgbClr val="0000CC"/>
    <a:srgbClr val="FF3300"/>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972" autoAdjust="0"/>
    <p:restoredTop sz="98544" autoAdjust="0"/>
  </p:normalViewPr>
  <p:slideViewPr>
    <p:cSldViewPr snapToGrid="0">
      <p:cViewPr varScale="1">
        <p:scale>
          <a:sx n="82" d="100"/>
          <a:sy n="82" d="100"/>
        </p:scale>
        <p:origin x="1690" y="7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38405" cy="38405"/>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2"/>
            <a:ext cx="3037840" cy="462368"/>
          </a:xfrm>
          <a:prstGeom prst="rect">
            <a:avLst/>
          </a:prstGeom>
          <a:noFill/>
          <a:ln w="9525">
            <a:noFill/>
            <a:miter lim="800000"/>
            <a:headEnd/>
            <a:tailEnd/>
          </a:ln>
          <a:effectLst/>
        </p:spPr>
        <p:txBody>
          <a:bodyPr vert="horz" wrap="square" lIns="93164" tIns="46581" rIns="93164" bIns="46581" numCol="1" anchor="t" anchorCtr="0" compatLnSpc="1">
            <a:prstTxWarp prst="textNoShape">
              <a:avLst/>
            </a:prstTxWarp>
          </a:bodyPr>
          <a:lstStyle>
            <a:lvl1pPr algn="l" defTabSz="931692">
              <a:defRPr sz="1200">
                <a:latin typeface="Arial" charset="0"/>
              </a:defRPr>
            </a:lvl1pPr>
          </a:lstStyle>
          <a:p>
            <a:pPr>
              <a:defRPr/>
            </a:pPr>
            <a:endParaRPr lang="en-US"/>
          </a:p>
        </p:txBody>
      </p:sp>
      <p:sp>
        <p:nvSpPr>
          <p:cNvPr id="6147" name="Rectangle 3"/>
          <p:cNvSpPr>
            <a:spLocks noGrp="1" noChangeArrowheads="1"/>
          </p:cNvSpPr>
          <p:nvPr>
            <p:ph type="dt" idx="1"/>
          </p:nvPr>
        </p:nvSpPr>
        <p:spPr bwMode="auto">
          <a:xfrm>
            <a:off x="3970938" y="2"/>
            <a:ext cx="3037840" cy="462368"/>
          </a:xfrm>
          <a:prstGeom prst="rect">
            <a:avLst/>
          </a:prstGeom>
          <a:noFill/>
          <a:ln w="9525">
            <a:noFill/>
            <a:miter lim="800000"/>
            <a:headEnd/>
            <a:tailEnd/>
          </a:ln>
          <a:effectLst/>
        </p:spPr>
        <p:txBody>
          <a:bodyPr vert="horz" wrap="square" lIns="93164" tIns="46581" rIns="93164" bIns="46581" numCol="1" anchor="t" anchorCtr="0" compatLnSpc="1">
            <a:prstTxWarp prst="textNoShape">
              <a:avLst/>
            </a:prstTxWarp>
          </a:bodyPr>
          <a:lstStyle>
            <a:lvl1pPr algn="r" defTabSz="931692">
              <a:defRPr sz="1200">
                <a:latin typeface="Arial" charset="0"/>
              </a:defRPr>
            </a:lvl1pPr>
          </a:lstStyle>
          <a:p>
            <a:pPr>
              <a:defRPr/>
            </a:pPr>
            <a:endParaRPr lang="en-US"/>
          </a:p>
        </p:txBody>
      </p:sp>
      <p:sp>
        <p:nvSpPr>
          <p:cNvPr id="52228" name="Rectangle 4"/>
          <p:cNvSpPr>
            <a:spLocks noGrp="1" noRot="1" noChangeAspect="1" noChangeArrowheads="1" noTextEdit="1"/>
          </p:cNvSpPr>
          <p:nvPr>
            <p:ph type="sldImg" idx="2"/>
          </p:nvPr>
        </p:nvSpPr>
        <p:spPr bwMode="auto">
          <a:xfrm>
            <a:off x="1195388" y="692150"/>
            <a:ext cx="4619625" cy="3463925"/>
          </a:xfrm>
          <a:prstGeom prst="rect">
            <a:avLst/>
          </a:prstGeom>
          <a:noFill/>
          <a:ln w="9525">
            <a:solidFill>
              <a:srgbClr val="000000"/>
            </a:solidFill>
            <a:miter lim="800000"/>
            <a:headEnd/>
            <a:tailEnd/>
          </a:ln>
        </p:spPr>
      </p:sp>
      <p:sp>
        <p:nvSpPr>
          <p:cNvPr id="6149" name="Rectangle 5"/>
          <p:cNvSpPr>
            <a:spLocks noGrp="1" noChangeArrowheads="1"/>
          </p:cNvSpPr>
          <p:nvPr>
            <p:ph type="body" sz="quarter" idx="3"/>
          </p:nvPr>
        </p:nvSpPr>
        <p:spPr bwMode="auto">
          <a:xfrm>
            <a:off x="701040" y="4386856"/>
            <a:ext cx="5608320" cy="4156475"/>
          </a:xfrm>
          <a:prstGeom prst="rect">
            <a:avLst/>
          </a:prstGeom>
          <a:noFill/>
          <a:ln w="9525">
            <a:noFill/>
            <a:miter lim="800000"/>
            <a:headEnd/>
            <a:tailEnd/>
          </a:ln>
          <a:effectLst/>
        </p:spPr>
        <p:txBody>
          <a:bodyPr vert="horz" wrap="square" lIns="93164" tIns="46581" rIns="93164" bIns="46581"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150" name="Rectangle 6"/>
          <p:cNvSpPr>
            <a:spLocks noGrp="1" noChangeArrowheads="1"/>
          </p:cNvSpPr>
          <p:nvPr>
            <p:ph type="ftr" sz="quarter" idx="4"/>
          </p:nvPr>
        </p:nvSpPr>
        <p:spPr bwMode="auto">
          <a:xfrm>
            <a:off x="0" y="8772099"/>
            <a:ext cx="3037840" cy="462367"/>
          </a:xfrm>
          <a:prstGeom prst="rect">
            <a:avLst/>
          </a:prstGeom>
          <a:noFill/>
          <a:ln w="9525">
            <a:noFill/>
            <a:miter lim="800000"/>
            <a:headEnd/>
            <a:tailEnd/>
          </a:ln>
          <a:effectLst/>
        </p:spPr>
        <p:txBody>
          <a:bodyPr vert="horz" wrap="square" lIns="93164" tIns="46581" rIns="93164" bIns="46581" numCol="1" anchor="b" anchorCtr="0" compatLnSpc="1">
            <a:prstTxWarp prst="textNoShape">
              <a:avLst/>
            </a:prstTxWarp>
          </a:bodyPr>
          <a:lstStyle>
            <a:lvl1pPr algn="l" defTabSz="931692">
              <a:defRPr sz="1200">
                <a:latin typeface="Arial" charset="0"/>
              </a:defRPr>
            </a:lvl1pPr>
          </a:lstStyle>
          <a:p>
            <a:pPr>
              <a:defRPr/>
            </a:pPr>
            <a:endParaRPr lang="en-US"/>
          </a:p>
        </p:txBody>
      </p:sp>
      <p:sp>
        <p:nvSpPr>
          <p:cNvPr id="6151" name="Rectangle 7"/>
          <p:cNvSpPr>
            <a:spLocks noGrp="1" noChangeArrowheads="1"/>
          </p:cNvSpPr>
          <p:nvPr>
            <p:ph type="sldNum" sz="quarter" idx="5"/>
          </p:nvPr>
        </p:nvSpPr>
        <p:spPr bwMode="auto">
          <a:xfrm>
            <a:off x="3970938" y="8772099"/>
            <a:ext cx="3037840" cy="462367"/>
          </a:xfrm>
          <a:prstGeom prst="rect">
            <a:avLst/>
          </a:prstGeom>
          <a:noFill/>
          <a:ln w="9525">
            <a:noFill/>
            <a:miter lim="800000"/>
            <a:headEnd/>
            <a:tailEnd/>
          </a:ln>
          <a:effectLst/>
        </p:spPr>
        <p:txBody>
          <a:bodyPr vert="horz" wrap="square" lIns="93164" tIns="46581" rIns="93164" bIns="46581" numCol="1" anchor="b" anchorCtr="0" compatLnSpc="1">
            <a:prstTxWarp prst="textNoShape">
              <a:avLst/>
            </a:prstTxWarp>
          </a:bodyPr>
          <a:lstStyle>
            <a:lvl1pPr algn="r" defTabSz="931692">
              <a:defRPr sz="1200">
                <a:latin typeface="Arial" charset="0"/>
              </a:defRPr>
            </a:lvl1pPr>
          </a:lstStyle>
          <a:p>
            <a:pPr>
              <a:defRPr/>
            </a:pPr>
            <a:fld id="{4235ECDD-4B40-4B40-8FAA-D1A4A8E49B4B}" type="slidenum">
              <a:rPr lang="en-US"/>
              <a:pPr>
                <a:defRPr/>
              </a:pPr>
              <a:t>‹#›</a:t>
            </a:fld>
            <a:endParaRPr lang="en-US"/>
          </a:p>
        </p:txBody>
      </p:sp>
    </p:spTree>
    <p:extLst>
      <p:ext uri="{BB962C8B-B14F-4D97-AF65-F5344CB8AC3E}">
        <p14:creationId xmlns:p14="http://schemas.microsoft.com/office/powerpoint/2010/main" val="192969603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988124A-F936-4FDF-B470-7110258EA810}"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BEC6CDB-F77B-4E07-8CD8-6A77D7070871}"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01FDFA8D-FF0B-4107-B6B4-4ABCAE222A11}"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04D6FFBB-01EB-4F95-900D-02AEEFD431C6}"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998AC595-7421-40CA-B8A4-7B1E136CD70A}"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3E2451D8-3864-4A1E-9E35-4BF447377CC6}"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540B721F-2C59-4FF6-9858-7BC68F465633}"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C06A5738-A3FE-44AB-AEEE-F0D69F272CFA}"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68D35D80-A2B7-487F-AEC8-BE2A58865C89}"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C4DFF01D-50F7-4613-B797-EF0F8409DCFE}"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CCD24249-244E-48EA-AAE6-1E9C236C2715}"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266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a:latin typeface="+mn-lt"/>
              </a:defRPr>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mn-lt"/>
              </a:defRPr>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mn-lt"/>
              </a:defRPr>
            </a:lvl1pPr>
          </a:lstStyle>
          <a:p>
            <a:pPr>
              <a:defRPr/>
            </a:pPr>
            <a:fld id="{7A8ED020-467A-4025-AFDB-90B0DAC10434}"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oleObject" Target="../embeddings/oleObject3.bin"/><Relationship Id="rId3" Type="http://schemas.openxmlformats.org/officeDocument/2006/relationships/oleObject" Target="../embeddings/oleObject1.bin"/><Relationship Id="rId7" Type="http://schemas.openxmlformats.org/officeDocument/2006/relationships/image" Target="../media/image4.wmf"/><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oleObject" Target="../embeddings/oleObject2.bin"/><Relationship Id="rId5" Type="http://schemas.openxmlformats.org/officeDocument/2006/relationships/image" Target="../media/image3.jpeg"/><Relationship Id="rId10" Type="http://schemas.openxmlformats.org/officeDocument/2006/relationships/oleObject" Target="../embeddings/oleObject4.bin"/><Relationship Id="rId4" Type="http://schemas.openxmlformats.org/officeDocument/2006/relationships/image" Target="../media/image2.wmf"/><Relationship Id="rId9" Type="http://schemas.openxmlformats.org/officeDocument/2006/relationships/image" Target="../media/image5.wmf"/></Relationships>
</file>

<file path=ppt/slides/_rels/slide2.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oleObject" Target="../embeddings/oleObject5.bin"/><Relationship Id="rId1" Type="http://schemas.openxmlformats.org/officeDocument/2006/relationships/slideLayout" Target="../slideLayouts/slideLayout7.xml"/><Relationship Id="rId5" Type="http://schemas.openxmlformats.org/officeDocument/2006/relationships/image" Target="../media/image8.jpeg"/><Relationship Id="rId4" Type="http://schemas.openxmlformats.org/officeDocument/2006/relationships/image" Target="../media/image7.jpeg"/></Relationships>
</file>

<file path=ppt/slides/_rels/slide3.xml.rels><?xml version="1.0" encoding="UTF-8" standalone="yes"?>
<Relationships xmlns="http://schemas.openxmlformats.org/package/2006/relationships"><Relationship Id="rId8" Type="http://schemas.openxmlformats.org/officeDocument/2006/relationships/image" Target="../media/image12.wmf"/><Relationship Id="rId3" Type="http://schemas.openxmlformats.org/officeDocument/2006/relationships/oleObject" Target="../embeddings/oleObject6.bin"/><Relationship Id="rId7" Type="http://schemas.openxmlformats.org/officeDocument/2006/relationships/oleObject" Target="../embeddings/oleObject8.bin"/><Relationship Id="rId2" Type="http://schemas.openxmlformats.org/officeDocument/2006/relationships/image" Target="../media/image9.jpeg"/><Relationship Id="rId1" Type="http://schemas.openxmlformats.org/officeDocument/2006/relationships/slideLayout" Target="../slideLayouts/slideLayout7.xml"/><Relationship Id="rId6" Type="http://schemas.openxmlformats.org/officeDocument/2006/relationships/image" Target="../media/image11.wmf"/><Relationship Id="rId5" Type="http://schemas.openxmlformats.org/officeDocument/2006/relationships/oleObject" Target="../embeddings/oleObject7.bin"/><Relationship Id="rId4" Type="http://schemas.openxmlformats.org/officeDocument/2006/relationships/image" Target="../media/image10.wm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9.bin"/><Relationship Id="rId7" Type="http://schemas.openxmlformats.org/officeDocument/2006/relationships/image" Target="../media/image16.JPG"/><Relationship Id="rId2" Type="http://schemas.openxmlformats.org/officeDocument/2006/relationships/image" Target="../media/image13.jpg"/><Relationship Id="rId1" Type="http://schemas.openxmlformats.org/officeDocument/2006/relationships/slideLayout" Target="../slideLayouts/slideLayout7.xml"/><Relationship Id="rId6" Type="http://schemas.openxmlformats.org/officeDocument/2006/relationships/image" Target="../media/image15.wmf"/><Relationship Id="rId5" Type="http://schemas.openxmlformats.org/officeDocument/2006/relationships/oleObject" Target="../embeddings/oleObject10.bin"/><Relationship Id="rId4" Type="http://schemas.openxmlformats.org/officeDocument/2006/relationships/image" Target="../media/image14.wmf"/></Relationships>
</file>

<file path=ppt/slides/_rels/slide6.xml.rels><?xml version="1.0" encoding="UTF-8" standalone="yes"?>
<Relationships xmlns="http://schemas.openxmlformats.org/package/2006/relationships"><Relationship Id="rId8" Type="http://schemas.openxmlformats.org/officeDocument/2006/relationships/image" Target="../media/image14.wmf"/><Relationship Id="rId13" Type="http://schemas.openxmlformats.org/officeDocument/2006/relationships/image" Target="../media/image23.JPG"/><Relationship Id="rId3" Type="http://schemas.openxmlformats.org/officeDocument/2006/relationships/image" Target="../media/image18.jpeg"/><Relationship Id="rId7" Type="http://schemas.openxmlformats.org/officeDocument/2006/relationships/oleObject" Target="../embeddings/oleObject12.bin"/><Relationship Id="rId12" Type="http://schemas.openxmlformats.org/officeDocument/2006/relationships/image" Target="../media/image22.wmf"/><Relationship Id="rId2" Type="http://schemas.openxmlformats.org/officeDocument/2006/relationships/image" Target="../media/image17.jpeg"/><Relationship Id="rId1" Type="http://schemas.openxmlformats.org/officeDocument/2006/relationships/slideLayout" Target="../slideLayouts/slideLayout7.xml"/><Relationship Id="rId6" Type="http://schemas.openxmlformats.org/officeDocument/2006/relationships/image" Target="../media/image20.wmf"/><Relationship Id="rId11" Type="http://schemas.openxmlformats.org/officeDocument/2006/relationships/oleObject" Target="../embeddings/oleObject14.bin"/><Relationship Id="rId5" Type="http://schemas.openxmlformats.org/officeDocument/2006/relationships/oleObject" Target="../embeddings/oleObject11.bin"/><Relationship Id="rId10" Type="http://schemas.openxmlformats.org/officeDocument/2006/relationships/image" Target="../media/image21.wmf"/><Relationship Id="rId4" Type="http://schemas.openxmlformats.org/officeDocument/2006/relationships/image" Target="../media/image19.jpeg"/><Relationship Id="rId9" Type="http://schemas.openxmlformats.org/officeDocument/2006/relationships/oleObject" Target="../embeddings/oleObject13.bin"/></Relationships>
</file>

<file path=ppt/slides/_rels/slide7.xml.rels><?xml version="1.0" encoding="UTF-8" standalone="yes"?>
<Relationships xmlns="http://schemas.openxmlformats.org/package/2006/relationships"><Relationship Id="rId8" Type="http://schemas.openxmlformats.org/officeDocument/2006/relationships/image" Target="../media/image26.wmf"/><Relationship Id="rId3" Type="http://schemas.openxmlformats.org/officeDocument/2006/relationships/oleObject" Target="../embeddings/oleObject15.bin"/><Relationship Id="rId7" Type="http://schemas.openxmlformats.org/officeDocument/2006/relationships/oleObject" Target="../embeddings/oleObject17.bin"/><Relationship Id="rId2" Type="http://schemas.openxmlformats.org/officeDocument/2006/relationships/image" Target="../media/image24.jpg"/><Relationship Id="rId1" Type="http://schemas.openxmlformats.org/officeDocument/2006/relationships/slideLayout" Target="../slideLayouts/slideLayout7.xml"/><Relationship Id="rId6" Type="http://schemas.openxmlformats.org/officeDocument/2006/relationships/image" Target="../media/image14.wmf"/><Relationship Id="rId11" Type="http://schemas.openxmlformats.org/officeDocument/2006/relationships/image" Target="../media/image28.JPG"/><Relationship Id="rId5" Type="http://schemas.openxmlformats.org/officeDocument/2006/relationships/oleObject" Target="../embeddings/oleObject16.bin"/><Relationship Id="rId10" Type="http://schemas.openxmlformats.org/officeDocument/2006/relationships/image" Target="../media/image27.wmf"/><Relationship Id="rId4" Type="http://schemas.openxmlformats.org/officeDocument/2006/relationships/image" Target="../media/image25.wmf"/><Relationship Id="rId9" Type="http://schemas.openxmlformats.org/officeDocument/2006/relationships/oleObject" Target="../embeddings/oleObject18.bin"/></Relationships>
</file>

<file path=ppt/slides/_rels/slide8.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8" Type="http://schemas.openxmlformats.org/officeDocument/2006/relationships/oleObject" Target="../embeddings/oleObject21.bin"/><Relationship Id="rId13" Type="http://schemas.openxmlformats.org/officeDocument/2006/relationships/image" Target="../media/image35.wmf"/><Relationship Id="rId3" Type="http://schemas.openxmlformats.org/officeDocument/2006/relationships/oleObject" Target="../embeddings/oleObject19.bin"/><Relationship Id="rId7" Type="http://schemas.openxmlformats.org/officeDocument/2006/relationships/image" Target="../media/image32.wmf"/><Relationship Id="rId12" Type="http://schemas.openxmlformats.org/officeDocument/2006/relationships/oleObject" Target="../embeddings/oleObject23.bin"/><Relationship Id="rId2" Type="http://schemas.openxmlformats.org/officeDocument/2006/relationships/image" Target="../media/image30.jpeg"/><Relationship Id="rId1" Type="http://schemas.openxmlformats.org/officeDocument/2006/relationships/slideLayout" Target="../slideLayouts/slideLayout7.xml"/><Relationship Id="rId6" Type="http://schemas.openxmlformats.org/officeDocument/2006/relationships/oleObject" Target="../embeddings/oleObject20.bin"/><Relationship Id="rId11" Type="http://schemas.openxmlformats.org/officeDocument/2006/relationships/image" Target="../media/image34.wmf"/><Relationship Id="rId5" Type="http://schemas.openxmlformats.org/officeDocument/2006/relationships/image" Target="../media/image31.jpeg"/><Relationship Id="rId10" Type="http://schemas.openxmlformats.org/officeDocument/2006/relationships/oleObject" Target="../embeddings/oleObject22.bin"/><Relationship Id="rId4" Type="http://schemas.openxmlformats.org/officeDocument/2006/relationships/image" Target="../media/image14.wmf"/><Relationship Id="rId9" Type="http://schemas.openxmlformats.org/officeDocument/2006/relationships/image" Target="../media/image33.wmf"/></Relationships>
</file>

<file path=ppt/slides/_rels/slide11.xml.rels><?xml version="1.0" encoding="UTF-8" standalone="yes"?>
<Relationships xmlns="http://schemas.openxmlformats.org/package/2006/relationships"><Relationship Id="rId3" Type="http://schemas.openxmlformats.org/officeDocument/2006/relationships/image" Target="../media/image36.wmf"/><Relationship Id="rId7" Type="http://schemas.openxmlformats.org/officeDocument/2006/relationships/image" Target="../media/image38.wmf"/><Relationship Id="rId2" Type="http://schemas.openxmlformats.org/officeDocument/2006/relationships/oleObject" Target="../embeddings/oleObject24.bin"/><Relationship Id="rId1" Type="http://schemas.openxmlformats.org/officeDocument/2006/relationships/slideLayout" Target="../slideLayouts/slideLayout7.xml"/><Relationship Id="rId6" Type="http://schemas.openxmlformats.org/officeDocument/2006/relationships/oleObject" Target="../embeddings/oleObject26.bin"/><Relationship Id="rId5" Type="http://schemas.openxmlformats.org/officeDocument/2006/relationships/image" Target="../media/image37.wmf"/><Relationship Id="rId4" Type="http://schemas.openxmlformats.org/officeDocument/2006/relationships/oleObject" Target="../embeddings/oleObject25.bin"/></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27.bin"/><Relationship Id="rId7" Type="http://schemas.openxmlformats.org/officeDocument/2006/relationships/image" Target="../media/image42.JPG"/><Relationship Id="rId2" Type="http://schemas.openxmlformats.org/officeDocument/2006/relationships/image" Target="../media/image39.jpeg"/><Relationship Id="rId1" Type="http://schemas.openxmlformats.org/officeDocument/2006/relationships/slideLayout" Target="../slideLayouts/slideLayout7.xml"/><Relationship Id="rId6" Type="http://schemas.openxmlformats.org/officeDocument/2006/relationships/image" Target="../media/image41.wmf"/><Relationship Id="rId5" Type="http://schemas.openxmlformats.org/officeDocument/2006/relationships/oleObject" Target="../embeddings/oleObject28.bin"/><Relationship Id="rId4" Type="http://schemas.openxmlformats.org/officeDocument/2006/relationships/image" Target="../media/image40.wmf"/></Relationships>
</file>

<file path=ppt/slides/_rels/slide14.xml.rels><?xml version="1.0" encoding="UTF-8" standalone="yes"?>
<Relationships xmlns="http://schemas.openxmlformats.org/package/2006/relationships"><Relationship Id="rId8" Type="http://schemas.openxmlformats.org/officeDocument/2006/relationships/image" Target="../media/image46.wmf"/><Relationship Id="rId3" Type="http://schemas.openxmlformats.org/officeDocument/2006/relationships/oleObject" Target="../embeddings/oleObject29.bin"/><Relationship Id="rId7" Type="http://schemas.openxmlformats.org/officeDocument/2006/relationships/oleObject" Target="../embeddings/oleObject31.bin"/><Relationship Id="rId2" Type="http://schemas.openxmlformats.org/officeDocument/2006/relationships/image" Target="../media/image43.jpg"/><Relationship Id="rId1" Type="http://schemas.openxmlformats.org/officeDocument/2006/relationships/slideLayout" Target="../slideLayouts/slideLayout7.xml"/><Relationship Id="rId6" Type="http://schemas.openxmlformats.org/officeDocument/2006/relationships/image" Target="../media/image45.wmf"/><Relationship Id="rId5" Type="http://schemas.openxmlformats.org/officeDocument/2006/relationships/oleObject" Target="../embeddings/oleObject30.bin"/><Relationship Id="rId4" Type="http://schemas.openxmlformats.org/officeDocument/2006/relationships/image" Target="../media/image44.wmf"/></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oleObject" Target="../embeddings/oleObject32.bin"/><Relationship Id="rId2" Type="http://schemas.openxmlformats.org/officeDocument/2006/relationships/image" Target="../media/image47.jpeg"/><Relationship Id="rId1" Type="http://schemas.openxmlformats.org/officeDocument/2006/relationships/slideLayout" Target="../slideLayouts/slideLayout7.xml"/><Relationship Id="rId6" Type="http://schemas.openxmlformats.org/officeDocument/2006/relationships/image" Target="../media/image50.JPG"/><Relationship Id="rId5" Type="http://schemas.openxmlformats.org/officeDocument/2006/relationships/image" Target="../media/image49.jpeg"/><Relationship Id="rId4" Type="http://schemas.openxmlformats.org/officeDocument/2006/relationships/image" Target="../media/image48.wmf"/></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33.bin"/><Relationship Id="rId2" Type="http://schemas.openxmlformats.org/officeDocument/2006/relationships/image" Target="../media/image51.jpeg"/><Relationship Id="rId1" Type="http://schemas.openxmlformats.org/officeDocument/2006/relationships/slideLayout" Target="../slideLayouts/slideLayout7.xml"/><Relationship Id="rId5" Type="http://schemas.openxmlformats.org/officeDocument/2006/relationships/image" Target="../media/image53.JPG"/><Relationship Id="rId4" Type="http://schemas.openxmlformats.org/officeDocument/2006/relationships/image" Target="../media/image52.wmf"/></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34.bin"/><Relationship Id="rId2" Type="http://schemas.openxmlformats.org/officeDocument/2006/relationships/image" Target="../media/image54.JPG"/><Relationship Id="rId1" Type="http://schemas.openxmlformats.org/officeDocument/2006/relationships/slideLayout" Target="../slideLayouts/slideLayout7.xml"/><Relationship Id="rId4" Type="http://schemas.openxmlformats.org/officeDocument/2006/relationships/image" Target="../media/image55.wmf"/></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descr="31_02_Figure.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971032" y="3777740"/>
            <a:ext cx="2587752" cy="2705610"/>
          </a:xfrm>
          <a:prstGeom prst="rect">
            <a:avLst/>
          </a:prstGeom>
        </p:spPr>
      </p:pic>
      <p:sp>
        <p:nvSpPr>
          <p:cNvPr id="6" name="Slide Number Placeholder 3"/>
          <p:cNvSpPr>
            <a:spLocks noGrp="1"/>
          </p:cNvSpPr>
          <p:nvPr>
            <p:ph type="sldNum" sz="quarter" idx="12"/>
          </p:nvPr>
        </p:nvSpPr>
        <p:spPr/>
        <p:txBody>
          <a:bodyPr/>
          <a:lstStyle/>
          <a:p>
            <a:pPr>
              <a:defRPr/>
            </a:pPr>
            <a:fld id="{C6FF9041-1CCA-4C78-A9CF-A6C1E80A420C}" type="slidenum">
              <a:rPr lang="en-US"/>
              <a:pPr>
                <a:defRPr/>
              </a:pPr>
              <a:t>1</a:t>
            </a:fld>
            <a:endParaRPr lang="en-US" dirty="0"/>
          </a:p>
        </p:txBody>
      </p:sp>
      <p:sp>
        <p:nvSpPr>
          <p:cNvPr id="27651" name="Rectangle 4"/>
          <p:cNvSpPr>
            <a:spLocks noChangeArrowheads="1"/>
          </p:cNvSpPr>
          <p:nvPr/>
        </p:nvSpPr>
        <p:spPr bwMode="auto">
          <a:xfrm>
            <a:off x="304797" y="1366172"/>
            <a:ext cx="5199892" cy="2215991"/>
          </a:xfrm>
          <a:prstGeom prst="rect">
            <a:avLst/>
          </a:prstGeom>
          <a:noFill/>
          <a:ln w="9525">
            <a:noFill/>
            <a:miter lim="800000"/>
            <a:headEnd/>
            <a:tailEnd/>
          </a:ln>
        </p:spPr>
        <p:txBody>
          <a:bodyPr wrap="square">
            <a:spAutoFit/>
          </a:bodyPr>
          <a:lstStyle/>
          <a:p>
            <a:pPr algn="just">
              <a:spcAft>
                <a:spcPts val="1200"/>
              </a:spcAft>
            </a:pPr>
            <a:r>
              <a:rPr lang="en-US" dirty="0"/>
              <a:t>An </a:t>
            </a:r>
            <a:r>
              <a:rPr lang="en-US" i="1" dirty="0">
                <a:solidFill>
                  <a:srgbClr val="0000FF"/>
                </a:solidFill>
              </a:rPr>
              <a:t>AC source </a:t>
            </a:r>
            <a:r>
              <a:rPr lang="en-US" dirty="0"/>
              <a:t>is a device that supplies a sinusoidally varying voltage or current. An </a:t>
            </a:r>
            <a:r>
              <a:rPr lang="en-US" dirty="0">
                <a:solidFill>
                  <a:srgbClr val="0000FF"/>
                </a:solidFill>
              </a:rPr>
              <a:t>AC voltage </a:t>
            </a:r>
            <a:r>
              <a:rPr lang="en-US" dirty="0"/>
              <a:t>can be described by</a:t>
            </a:r>
          </a:p>
          <a:p>
            <a:pPr algn="just">
              <a:spcAft>
                <a:spcPts val="600"/>
              </a:spcAft>
            </a:pPr>
            <a:endParaRPr lang="en-US" altLang="en-US" dirty="0"/>
          </a:p>
          <a:p>
            <a:pPr algn="just">
              <a:spcAft>
                <a:spcPts val="600"/>
              </a:spcAft>
            </a:pPr>
            <a:endParaRPr lang="en-US" altLang="en-US" dirty="0"/>
          </a:p>
          <a:p>
            <a:pPr algn="just">
              <a:spcBef>
                <a:spcPts val="1200"/>
              </a:spcBef>
              <a:spcAft>
                <a:spcPts val="0"/>
              </a:spcAft>
            </a:pPr>
            <a:r>
              <a:rPr lang="en-US" altLang="en-US" dirty="0"/>
              <a:t>A similar expression holds for </a:t>
            </a:r>
            <a:r>
              <a:rPr lang="en-US" altLang="en-US" dirty="0">
                <a:solidFill>
                  <a:srgbClr val="0000FF"/>
                </a:solidFill>
              </a:rPr>
              <a:t>AC current:</a:t>
            </a:r>
            <a:endParaRPr lang="en-US" altLang="en-US" dirty="0"/>
          </a:p>
        </p:txBody>
      </p:sp>
      <p:sp>
        <p:nvSpPr>
          <p:cNvPr id="8" name="Rectangle 7"/>
          <p:cNvSpPr/>
          <p:nvPr/>
        </p:nvSpPr>
        <p:spPr>
          <a:xfrm>
            <a:off x="304798" y="228005"/>
            <a:ext cx="8628889" cy="1200329"/>
          </a:xfrm>
          <a:prstGeom prst="rect">
            <a:avLst/>
          </a:prstGeom>
        </p:spPr>
        <p:txBody>
          <a:bodyPr wrap="square">
            <a:spAutoFit/>
          </a:bodyPr>
          <a:lstStyle/>
          <a:p>
            <a:pPr>
              <a:spcAft>
                <a:spcPts val="600"/>
              </a:spcAft>
            </a:pPr>
            <a:r>
              <a:rPr lang="en-US" sz="2400" b="1" u="sng" dirty="0">
                <a:solidFill>
                  <a:srgbClr val="990000"/>
                </a:solidFill>
                <a:latin typeface="Arial" charset="0"/>
                <a:ea typeface="Arial Unicode MS" pitchFamily="34" charset="-128"/>
              </a:rPr>
              <a:t>Chapter 31 Alternating Current</a:t>
            </a:r>
          </a:p>
          <a:p>
            <a:pPr algn="l">
              <a:spcAft>
                <a:spcPts val="600"/>
              </a:spcAft>
            </a:pPr>
            <a:r>
              <a:rPr lang="en-US" sz="2000" b="1" u="sng" dirty="0">
                <a:solidFill>
                  <a:srgbClr val="660066"/>
                </a:solidFill>
                <a:latin typeface="Arial" charset="0"/>
              </a:rPr>
              <a:t>December 4 Phasors</a:t>
            </a:r>
          </a:p>
          <a:p>
            <a:pPr algn="l">
              <a:spcAft>
                <a:spcPts val="600"/>
              </a:spcAft>
            </a:pPr>
            <a:r>
              <a:rPr lang="en-US" b="1" u="sng" dirty="0">
                <a:solidFill>
                  <a:srgbClr val="800080"/>
                </a:solidFill>
                <a:latin typeface="+mn-lt"/>
              </a:rPr>
              <a:t>31.1 Phasors and alternating currents</a:t>
            </a:r>
          </a:p>
        </p:txBody>
      </p:sp>
      <p:graphicFrame>
        <p:nvGraphicFramePr>
          <p:cNvPr id="16" name="Object 15"/>
          <p:cNvGraphicFramePr>
            <a:graphicFrameLocks noChangeAspect="1"/>
          </p:cNvGraphicFramePr>
          <p:nvPr>
            <p:extLst>
              <p:ext uri="{D42A27DB-BD31-4B8C-83A1-F6EECF244321}">
                <p14:modId xmlns:p14="http://schemas.microsoft.com/office/powerpoint/2010/main" val="3184652213"/>
              </p:ext>
            </p:extLst>
          </p:nvPr>
        </p:nvGraphicFramePr>
        <p:xfrm>
          <a:off x="451874" y="2513278"/>
          <a:ext cx="1223962" cy="265112"/>
        </p:xfrm>
        <a:graphic>
          <a:graphicData uri="http://schemas.openxmlformats.org/presentationml/2006/ole">
            <mc:AlternateContent xmlns:mc="http://schemas.openxmlformats.org/markup-compatibility/2006">
              <mc:Choice xmlns:v="urn:schemas-microsoft-com:vml" Requires="v">
                <p:oleObj name="Equation" r:id="rId3" imgW="761760" imgH="164880" progId="Equation.DSMT4">
                  <p:embed/>
                </p:oleObj>
              </mc:Choice>
              <mc:Fallback>
                <p:oleObj name="Equation" r:id="rId3" imgW="761760" imgH="164880" progId="Equation.DSMT4">
                  <p:embed/>
                  <p:pic>
                    <p:nvPicPr>
                      <p:cNvPr id="14" name="Object 13"/>
                      <p:cNvPicPr/>
                      <p:nvPr/>
                    </p:nvPicPr>
                    <p:blipFill>
                      <a:blip r:embed="rId4"/>
                      <a:stretch>
                        <a:fillRect/>
                      </a:stretch>
                    </p:blipFill>
                    <p:spPr>
                      <a:xfrm>
                        <a:off x="451874" y="2513278"/>
                        <a:ext cx="1223962" cy="265112"/>
                      </a:xfrm>
                      <a:prstGeom prst="rect">
                        <a:avLst/>
                      </a:prstGeom>
                      <a:solidFill>
                        <a:srgbClr val="FFFFCC"/>
                      </a:solidFill>
                      <a:ln w="15875">
                        <a:solidFill>
                          <a:srgbClr val="0000FF"/>
                        </a:solidFill>
                      </a:ln>
                    </p:spPr>
                  </p:pic>
                </p:oleObj>
              </mc:Fallback>
            </mc:AlternateContent>
          </a:graphicData>
        </a:graphic>
      </p:graphicFrame>
      <p:pic>
        <p:nvPicPr>
          <p:cNvPr id="13" name="Picture 12" descr="31_01_Figure.jp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842288" y="1055420"/>
            <a:ext cx="2589459" cy="2371612"/>
          </a:xfrm>
          <a:prstGeom prst="rect">
            <a:avLst/>
          </a:prstGeom>
        </p:spPr>
      </p:pic>
      <p:graphicFrame>
        <p:nvGraphicFramePr>
          <p:cNvPr id="15" name="Object 14"/>
          <p:cNvGraphicFramePr>
            <a:graphicFrameLocks noChangeAspect="1"/>
          </p:cNvGraphicFramePr>
          <p:nvPr>
            <p:extLst>
              <p:ext uri="{D42A27DB-BD31-4B8C-83A1-F6EECF244321}">
                <p14:modId xmlns:p14="http://schemas.microsoft.com/office/powerpoint/2010/main" val="583270495"/>
              </p:ext>
            </p:extLst>
          </p:nvPr>
        </p:nvGraphicFramePr>
        <p:xfrm>
          <a:off x="2138934" y="2084653"/>
          <a:ext cx="2713038" cy="1122362"/>
        </p:xfrm>
        <a:graphic>
          <a:graphicData uri="http://schemas.openxmlformats.org/presentationml/2006/ole">
            <mc:AlternateContent xmlns:mc="http://schemas.openxmlformats.org/markup-compatibility/2006">
              <mc:Choice xmlns:v="urn:schemas-microsoft-com:vml" Requires="v">
                <p:oleObj name="Equation" r:id="rId6" imgW="1688760" imgH="698400" progId="Equation.DSMT4">
                  <p:embed/>
                </p:oleObj>
              </mc:Choice>
              <mc:Fallback>
                <p:oleObj name="Equation" r:id="rId6" imgW="1688760" imgH="698400" progId="Equation.DSMT4">
                  <p:embed/>
                  <p:pic>
                    <p:nvPicPr>
                      <p:cNvPr id="16" name="Object 15"/>
                      <p:cNvPicPr/>
                      <p:nvPr/>
                    </p:nvPicPr>
                    <p:blipFill>
                      <a:blip r:embed="rId7"/>
                      <a:stretch>
                        <a:fillRect/>
                      </a:stretch>
                    </p:blipFill>
                    <p:spPr>
                      <a:xfrm>
                        <a:off x="2138934" y="2084653"/>
                        <a:ext cx="2713038" cy="1122362"/>
                      </a:xfrm>
                      <a:prstGeom prst="rect">
                        <a:avLst/>
                      </a:prstGeom>
                      <a:noFill/>
                      <a:ln w="15875">
                        <a:noFill/>
                      </a:ln>
                    </p:spPr>
                  </p:pic>
                </p:oleObj>
              </mc:Fallback>
            </mc:AlternateContent>
          </a:graphicData>
        </a:graphic>
      </p:graphicFrame>
      <p:graphicFrame>
        <p:nvGraphicFramePr>
          <p:cNvPr id="19" name="Object 18"/>
          <p:cNvGraphicFramePr>
            <a:graphicFrameLocks noChangeAspect="1"/>
          </p:cNvGraphicFramePr>
          <p:nvPr>
            <p:extLst>
              <p:ext uri="{D42A27DB-BD31-4B8C-83A1-F6EECF244321}">
                <p14:modId xmlns:p14="http://schemas.microsoft.com/office/powerpoint/2010/main" val="2444422104"/>
              </p:ext>
            </p:extLst>
          </p:nvPr>
        </p:nvGraphicFramePr>
        <p:xfrm>
          <a:off x="451874" y="3656631"/>
          <a:ext cx="1182687" cy="265113"/>
        </p:xfrm>
        <a:graphic>
          <a:graphicData uri="http://schemas.openxmlformats.org/presentationml/2006/ole">
            <mc:AlternateContent xmlns:mc="http://schemas.openxmlformats.org/markup-compatibility/2006">
              <mc:Choice xmlns:v="urn:schemas-microsoft-com:vml" Requires="v">
                <p:oleObj name="Equation" r:id="rId8" imgW="736560" imgH="164880" progId="Equation.DSMT4">
                  <p:embed/>
                </p:oleObj>
              </mc:Choice>
              <mc:Fallback>
                <p:oleObj name="Equation" r:id="rId8" imgW="736560" imgH="164880" progId="Equation.DSMT4">
                  <p:embed/>
                  <p:pic>
                    <p:nvPicPr>
                      <p:cNvPr id="16" name="Object 15"/>
                      <p:cNvPicPr/>
                      <p:nvPr/>
                    </p:nvPicPr>
                    <p:blipFill>
                      <a:blip r:embed="rId9"/>
                      <a:stretch>
                        <a:fillRect/>
                      </a:stretch>
                    </p:blipFill>
                    <p:spPr>
                      <a:xfrm>
                        <a:off x="451874" y="3656631"/>
                        <a:ext cx="1182687" cy="265113"/>
                      </a:xfrm>
                      <a:prstGeom prst="rect">
                        <a:avLst/>
                      </a:prstGeom>
                      <a:solidFill>
                        <a:srgbClr val="FFFFCC"/>
                      </a:solidFill>
                      <a:ln w="15875">
                        <a:solidFill>
                          <a:srgbClr val="0000FF"/>
                        </a:solidFill>
                      </a:ln>
                    </p:spPr>
                  </p:pic>
                </p:oleObj>
              </mc:Fallback>
            </mc:AlternateContent>
          </a:graphicData>
        </a:graphic>
      </p:graphicFrame>
      <p:sp>
        <p:nvSpPr>
          <p:cNvPr id="2" name="Rectangle 1"/>
          <p:cNvSpPr/>
          <p:nvPr/>
        </p:nvSpPr>
        <p:spPr>
          <a:xfrm>
            <a:off x="304797" y="4051076"/>
            <a:ext cx="5537491" cy="2539157"/>
          </a:xfrm>
          <a:prstGeom prst="rect">
            <a:avLst/>
          </a:prstGeom>
        </p:spPr>
        <p:txBody>
          <a:bodyPr wrap="square">
            <a:spAutoFit/>
          </a:bodyPr>
          <a:lstStyle/>
          <a:p>
            <a:pPr algn="l">
              <a:spcAft>
                <a:spcPts val="600"/>
              </a:spcAft>
            </a:pPr>
            <a:r>
              <a:rPr lang="en-US" b="1" u="sng" dirty="0">
                <a:solidFill>
                  <a:srgbClr val="800080"/>
                </a:solidFill>
              </a:rPr>
              <a:t>Phasor diagrams:</a:t>
            </a:r>
          </a:p>
          <a:p>
            <a:pPr algn="l"/>
            <a:r>
              <a:rPr lang="en-US" dirty="0"/>
              <a:t>An AC current (or voltage) can be visually represented by a </a:t>
            </a:r>
            <a:r>
              <a:rPr lang="en-US" i="1" dirty="0">
                <a:solidFill>
                  <a:srgbClr val="0000FF"/>
                </a:solidFill>
              </a:rPr>
              <a:t>phasor</a:t>
            </a:r>
            <a:r>
              <a:rPr lang="en-US" dirty="0"/>
              <a:t>. In the figure, a vector (phasor) with length </a:t>
            </a:r>
            <a:r>
              <a:rPr lang="en-US" i="1" dirty="0"/>
              <a:t>I</a:t>
            </a:r>
            <a:r>
              <a:rPr lang="en-US" dirty="0"/>
              <a:t> is rotating counterclockwise at an angular velocity </a:t>
            </a:r>
            <a:r>
              <a:rPr lang="en-US" i="1" dirty="0">
                <a:latin typeface="Symbol" panose="05050102010706020507" pitchFamily="18" charset="2"/>
              </a:rPr>
              <a:t>w</a:t>
            </a:r>
            <a:r>
              <a:rPr lang="en-US" dirty="0"/>
              <a:t>, starting from the </a:t>
            </a:r>
            <a:r>
              <a:rPr lang="en-US" i="1" dirty="0"/>
              <a:t>x</a:t>
            </a:r>
            <a:r>
              <a:rPr lang="en-US" dirty="0"/>
              <a:t>-axis. </a:t>
            </a:r>
            <a:r>
              <a:rPr lang="en-US" dirty="0">
                <a:solidFill>
                  <a:srgbClr val="0000FF"/>
                </a:solidFill>
              </a:rPr>
              <a:t>The projection of the phasor on</a:t>
            </a:r>
          </a:p>
          <a:p>
            <a:pPr algn="l">
              <a:spcBef>
                <a:spcPts val="600"/>
              </a:spcBef>
            </a:pPr>
            <a:r>
              <a:rPr lang="en-US" dirty="0">
                <a:solidFill>
                  <a:srgbClr val="0000FF"/>
                </a:solidFill>
              </a:rPr>
              <a:t>the </a:t>
            </a:r>
            <a:r>
              <a:rPr lang="en-US" i="1" dirty="0">
                <a:solidFill>
                  <a:srgbClr val="0000FF"/>
                </a:solidFill>
              </a:rPr>
              <a:t>x</a:t>
            </a:r>
            <a:r>
              <a:rPr lang="en-US" dirty="0">
                <a:solidFill>
                  <a:srgbClr val="0000FF"/>
                </a:solidFill>
              </a:rPr>
              <a:t>-axis is the instantaneous current</a:t>
            </a:r>
          </a:p>
          <a:p>
            <a:pPr algn="l">
              <a:spcBef>
                <a:spcPts val="600"/>
              </a:spcBef>
            </a:pPr>
            <a:r>
              <a:rPr lang="en-US" dirty="0"/>
              <a:t>Phasors are useful when we need to add several voltages or currents together. </a:t>
            </a:r>
          </a:p>
        </p:txBody>
      </p:sp>
      <p:graphicFrame>
        <p:nvGraphicFramePr>
          <p:cNvPr id="21" name="Object 20"/>
          <p:cNvGraphicFramePr>
            <a:graphicFrameLocks noChangeAspect="1"/>
          </p:cNvGraphicFramePr>
          <p:nvPr>
            <p:extLst>
              <p:ext uri="{D42A27DB-BD31-4B8C-83A1-F6EECF244321}">
                <p14:modId xmlns:p14="http://schemas.microsoft.com/office/powerpoint/2010/main" val="1572791016"/>
              </p:ext>
            </p:extLst>
          </p:nvPr>
        </p:nvGraphicFramePr>
        <p:xfrm>
          <a:off x="3893130" y="5636987"/>
          <a:ext cx="1182687" cy="265113"/>
        </p:xfrm>
        <a:graphic>
          <a:graphicData uri="http://schemas.openxmlformats.org/presentationml/2006/ole">
            <mc:AlternateContent xmlns:mc="http://schemas.openxmlformats.org/markup-compatibility/2006">
              <mc:Choice xmlns:v="urn:schemas-microsoft-com:vml" Requires="v">
                <p:oleObj name="Equation" r:id="rId10" imgW="736560" imgH="164880" progId="Equation.DSMT4">
                  <p:embed/>
                </p:oleObj>
              </mc:Choice>
              <mc:Fallback>
                <p:oleObj name="Equation" r:id="rId10" imgW="736560" imgH="164880" progId="Equation.DSMT4">
                  <p:embed/>
                  <p:pic>
                    <p:nvPicPr>
                      <p:cNvPr id="19" name="Object 18"/>
                      <p:cNvPicPr/>
                      <p:nvPr/>
                    </p:nvPicPr>
                    <p:blipFill>
                      <a:blip r:embed="rId9"/>
                      <a:stretch>
                        <a:fillRect/>
                      </a:stretch>
                    </p:blipFill>
                    <p:spPr>
                      <a:xfrm>
                        <a:off x="3893130" y="5636987"/>
                        <a:ext cx="1182687" cy="265113"/>
                      </a:xfrm>
                      <a:prstGeom prst="rect">
                        <a:avLst/>
                      </a:prstGeom>
                      <a:noFill/>
                      <a:ln w="15875">
                        <a:noFill/>
                      </a:ln>
                    </p:spPr>
                  </p:pic>
                </p:oleObj>
              </mc:Fallback>
            </mc:AlternateContent>
          </a:graphicData>
        </a:graphic>
      </p:graphicFrame>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540B721F-2C59-4FF6-9858-7BC68F465633}" type="slidenum">
              <a:rPr lang="en-US" smtClean="0"/>
              <a:pPr>
                <a:defRPr/>
              </a:pPr>
              <a:t>2</a:t>
            </a:fld>
            <a:endParaRPr lang="en-US"/>
          </a:p>
        </p:txBody>
      </p:sp>
      <p:sp>
        <p:nvSpPr>
          <p:cNvPr id="3" name="Rectangle 2"/>
          <p:cNvSpPr/>
          <p:nvPr/>
        </p:nvSpPr>
        <p:spPr>
          <a:xfrm>
            <a:off x="460245" y="273827"/>
            <a:ext cx="8336283" cy="1000274"/>
          </a:xfrm>
          <a:prstGeom prst="rect">
            <a:avLst/>
          </a:prstGeom>
        </p:spPr>
        <p:txBody>
          <a:bodyPr wrap="square">
            <a:spAutoFit/>
          </a:bodyPr>
          <a:lstStyle/>
          <a:p>
            <a:pPr algn="l">
              <a:spcAft>
                <a:spcPts val="600"/>
              </a:spcAft>
            </a:pPr>
            <a:r>
              <a:rPr lang="en-US" b="1" u="sng" dirty="0">
                <a:solidFill>
                  <a:srgbClr val="800080"/>
                </a:solidFill>
              </a:rPr>
              <a:t>Rectified AC current:</a:t>
            </a:r>
          </a:p>
          <a:p>
            <a:pPr algn="l"/>
            <a:r>
              <a:rPr lang="en-US" dirty="0"/>
              <a:t>A </a:t>
            </a:r>
            <a:r>
              <a:rPr lang="en-US" i="1" dirty="0">
                <a:solidFill>
                  <a:srgbClr val="0000FF"/>
                </a:solidFill>
              </a:rPr>
              <a:t>full-wave rectifier circuit</a:t>
            </a:r>
            <a:r>
              <a:rPr lang="en-US" dirty="0"/>
              <a:t> can make the current going in one direction in an appliance. To measure an AC current, we can use its </a:t>
            </a:r>
            <a:r>
              <a:rPr lang="en-US" i="1" dirty="0">
                <a:solidFill>
                  <a:srgbClr val="0000FF"/>
                </a:solidFill>
              </a:rPr>
              <a:t>rectified average current.   </a:t>
            </a:r>
          </a:p>
        </p:txBody>
      </p:sp>
      <p:graphicFrame>
        <p:nvGraphicFramePr>
          <p:cNvPr id="5" name="Object 4"/>
          <p:cNvGraphicFramePr>
            <a:graphicFrameLocks noChangeAspect="1"/>
          </p:cNvGraphicFramePr>
          <p:nvPr>
            <p:extLst>
              <p:ext uri="{D42A27DB-BD31-4B8C-83A1-F6EECF244321}">
                <p14:modId xmlns:p14="http://schemas.microsoft.com/office/powerpoint/2010/main" val="494037950"/>
              </p:ext>
            </p:extLst>
          </p:nvPr>
        </p:nvGraphicFramePr>
        <p:xfrm>
          <a:off x="517525" y="1355725"/>
          <a:ext cx="3730625" cy="631825"/>
        </p:xfrm>
        <a:graphic>
          <a:graphicData uri="http://schemas.openxmlformats.org/presentationml/2006/ole">
            <mc:AlternateContent xmlns:mc="http://schemas.openxmlformats.org/markup-compatibility/2006">
              <mc:Choice xmlns:v="urn:schemas-microsoft-com:vml" Requires="v">
                <p:oleObj name="Equation" r:id="rId2" imgW="2323800" imgH="393480" progId="Equation.DSMT4">
                  <p:embed/>
                </p:oleObj>
              </mc:Choice>
              <mc:Fallback>
                <p:oleObj name="Equation" r:id="rId2" imgW="2323800" imgH="393480" progId="Equation.DSMT4">
                  <p:embed/>
                  <p:pic>
                    <p:nvPicPr>
                      <p:cNvPr id="21" name="Object 20"/>
                      <p:cNvPicPr/>
                      <p:nvPr/>
                    </p:nvPicPr>
                    <p:blipFill>
                      <a:blip r:embed="rId3"/>
                      <a:stretch>
                        <a:fillRect/>
                      </a:stretch>
                    </p:blipFill>
                    <p:spPr>
                      <a:xfrm>
                        <a:off x="517525" y="1355725"/>
                        <a:ext cx="3730625" cy="631825"/>
                      </a:xfrm>
                      <a:prstGeom prst="rect">
                        <a:avLst/>
                      </a:prstGeom>
                      <a:noFill/>
                      <a:ln w="15875">
                        <a:noFill/>
                      </a:ln>
                    </p:spPr>
                  </p:pic>
                </p:oleObj>
              </mc:Fallback>
            </mc:AlternateContent>
          </a:graphicData>
        </a:graphic>
      </p:graphicFrame>
      <p:pic>
        <p:nvPicPr>
          <p:cNvPr id="8" name="Picture 7" descr="31_03_FigureA.jp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31976" y="2508241"/>
            <a:ext cx="2261616" cy="3411809"/>
          </a:xfrm>
          <a:prstGeom prst="rect">
            <a:avLst/>
          </a:prstGeom>
        </p:spPr>
      </p:pic>
      <p:pic>
        <p:nvPicPr>
          <p:cNvPr id="9" name="Picture 8" descr="31_03_FigureB.jp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272393" y="2864057"/>
            <a:ext cx="2774328" cy="2700175"/>
          </a:xfrm>
          <a:prstGeom prst="rect">
            <a:avLst/>
          </a:prstGeom>
        </p:spPr>
      </p:pic>
    </p:spTree>
    <p:extLst>
      <p:ext uri="{BB962C8B-B14F-4D97-AF65-F5344CB8AC3E}">
        <p14:creationId xmlns:p14="http://schemas.microsoft.com/office/powerpoint/2010/main" val="16678000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540B721F-2C59-4FF6-9858-7BC68F465633}" type="slidenum">
              <a:rPr lang="en-US" smtClean="0"/>
              <a:pPr>
                <a:defRPr/>
              </a:pPr>
              <a:t>3</a:t>
            </a:fld>
            <a:endParaRPr lang="en-US"/>
          </a:p>
        </p:txBody>
      </p:sp>
      <p:sp>
        <p:nvSpPr>
          <p:cNvPr id="3" name="Rectangle 2"/>
          <p:cNvSpPr/>
          <p:nvPr/>
        </p:nvSpPr>
        <p:spPr>
          <a:xfrm>
            <a:off x="451101" y="255539"/>
            <a:ext cx="5337051" cy="2539157"/>
          </a:xfrm>
          <a:prstGeom prst="rect">
            <a:avLst/>
          </a:prstGeom>
        </p:spPr>
        <p:txBody>
          <a:bodyPr wrap="square">
            <a:spAutoFit/>
          </a:bodyPr>
          <a:lstStyle/>
          <a:p>
            <a:pPr algn="l">
              <a:spcAft>
                <a:spcPts val="600"/>
              </a:spcAft>
            </a:pPr>
            <a:r>
              <a:rPr lang="en-US" b="1" u="sng" dirty="0">
                <a:solidFill>
                  <a:srgbClr val="800080"/>
                </a:solidFill>
              </a:rPr>
              <a:t>Root-mean-square values:</a:t>
            </a:r>
          </a:p>
          <a:p>
            <a:pPr algn="l"/>
            <a:r>
              <a:rPr lang="en-US" dirty="0"/>
              <a:t>The </a:t>
            </a:r>
            <a:r>
              <a:rPr lang="en-US" i="1" dirty="0">
                <a:solidFill>
                  <a:srgbClr val="0000FF"/>
                </a:solidFill>
              </a:rPr>
              <a:t>root-mean-square current </a:t>
            </a:r>
            <a:r>
              <a:rPr lang="en-US" dirty="0"/>
              <a:t>of an AC current is</a:t>
            </a:r>
          </a:p>
          <a:p>
            <a:pPr algn="l"/>
            <a:endParaRPr lang="en-US" dirty="0"/>
          </a:p>
          <a:p>
            <a:pPr algn="l"/>
            <a:r>
              <a:rPr lang="en-US" dirty="0"/>
              <a:t>defined as</a:t>
            </a:r>
          </a:p>
          <a:p>
            <a:pPr algn="l"/>
            <a:endParaRPr lang="en-US" i="1" dirty="0">
              <a:solidFill>
                <a:srgbClr val="0000FF"/>
              </a:solidFill>
            </a:endParaRPr>
          </a:p>
          <a:p>
            <a:pPr algn="l">
              <a:spcAft>
                <a:spcPts val="1200"/>
              </a:spcAft>
            </a:pPr>
            <a:r>
              <a:rPr lang="en-US" dirty="0"/>
              <a:t>It  is “</a:t>
            </a:r>
            <a:r>
              <a:rPr lang="en-US" dirty="0">
                <a:solidFill>
                  <a:srgbClr val="0000FF"/>
                </a:solidFill>
              </a:rPr>
              <a:t>the </a:t>
            </a:r>
            <a:r>
              <a:rPr lang="en-US" dirty="0">
                <a:solidFill>
                  <a:srgbClr val="C00000"/>
                </a:solidFill>
              </a:rPr>
              <a:t>r</a:t>
            </a:r>
            <a:r>
              <a:rPr lang="en-US" dirty="0">
                <a:solidFill>
                  <a:srgbClr val="0000FF"/>
                </a:solidFill>
              </a:rPr>
              <a:t>oot of the </a:t>
            </a:r>
            <a:r>
              <a:rPr lang="en-US" dirty="0">
                <a:solidFill>
                  <a:srgbClr val="C00000"/>
                </a:solidFill>
              </a:rPr>
              <a:t>m</a:t>
            </a:r>
            <a:r>
              <a:rPr lang="en-US" dirty="0">
                <a:solidFill>
                  <a:srgbClr val="0000FF"/>
                </a:solidFill>
              </a:rPr>
              <a:t>ean of the </a:t>
            </a:r>
            <a:r>
              <a:rPr lang="en-US" dirty="0">
                <a:solidFill>
                  <a:srgbClr val="C00000"/>
                </a:solidFill>
              </a:rPr>
              <a:t>s</a:t>
            </a:r>
            <a:r>
              <a:rPr lang="en-US" dirty="0">
                <a:solidFill>
                  <a:srgbClr val="0000FF"/>
                </a:solidFill>
              </a:rPr>
              <a:t>quare</a:t>
            </a:r>
            <a:r>
              <a:rPr lang="en-US" dirty="0"/>
              <a:t>” of the current.</a:t>
            </a:r>
          </a:p>
          <a:p>
            <a:pPr algn="l"/>
            <a:endParaRPr lang="en-US" dirty="0"/>
          </a:p>
          <a:p>
            <a:pPr algn="l"/>
            <a:r>
              <a:rPr lang="en-US" dirty="0"/>
              <a:t>For </a:t>
            </a:r>
            <a:r>
              <a:rPr lang="en-US" i="1" dirty="0"/>
              <a:t>  </a:t>
            </a:r>
          </a:p>
        </p:txBody>
      </p:sp>
      <p:pic>
        <p:nvPicPr>
          <p:cNvPr id="4" name="Picture 3" descr="31_04_Figure.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88152" y="714966"/>
            <a:ext cx="2789492" cy="4057442"/>
          </a:xfrm>
          <a:prstGeom prst="rect">
            <a:avLst/>
          </a:prstGeom>
        </p:spPr>
      </p:pic>
      <p:graphicFrame>
        <p:nvGraphicFramePr>
          <p:cNvPr id="5" name="Object 4"/>
          <p:cNvGraphicFramePr>
            <a:graphicFrameLocks noChangeAspect="1"/>
          </p:cNvGraphicFramePr>
          <p:nvPr>
            <p:extLst>
              <p:ext uri="{D42A27DB-BD31-4B8C-83A1-F6EECF244321}">
                <p14:modId xmlns:p14="http://schemas.microsoft.com/office/powerpoint/2010/main" val="2648100438"/>
              </p:ext>
            </p:extLst>
          </p:nvPr>
        </p:nvGraphicFramePr>
        <p:xfrm>
          <a:off x="1515142" y="983921"/>
          <a:ext cx="2017713" cy="714375"/>
        </p:xfrm>
        <a:graphic>
          <a:graphicData uri="http://schemas.openxmlformats.org/presentationml/2006/ole">
            <mc:AlternateContent xmlns:mc="http://schemas.openxmlformats.org/markup-compatibility/2006">
              <mc:Choice xmlns:v="urn:schemas-microsoft-com:vml" Requires="v">
                <p:oleObj name="Equation" r:id="rId3" imgW="1257120" imgH="444240" progId="Equation.DSMT4">
                  <p:embed/>
                </p:oleObj>
              </mc:Choice>
              <mc:Fallback>
                <p:oleObj name="Equation" r:id="rId3" imgW="1257120" imgH="444240" progId="Equation.DSMT4">
                  <p:embed/>
                  <p:pic>
                    <p:nvPicPr>
                      <p:cNvPr id="5" name="Object 4"/>
                      <p:cNvPicPr/>
                      <p:nvPr/>
                    </p:nvPicPr>
                    <p:blipFill>
                      <a:blip r:embed="rId4"/>
                      <a:stretch>
                        <a:fillRect/>
                      </a:stretch>
                    </p:blipFill>
                    <p:spPr>
                      <a:xfrm>
                        <a:off x="1515142" y="983921"/>
                        <a:ext cx="2017713" cy="714375"/>
                      </a:xfrm>
                      <a:prstGeom prst="rect">
                        <a:avLst/>
                      </a:prstGeom>
                      <a:noFill/>
                      <a:ln w="15875">
                        <a:noFill/>
                      </a:ln>
                    </p:spPr>
                  </p:pic>
                </p:oleObj>
              </mc:Fallback>
            </mc:AlternateContent>
          </a:graphicData>
        </a:graphic>
      </p:graphicFrame>
      <p:graphicFrame>
        <p:nvGraphicFramePr>
          <p:cNvPr id="7" name="Object 6"/>
          <p:cNvGraphicFramePr>
            <a:graphicFrameLocks noChangeAspect="1"/>
          </p:cNvGraphicFramePr>
          <p:nvPr>
            <p:extLst>
              <p:ext uri="{D42A27DB-BD31-4B8C-83A1-F6EECF244321}">
                <p14:modId xmlns:p14="http://schemas.microsoft.com/office/powerpoint/2010/main" val="2252457330"/>
              </p:ext>
            </p:extLst>
          </p:nvPr>
        </p:nvGraphicFramePr>
        <p:xfrm>
          <a:off x="963613" y="2185824"/>
          <a:ext cx="4502150" cy="754062"/>
        </p:xfrm>
        <a:graphic>
          <a:graphicData uri="http://schemas.openxmlformats.org/presentationml/2006/ole">
            <mc:AlternateContent xmlns:mc="http://schemas.openxmlformats.org/markup-compatibility/2006">
              <mc:Choice xmlns:v="urn:schemas-microsoft-com:vml" Requires="v">
                <p:oleObj name="Equation" r:id="rId5" imgW="2806560" imgH="469800" progId="Equation.DSMT4">
                  <p:embed/>
                </p:oleObj>
              </mc:Choice>
              <mc:Fallback>
                <p:oleObj name="Equation" r:id="rId5" imgW="2806560" imgH="469800" progId="Equation.DSMT4">
                  <p:embed/>
                  <p:pic>
                    <p:nvPicPr>
                      <p:cNvPr id="5" name="Object 4"/>
                      <p:cNvPicPr/>
                      <p:nvPr/>
                    </p:nvPicPr>
                    <p:blipFill>
                      <a:blip r:embed="rId6"/>
                      <a:stretch>
                        <a:fillRect/>
                      </a:stretch>
                    </p:blipFill>
                    <p:spPr>
                      <a:xfrm>
                        <a:off x="963613" y="2185824"/>
                        <a:ext cx="4502150" cy="754062"/>
                      </a:xfrm>
                      <a:prstGeom prst="rect">
                        <a:avLst/>
                      </a:prstGeom>
                      <a:noFill/>
                      <a:ln w="15875">
                        <a:noFill/>
                      </a:ln>
                    </p:spPr>
                  </p:pic>
                </p:oleObj>
              </mc:Fallback>
            </mc:AlternateContent>
          </a:graphicData>
        </a:graphic>
      </p:graphicFrame>
      <p:graphicFrame>
        <p:nvGraphicFramePr>
          <p:cNvPr id="8" name="Object 7"/>
          <p:cNvGraphicFramePr>
            <a:graphicFrameLocks noChangeAspect="1"/>
          </p:cNvGraphicFramePr>
          <p:nvPr>
            <p:extLst>
              <p:ext uri="{D42A27DB-BD31-4B8C-83A1-F6EECF244321}">
                <p14:modId xmlns:p14="http://schemas.microsoft.com/office/powerpoint/2010/main" val="2057395339"/>
              </p:ext>
            </p:extLst>
          </p:nvPr>
        </p:nvGraphicFramePr>
        <p:xfrm>
          <a:off x="600898" y="3278432"/>
          <a:ext cx="2427288" cy="1346200"/>
        </p:xfrm>
        <a:graphic>
          <a:graphicData uri="http://schemas.openxmlformats.org/presentationml/2006/ole">
            <mc:AlternateContent xmlns:mc="http://schemas.openxmlformats.org/markup-compatibility/2006">
              <mc:Choice xmlns:v="urn:schemas-microsoft-com:vml" Requires="v">
                <p:oleObj name="Equation" r:id="rId7" imgW="1511280" imgH="838080" progId="Equation.DSMT4">
                  <p:embed/>
                </p:oleObj>
              </mc:Choice>
              <mc:Fallback>
                <p:oleObj name="Equation" r:id="rId7" imgW="1511280" imgH="838080" progId="Equation.DSMT4">
                  <p:embed/>
                  <p:pic>
                    <p:nvPicPr>
                      <p:cNvPr id="16" name="Object 15"/>
                      <p:cNvPicPr/>
                      <p:nvPr/>
                    </p:nvPicPr>
                    <p:blipFill>
                      <a:blip r:embed="rId8"/>
                      <a:stretch>
                        <a:fillRect/>
                      </a:stretch>
                    </p:blipFill>
                    <p:spPr>
                      <a:xfrm>
                        <a:off x="600898" y="3278432"/>
                        <a:ext cx="2427288" cy="1346200"/>
                      </a:xfrm>
                      <a:prstGeom prst="rect">
                        <a:avLst/>
                      </a:prstGeom>
                      <a:solidFill>
                        <a:srgbClr val="FFFFCC"/>
                      </a:solidFill>
                      <a:ln w="15875">
                        <a:solidFill>
                          <a:srgbClr val="0000FF"/>
                        </a:solidFill>
                      </a:ln>
                    </p:spPr>
                  </p:pic>
                </p:oleObj>
              </mc:Fallback>
            </mc:AlternateContent>
          </a:graphicData>
        </a:graphic>
      </p:graphicFrame>
      <p:sp>
        <p:nvSpPr>
          <p:cNvPr id="9" name="Rectangle 8"/>
          <p:cNvSpPr/>
          <p:nvPr/>
        </p:nvSpPr>
        <p:spPr>
          <a:xfrm>
            <a:off x="451101" y="4921390"/>
            <a:ext cx="8366760" cy="723275"/>
          </a:xfrm>
          <a:prstGeom prst="rect">
            <a:avLst/>
          </a:prstGeom>
        </p:spPr>
        <p:txBody>
          <a:bodyPr wrap="square">
            <a:spAutoFit/>
          </a:bodyPr>
          <a:lstStyle/>
          <a:p>
            <a:pPr algn="l">
              <a:spcAft>
                <a:spcPts val="600"/>
              </a:spcAft>
            </a:pPr>
            <a:r>
              <a:rPr lang="en-US" i="1" dirty="0"/>
              <a:t>Example </a:t>
            </a:r>
            <a:r>
              <a:rPr lang="en-US" dirty="0"/>
              <a:t>31.1 Current in a personal computer</a:t>
            </a:r>
          </a:p>
          <a:p>
            <a:pPr algn="l">
              <a:spcAft>
                <a:spcPts val="600"/>
              </a:spcAft>
            </a:pPr>
            <a:r>
              <a:rPr lang="en-US" i="1" dirty="0"/>
              <a:t>Test</a:t>
            </a:r>
            <a:r>
              <a:rPr lang="en-US" dirty="0"/>
              <a:t> 31.1 </a:t>
            </a:r>
          </a:p>
        </p:txBody>
      </p:sp>
    </p:spTree>
    <p:extLst>
      <p:ext uri="{BB962C8B-B14F-4D97-AF65-F5344CB8AC3E}">
        <p14:creationId xmlns:p14="http://schemas.microsoft.com/office/powerpoint/2010/main" val="24710104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12"/>
          </p:nvPr>
        </p:nvSpPr>
        <p:spPr/>
        <p:txBody>
          <a:bodyPr/>
          <a:lstStyle/>
          <a:p>
            <a:pPr>
              <a:defRPr/>
            </a:pPr>
            <a:fld id="{B7CFCF79-3671-4295-B92C-83754C1C851C}" type="slidenum">
              <a:rPr lang="en-US"/>
              <a:pPr>
                <a:defRPr/>
              </a:pPr>
              <a:t>4</a:t>
            </a:fld>
            <a:endParaRPr lang="en-US"/>
          </a:p>
        </p:txBody>
      </p:sp>
      <p:sp>
        <p:nvSpPr>
          <p:cNvPr id="29699" name="Rectangle 4"/>
          <p:cNvSpPr>
            <a:spLocks noChangeArrowheads="1"/>
          </p:cNvSpPr>
          <p:nvPr/>
        </p:nvSpPr>
        <p:spPr bwMode="auto">
          <a:xfrm>
            <a:off x="509587" y="390525"/>
            <a:ext cx="2571941" cy="923330"/>
          </a:xfrm>
          <a:prstGeom prst="rect">
            <a:avLst/>
          </a:prstGeom>
          <a:noFill/>
          <a:ln w="19050">
            <a:solidFill>
              <a:srgbClr val="FF3300"/>
            </a:solidFill>
            <a:miter lim="800000"/>
            <a:headEnd/>
            <a:tailEnd/>
          </a:ln>
        </p:spPr>
        <p:txBody>
          <a:bodyPr wrap="square">
            <a:spAutoFit/>
          </a:bodyPr>
          <a:lstStyle/>
          <a:p>
            <a:pPr algn="l"/>
            <a:r>
              <a:rPr lang="en-US" b="1" dirty="0">
                <a:solidFill>
                  <a:srgbClr val="0000FF"/>
                </a:solidFill>
                <a:latin typeface="Arial" charset="0"/>
                <a:ea typeface="Arial Unicode MS" pitchFamily="34" charset="-128"/>
              </a:rPr>
              <a:t>Read: Ch31: 1</a:t>
            </a:r>
          </a:p>
          <a:p>
            <a:pPr algn="l"/>
            <a:r>
              <a:rPr lang="en-US" b="1" dirty="0">
                <a:solidFill>
                  <a:srgbClr val="FF0000"/>
                </a:solidFill>
                <a:latin typeface="Arial" charset="0"/>
              </a:rPr>
              <a:t>Homework: </a:t>
            </a:r>
            <a:r>
              <a:rPr lang="en-US" b="1" dirty="0">
                <a:solidFill>
                  <a:srgbClr val="0000FF"/>
                </a:solidFill>
                <a:latin typeface="Arial" charset="0"/>
              </a:rPr>
              <a:t>Ch31: 1,2</a:t>
            </a:r>
          </a:p>
          <a:p>
            <a:pPr algn="l"/>
            <a:r>
              <a:rPr lang="en-US" b="1" dirty="0">
                <a:solidFill>
                  <a:srgbClr val="FF0000"/>
                </a:solidFill>
                <a:latin typeface="Arial" charset="0"/>
              </a:rPr>
              <a:t>Due: December 12</a:t>
            </a:r>
          </a:p>
        </p:txBody>
      </p:sp>
    </p:spTree>
    <p:extLst>
      <p:ext uri="{BB962C8B-B14F-4D97-AF65-F5344CB8AC3E}">
        <p14:creationId xmlns:p14="http://schemas.microsoft.com/office/powerpoint/2010/main" val="2308837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descr="31_07_Figure.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14288" y="686300"/>
            <a:ext cx="2572512" cy="5854683"/>
          </a:xfrm>
          <a:prstGeom prst="rect">
            <a:avLst/>
          </a:prstGeom>
        </p:spPr>
      </p:pic>
      <p:sp>
        <p:nvSpPr>
          <p:cNvPr id="6" name="Slide Number Placeholder 3"/>
          <p:cNvSpPr>
            <a:spLocks noGrp="1"/>
          </p:cNvSpPr>
          <p:nvPr>
            <p:ph type="sldNum" sz="quarter" idx="12"/>
          </p:nvPr>
        </p:nvSpPr>
        <p:spPr/>
        <p:txBody>
          <a:bodyPr/>
          <a:lstStyle/>
          <a:p>
            <a:pPr>
              <a:defRPr/>
            </a:pPr>
            <a:fld id="{C6FF9041-1CCA-4C78-A9CF-A6C1E80A420C}" type="slidenum">
              <a:rPr lang="en-US"/>
              <a:pPr>
                <a:defRPr/>
              </a:pPr>
              <a:t>5</a:t>
            </a:fld>
            <a:endParaRPr lang="en-US" dirty="0"/>
          </a:p>
        </p:txBody>
      </p:sp>
      <p:sp>
        <p:nvSpPr>
          <p:cNvPr id="8" name="Rectangle 7"/>
          <p:cNvSpPr/>
          <p:nvPr/>
        </p:nvSpPr>
        <p:spPr>
          <a:xfrm>
            <a:off x="304798" y="228005"/>
            <a:ext cx="8628889" cy="754053"/>
          </a:xfrm>
          <a:prstGeom prst="rect">
            <a:avLst/>
          </a:prstGeom>
        </p:spPr>
        <p:txBody>
          <a:bodyPr wrap="square">
            <a:spAutoFit/>
          </a:bodyPr>
          <a:lstStyle/>
          <a:p>
            <a:pPr algn="l">
              <a:spcAft>
                <a:spcPts val="600"/>
              </a:spcAft>
            </a:pPr>
            <a:r>
              <a:rPr lang="en-US" sz="2000" b="1" u="sng" dirty="0">
                <a:solidFill>
                  <a:srgbClr val="660066"/>
                </a:solidFill>
                <a:latin typeface="Arial" charset="0"/>
              </a:rPr>
              <a:t>December 5 Reactance</a:t>
            </a:r>
          </a:p>
          <a:p>
            <a:pPr algn="l">
              <a:spcAft>
                <a:spcPts val="600"/>
              </a:spcAft>
            </a:pPr>
            <a:r>
              <a:rPr lang="en-US" b="1" u="sng" dirty="0">
                <a:solidFill>
                  <a:srgbClr val="800080"/>
                </a:solidFill>
                <a:latin typeface="+mn-lt"/>
              </a:rPr>
              <a:t>31.2 Resistance and reactance</a:t>
            </a:r>
          </a:p>
        </p:txBody>
      </p:sp>
      <p:sp>
        <p:nvSpPr>
          <p:cNvPr id="3" name="Rectangle 2"/>
          <p:cNvSpPr/>
          <p:nvPr/>
        </p:nvSpPr>
        <p:spPr>
          <a:xfrm>
            <a:off x="304798" y="982058"/>
            <a:ext cx="5562603" cy="646331"/>
          </a:xfrm>
          <a:prstGeom prst="rect">
            <a:avLst/>
          </a:prstGeom>
        </p:spPr>
        <p:txBody>
          <a:bodyPr wrap="square">
            <a:spAutoFit/>
          </a:bodyPr>
          <a:lstStyle/>
          <a:p>
            <a:pPr algn="l"/>
            <a:r>
              <a:rPr lang="en-US" dirty="0"/>
              <a:t>We derive the </a:t>
            </a:r>
            <a:r>
              <a:rPr lang="en-US" dirty="0">
                <a:solidFill>
                  <a:srgbClr val="0000FF"/>
                </a:solidFill>
              </a:rPr>
              <a:t>voltage–current relationships </a:t>
            </a:r>
            <a:r>
              <a:rPr lang="en-US" dirty="0"/>
              <a:t>for resistors, inductors, and capacitors carrying a sinusoidal current. </a:t>
            </a:r>
          </a:p>
        </p:txBody>
      </p:sp>
      <p:sp>
        <p:nvSpPr>
          <p:cNvPr id="17" name="Rectangle 16"/>
          <p:cNvSpPr/>
          <p:nvPr/>
        </p:nvSpPr>
        <p:spPr>
          <a:xfrm>
            <a:off x="304798" y="1905388"/>
            <a:ext cx="5537491" cy="723275"/>
          </a:xfrm>
          <a:prstGeom prst="rect">
            <a:avLst/>
          </a:prstGeom>
        </p:spPr>
        <p:txBody>
          <a:bodyPr wrap="square">
            <a:spAutoFit/>
          </a:bodyPr>
          <a:lstStyle/>
          <a:p>
            <a:pPr algn="l">
              <a:spcAft>
                <a:spcPts val="600"/>
              </a:spcAft>
            </a:pPr>
            <a:r>
              <a:rPr lang="en-US" b="1" u="sng" dirty="0">
                <a:solidFill>
                  <a:srgbClr val="800080"/>
                </a:solidFill>
              </a:rPr>
              <a:t>Resistor in an AC circuit:</a:t>
            </a:r>
          </a:p>
          <a:p>
            <a:pPr algn="l"/>
            <a:r>
              <a:rPr lang="en-US" dirty="0"/>
              <a:t>In the circuit suppose                     , then ohm’s law gives  </a:t>
            </a:r>
          </a:p>
        </p:txBody>
      </p:sp>
      <p:graphicFrame>
        <p:nvGraphicFramePr>
          <p:cNvPr id="18" name="Object 17"/>
          <p:cNvGraphicFramePr>
            <a:graphicFrameLocks noChangeAspect="1"/>
          </p:cNvGraphicFramePr>
          <p:nvPr>
            <p:extLst>
              <p:ext uri="{D42A27DB-BD31-4B8C-83A1-F6EECF244321}">
                <p14:modId xmlns:p14="http://schemas.microsoft.com/office/powerpoint/2010/main" val="4186186013"/>
              </p:ext>
            </p:extLst>
          </p:nvPr>
        </p:nvGraphicFramePr>
        <p:xfrm>
          <a:off x="2416175" y="2317080"/>
          <a:ext cx="1139825" cy="265112"/>
        </p:xfrm>
        <a:graphic>
          <a:graphicData uri="http://schemas.openxmlformats.org/presentationml/2006/ole">
            <mc:AlternateContent xmlns:mc="http://schemas.openxmlformats.org/markup-compatibility/2006">
              <mc:Choice xmlns:v="urn:schemas-microsoft-com:vml" Requires="v">
                <p:oleObj name="Equation" r:id="rId3" imgW="711000" imgH="164880" progId="Equation.DSMT4">
                  <p:embed/>
                </p:oleObj>
              </mc:Choice>
              <mc:Fallback>
                <p:oleObj name="Equation" r:id="rId3" imgW="711000" imgH="164880" progId="Equation.DSMT4">
                  <p:embed/>
                  <p:pic>
                    <p:nvPicPr>
                      <p:cNvPr id="7" name="Object 6"/>
                      <p:cNvPicPr/>
                      <p:nvPr/>
                    </p:nvPicPr>
                    <p:blipFill>
                      <a:blip r:embed="rId4"/>
                      <a:stretch>
                        <a:fillRect/>
                      </a:stretch>
                    </p:blipFill>
                    <p:spPr>
                      <a:xfrm>
                        <a:off x="2416175" y="2317080"/>
                        <a:ext cx="1139825" cy="265112"/>
                      </a:xfrm>
                      <a:prstGeom prst="rect">
                        <a:avLst/>
                      </a:prstGeom>
                      <a:noFill/>
                      <a:ln w="15875">
                        <a:noFill/>
                      </a:ln>
                    </p:spPr>
                  </p:pic>
                </p:oleObj>
              </mc:Fallback>
            </mc:AlternateContent>
          </a:graphicData>
        </a:graphic>
      </p:graphicFrame>
      <p:graphicFrame>
        <p:nvGraphicFramePr>
          <p:cNvPr id="22" name="Object 21"/>
          <p:cNvGraphicFramePr>
            <a:graphicFrameLocks noChangeAspect="1"/>
          </p:cNvGraphicFramePr>
          <p:nvPr>
            <p:extLst>
              <p:ext uri="{D42A27DB-BD31-4B8C-83A1-F6EECF244321}">
                <p14:modId xmlns:p14="http://schemas.microsoft.com/office/powerpoint/2010/main" val="2498745965"/>
              </p:ext>
            </p:extLst>
          </p:nvPr>
        </p:nvGraphicFramePr>
        <p:xfrm>
          <a:off x="386779" y="2673643"/>
          <a:ext cx="3440112" cy="366712"/>
        </p:xfrm>
        <a:graphic>
          <a:graphicData uri="http://schemas.openxmlformats.org/presentationml/2006/ole">
            <mc:AlternateContent xmlns:mc="http://schemas.openxmlformats.org/markup-compatibility/2006">
              <mc:Choice xmlns:v="urn:schemas-microsoft-com:vml" Requires="v">
                <p:oleObj name="Equation" r:id="rId5" imgW="2145960" imgH="228600" progId="Equation.DSMT4">
                  <p:embed/>
                </p:oleObj>
              </mc:Choice>
              <mc:Fallback>
                <p:oleObj name="Equation" r:id="rId5" imgW="2145960" imgH="228600" progId="Equation.DSMT4">
                  <p:embed/>
                  <p:pic>
                    <p:nvPicPr>
                      <p:cNvPr id="18" name="Object 17"/>
                      <p:cNvPicPr/>
                      <p:nvPr/>
                    </p:nvPicPr>
                    <p:blipFill>
                      <a:blip r:embed="rId6"/>
                      <a:stretch>
                        <a:fillRect/>
                      </a:stretch>
                    </p:blipFill>
                    <p:spPr>
                      <a:xfrm>
                        <a:off x="386779" y="2673643"/>
                        <a:ext cx="3440112" cy="366712"/>
                      </a:xfrm>
                      <a:prstGeom prst="rect">
                        <a:avLst/>
                      </a:prstGeom>
                      <a:noFill/>
                      <a:ln w="15875">
                        <a:noFill/>
                      </a:ln>
                    </p:spPr>
                  </p:pic>
                </p:oleObj>
              </mc:Fallback>
            </mc:AlternateContent>
          </a:graphicData>
        </a:graphic>
      </p:graphicFrame>
      <p:pic>
        <p:nvPicPr>
          <p:cNvPr id="7" name="Picture 6"/>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86779" y="3170155"/>
            <a:ext cx="5172773" cy="561782"/>
          </a:xfrm>
          <a:prstGeom prst="rect">
            <a:avLst/>
          </a:prstGeom>
          <a:ln w="15875">
            <a:solidFill>
              <a:srgbClr val="0000FF"/>
            </a:solidFill>
          </a:ln>
        </p:spPr>
      </p:pic>
      <p:sp>
        <p:nvSpPr>
          <p:cNvPr id="9" name="Rectangle 8"/>
          <p:cNvSpPr/>
          <p:nvPr/>
        </p:nvSpPr>
        <p:spPr>
          <a:xfrm>
            <a:off x="304798" y="3935260"/>
            <a:ext cx="5465066" cy="1554272"/>
          </a:xfrm>
          <a:prstGeom prst="rect">
            <a:avLst/>
          </a:prstGeom>
        </p:spPr>
        <p:txBody>
          <a:bodyPr wrap="square">
            <a:spAutoFit/>
          </a:bodyPr>
          <a:lstStyle/>
          <a:p>
            <a:pPr algn="l">
              <a:spcAft>
                <a:spcPts val="600"/>
              </a:spcAft>
            </a:pPr>
            <a:r>
              <a:rPr lang="en-US" dirty="0"/>
              <a:t>For a resistor, the current and voltage amplitudes, as well as their instantaneous values, are related in the same way as in a DC circuit.</a:t>
            </a:r>
          </a:p>
          <a:p>
            <a:pPr algn="l"/>
            <a:r>
              <a:rPr lang="en-US" dirty="0"/>
              <a:t>The current is </a:t>
            </a:r>
            <a:r>
              <a:rPr lang="en-US" i="1" dirty="0">
                <a:solidFill>
                  <a:srgbClr val="0000FF"/>
                </a:solidFill>
              </a:rPr>
              <a:t>in phase </a:t>
            </a:r>
            <a:r>
              <a:rPr lang="en-US" dirty="0"/>
              <a:t>with the voltage. The current and voltage phasors are parallel at any moment.</a:t>
            </a:r>
          </a:p>
        </p:txBody>
      </p:sp>
    </p:spTree>
    <p:extLst>
      <p:ext uri="{BB962C8B-B14F-4D97-AF65-F5344CB8AC3E}">
        <p14:creationId xmlns:p14="http://schemas.microsoft.com/office/powerpoint/2010/main" val="29025570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540B721F-2C59-4FF6-9858-7BC68F465633}" type="slidenum">
              <a:rPr lang="en-US" smtClean="0"/>
              <a:pPr>
                <a:defRPr/>
              </a:pPr>
              <a:t>6</a:t>
            </a:fld>
            <a:endParaRPr lang="en-US"/>
          </a:p>
        </p:txBody>
      </p:sp>
      <p:grpSp>
        <p:nvGrpSpPr>
          <p:cNvPr id="8" name="Group 7"/>
          <p:cNvGrpSpPr/>
          <p:nvPr/>
        </p:nvGrpSpPr>
        <p:grpSpPr>
          <a:xfrm>
            <a:off x="6392662" y="511447"/>
            <a:ext cx="2094323" cy="5871065"/>
            <a:chOff x="6465814" y="566311"/>
            <a:chExt cx="2094323" cy="5871065"/>
          </a:xfrm>
        </p:grpSpPr>
        <p:pic>
          <p:nvPicPr>
            <p:cNvPr id="7" name="Picture 6" descr="31_08_FigureC.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465814" y="4256306"/>
              <a:ext cx="2094323" cy="2181070"/>
            </a:xfrm>
            <a:prstGeom prst="rect">
              <a:avLst/>
            </a:prstGeom>
          </p:spPr>
        </p:pic>
        <p:pic>
          <p:nvPicPr>
            <p:cNvPr id="5" name="Picture 4" descr="31_08_FigureA.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65814" y="566311"/>
              <a:ext cx="2017180" cy="1349583"/>
            </a:xfrm>
            <a:prstGeom prst="rect">
              <a:avLst/>
            </a:prstGeom>
          </p:spPr>
        </p:pic>
        <p:pic>
          <p:nvPicPr>
            <p:cNvPr id="6" name="Picture 5" descr="31_08_FigureB.jp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65814" y="2084832"/>
              <a:ext cx="2048049" cy="2002536"/>
            </a:xfrm>
            <a:prstGeom prst="rect">
              <a:avLst/>
            </a:prstGeom>
          </p:spPr>
        </p:pic>
      </p:grpSp>
      <p:sp>
        <p:nvSpPr>
          <p:cNvPr id="9" name="Rectangle 8"/>
          <p:cNvSpPr/>
          <p:nvPr/>
        </p:nvSpPr>
        <p:spPr>
          <a:xfrm>
            <a:off x="441958" y="314332"/>
            <a:ext cx="5537491" cy="723275"/>
          </a:xfrm>
          <a:prstGeom prst="rect">
            <a:avLst/>
          </a:prstGeom>
        </p:spPr>
        <p:txBody>
          <a:bodyPr wrap="square">
            <a:spAutoFit/>
          </a:bodyPr>
          <a:lstStyle/>
          <a:p>
            <a:pPr algn="l">
              <a:spcAft>
                <a:spcPts val="600"/>
              </a:spcAft>
            </a:pPr>
            <a:r>
              <a:rPr lang="en-US" b="1" u="sng" dirty="0">
                <a:solidFill>
                  <a:srgbClr val="800080"/>
                </a:solidFill>
              </a:rPr>
              <a:t>Inductor in an AC circuit:</a:t>
            </a:r>
          </a:p>
          <a:p>
            <a:pPr algn="l"/>
            <a:r>
              <a:rPr lang="en-US" dirty="0"/>
              <a:t>In the circuit suppose                     , then  </a:t>
            </a:r>
          </a:p>
        </p:txBody>
      </p:sp>
      <p:graphicFrame>
        <p:nvGraphicFramePr>
          <p:cNvPr id="10" name="Object 9"/>
          <p:cNvGraphicFramePr>
            <a:graphicFrameLocks noChangeAspect="1"/>
          </p:cNvGraphicFramePr>
          <p:nvPr>
            <p:extLst>
              <p:ext uri="{D42A27DB-BD31-4B8C-83A1-F6EECF244321}">
                <p14:modId xmlns:p14="http://schemas.microsoft.com/office/powerpoint/2010/main" val="1729950830"/>
              </p:ext>
            </p:extLst>
          </p:nvPr>
        </p:nvGraphicFramePr>
        <p:xfrm>
          <a:off x="498729" y="999791"/>
          <a:ext cx="5682616" cy="658606"/>
        </p:xfrm>
        <a:graphic>
          <a:graphicData uri="http://schemas.openxmlformats.org/presentationml/2006/ole">
            <mc:AlternateContent xmlns:mc="http://schemas.openxmlformats.org/markup-compatibility/2006">
              <mc:Choice xmlns:v="urn:schemas-microsoft-com:vml" Requires="v">
                <p:oleObj name="Equation" r:id="rId5" imgW="3632040" imgH="419040" progId="Equation.DSMT4">
                  <p:embed/>
                </p:oleObj>
              </mc:Choice>
              <mc:Fallback>
                <p:oleObj name="Equation" r:id="rId5" imgW="3632040" imgH="419040" progId="Equation.DSMT4">
                  <p:embed/>
                  <p:pic>
                    <p:nvPicPr>
                      <p:cNvPr id="22" name="Object 21"/>
                      <p:cNvPicPr/>
                      <p:nvPr/>
                    </p:nvPicPr>
                    <p:blipFill>
                      <a:blip r:embed="rId6"/>
                      <a:stretch>
                        <a:fillRect/>
                      </a:stretch>
                    </p:blipFill>
                    <p:spPr>
                      <a:xfrm>
                        <a:off x="498729" y="999791"/>
                        <a:ext cx="5682616" cy="658606"/>
                      </a:xfrm>
                      <a:prstGeom prst="rect">
                        <a:avLst/>
                      </a:prstGeom>
                      <a:noFill/>
                      <a:ln w="15875">
                        <a:noFill/>
                      </a:ln>
                    </p:spPr>
                  </p:pic>
                </p:oleObj>
              </mc:Fallback>
            </mc:AlternateContent>
          </a:graphicData>
        </a:graphic>
      </p:graphicFrame>
      <p:sp>
        <p:nvSpPr>
          <p:cNvPr id="12" name="Rectangle 11"/>
          <p:cNvSpPr/>
          <p:nvPr/>
        </p:nvSpPr>
        <p:spPr>
          <a:xfrm>
            <a:off x="501171" y="3310898"/>
            <a:ext cx="5465066" cy="369332"/>
          </a:xfrm>
          <a:prstGeom prst="rect">
            <a:avLst/>
          </a:prstGeom>
        </p:spPr>
        <p:txBody>
          <a:bodyPr wrap="square">
            <a:spAutoFit/>
          </a:bodyPr>
          <a:lstStyle/>
          <a:p>
            <a:pPr algn="l">
              <a:spcAft>
                <a:spcPts val="600"/>
              </a:spcAft>
            </a:pPr>
            <a:r>
              <a:rPr lang="en-US" dirty="0"/>
              <a:t>Define </a:t>
            </a:r>
            <a:r>
              <a:rPr lang="en-US" i="1" dirty="0">
                <a:solidFill>
                  <a:srgbClr val="0000FF"/>
                </a:solidFill>
              </a:rPr>
              <a:t>inductive reactance                   </a:t>
            </a:r>
            <a:r>
              <a:rPr lang="en-US" dirty="0"/>
              <a:t>, then </a:t>
            </a:r>
          </a:p>
        </p:txBody>
      </p:sp>
      <p:graphicFrame>
        <p:nvGraphicFramePr>
          <p:cNvPr id="13" name="Object 12"/>
          <p:cNvGraphicFramePr>
            <a:graphicFrameLocks noChangeAspect="1"/>
          </p:cNvGraphicFramePr>
          <p:nvPr>
            <p:extLst>
              <p:ext uri="{D42A27DB-BD31-4B8C-83A1-F6EECF244321}">
                <p14:modId xmlns:p14="http://schemas.microsoft.com/office/powerpoint/2010/main" val="4168408"/>
              </p:ext>
            </p:extLst>
          </p:nvPr>
        </p:nvGraphicFramePr>
        <p:xfrm>
          <a:off x="2540412" y="733979"/>
          <a:ext cx="1139825" cy="265112"/>
        </p:xfrm>
        <a:graphic>
          <a:graphicData uri="http://schemas.openxmlformats.org/presentationml/2006/ole">
            <mc:AlternateContent xmlns:mc="http://schemas.openxmlformats.org/markup-compatibility/2006">
              <mc:Choice xmlns:v="urn:schemas-microsoft-com:vml" Requires="v">
                <p:oleObj name="Equation" r:id="rId7" imgW="711000" imgH="164880" progId="Equation.DSMT4">
                  <p:embed/>
                </p:oleObj>
              </mc:Choice>
              <mc:Fallback>
                <p:oleObj name="Equation" r:id="rId7" imgW="711000" imgH="164880" progId="Equation.DSMT4">
                  <p:embed/>
                  <p:pic>
                    <p:nvPicPr>
                      <p:cNvPr id="18" name="Object 17"/>
                      <p:cNvPicPr/>
                      <p:nvPr/>
                    </p:nvPicPr>
                    <p:blipFill>
                      <a:blip r:embed="rId8"/>
                      <a:stretch>
                        <a:fillRect/>
                      </a:stretch>
                    </p:blipFill>
                    <p:spPr>
                      <a:xfrm>
                        <a:off x="2540412" y="733979"/>
                        <a:ext cx="1139825" cy="265112"/>
                      </a:xfrm>
                      <a:prstGeom prst="rect">
                        <a:avLst/>
                      </a:prstGeom>
                      <a:noFill/>
                      <a:ln w="15875">
                        <a:noFill/>
                      </a:ln>
                    </p:spPr>
                  </p:pic>
                </p:oleObj>
              </mc:Fallback>
            </mc:AlternateContent>
          </a:graphicData>
        </a:graphic>
      </p:graphicFrame>
      <p:graphicFrame>
        <p:nvGraphicFramePr>
          <p:cNvPr id="14" name="Object 13"/>
          <p:cNvGraphicFramePr>
            <a:graphicFrameLocks noChangeAspect="1"/>
          </p:cNvGraphicFramePr>
          <p:nvPr>
            <p:extLst>
              <p:ext uri="{D42A27DB-BD31-4B8C-83A1-F6EECF244321}">
                <p14:modId xmlns:p14="http://schemas.microsoft.com/office/powerpoint/2010/main" val="1668905100"/>
              </p:ext>
            </p:extLst>
          </p:nvPr>
        </p:nvGraphicFramePr>
        <p:xfrm>
          <a:off x="521111" y="1663962"/>
          <a:ext cx="5178425" cy="1060450"/>
        </p:xfrm>
        <a:graphic>
          <a:graphicData uri="http://schemas.openxmlformats.org/presentationml/2006/ole">
            <mc:AlternateContent xmlns:mc="http://schemas.openxmlformats.org/markup-compatibility/2006">
              <mc:Choice xmlns:v="urn:schemas-microsoft-com:vml" Requires="v">
                <p:oleObj name="Equation" r:id="rId9" imgW="3225600" imgH="660240" progId="Equation.DSMT4">
                  <p:embed/>
                </p:oleObj>
              </mc:Choice>
              <mc:Fallback>
                <p:oleObj name="Equation" r:id="rId9" imgW="3225600" imgH="660240" progId="Equation.DSMT4">
                  <p:embed/>
                  <p:pic>
                    <p:nvPicPr>
                      <p:cNvPr id="15" name="Object 14"/>
                      <p:cNvPicPr/>
                      <p:nvPr/>
                    </p:nvPicPr>
                    <p:blipFill>
                      <a:blip r:embed="rId10"/>
                      <a:stretch>
                        <a:fillRect/>
                      </a:stretch>
                    </p:blipFill>
                    <p:spPr>
                      <a:xfrm>
                        <a:off x="521111" y="1663962"/>
                        <a:ext cx="5178425" cy="1060450"/>
                      </a:xfrm>
                      <a:prstGeom prst="rect">
                        <a:avLst/>
                      </a:prstGeom>
                      <a:noFill/>
                      <a:ln w="15875">
                        <a:noFill/>
                      </a:ln>
                    </p:spPr>
                  </p:pic>
                </p:oleObj>
              </mc:Fallback>
            </mc:AlternateContent>
          </a:graphicData>
        </a:graphic>
      </p:graphicFrame>
      <p:graphicFrame>
        <p:nvGraphicFramePr>
          <p:cNvPr id="15" name="Object 14"/>
          <p:cNvGraphicFramePr>
            <a:graphicFrameLocks noChangeAspect="1"/>
          </p:cNvGraphicFramePr>
          <p:nvPr>
            <p:extLst>
              <p:ext uri="{D42A27DB-BD31-4B8C-83A1-F6EECF244321}">
                <p14:modId xmlns:p14="http://schemas.microsoft.com/office/powerpoint/2010/main" val="1294341323"/>
              </p:ext>
            </p:extLst>
          </p:nvPr>
        </p:nvGraphicFramePr>
        <p:xfrm>
          <a:off x="3128611" y="3327914"/>
          <a:ext cx="938213" cy="366712"/>
        </p:xfrm>
        <a:graphic>
          <a:graphicData uri="http://schemas.openxmlformats.org/presentationml/2006/ole">
            <mc:AlternateContent xmlns:mc="http://schemas.openxmlformats.org/markup-compatibility/2006">
              <mc:Choice xmlns:v="urn:schemas-microsoft-com:vml" Requires="v">
                <p:oleObj name="Equation" r:id="rId11" imgW="583920" imgH="228600" progId="Equation.DSMT4">
                  <p:embed/>
                </p:oleObj>
              </mc:Choice>
              <mc:Fallback>
                <p:oleObj name="Equation" r:id="rId11" imgW="583920" imgH="228600" progId="Equation.DSMT4">
                  <p:embed/>
                  <p:pic>
                    <p:nvPicPr>
                      <p:cNvPr id="14" name="Object 13"/>
                      <p:cNvPicPr/>
                      <p:nvPr/>
                    </p:nvPicPr>
                    <p:blipFill>
                      <a:blip r:embed="rId12"/>
                      <a:stretch>
                        <a:fillRect/>
                      </a:stretch>
                    </p:blipFill>
                    <p:spPr>
                      <a:xfrm>
                        <a:off x="3128611" y="3327914"/>
                        <a:ext cx="938213" cy="366712"/>
                      </a:xfrm>
                      <a:prstGeom prst="rect">
                        <a:avLst/>
                      </a:prstGeom>
                      <a:solidFill>
                        <a:srgbClr val="FFFFCC"/>
                      </a:solidFill>
                      <a:ln w="15875">
                        <a:solidFill>
                          <a:srgbClr val="0000FF"/>
                        </a:solidFill>
                      </a:ln>
                    </p:spPr>
                  </p:pic>
                </p:oleObj>
              </mc:Fallback>
            </mc:AlternateContent>
          </a:graphicData>
        </a:graphic>
      </p:graphicFrame>
      <p:pic>
        <p:nvPicPr>
          <p:cNvPr id="16" name="Picture 15"/>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586358" y="3816510"/>
            <a:ext cx="5217849" cy="536034"/>
          </a:xfrm>
          <a:prstGeom prst="rect">
            <a:avLst/>
          </a:prstGeom>
          <a:ln w="15875">
            <a:solidFill>
              <a:srgbClr val="0000FF"/>
            </a:solidFill>
          </a:ln>
        </p:spPr>
      </p:pic>
      <p:sp>
        <p:nvSpPr>
          <p:cNvPr id="17" name="Rectangle 16"/>
          <p:cNvSpPr/>
          <p:nvPr/>
        </p:nvSpPr>
        <p:spPr>
          <a:xfrm>
            <a:off x="498729" y="4502813"/>
            <a:ext cx="5595080" cy="1554272"/>
          </a:xfrm>
          <a:prstGeom prst="rect">
            <a:avLst/>
          </a:prstGeom>
        </p:spPr>
        <p:txBody>
          <a:bodyPr wrap="square">
            <a:spAutoFit/>
          </a:bodyPr>
          <a:lstStyle/>
          <a:p>
            <a:pPr algn="l">
              <a:spcAft>
                <a:spcPts val="600"/>
              </a:spcAft>
            </a:pPr>
            <a:r>
              <a:rPr lang="en-US" dirty="0"/>
              <a:t>The inductive reactance </a:t>
            </a:r>
            <a:r>
              <a:rPr lang="en-US" i="1" dirty="0"/>
              <a:t>X</a:t>
            </a:r>
            <a:r>
              <a:rPr lang="en-US" i="1" baseline="-25000" dirty="0"/>
              <a:t>L</a:t>
            </a:r>
            <a:r>
              <a:rPr lang="en-US" dirty="0"/>
              <a:t> describes the ability of an inductor to oppose the flow of an AC current at a given </a:t>
            </a:r>
            <a:r>
              <a:rPr lang="en-US" i="1" dirty="0"/>
              <a:t>V</a:t>
            </a:r>
            <a:r>
              <a:rPr lang="en-US" i="1" baseline="-25000" dirty="0"/>
              <a:t>L</a:t>
            </a:r>
            <a:r>
              <a:rPr lang="en-US" dirty="0"/>
              <a:t>. </a:t>
            </a:r>
          </a:p>
          <a:p>
            <a:pPr algn="l"/>
            <a:r>
              <a:rPr lang="en-US" i="1" dirty="0"/>
              <a:t>X</a:t>
            </a:r>
            <a:r>
              <a:rPr lang="en-US" i="1" baseline="-25000" dirty="0"/>
              <a:t>L </a:t>
            </a:r>
            <a:r>
              <a:rPr lang="en-US" dirty="0"/>
              <a:t> is proportional to frequency. Inductors are used to block high frequency current while permitting lower frequency or DC current to pass through.</a:t>
            </a:r>
          </a:p>
        </p:txBody>
      </p:sp>
      <p:sp>
        <p:nvSpPr>
          <p:cNvPr id="18" name="Rectangle 17"/>
          <p:cNvSpPr/>
          <p:nvPr/>
        </p:nvSpPr>
        <p:spPr>
          <a:xfrm>
            <a:off x="441958" y="2707124"/>
            <a:ext cx="5054590" cy="369332"/>
          </a:xfrm>
          <a:prstGeom prst="rect">
            <a:avLst/>
          </a:prstGeom>
        </p:spPr>
        <p:txBody>
          <a:bodyPr wrap="none">
            <a:spAutoFit/>
          </a:bodyPr>
          <a:lstStyle/>
          <a:p>
            <a:r>
              <a:rPr lang="en-US" dirty="0"/>
              <a:t>The voltage phasor </a:t>
            </a:r>
            <a:r>
              <a:rPr lang="en-US" i="1" dirty="0">
                <a:solidFill>
                  <a:srgbClr val="0000FF"/>
                </a:solidFill>
              </a:rPr>
              <a:t>leads</a:t>
            </a:r>
            <a:r>
              <a:rPr lang="en-US" dirty="0"/>
              <a:t> the current phasor by 90°. </a:t>
            </a:r>
          </a:p>
        </p:txBody>
      </p:sp>
    </p:spTree>
    <p:extLst>
      <p:ext uri="{BB962C8B-B14F-4D97-AF65-F5344CB8AC3E}">
        <p14:creationId xmlns:p14="http://schemas.microsoft.com/office/powerpoint/2010/main" val="12999218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descr="31_09_Figure.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59542" y="492501"/>
            <a:ext cx="2418129" cy="5816731"/>
          </a:xfrm>
          <a:prstGeom prst="rect">
            <a:avLst/>
          </a:prstGeom>
        </p:spPr>
      </p:pic>
      <p:sp>
        <p:nvSpPr>
          <p:cNvPr id="2" name="Slide Number Placeholder 1"/>
          <p:cNvSpPr>
            <a:spLocks noGrp="1"/>
          </p:cNvSpPr>
          <p:nvPr>
            <p:ph type="sldNum" sz="quarter" idx="12"/>
          </p:nvPr>
        </p:nvSpPr>
        <p:spPr/>
        <p:txBody>
          <a:bodyPr/>
          <a:lstStyle/>
          <a:p>
            <a:pPr>
              <a:defRPr/>
            </a:pPr>
            <a:fld id="{540B721F-2C59-4FF6-9858-7BC68F465633}" type="slidenum">
              <a:rPr lang="en-US" smtClean="0"/>
              <a:pPr>
                <a:defRPr/>
              </a:pPr>
              <a:t>7</a:t>
            </a:fld>
            <a:endParaRPr lang="en-US"/>
          </a:p>
        </p:txBody>
      </p:sp>
      <p:sp>
        <p:nvSpPr>
          <p:cNvPr id="9" name="Rectangle 8"/>
          <p:cNvSpPr/>
          <p:nvPr/>
        </p:nvSpPr>
        <p:spPr>
          <a:xfrm>
            <a:off x="441958" y="314332"/>
            <a:ext cx="5537491" cy="723275"/>
          </a:xfrm>
          <a:prstGeom prst="rect">
            <a:avLst/>
          </a:prstGeom>
        </p:spPr>
        <p:txBody>
          <a:bodyPr wrap="square">
            <a:spAutoFit/>
          </a:bodyPr>
          <a:lstStyle/>
          <a:p>
            <a:pPr algn="l">
              <a:spcAft>
                <a:spcPts val="600"/>
              </a:spcAft>
            </a:pPr>
            <a:r>
              <a:rPr lang="en-US" b="1" u="sng" dirty="0">
                <a:solidFill>
                  <a:srgbClr val="800080"/>
                </a:solidFill>
              </a:rPr>
              <a:t>Capacitor an AC circuit:</a:t>
            </a:r>
          </a:p>
          <a:p>
            <a:pPr algn="l"/>
            <a:r>
              <a:rPr lang="en-US" dirty="0"/>
              <a:t>In the circuit suppose                     , then  </a:t>
            </a:r>
          </a:p>
        </p:txBody>
      </p:sp>
      <p:graphicFrame>
        <p:nvGraphicFramePr>
          <p:cNvPr id="10" name="Object 9"/>
          <p:cNvGraphicFramePr>
            <a:graphicFrameLocks noChangeAspect="1"/>
          </p:cNvGraphicFramePr>
          <p:nvPr>
            <p:extLst>
              <p:ext uri="{D42A27DB-BD31-4B8C-83A1-F6EECF244321}">
                <p14:modId xmlns:p14="http://schemas.microsoft.com/office/powerpoint/2010/main" val="3409163020"/>
              </p:ext>
            </p:extLst>
          </p:nvPr>
        </p:nvGraphicFramePr>
        <p:xfrm>
          <a:off x="483038" y="999092"/>
          <a:ext cx="5537429" cy="672530"/>
        </p:xfrm>
        <a:graphic>
          <a:graphicData uri="http://schemas.openxmlformats.org/presentationml/2006/ole">
            <mc:AlternateContent xmlns:mc="http://schemas.openxmlformats.org/markup-compatibility/2006">
              <mc:Choice xmlns:v="urn:schemas-microsoft-com:vml" Requires="v">
                <p:oleObj name="Equation" r:id="rId3" imgW="3466800" imgH="419040" progId="Equation.DSMT4">
                  <p:embed/>
                </p:oleObj>
              </mc:Choice>
              <mc:Fallback>
                <p:oleObj name="Equation" r:id="rId3" imgW="3466800" imgH="419040" progId="Equation.DSMT4">
                  <p:embed/>
                  <p:pic>
                    <p:nvPicPr>
                      <p:cNvPr id="10" name="Object 9"/>
                      <p:cNvPicPr/>
                      <p:nvPr/>
                    </p:nvPicPr>
                    <p:blipFill>
                      <a:blip r:embed="rId4"/>
                      <a:stretch>
                        <a:fillRect/>
                      </a:stretch>
                    </p:blipFill>
                    <p:spPr>
                      <a:xfrm>
                        <a:off x="483038" y="999092"/>
                        <a:ext cx="5537429" cy="672530"/>
                      </a:xfrm>
                      <a:prstGeom prst="rect">
                        <a:avLst/>
                      </a:prstGeom>
                      <a:noFill/>
                      <a:ln w="15875">
                        <a:noFill/>
                      </a:ln>
                    </p:spPr>
                  </p:pic>
                </p:oleObj>
              </mc:Fallback>
            </mc:AlternateContent>
          </a:graphicData>
        </a:graphic>
      </p:graphicFrame>
      <p:sp>
        <p:nvSpPr>
          <p:cNvPr id="12" name="Rectangle 11"/>
          <p:cNvSpPr/>
          <p:nvPr/>
        </p:nvSpPr>
        <p:spPr>
          <a:xfrm>
            <a:off x="501171" y="3310898"/>
            <a:ext cx="5465066" cy="369332"/>
          </a:xfrm>
          <a:prstGeom prst="rect">
            <a:avLst/>
          </a:prstGeom>
        </p:spPr>
        <p:txBody>
          <a:bodyPr wrap="square">
            <a:spAutoFit/>
          </a:bodyPr>
          <a:lstStyle/>
          <a:p>
            <a:pPr algn="l">
              <a:spcAft>
                <a:spcPts val="600"/>
              </a:spcAft>
            </a:pPr>
            <a:r>
              <a:rPr lang="en-US" dirty="0"/>
              <a:t>Define </a:t>
            </a:r>
            <a:r>
              <a:rPr lang="en-US" i="1" dirty="0">
                <a:solidFill>
                  <a:srgbClr val="0000FF"/>
                </a:solidFill>
              </a:rPr>
              <a:t>capacitive reactance                       </a:t>
            </a:r>
            <a:r>
              <a:rPr lang="en-US" dirty="0"/>
              <a:t>, then </a:t>
            </a:r>
          </a:p>
        </p:txBody>
      </p:sp>
      <p:graphicFrame>
        <p:nvGraphicFramePr>
          <p:cNvPr id="13" name="Object 12"/>
          <p:cNvGraphicFramePr>
            <a:graphicFrameLocks noChangeAspect="1"/>
          </p:cNvGraphicFramePr>
          <p:nvPr/>
        </p:nvGraphicFramePr>
        <p:xfrm>
          <a:off x="2540412" y="733979"/>
          <a:ext cx="1139825" cy="265112"/>
        </p:xfrm>
        <a:graphic>
          <a:graphicData uri="http://schemas.openxmlformats.org/presentationml/2006/ole">
            <mc:AlternateContent xmlns:mc="http://schemas.openxmlformats.org/markup-compatibility/2006">
              <mc:Choice xmlns:v="urn:schemas-microsoft-com:vml" Requires="v">
                <p:oleObj name="Equation" r:id="rId5" imgW="711000" imgH="164880" progId="Equation.DSMT4">
                  <p:embed/>
                </p:oleObj>
              </mc:Choice>
              <mc:Fallback>
                <p:oleObj name="Equation" r:id="rId5" imgW="711000" imgH="164880" progId="Equation.DSMT4">
                  <p:embed/>
                  <p:pic>
                    <p:nvPicPr>
                      <p:cNvPr id="13" name="Object 12"/>
                      <p:cNvPicPr/>
                      <p:nvPr/>
                    </p:nvPicPr>
                    <p:blipFill>
                      <a:blip r:embed="rId6"/>
                      <a:stretch>
                        <a:fillRect/>
                      </a:stretch>
                    </p:blipFill>
                    <p:spPr>
                      <a:xfrm>
                        <a:off x="2540412" y="733979"/>
                        <a:ext cx="1139825" cy="265112"/>
                      </a:xfrm>
                      <a:prstGeom prst="rect">
                        <a:avLst/>
                      </a:prstGeom>
                      <a:noFill/>
                      <a:ln w="15875">
                        <a:noFill/>
                      </a:ln>
                    </p:spPr>
                  </p:pic>
                </p:oleObj>
              </mc:Fallback>
            </mc:AlternateContent>
          </a:graphicData>
        </a:graphic>
      </p:graphicFrame>
      <p:graphicFrame>
        <p:nvGraphicFramePr>
          <p:cNvPr id="14" name="Object 13"/>
          <p:cNvGraphicFramePr>
            <a:graphicFrameLocks noChangeAspect="1"/>
          </p:cNvGraphicFramePr>
          <p:nvPr>
            <p:extLst>
              <p:ext uri="{D42A27DB-BD31-4B8C-83A1-F6EECF244321}">
                <p14:modId xmlns:p14="http://schemas.microsoft.com/office/powerpoint/2010/main" val="2071601208"/>
              </p:ext>
            </p:extLst>
          </p:nvPr>
        </p:nvGraphicFramePr>
        <p:xfrm>
          <a:off x="483038" y="1671622"/>
          <a:ext cx="5381625" cy="1060450"/>
        </p:xfrm>
        <a:graphic>
          <a:graphicData uri="http://schemas.openxmlformats.org/presentationml/2006/ole">
            <mc:AlternateContent xmlns:mc="http://schemas.openxmlformats.org/markup-compatibility/2006">
              <mc:Choice xmlns:v="urn:schemas-microsoft-com:vml" Requires="v">
                <p:oleObj name="Equation" r:id="rId7" imgW="3352680" imgH="660240" progId="Equation.DSMT4">
                  <p:embed/>
                </p:oleObj>
              </mc:Choice>
              <mc:Fallback>
                <p:oleObj name="Equation" r:id="rId7" imgW="3352680" imgH="660240" progId="Equation.DSMT4">
                  <p:embed/>
                  <p:pic>
                    <p:nvPicPr>
                      <p:cNvPr id="14" name="Object 13"/>
                      <p:cNvPicPr/>
                      <p:nvPr/>
                    </p:nvPicPr>
                    <p:blipFill>
                      <a:blip r:embed="rId8"/>
                      <a:stretch>
                        <a:fillRect/>
                      </a:stretch>
                    </p:blipFill>
                    <p:spPr>
                      <a:xfrm>
                        <a:off x="483038" y="1671622"/>
                        <a:ext cx="5381625" cy="1060450"/>
                      </a:xfrm>
                      <a:prstGeom prst="rect">
                        <a:avLst/>
                      </a:prstGeom>
                      <a:noFill/>
                      <a:ln w="15875">
                        <a:noFill/>
                      </a:ln>
                    </p:spPr>
                  </p:pic>
                </p:oleObj>
              </mc:Fallback>
            </mc:AlternateContent>
          </a:graphicData>
        </a:graphic>
      </p:graphicFrame>
      <p:graphicFrame>
        <p:nvGraphicFramePr>
          <p:cNvPr id="15" name="Object 14"/>
          <p:cNvGraphicFramePr>
            <a:graphicFrameLocks noChangeAspect="1"/>
          </p:cNvGraphicFramePr>
          <p:nvPr>
            <p:extLst>
              <p:ext uri="{D42A27DB-BD31-4B8C-83A1-F6EECF244321}">
                <p14:modId xmlns:p14="http://schemas.microsoft.com/office/powerpoint/2010/main" val="700754511"/>
              </p:ext>
            </p:extLst>
          </p:nvPr>
        </p:nvGraphicFramePr>
        <p:xfrm>
          <a:off x="3228975" y="3330575"/>
          <a:ext cx="1162050" cy="366713"/>
        </p:xfrm>
        <a:graphic>
          <a:graphicData uri="http://schemas.openxmlformats.org/presentationml/2006/ole">
            <mc:AlternateContent xmlns:mc="http://schemas.openxmlformats.org/markup-compatibility/2006">
              <mc:Choice xmlns:v="urn:schemas-microsoft-com:vml" Requires="v">
                <p:oleObj name="Equation" r:id="rId9" imgW="723600" imgH="228600" progId="Equation.DSMT4">
                  <p:embed/>
                </p:oleObj>
              </mc:Choice>
              <mc:Fallback>
                <p:oleObj name="Equation" r:id="rId9" imgW="723600" imgH="228600" progId="Equation.DSMT4">
                  <p:embed/>
                  <p:pic>
                    <p:nvPicPr>
                      <p:cNvPr id="15" name="Object 14"/>
                      <p:cNvPicPr/>
                      <p:nvPr/>
                    </p:nvPicPr>
                    <p:blipFill>
                      <a:blip r:embed="rId10"/>
                      <a:stretch>
                        <a:fillRect/>
                      </a:stretch>
                    </p:blipFill>
                    <p:spPr>
                      <a:xfrm>
                        <a:off x="3228975" y="3330575"/>
                        <a:ext cx="1162050" cy="366713"/>
                      </a:xfrm>
                      <a:prstGeom prst="rect">
                        <a:avLst/>
                      </a:prstGeom>
                      <a:solidFill>
                        <a:srgbClr val="FFFFCC"/>
                      </a:solidFill>
                      <a:ln w="15875">
                        <a:solidFill>
                          <a:srgbClr val="0000FF"/>
                        </a:solidFill>
                      </a:ln>
                    </p:spPr>
                  </p:pic>
                </p:oleObj>
              </mc:Fallback>
            </mc:AlternateContent>
          </a:graphicData>
        </a:graphic>
      </p:graphicFrame>
      <p:sp>
        <p:nvSpPr>
          <p:cNvPr id="17" name="Rectangle 16"/>
          <p:cNvSpPr/>
          <p:nvPr/>
        </p:nvSpPr>
        <p:spPr>
          <a:xfrm>
            <a:off x="498728" y="4502813"/>
            <a:ext cx="5673471" cy="1554272"/>
          </a:xfrm>
          <a:prstGeom prst="rect">
            <a:avLst/>
          </a:prstGeom>
        </p:spPr>
        <p:txBody>
          <a:bodyPr wrap="square">
            <a:spAutoFit/>
          </a:bodyPr>
          <a:lstStyle/>
          <a:p>
            <a:pPr algn="l">
              <a:spcAft>
                <a:spcPts val="600"/>
              </a:spcAft>
            </a:pPr>
            <a:r>
              <a:rPr lang="en-US" dirty="0"/>
              <a:t>The capacitive reactance </a:t>
            </a:r>
            <a:r>
              <a:rPr lang="en-US" i="1" dirty="0"/>
              <a:t>X</a:t>
            </a:r>
            <a:r>
              <a:rPr lang="en-US" i="1" baseline="-25000" dirty="0"/>
              <a:t>C</a:t>
            </a:r>
            <a:r>
              <a:rPr lang="en-US" dirty="0"/>
              <a:t> describes the ability of an capacitor to oppose the flow of an AC current at a given </a:t>
            </a:r>
            <a:r>
              <a:rPr lang="en-US" i="1" dirty="0"/>
              <a:t>V</a:t>
            </a:r>
            <a:r>
              <a:rPr lang="en-US" i="1" baseline="-25000" dirty="0"/>
              <a:t>C</a:t>
            </a:r>
            <a:r>
              <a:rPr lang="en-US" dirty="0"/>
              <a:t>. </a:t>
            </a:r>
          </a:p>
          <a:p>
            <a:pPr algn="l"/>
            <a:r>
              <a:rPr lang="en-US" i="1" dirty="0"/>
              <a:t>X</a:t>
            </a:r>
            <a:r>
              <a:rPr lang="en-US" i="1" baseline="-25000" dirty="0"/>
              <a:t>C </a:t>
            </a:r>
            <a:r>
              <a:rPr lang="en-US" dirty="0"/>
              <a:t> is inversely proportional to frequency. Capacitors tend to pass high-frequency current and to block low-frequency current and DC, which is the opposite of inductors. .</a:t>
            </a:r>
          </a:p>
        </p:txBody>
      </p:sp>
      <p:sp>
        <p:nvSpPr>
          <p:cNvPr id="18" name="Rectangle 17"/>
          <p:cNvSpPr/>
          <p:nvPr/>
        </p:nvSpPr>
        <p:spPr>
          <a:xfrm>
            <a:off x="441958" y="2697675"/>
            <a:ext cx="4907113" cy="369332"/>
          </a:xfrm>
          <a:prstGeom prst="rect">
            <a:avLst/>
          </a:prstGeom>
        </p:spPr>
        <p:txBody>
          <a:bodyPr wrap="none">
            <a:spAutoFit/>
          </a:bodyPr>
          <a:lstStyle/>
          <a:p>
            <a:r>
              <a:rPr lang="en-US" dirty="0"/>
              <a:t>The voltage phasor </a:t>
            </a:r>
            <a:r>
              <a:rPr lang="en-US" i="1" dirty="0">
                <a:solidFill>
                  <a:srgbClr val="0000FF"/>
                </a:solidFill>
              </a:rPr>
              <a:t>lags</a:t>
            </a:r>
            <a:r>
              <a:rPr lang="en-US" dirty="0"/>
              <a:t> the current phasor by 90°. </a:t>
            </a:r>
          </a:p>
        </p:txBody>
      </p:sp>
      <p:pic>
        <p:nvPicPr>
          <p:cNvPr id="3" name="Picture 2"/>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09791" y="3924121"/>
            <a:ext cx="5356446" cy="550465"/>
          </a:xfrm>
          <a:prstGeom prst="rect">
            <a:avLst/>
          </a:prstGeom>
          <a:ln w="15875">
            <a:solidFill>
              <a:srgbClr val="0000FF"/>
            </a:solidFill>
          </a:ln>
        </p:spPr>
      </p:pic>
    </p:spTree>
    <p:extLst>
      <p:ext uri="{BB962C8B-B14F-4D97-AF65-F5344CB8AC3E}">
        <p14:creationId xmlns:p14="http://schemas.microsoft.com/office/powerpoint/2010/main" val="5697708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540B721F-2C59-4FF6-9858-7BC68F465633}" type="slidenum">
              <a:rPr lang="en-US" smtClean="0"/>
              <a:pPr>
                <a:defRPr/>
              </a:pPr>
              <a:t>8</a:t>
            </a:fld>
            <a:endParaRPr lang="en-US"/>
          </a:p>
        </p:txBody>
      </p:sp>
      <p:sp>
        <p:nvSpPr>
          <p:cNvPr id="3" name="Rectangle 2"/>
          <p:cNvSpPr/>
          <p:nvPr/>
        </p:nvSpPr>
        <p:spPr>
          <a:xfrm>
            <a:off x="320040" y="2799982"/>
            <a:ext cx="8366760" cy="1077218"/>
          </a:xfrm>
          <a:prstGeom prst="rect">
            <a:avLst/>
          </a:prstGeom>
        </p:spPr>
        <p:txBody>
          <a:bodyPr wrap="square">
            <a:spAutoFit/>
          </a:bodyPr>
          <a:lstStyle/>
          <a:p>
            <a:pPr algn="l">
              <a:spcAft>
                <a:spcPts val="600"/>
              </a:spcAft>
            </a:pPr>
            <a:r>
              <a:rPr lang="en-US" i="1" dirty="0"/>
              <a:t>Example </a:t>
            </a:r>
            <a:r>
              <a:rPr lang="en-US" dirty="0"/>
              <a:t>31.2 An inductor in an AC circuit</a:t>
            </a:r>
          </a:p>
          <a:p>
            <a:pPr algn="l">
              <a:spcAft>
                <a:spcPts val="600"/>
              </a:spcAft>
            </a:pPr>
            <a:r>
              <a:rPr lang="en-US" i="1" dirty="0"/>
              <a:t>Example </a:t>
            </a:r>
            <a:r>
              <a:rPr lang="en-US" dirty="0"/>
              <a:t>31.3 A resistor and a capacitor in an AC circuit</a:t>
            </a:r>
          </a:p>
          <a:p>
            <a:pPr algn="l">
              <a:spcAft>
                <a:spcPts val="600"/>
              </a:spcAft>
            </a:pPr>
            <a:r>
              <a:rPr lang="en-US" i="1" dirty="0"/>
              <a:t>Test</a:t>
            </a:r>
            <a:r>
              <a:rPr lang="en-US" dirty="0"/>
              <a:t> 31.2 </a:t>
            </a:r>
          </a:p>
        </p:txBody>
      </p:sp>
      <p:pic>
        <p:nvPicPr>
          <p:cNvPr id="4" name="Picture 3" descr="31_01_Table.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5193" y="514253"/>
            <a:ext cx="8261607" cy="1750141"/>
          </a:xfrm>
          <a:prstGeom prst="rect">
            <a:avLst/>
          </a:prstGeom>
        </p:spPr>
      </p:pic>
    </p:spTree>
    <p:extLst>
      <p:ext uri="{BB962C8B-B14F-4D97-AF65-F5344CB8AC3E}">
        <p14:creationId xmlns:p14="http://schemas.microsoft.com/office/powerpoint/2010/main" val="33486397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12"/>
          </p:nvPr>
        </p:nvSpPr>
        <p:spPr/>
        <p:txBody>
          <a:bodyPr/>
          <a:lstStyle/>
          <a:p>
            <a:pPr>
              <a:defRPr/>
            </a:pPr>
            <a:fld id="{B7CFCF79-3671-4295-B92C-83754C1C851C}" type="slidenum">
              <a:rPr lang="en-US"/>
              <a:pPr>
                <a:defRPr/>
              </a:pPr>
              <a:t>9</a:t>
            </a:fld>
            <a:endParaRPr lang="en-US"/>
          </a:p>
        </p:txBody>
      </p:sp>
      <p:sp>
        <p:nvSpPr>
          <p:cNvPr id="29699" name="Rectangle 4"/>
          <p:cNvSpPr>
            <a:spLocks noChangeArrowheads="1"/>
          </p:cNvSpPr>
          <p:nvPr/>
        </p:nvSpPr>
        <p:spPr bwMode="auto">
          <a:xfrm>
            <a:off x="509587" y="390525"/>
            <a:ext cx="3010853" cy="923330"/>
          </a:xfrm>
          <a:prstGeom prst="rect">
            <a:avLst/>
          </a:prstGeom>
          <a:noFill/>
          <a:ln w="19050">
            <a:solidFill>
              <a:srgbClr val="FF3300"/>
            </a:solidFill>
            <a:miter lim="800000"/>
            <a:headEnd/>
            <a:tailEnd/>
          </a:ln>
        </p:spPr>
        <p:txBody>
          <a:bodyPr wrap="square">
            <a:spAutoFit/>
          </a:bodyPr>
          <a:lstStyle/>
          <a:p>
            <a:pPr algn="l"/>
            <a:r>
              <a:rPr lang="en-US" b="1" dirty="0">
                <a:solidFill>
                  <a:srgbClr val="0000FF"/>
                </a:solidFill>
                <a:latin typeface="Arial" charset="0"/>
                <a:ea typeface="Arial Unicode MS" pitchFamily="34" charset="-128"/>
              </a:rPr>
              <a:t>Read: Ch31: 2</a:t>
            </a:r>
          </a:p>
          <a:p>
            <a:pPr algn="l"/>
            <a:r>
              <a:rPr lang="en-US" b="1" dirty="0">
                <a:solidFill>
                  <a:srgbClr val="FF0000"/>
                </a:solidFill>
                <a:latin typeface="Arial" charset="0"/>
              </a:rPr>
              <a:t>Homework: </a:t>
            </a:r>
            <a:r>
              <a:rPr lang="en-US" b="1" dirty="0">
                <a:solidFill>
                  <a:srgbClr val="0000FF"/>
                </a:solidFill>
                <a:latin typeface="Arial" charset="0"/>
              </a:rPr>
              <a:t>Ch31: 6,8,10</a:t>
            </a:r>
          </a:p>
          <a:p>
            <a:pPr algn="l"/>
            <a:r>
              <a:rPr lang="en-US" b="1" dirty="0">
                <a:solidFill>
                  <a:srgbClr val="FF0000"/>
                </a:solidFill>
                <a:latin typeface="Arial" charset="0"/>
              </a:rPr>
              <a:t>Due: December 12</a:t>
            </a:r>
          </a:p>
        </p:txBody>
      </p:sp>
    </p:spTree>
    <p:extLst>
      <p:ext uri="{BB962C8B-B14F-4D97-AF65-F5344CB8AC3E}">
        <p14:creationId xmlns:p14="http://schemas.microsoft.com/office/powerpoint/2010/main" val="42934607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31_13_FigureB.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72200" y="3203240"/>
            <a:ext cx="2660904" cy="3037745"/>
          </a:xfrm>
          <a:prstGeom prst="rect">
            <a:avLst/>
          </a:prstGeom>
        </p:spPr>
      </p:pic>
      <p:sp>
        <p:nvSpPr>
          <p:cNvPr id="6" name="Slide Number Placeholder 3"/>
          <p:cNvSpPr>
            <a:spLocks noGrp="1"/>
          </p:cNvSpPr>
          <p:nvPr>
            <p:ph type="sldNum" sz="quarter" idx="12"/>
          </p:nvPr>
        </p:nvSpPr>
        <p:spPr/>
        <p:txBody>
          <a:bodyPr/>
          <a:lstStyle/>
          <a:p>
            <a:pPr>
              <a:defRPr/>
            </a:pPr>
            <a:fld id="{C6FF9041-1CCA-4C78-A9CF-A6C1E80A420C}" type="slidenum">
              <a:rPr lang="en-US"/>
              <a:pPr>
                <a:defRPr/>
              </a:pPr>
              <a:t>10</a:t>
            </a:fld>
            <a:endParaRPr lang="en-US" dirty="0"/>
          </a:p>
        </p:txBody>
      </p:sp>
      <p:sp>
        <p:nvSpPr>
          <p:cNvPr id="8" name="Rectangle 7"/>
          <p:cNvSpPr/>
          <p:nvPr/>
        </p:nvSpPr>
        <p:spPr>
          <a:xfrm>
            <a:off x="304798" y="228005"/>
            <a:ext cx="8628889" cy="754053"/>
          </a:xfrm>
          <a:prstGeom prst="rect">
            <a:avLst/>
          </a:prstGeom>
        </p:spPr>
        <p:txBody>
          <a:bodyPr wrap="square">
            <a:spAutoFit/>
          </a:bodyPr>
          <a:lstStyle/>
          <a:p>
            <a:pPr algn="l">
              <a:spcAft>
                <a:spcPts val="600"/>
              </a:spcAft>
            </a:pPr>
            <a:r>
              <a:rPr lang="en-US" sz="2000" b="1" u="sng" dirty="0">
                <a:solidFill>
                  <a:srgbClr val="660066"/>
                </a:solidFill>
                <a:latin typeface="Arial" charset="0"/>
              </a:rPr>
              <a:t>December 8 L-R-C Circuit</a:t>
            </a:r>
          </a:p>
          <a:p>
            <a:pPr algn="l">
              <a:spcAft>
                <a:spcPts val="600"/>
              </a:spcAft>
            </a:pPr>
            <a:r>
              <a:rPr lang="en-US" b="1" u="sng" dirty="0">
                <a:solidFill>
                  <a:srgbClr val="800080"/>
                </a:solidFill>
                <a:latin typeface="+mn-lt"/>
              </a:rPr>
              <a:t>31.3 The L-R-C series circuit</a:t>
            </a:r>
          </a:p>
        </p:txBody>
      </p:sp>
      <p:sp>
        <p:nvSpPr>
          <p:cNvPr id="17" name="Rectangle 16"/>
          <p:cNvSpPr/>
          <p:nvPr/>
        </p:nvSpPr>
        <p:spPr>
          <a:xfrm>
            <a:off x="304798" y="1037517"/>
            <a:ext cx="5769744" cy="4247317"/>
          </a:xfrm>
          <a:prstGeom prst="rect">
            <a:avLst/>
          </a:prstGeom>
        </p:spPr>
        <p:txBody>
          <a:bodyPr wrap="square">
            <a:spAutoFit/>
          </a:bodyPr>
          <a:lstStyle/>
          <a:p>
            <a:pPr algn="l"/>
            <a:r>
              <a:rPr lang="en-US" dirty="0"/>
              <a:t>In the L-R-C series circuit, suppose the </a:t>
            </a:r>
            <a:r>
              <a:rPr lang="en-US" dirty="0">
                <a:solidFill>
                  <a:srgbClr val="0000FF"/>
                </a:solidFill>
              </a:rPr>
              <a:t>source current </a:t>
            </a:r>
            <a:r>
              <a:rPr lang="en-US" dirty="0"/>
              <a:t>is</a:t>
            </a:r>
            <a:br>
              <a:rPr lang="en-US" dirty="0"/>
            </a:br>
            <a:r>
              <a:rPr lang="en-US" dirty="0"/>
              <a:t>                   . Our goal is to find the </a:t>
            </a:r>
            <a:r>
              <a:rPr lang="en-US" dirty="0">
                <a:solidFill>
                  <a:srgbClr val="0000FF"/>
                </a:solidFill>
              </a:rPr>
              <a:t>source voltage </a:t>
            </a:r>
            <a:r>
              <a:rPr lang="en-US" dirty="0"/>
              <a:t>and the voltage on each element.</a:t>
            </a:r>
          </a:p>
          <a:p>
            <a:pPr algn="l"/>
            <a:endParaRPr lang="en-US" dirty="0"/>
          </a:p>
          <a:p>
            <a:pPr algn="l"/>
            <a:endParaRPr lang="en-US" dirty="0"/>
          </a:p>
          <a:p>
            <a:pPr algn="l"/>
            <a:endParaRPr lang="en-US" dirty="0"/>
          </a:p>
          <a:p>
            <a:pPr algn="l"/>
            <a:endParaRPr lang="en-US" dirty="0"/>
          </a:p>
          <a:p>
            <a:pPr algn="l"/>
            <a:endParaRPr lang="en-US" dirty="0"/>
          </a:p>
          <a:p>
            <a:pPr algn="l"/>
            <a:endParaRPr lang="en-US" dirty="0"/>
          </a:p>
          <a:p>
            <a:pPr algn="l"/>
            <a:endParaRPr lang="en-US" dirty="0"/>
          </a:p>
          <a:p>
            <a:pPr algn="l"/>
            <a:endParaRPr lang="en-US" dirty="0"/>
          </a:p>
          <a:p>
            <a:pPr algn="l"/>
            <a:r>
              <a:rPr lang="en-US" dirty="0">
                <a:solidFill>
                  <a:srgbClr val="0000FF"/>
                </a:solidFill>
              </a:rPr>
              <a:t>When the instantaneous voltages follow algebraic sum, their phasors follow a </a:t>
            </a:r>
            <a:r>
              <a:rPr lang="en-US" b="1" dirty="0">
                <a:solidFill>
                  <a:srgbClr val="0000FF"/>
                </a:solidFill>
              </a:rPr>
              <a:t>vector sum</a:t>
            </a:r>
            <a:r>
              <a:rPr lang="en-US" dirty="0">
                <a:solidFill>
                  <a:srgbClr val="0000FF"/>
                </a:solidFill>
              </a:rPr>
              <a:t>:</a:t>
            </a:r>
            <a:br>
              <a:rPr lang="en-US" dirty="0">
                <a:solidFill>
                  <a:srgbClr val="0000FF"/>
                </a:solidFill>
              </a:rPr>
            </a:br>
            <a:r>
              <a:rPr lang="en-US" dirty="0"/>
              <a:t>The amplitude </a:t>
            </a:r>
            <a:r>
              <a:rPr lang="en-US" i="1" dirty="0"/>
              <a:t>V</a:t>
            </a:r>
            <a:r>
              <a:rPr lang="en-US" dirty="0"/>
              <a:t> and phase </a:t>
            </a:r>
            <a:r>
              <a:rPr lang="en-US" i="1" dirty="0">
                <a:latin typeface="Symbol" panose="05050102010706020507" pitchFamily="18" charset="2"/>
              </a:rPr>
              <a:t>f</a:t>
            </a:r>
            <a:r>
              <a:rPr lang="en-US" dirty="0"/>
              <a:t> are given from the phasor diagram:</a:t>
            </a:r>
          </a:p>
        </p:txBody>
      </p:sp>
      <p:graphicFrame>
        <p:nvGraphicFramePr>
          <p:cNvPr id="18" name="Object 17"/>
          <p:cNvGraphicFramePr>
            <a:graphicFrameLocks noChangeAspect="1"/>
          </p:cNvGraphicFramePr>
          <p:nvPr>
            <p:extLst>
              <p:ext uri="{D42A27DB-BD31-4B8C-83A1-F6EECF244321}">
                <p14:modId xmlns:p14="http://schemas.microsoft.com/office/powerpoint/2010/main" val="2815559294"/>
              </p:ext>
            </p:extLst>
          </p:nvPr>
        </p:nvGraphicFramePr>
        <p:xfrm>
          <a:off x="350518" y="1391304"/>
          <a:ext cx="1139825" cy="265112"/>
        </p:xfrm>
        <a:graphic>
          <a:graphicData uri="http://schemas.openxmlformats.org/presentationml/2006/ole">
            <mc:AlternateContent xmlns:mc="http://schemas.openxmlformats.org/markup-compatibility/2006">
              <mc:Choice xmlns:v="urn:schemas-microsoft-com:vml" Requires="v">
                <p:oleObj name="Equation" r:id="rId3" imgW="711000" imgH="164880" progId="Equation.DSMT4">
                  <p:embed/>
                </p:oleObj>
              </mc:Choice>
              <mc:Fallback>
                <p:oleObj name="Equation" r:id="rId3" imgW="711000" imgH="164880" progId="Equation.DSMT4">
                  <p:embed/>
                  <p:pic>
                    <p:nvPicPr>
                      <p:cNvPr id="18" name="Object 17"/>
                      <p:cNvPicPr/>
                      <p:nvPr/>
                    </p:nvPicPr>
                    <p:blipFill>
                      <a:blip r:embed="rId4"/>
                      <a:stretch>
                        <a:fillRect/>
                      </a:stretch>
                    </p:blipFill>
                    <p:spPr>
                      <a:xfrm>
                        <a:off x="350518" y="1391304"/>
                        <a:ext cx="1139825" cy="265112"/>
                      </a:xfrm>
                      <a:prstGeom prst="rect">
                        <a:avLst/>
                      </a:prstGeom>
                      <a:noFill/>
                      <a:ln w="15875">
                        <a:noFill/>
                      </a:ln>
                    </p:spPr>
                  </p:pic>
                </p:oleObj>
              </mc:Fallback>
            </mc:AlternateContent>
          </a:graphicData>
        </a:graphic>
      </p:graphicFrame>
      <p:pic>
        <p:nvPicPr>
          <p:cNvPr id="11" name="Picture 10" descr="31_13_FigureA.jp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074542" y="663448"/>
            <a:ext cx="2420234" cy="1918744"/>
          </a:xfrm>
          <a:prstGeom prst="rect">
            <a:avLst/>
          </a:prstGeom>
        </p:spPr>
      </p:pic>
      <p:graphicFrame>
        <p:nvGraphicFramePr>
          <p:cNvPr id="15" name="Object 14"/>
          <p:cNvGraphicFramePr>
            <a:graphicFrameLocks noChangeAspect="1"/>
          </p:cNvGraphicFramePr>
          <p:nvPr>
            <p:extLst>
              <p:ext uri="{D42A27DB-BD31-4B8C-83A1-F6EECF244321}">
                <p14:modId xmlns:p14="http://schemas.microsoft.com/office/powerpoint/2010/main" val="1450747595"/>
              </p:ext>
            </p:extLst>
          </p:nvPr>
        </p:nvGraphicFramePr>
        <p:xfrm>
          <a:off x="3120358" y="4344266"/>
          <a:ext cx="1731962" cy="366712"/>
        </p:xfrm>
        <a:graphic>
          <a:graphicData uri="http://schemas.openxmlformats.org/presentationml/2006/ole">
            <mc:AlternateContent xmlns:mc="http://schemas.openxmlformats.org/markup-compatibility/2006">
              <mc:Choice xmlns:v="urn:schemas-microsoft-com:vml" Requires="v">
                <p:oleObj name="Equation" r:id="rId6" imgW="1079280" imgH="228600" progId="Equation.DSMT4">
                  <p:embed/>
                </p:oleObj>
              </mc:Choice>
              <mc:Fallback>
                <p:oleObj name="Equation" r:id="rId6" imgW="1079280" imgH="228600" progId="Equation.DSMT4">
                  <p:embed/>
                  <p:pic>
                    <p:nvPicPr>
                      <p:cNvPr id="13" name="Object 12"/>
                      <p:cNvPicPr/>
                      <p:nvPr/>
                    </p:nvPicPr>
                    <p:blipFill>
                      <a:blip r:embed="rId7"/>
                      <a:stretch>
                        <a:fillRect/>
                      </a:stretch>
                    </p:blipFill>
                    <p:spPr>
                      <a:xfrm>
                        <a:off x="3120358" y="4344266"/>
                        <a:ext cx="1731962" cy="366712"/>
                      </a:xfrm>
                      <a:prstGeom prst="rect">
                        <a:avLst/>
                      </a:prstGeom>
                      <a:noFill/>
                      <a:ln w="15875">
                        <a:noFill/>
                      </a:ln>
                    </p:spPr>
                  </p:pic>
                </p:oleObj>
              </mc:Fallback>
            </mc:AlternateContent>
          </a:graphicData>
        </a:graphic>
      </p:graphicFrame>
      <p:graphicFrame>
        <p:nvGraphicFramePr>
          <p:cNvPr id="16" name="Object 15"/>
          <p:cNvGraphicFramePr>
            <a:graphicFrameLocks noChangeAspect="1"/>
          </p:cNvGraphicFramePr>
          <p:nvPr>
            <p:extLst>
              <p:ext uri="{D42A27DB-BD31-4B8C-83A1-F6EECF244321}">
                <p14:modId xmlns:p14="http://schemas.microsoft.com/office/powerpoint/2010/main" val="1637379753"/>
              </p:ext>
            </p:extLst>
          </p:nvPr>
        </p:nvGraphicFramePr>
        <p:xfrm>
          <a:off x="433388" y="5264909"/>
          <a:ext cx="4303712" cy="1100137"/>
        </p:xfrm>
        <a:graphic>
          <a:graphicData uri="http://schemas.openxmlformats.org/presentationml/2006/ole">
            <mc:AlternateContent xmlns:mc="http://schemas.openxmlformats.org/markup-compatibility/2006">
              <mc:Choice xmlns:v="urn:schemas-microsoft-com:vml" Requires="v">
                <p:oleObj name="Equation" r:id="rId8" imgW="2679480" imgH="685800" progId="Equation.DSMT4">
                  <p:embed/>
                </p:oleObj>
              </mc:Choice>
              <mc:Fallback>
                <p:oleObj name="Equation" r:id="rId8" imgW="2679480" imgH="685800" progId="Equation.DSMT4">
                  <p:embed/>
                  <p:pic>
                    <p:nvPicPr>
                      <p:cNvPr id="8" name="Object 7"/>
                      <p:cNvPicPr/>
                      <p:nvPr/>
                    </p:nvPicPr>
                    <p:blipFill>
                      <a:blip r:embed="rId9"/>
                      <a:stretch>
                        <a:fillRect/>
                      </a:stretch>
                    </p:blipFill>
                    <p:spPr>
                      <a:xfrm>
                        <a:off x="433388" y="5264909"/>
                        <a:ext cx="4303712" cy="1100137"/>
                      </a:xfrm>
                      <a:prstGeom prst="rect">
                        <a:avLst/>
                      </a:prstGeom>
                      <a:solidFill>
                        <a:srgbClr val="FFFFCC"/>
                      </a:solidFill>
                      <a:ln w="15875">
                        <a:solidFill>
                          <a:srgbClr val="0000FF"/>
                        </a:solidFill>
                      </a:ln>
                    </p:spPr>
                  </p:pic>
                </p:oleObj>
              </mc:Fallback>
            </mc:AlternateContent>
          </a:graphicData>
        </a:graphic>
      </p:graphicFrame>
      <p:grpSp>
        <p:nvGrpSpPr>
          <p:cNvPr id="4" name="Group 3"/>
          <p:cNvGrpSpPr/>
          <p:nvPr/>
        </p:nvGrpSpPr>
        <p:grpSpPr>
          <a:xfrm>
            <a:off x="368806" y="1939891"/>
            <a:ext cx="4868926" cy="2120900"/>
            <a:chOff x="368806" y="1939891"/>
            <a:chExt cx="4868926" cy="2120900"/>
          </a:xfrm>
        </p:grpSpPr>
        <p:graphicFrame>
          <p:nvGraphicFramePr>
            <p:cNvPr id="13" name="Object 12"/>
            <p:cNvGraphicFramePr>
              <a:graphicFrameLocks noChangeAspect="1"/>
            </p:cNvGraphicFramePr>
            <p:nvPr>
              <p:extLst>
                <p:ext uri="{D42A27DB-BD31-4B8C-83A1-F6EECF244321}">
                  <p14:modId xmlns:p14="http://schemas.microsoft.com/office/powerpoint/2010/main" val="1306732899"/>
                </p:ext>
              </p:extLst>
            </p:nvPr>
          </p:nvGraphicFramePr>
          <p:xfrm>
            <a:off x="368806" y="1939891"/>
            <a:ext cx="4832350" cy="2120900"/>
          </p:xfrm>
          <a:graphic>
            <a:graphicData uri="http://schemas.openxmlformats.org/presentationml/2006/ole">
              <mc:AlternateContent xmlns:mc="http://schemas.openxmlformats.org/markup-compatibility/2006">
                <mc:Choice xmlns:v="urn:schemas-microsoft-com:vml" Requires="v">
                  <p:oleObj name="Equation" r:id="rId10" imgW="3009600" imgH="1320480" progId="Equation.DSMT4">
                    <p:embed/>
                  </p:oleObj>
                </mc:Choice>
                <mc:Fallback>
                  <p:oleObj name="Equation" r:id="rId10" imgW="3009600" imgH="1320480" progId="Equation.DSMT4">
                    <p:embed/>
                    <p:pic>
                      <p:nvPicPr>
                        <p:cNvPr id="14" name="Object 13"/>
                        <p:cNvPicPr/>
                        <p:nvPr/>
                      </p:nvPicPr>
                      <p:blipFill>
                        <a:blip r:embed="rId11"/>
                        <a:stretch>
                          <a:fillRect/>
                        </a:stretch>
                      </p:blipFill>
                      <p:spPr>
                        <a:xfrm>
                          <a:off x="368806" y="1939891"/>
                          <a:ext cx="4832350" cy="2120900"/>
                        </a:xfrm>
                        <a:prstGeom prst="rect">
                          <a:avLst/>
                        </a:prstGeom>
                        <a:noFill/>
                        <a:ln w="15875">
                          <a:noFill/>
                        </a:ln>
                      </p:spPr>
                    </p:pic>
                  </p:oleObj>
                </mc:Fallback>
              </mc:AlternateContent>
            </a:graphicData>
          </a:graphic>
        </p:graphicFrame>
        <p:graphicFrame>
          <p:nvGraphicFramePr>
            <p:cNvPr id="19" name="Object 18"/>
            <p:cNvGraphicFramePr>
              <a:graphicFrameLocks noChangeAspect="1"/>
            </p:cNvGraphicFramePr>
            <p:nvPr>
              <p:extLst>
                <p:ext uri="{D42A27DB-BD31-4B8C-83A1-F6EECF244321}">
                  <p14:modId xmlns:p14="http://schemas.microsoft.com/office/powerpoint/2010/main" val="4202013968"/>
                </p:ext>
              </p:extLst>
            </p:nvPr>
          </p:nvGraphicFramePr>
          <p:xfrm>
            <a:off x="3829619" y="3694078"/>
            <a:ext cx="1408113" cy="366713"/>
          </p:xfrm>
          <a:graphic>
            <a:graphicData uri="http://schemas.openxmlformats.org/presentationml/2006/ole">
              <mc:AlternateContent xmlns:mc="http://schemas.openxmlformats.org/markup-compatibility/2006">
                <mc:Choice xmlns:v="urn:schemas-microsoft-com:vml" Requires="v">
                  <p:oleObj name="Equation" r:id="rId12" imgW="876240" imgH="228600" progId="Equation.DSMT4">
                    <p:embed/>
                  </p:oleObj>
                </mc:Choice>
                <mc:Fallback>
                  <p:oleObj name="Equation" r:id="rId12" imgW="876240" imgH="228600" progId="Equation.DSMT4">
                    <p:embed/>
                    <p:pic>
                      <p:nvPicPr>
                        <p:cNvPr id="13" name="Object 12"/>
                        <p:cNvPicPr/>
                        <p:nvPr/>
                      </p:nvPicPr>
                      <p:blipFill>
                        <a:blip r:embed="rId13"/>
                        <a:stretch>
                          <a:fillRect/>
                        </a:stretch>
                      </p:blipFill>
                      <p:spPr>
                        <a:xfrm>
                          <a:off x="3829619" y="3694078"/>
                          <a:ext cx="1408113" cy="366713"/>
                        </a:xfrm>
                        <a:prstGeom prst="rect">
                          <a:avLst/>
                        </a:prstGeom>
                        <a:solidFill>
                          <a:srgbClr val="FFFFCC"/>
                        </a:solidFill>
                        <a:ln w="15875">
                          <a:solidFill>
                            <a:srgbClr val="0000FF"/>
                          </a:solidFill>
                        </a:ln>
                      </p:spPr>
                    </p:pic>
                  </p:oleObj>
                </mc:Fallback>
              </mc:AlternateContent>
            </a:graphicData>
          </a:graphic>
        </p:graphicFrame>
      </p:grpSp>
    </p:spTree>
    <p:extLst>
      <p:ext uri="{BB962C8B-B14F-4D97-AF65-F5344CB8AC3E}">
        <p14:creationId xmlns:p14="http://schemas.microsoft.com/office/powerpoint/2010/main" val="28258775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540B721F-2C59-4FF6-9858-7BC68F465633}" type="slidenum">
              <a:rPr lang="en-US" smtClean="0"/>
              <a:pPr>
                <a:defRPr/>
              </a:pPr>
              <a:t>11</a:t>
            </a:fld>
            <a:endParaRPr lang="en-US"/>
          </a:p>
        </p:txBody>
      </p:sp>
      <p:sp>
        <p:nvSpPr>
          <p:cNvPr id="3" name="Rectangle 2"/>
          <p:cNvSpPr/>
          <p:nvPr/>
        </p:nvSpPr>
        <p:spPr>
          <a:xfrm>
            <a:off x="429768" y="234619"/>
            <a:ext cx="8074152" cy="923330"/>
          </a:xfrm>
          <a:prstGeom prst="rect">
            <a:avLst/>
          </a:prstGeom>
        </p:spPr>
        <p:txBody>
          <a:bodyPr wrap="square">
            <a:spAutoFit/>
          </a:bodyPr>
          <a:lstStyle/>
          <a:p>
            <a:pPr algn="l">
              <a:spcAft>
                <a:spcPts val="600"/>
              </a:spcAft>
            </a:pPr>
            <a:r>
              <a:rPr lang="en-US" dirty="0"/>
              <a:t>The </a:t>
            </a:r>
            <a:r>
              <a:rPr lang="en-US" i="1" dirty="0">
                <a:solidFill>
                  <a:srgbClr val="0000FF"/>
                </a:solidFill>
              </a:rPr>
              <a:t>impedance</a:t>
            </a:r>
            <a:r>
              <a:rPr lang="en-US" dirty="0"/>
              <a:t> </a:t>
            </a:r>
            <a:r>
              <a:rPr lang="en-US" i="1" dirty="0"/>
              <a:t>Z</a:t>
            </a:r>
            <a:r>
              <a:rPr lang="en-US" dirty="0"/>
              <a:t> of an AC circuit is defined as the ratio of its voltage amplitude to its current amplitude. The impedance measures the ability of the circuit to oppose the flow of an AC current. The unit of impedance is ohm. For the L-R-C series circuit,</a:t>
            </a:r>
          </a:p>
        </p:txBody>
      </p:sp>
      <p:graphicFrame>
        <p:nvGraphicFramePr>
          <p:cNvPr id="5" name="Object 4"/>
          <p:cNvGraphicFramePr>
            <a:graphicFrameLocks noChangeAspect="1"/>
          </p:cNvGraphicFramePr>
          <p:nvPr>
            <p:extLst>
              <p:ext uri="{D42A27DB-BD31-4B8C-83A1-F6EECF244321}">
                <p14:modId xmlns:p14="http://schemas.microsoft.com/office/powerpoint/2010/main" val="2449341679"/>
              </p:ext>
            </p:extLst>
          </p:nvPr>
        </p:nvGraphicFramePr>
        <p:xfrm>
          <a:off x="555562" y="1180783"/>
          <a:ext cx="4527550" cy="938213"/>
        </p:xfrm>
        <a:graphic>
          <a:graphicData uri="http://schemas.openxmlformats.org/presentationml/2006/ole">
            <mc:AlternateContent xmlns:mc="http://schemas.openxmlformats.org/markup-compatibility/2006">
              <mc:Choice xmlns:v="urn:schemas-microsoft-com:vml" Requires="v">
                <p:oleObj name="Equation" r:id="rId2" imgW="2819160" imgH="583920" progId="Equation.DSMT4">
                  <p:embed/>
                </p:oleObj>
              </mc:Choice>
              <mc:Fallback>
                <p:oleObj name="Equation" r:id="rId2" imgW="2819160" imgH="583920" progId="Equation.DSMT4">
                  <p:embed/>
                  <p:pic>
                    <p:nvPicPr>
                      <p:cNvPr id="16" name="Object 15"/>
                      <p:cNvPicPr/>
                      <p:nvPr/>
                    </p:nvPicPr>
                    <p:blipFill>
                      <a:blip r:embed="rId3"/>
                      <a:stretch>
                        <a:fillRect/>
                      </a:stretch>
                    </p:blipFill>
                    <p:spPr>
                      <a:xfrm>
                        <a:off x="555562" y="1180783"/>
                        <a:ext cx="4527550" cy="938213"/>
                      </a:xfrm>
                      <a:prstGeom prst="rect">
                        <a:avLst/>
                      </a:prstGeom>
                      <a:solidFill>
                        <a:srgbClr val="FFFFCC"/>
                      </a:solidFill>
                      <a:ln w="15875">
                        <a:solidFill>
                          <a:srgbClr val="0000FF"/>
                        </a:solidFill>
                      </a:ln>
                    </p:spPr>
                  </p:pic>
                </p:oleObj>
              </mc:Fallback>
            </mc:AlternateContent>
          </a:graphicData>
        </a:graphic>
      </p:graphicFrame>
      <p:sp>
        <p:nvSpPr>
          <p:cNvPr id="6" name="Rectangle 5"/>
          <p:cNvSpPr/>
          <p:nvPr/>
        </p:nvSpPr>
        <p:spPr>
          <a:xfrm>
            <a:off x="429768" y="2177565"/>
            <a:ext cx="7299434" cy="369332"/>
          </a:xfrm>
          <a:prstGeom prst="rect">
            <a:avLst/>
          </a:prstGeom>
        </p:spPr>
        <p:txBody>
          <a:bodyPr wrap="none">
            <a:spAutoFit/>
          </a:bodyPr>
          <a:lstStyle/>
          <a:p>
            <a:pPr algn="l">
              <a:spcBef>
                <a:spcPts val="600"/>
              </a:spcBef>
            </a:pPr>
            <a:r>
              <a:rPr lang="en-US" dirty="0"/>
              <a:t>Because the rms quantities are           of their amplitudes, </a:t>
            </a:r>
            <a:r>
              <a:rPr lang="en-US" i="1" dirty="0"/>
              <a:t>V</a:t>
            </a:r>
            <a:r>
              <a:rPr lang="en-US" dirty="0"/>
              <a:t>=</a:t>
            </a:r>
            <a:r>
              <a:rPr lang="en-US" i="1" dirty="0"/>
              <a:t>I Z</a:t>
            </a:r>
            <a:r>
              <a:rPr lang="en-US" dirty="0"/>
              <a:t> also works as</a:t>
            </a:r>
          </a:p>
        </p:txBody>
      </p:sp>
      <p:graphicFrame>
        <p:nvGraphicFramePr>
          <p:cNvPr id="7" name="Object 6"/>
          <p:cNvGraphicFramePr>
            <a:graphicFrameLocks noChangeAspect="1"/>
          </p:cNvGraphicFramePr>
          <p:nvPr>
            <p:extLst>
              <p:ext uri="{D42A27DB-BD31-4B8C-83A1-F6EECF244321}">
                <p14:modId xmlns:p14="http://schemas.microsoft.com/office/powerpoint/2010/main" val="336009108"/>
              </p:ext>
            </p:extLst>
          </p:nvPr>
        </p:nvGraphicFramePr>
        <p:xfrm>
          <a:off x="3325114" y="2177565"/>
          <a:ext cx="569913" cy="387350"/>
        </p:xfrm>
        <a:graphic>
          <a:graphicData uri="http://schemas.openxmlformats.org/presentationml/2006/ole">
            <mc:AlternateContent xmlns:mc="http://schemas.openxmlformats.org/markup-compatibility/2006">
              <mc:Choice xmlns:v="urn:schemas-microsoft-com:vml" Requires="v">
                <p:oleObj name="Equation" r:id="rId4" imgW="355320" imgH="241200" progId="Equation.DSMT4">
                  <p:embed/>
                </p:oleObj>
              </mc:Choice>
              <mc:Fallback>
                <p:oleObj name="Equation" r:id="rId4" imgW="355320" imgH="241200" progId="Equation.DSMT4">
                  <p:embed/>
                  <p:pic>
                    <p:nvPicPr>
                      <p:cNvPr id="13" name="Object 12"/>
                      <p:cNvPicPr/>
                      <p:nvPr/>
                    </p:nvPicPr>
                    <p:blipFill>
                      <a:blip r:embed="rId5"/>
                      <a:stretch>
                        <a:fillRect/>
                      </a:stretch>
                    </p:blipFill>
                    <p:spPr>
                      <a:xfrm>
                        <a:off x="3325114" y="2177565"/>
                        <a:ext cx="569913" cy="387350"/>
                      </a:xfrm>
                      <a:prstGeom prst="rect">
                        <a:avLst/>
                      </a:prstGeom>
                      <a:noFill/>
                      <a:ln w="15875">
                        <a:noFill/>
                      </a:ln>
                    </p:spPr>
                  </p:pic>
                </p:oleObj>
              </mc:Fallback>
            </mc:AlternateContent>
          </a:graphicData>
        </a:graphic>
      </p:graphicFrame>
      <p:graphicFrame>
        <p:nvGraphicFramePr>
          <p:cNvPr id="8" name="Object 7"/>
          <p:cNvGraphicFramePr>
            <a:graphicFrameLocks noChangeAspect="1"/>
          </p:cNvGraphicFramePr>
          <p:nvPr>
            <p:extLst>
              <p:ext uri="{D42A27DB-BD31-4B8C-83A1-F6EECF244321}">
                <p14:modId xmlns:p14="http://schemas.microsoft.com/office/powerpoint/2010/main" val="2646568507"/>
              </p:ext>
            </p:extLst>
          </p:nvPr>
        </p:nvGraphicFramePr>
        <p:xfrm>
          <a:off x="555562" y="2564915"/>
          <a:ext cx="1244600" cy="366713"/>
        </p:xfrm>
        <a:graphic>
          <a:graphicData uri="http://schemas.openxmlformats.org/presentationml/2006/ole">
            <mc:AlternateContent xmlns:mc="http://schemas.openxmlformats.org/markup-compatibility/2006">
              <mc:Choice xmlns:v="urn:schemas-microsoft-com:vml" Requires="v">
                <p:oleObj name="Equation" r:id="rId6" imgW="774360" imgH="228600" progId="Equation.DSMT4">
                  <p:embed/>
                </p:oleObj>
              </mc:Choice>
              <mc:Fallback>
                <p:oleObj name="Equation" r:id="rId6" imgW="774360" imgH="228600" progId="Equation.DSMT4">
                  <p:embed/>
                  <p:pic>
                    <p:nvPicPr>
                      <p:cNvPr id="5" name="Object 4"/>
                      <p:cNvPicPr/>
                      <p:nvPr/>
                    </p:nvPicPr>
                    <p:blipFill>
                      <a:blip r:embed="rId7"/>
                      <a:stretch>
                        <a:fillRect/>
                      </a:stretch>
                    </p:blipFill>
                    <p:spPr>
                      <a:xfrm>
                        <a:off x="555562" y="2564915"/>
                        <a:ext cx="1244600" cy="366713"/>
                      </a:xfrm>
                      <a:prstGeom prst="rect">
                        <a:avLst/>
                      </a:prstGeom>
                      <a:solidFill>
                        <a:srgbClr val="FFFFCC"/>
                      </a:solidFill>
                      <a:ln w="15875">
                        <a:solidFill>
                          <a:srgbClr val="0000FF"/>
                        </a:solidFill>
                      </a:ln>
                    </p:spPr>
                  </p:pic>
                </p:oleObj>
              </mc:Fallback>
            </mc:AlternateContent>
          </a:graphicData>
        </a:graphic>
      </p:graphicFrame>
      <p:sp>
        <p:nvSpPr>
          <p:cNvPr id="9" name="Rectangle 8"/>
          <p:cNvSpPr/>
          <p:nvPr/>
        </p:nvSpPr>
        <p:spPr>
          <a:xfrm>
            <a:off x="429768" y="3092590"/>
            <a:ext cx="8366760" cy="1077218"/>
          </a:xfrm>
          <a:prstGeom prst="rect">
            <a:avLst/>
          </a:prstGeom>
        </p:spPr>
        <p:txBody>
          <a:bodyPr wrap="square">
            <a:spAutoFit/>
          </a:bodyPr>
          <a:lstStyle/>
          <a:p>
            <a:pPr algn="l">
              <a:spcAft>
                <a:spcPts val="600"/>
              </a:spcAft>
            </a:pPr>
            <a:r>
              <a:rPr lang="en-US" i="1" dirty="0"/>
              <a:t>Example </a:t>
            </a:r>
            <a:r>
              <a:rPr lang="en-US" dirty="0"/>
              <a:t>31.4 An L-R-C series circuit I</a:t>
            </a:r>
          </a:p>
          <a:p>
            <a:pPr algn="l">
              <a:spcAft>
                <a:spcPts val="600"/>
              </a:spcAft>
            </a:pPr>
            <a:r>
              <a:rPr lang="en-US" i="1" dirty="0"/>
              <a:t>Example </a:t>
            </a:r>
            <a:r>
              <a:rPr lang="en-US" dirty="0"/>
              <a:t>31.5 An L-R-C series circuit II</a:t>
            </a:r>
          </a:p>
          <a:p>
            <a:pPr algn="l">
              <a:spcAft>
                <a:spcPts val="600"/>
              </a:spcAft>
            </a:pPr>
            <a:r>
              <a:rPr lang="en-US" i="1" dirty="0"/>
              <a:t>Test</a:t>
            </a:r>
            <a:r>
              <a:rPr lang="en-US" dirty="0"/>
              <a:t> 31.3 </a:t>
            </a:r>
          </a:p>
        </p:txBody>
      </p:sp>
    </p:spTree>
    <p:extLst>
      <p:ext uri="{BB962C8B-B14F-4D97-AF65-F5344CB8AC3E}">
        <p14:creationId xmlns:p14="http://schemas.microsoft.com/office/powerpoint/2010/main" val="10645697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12"/>
          </p:nvPr>
        </p:nvSpPr>
        <p:spPr/>
        <p:txBody>
          <a:bodyPr/>
          <a:lstStyle/>
          <a:p>
            <a:pPr>
              <a:defRPr/>
            </a:pPr>
            <a:fld id="{B7CFCF79-3671-4295-B92C-83754C1C851C}" type="slidenum">
              <a:rPr lang="en-US"/>
              <a:pPr>
                <a:defRPr/>
              </a:pPr>
              <a:t>12</a:t>
            </a:fld>
            <a:endParaRPr lang="en-US"/>
          </a:p>
        </p:txBody>
      </p:sp>
      <p:sp>
        <p:nvSpPr>
          <p:cNvPr id="29699" name="Rectangle 4"/>
          <p:cNvSpPr>
            <a:spLocks noChangeArrowheads="1"/>
          </p:cNvSpPr>
          <p:nvPr/>
        </p:nvSpPr>
        <p:spPr bwMode="auto">
          <a:xfrm>
            <a:off x="509587" y="390525"/>
            <a:ext cx="3276029" cy="646331"/>
          </a:xfrm>
          <a:prstGeom prst="rect">
            <a:avLst/>
          </a:prstGeom>
          <a:noFill/>
          <a:ln w="19050">
            <a:solidFill>
              <a:srgbClr val="FF3300"/>
            </a:solidFill>
            <a:miter lim="800000"/>
            <a:headEnd/>
            <a:tailEnd/>
          </a:ln>
        </p:spPr>
        <p:txBody>
          <a:bodyPr wrap="square">
            <a:spAutoFit/>
          </a:bodyPr>
          <a:lstStyle/>
          <a:p>
            <a:pPr algn="l"/>
            <a:r>
              <a:rPr lang="en-US" b="1" dirty="0">
                <a:solidFill>
                  <a:srgbClr val="0000FF"/>
                </a:solidFill>
                <a:latin typeface="Arial" charset="0"/>
                <a:ea typeface="Arial Unicode MS" pitchFamily="34" charset="-128"/>
              </a:rPr>
              <a:t>Read: Ch31: 3</a:t>
            </a:r>
          </a:p>
          <a:p>
            <a:pPr algn="l"/>
            <a:r>
              <a:rPr lang="en-US" b="1" dirty="0">
                <a:solidFill>
                  <a:srgbClr val="FF0000"/>
                </a:solidFill>
                <a:latin typeface="Arial" charset="0"/>
              </a:rPr>
              <a:t>Homework: </a:t>
            </a:r>
            <a:r>
              <a:rPr lang="en-US" b="1" dirty="0">
                <a:solidFill>
                  <a:srgbClr val="0000FF"/>
                </a:solidFill>
                <a:latin typeface="Arial" charset="0"/>
              </a:rPr>
              <a:t>Ch31: 12,13,15</a:t>
            </a:r>
          </a:p>
        </p:txBody>
      </p:sp>
    </p:spTree>
    <p:extLst>
      <p:ext uri="{BB962C8B-B14F-4D97-AF65-F5344CB8AC3E}">
        <p14:creationId xmlns:p14="http://schemas.microsoft.com/office/powerpoint/2010/main" val="26040445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0" descr="31_16_FigureD.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88152" y="2803309"/>
            <a:ext cx="3044951" cy="3453779"/>
          </a:xfrm>
          <a:prstGeom prst="rect">
            <a:avLst/>
          </a:prstGeom>
        </p:spPr>
      </p:pic>
      <p:sp>
        <p:nvSpPr>
          <p:cNvPr id="6" name="Slide Number Placeholder 3"/>
          <p:cNvSpPr>
            <a:spLocks noGrp="1"/>
          </p:cNvSpPr>
          <p:nvPr>
            <p:ph type="sldNum" sz="quarter" idx="12"/>
          </p:nvPr>
        </p:nvSpPr>
        <p:spPr/>
        <p:txBody>
          <a:bodyPr/>
          <a:lstStyle/>
          <a:p>
            <a:pPr>
              <a:defRPr/>
            </a:pPr>
            <a:fld id="{C6FF9041-1CCA-4C78-A9CF-A6C1E80A420C}" type="slidenum">
              <a:rPr lang="en-US"/>
              <a:pPr>
                <a:defRPr/>
              </a:pPr>
              <a:t>13</a:t>
            </a:fld>
            <a:endParaRPr lang="en-US" dirty="0"/>
          </a:p>
        </p:txBody>
      </p:sp>
      <p:sp>
        <p:nvSpPr>
          <p:cNvPr id="8" name="Rectangle 7"/>
          <p:cNvSpPr/>
          <p:nvPr/>
        </p:nvSpPr>
        <p:spPr>
          <a:xfrm>
            <a:off x="304798" y="228005"/>
            <a:ext cx="8628889" cy="754053"/>
          </a:xfrm>
          <a:prstGeom prst="rect">
            <a:avLst/>
          </a:prstGeom>
        </p:spPr>
        <p:txBody>
          <a:bodyPr wrap="square">
            <a:spAutoFit/>
          </a:bodyPr>
          <a:lstStyle/>
          <a:p>
            <a:pPr algn="l">
              <a:spcAft>
                <a:spcPts val="600"/>
              </a:spcAft>
            </a:pPr>
            <a:r>
              <a:rPr lang="en-US" sz="2000" b="1" u="sng" dirty="0">
                <a:solidFill>
                  <a:srgbClr val="660066"/>
                </a:solidFill>
                <a:latin typeface="Arial" charset="0"/>
              </a:rPr>
              <a:t>December 10 Power in AC Circuit</a:t>
            </a:r>
          </a:p>
          <a:p>
            <a:pPr algn="l">
              <a:spcAft>
                <a:spcPts val="600"/>
              </a:spcAft>
            </a:pPr>
            <a:r>
              <a:rPr lang="en-US" b="1" u="sng" dirty="0">
                <a:solidFill>
                  <a:srgbClr val="800080"/>
                </a:solidFill>
                <a:latin typeface="+mn-lt"/>
              </a:rPr>
              <a:t>31.4 Power in alternating-current circuit</a:t>
            </a:r>
          </a:p>
        </p:txBody>
      </p:sp>
      <p:sp>
        <p:nvSpPr>
          <p:cNvPr id="17" name="Rectangle 16"/>
          <p:cNvSpPr/>
          <p:nvPr/>
        </p:nvSpPr>
        <p:spPr>
          <a:xfrm>
            <a:off x="304797" y="982058"/>
            <a:ext cx="6075810" cy="2262158"/>
          </a:xfrm>
          <a:prstGeom prst="rect">
            <a:avLst/>
          </a:prstGeom>
        </p:spPr>
        <p:txBody>
          <a:bodyPr wrap="square">
            <a:spAutoFit/>
          </a:bodyPr>
          <a:lstStyle/>
          <a:p>
            <a:pPr algn="l">
              <a:spcAft>
                <a:spcPts val="600"/>
              </a:spcAft>
            </a:pPr>
            <a:r>
              <a:rPr lang="en-US" dirty="0"/>
              <a:t>Suppose in an AC circuit consisting of a single or a combination of resistors, capacitors, and inductors, the instantaneous current </a:t>
            </a:r>
            <a:r>
              <a:rPr lang="en-US" i="1" dirty="0" err="1"/>
              <a:t>i</a:t>
            </a:r>
            <a:r>
              <a:rPr lang="en-US" dirty="0"/>
              <a:t> and voltage </a:t>
            </a:r>
            <a:r>
              <a:rPr lang="en-US" i="1" dirty="0"/>
              <a:t>v</a:t>
            </a:r>
            <a:r>
              <a:rPr lang="en-US" dirty="0"/>
              <a:t> are given by</a:t>
            </a:r>
          </a:p>
          <a:p>
            <a:pPr algn="l">
              <a:spcAft>
                <a:spcPts val="600"/>
              </a:spcAft>
            </a:pPr>
            <a:r>
              <a:rPr lang="en-US" dirty="0"/>
              <a:t>The instantaneous power </a:t>
            </a:r>
            <a:r>
              <a:rPr lang="en-US" i="1" dirty="0"/>
              <a:t>p</a:t>
            </a:r>
            <a:r>
              <a:rPr lang="en-US" dirty="0"/>
              <a:t> of the circuit is</a:t>
            </a:r>
          </a:p>
          <a:p>
            <a:pPr algn="l">
              <a:spcAft>
                <a:spcPts val="600"/>
              </a:spcAft>
            </a:pPr>
            <a:endParaRPr lang="en-US" dirty="0"/>
          </a:p>
          <a:p>
            <a:pPr algn="l">
              <a:spcAft>
                <a:spcPts val="0"/>
              </a:spcAft>
            </a:pPr>
            <a:endParaRPr lang="en-US" dirty="0"/>
          </a:p>
          <a:p>
            <a:pPr algn="l">
              <a:spcAft>
                <a:spcPts val="0"/>
              </a:spcAft>
            </a:pPr>
            <a:r>
              <a:rPr lang="en-US" dirty="0"/>
              <a:t>The average power is</a:t>
            </a:r>
          </a:p>
        </p:txBody>
      </p:sp>
      <p:graphicFrame>
        <p:nvGraphicFramePr>
          <p:cNvPr id="18" name="Object 17"/>
          <p:cNvGraphicFramePr>
            <a:graphicFrameLocks noChangeAspect="1"/>
          </p:cNvGraphicFramePr>
          <p:nvPr>
            <p:extLst>
              <p:ext uri="{D42A27DB-BD31-4B8C-83A1-F6EECF244321}">
                <p14:modId xmlns:p14="http://schemas.microsoft.com/office/powerpoint/2010/main" val="1583339836"/>
              </p:ext>
            </p:extLst>
          </p:nvPr>
        </p:nvGraphicFramePr>
        <p:xfrm>
          <a:off x="6772115" y="1108621"/>
          <a:ext cx="1770063" cy="695325"/>
        </p:xfrm>
        <a:graphic>
          <a:graphicData uri="http://schemas.openxmlformats.org/presentationml/2006/ole">
            <mc:AlternateContent xmlns:mc="http://schemas.openxmlformats.org/markup-compatibility/2006">
              <mc:Choice xmlns:v="urn:schemas-microsoft-com:vml" Requires="v">
                <p:oleObj name="Equation" r:id="rId3" imgW="1104840" imgH="431640" progId="Equation.DSMT4">
                  <p:embed/>
                </p:oleObj>
              </mc:Choice>
              <mc:Fallback>
                <p:oleObj name="Equation" r:id="rId3" imgW="1104840" imgH="431640" progId="Equation.DSMT4">
                  <p:embed/>
                  <p:pic>
                    <p:nvPicPr>
                      <p:cNvPr id="18" name="Object 17"/>
                      <p:cNvPicPr/>
                      <p:nvPr/>
                    </p:nvPicPr>
                    <p:blipFill>
                      <a:blip r:embed="rId4"/>
                      <a:stretch>
                        <a:fillRect/>
                      </a:stretch>
                    </p:blipFill>
                    <p:spPr>
                      <a:xfrm>
                        <a:off x="6772115" y="1108621"/>
                        <a:ext cx="1770063" cy="695325"/>
                      </a:xfrm>
                      <a:prstGeom prst="rect">
                        <a:avLst/>
                      </a:prstGeom>
                      <a:noFill/>
                      <a:ln w="15875">
                        <a:noFill/>
                      </a:ln>
                    </p:spPr>
                  </p:pic>
                </p:oleObj>
              </mc:Fallback>
            </mc:AlternateContent>
          </a:graphicData>
        </a:graphic>
      </p:graphicFrame>
      <p:graphicFrame>
        <p:nvGraphicFramePr>
          <p:cNvPr id="14" name="Object 13"/>
          <p:cNvGraphicFramePr>
            <a:graphicFrameLocks noChangeAspect="1"/>
          </p:cNvGraphicFramePr>
          <p:nvPr>
            <p:extLst>
              <p:ext uri="{D42A27DB-BD31-4B8C-83A1-F6EECF244321}">
                <p14:modId xmlns:p14="http://schemas.microsoft.com/office/powerpoint/2010/main" val="2379153869"/>
              </p:ext>
            </p:extLst>
          </p:nvPr>
        </p:nvGraphicFramePr>
        <p:xfrm>
          <a:off x="368804" y="2160753"/>
          <a:ext cx="5738813" cy="633412"/>
        </p:xfrm>
        <a:graphic>
          <a:graphicData uri="http://schemas.openxmlformats.org/presentationml/2006/ole">
            <mc:AlternateContent xmlns:mc="http://schemas.openxmlformats.org/markup-compatibility/2006">
              <mc:Choice xmlns:v="urn:schemas-microsoft-com:vml" Requires="v">
                <p:oleObj name="Equation" r:id="rId5" imgW="3581280" imgH="393480" progId="Equation.DSMT4">
                  <p:embed/>
                </p:oleObj>
              </mc:Choice>
              <mc:Fallback>
                <p:oleObj name="Equation" r:id="rId5" imgW="3581280" imgH="393480" progId="Equation.DSMT4">
                  <p:embed/>
                  <p:pic>
                    <p:nvPicPr>
                      <p:cNvPr id="18" name="Object 17"/>
                      <p:cNvPicPr/>
                      <p:nvPr/>
                    </p:nvPicPr>
                    <p:blipFill>
                      <a:blip r:embed="rId6"/>
                      <a:stretch>
                        <a:fillRect/>
                      </a:stretch>
                    </p:blipFill>
                    <p:spPr>
                      <a:xfrm>
                        <a:off x="368804" y="2160753"/>
                        <a:ext cx="5738813" cy="633412"/>
                      </a:xfrm>
                      <a:prstGeom prst="rect">
                        <a:avLst/>
                      </a:prstGeom>
                      <a:noFill/>
                      <a:ln w="15875">
                        <a:noFill/>
                      </a:ln>
                    </p:spPr>
                  </p:pic>
                </p:oleObj>
              </mc:Fallback>
            </mc:AlternateContent>
          </a:graphicData>
        </a:graphic>
      </p:graphicFrame>
      <p:pic>
        <p:nvPicPr>
          <p:cNvPr id="2" name="Picture 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32812" y="3244216"/>
            <a:ext cx="4642368" cy="958232"/>
          </a:xfrm>
          <a:prstGeom prst="rect">
            <a:avLst/>
          </a:prstGeom>
          <a:ln w="15875">
            <a:solidFill>
              <a:srgbClr val="0000FF"/>
            </a:solidFill>
          </a:ln>
        </p:spPr>
      </p:pic>
      <p:sp>
        <p:nvSpPr>
          <p:cNvPr id="3" name="Rectangle 2"/>
          <p:cNvSpPr/>
          <p:nvPr/>
        </p:nvSpPr>
        <p:spPr>
          <a:xfrm>
            <a:off x="304796" y="4333578"/>
            <a:ext cx="5273043" cy="923330"/>
          </a:xfrm>
          <a:prstGeom prst="rect">
            <a:avLst/>
          </a:prstGeom>
        </p:spPr>
        <p:txBody>
          <a:bodyPr wrap="square">
            <a:spAutoFit/>
          </a:bodyPr>
          <a:lstStyle/>
          <a:p>
            <a:pPr algn="l">
              <a:spcAft>
                <a:spcPts val="0"/>
              </a:spcAft>
            </a:pPr>
            <a:r>
              <a:rPr lang="en-US" dirty="0"/>
              <a:t>The factor cos</a:t>
            </a:r>
            <a:r>
              <a:rPr lang="en-US" i="1" dirty="0">
                <a:latin typeface="Symbol" panose="05050102010706020507" pitchFamily="18" charset="2"/>
              </a:rPr>
              <a:t>f</a:t>
            </a:r>
            <a:r>
              <a:rPr lang="en-US" dirty="0"/>
              <a:t> is called the </a:t>
            </a:r>
            <a:r>
              <a:rPr lang="en-US" i="1" dirty="0">
                <a:solidFill>
                  <a:srgbClr val="0000FF"/>
                </a:solidFill>
              </a:rPr>
              <a:t>power factor</a:t>
            </a:r>
            <a:r>
              <a:rPr lang="en-US" dirty="0"/>
              <a:t>. For a given </a:t>
            </a:r>
            <a:r>
              <a:rPr lang="en-US" i="1" dirty="0" err="1"/>
              <a:t>V</a:t>
            </a:r>
            <a:r>
              <a:rPr lang="en-US" i="1" baseline="-25000" dirty="0" err="1"/>
              <a:t>rms</a:t>
            </a:r>
            <a:r>
              <a:rPr lang="en-US" dirty="0"/>
              <a:t> and a desired power </a:t>
            </a:r>
            <a:r>
              <a:rPr lang="en-US" i="1" dirty="0" err="1"/>
              <a:t>P</a:t>
            </a:r>
            <a:r>
              <a:rPr lang="en-US" i="1" baseline="-25000" dirty="0" err="1"/>
              <a:t>av</a:t>
            </a:r>
            <a:r>
              <a:rPr lang="en-US" dirty="0"/>
              <a:t>, the power factor need to be high enough so that the </a:t>
            </a:r>
            <a:r>
              <a:rPr lang="en-US" i="1" dirty="0"/>
              <a:t>i</a:t>
            </a:r>
            <a:r>
              <a:rPr lang="en-US" baseline="30000" dirty="0"/>
              <a:t>2</a:t>
            </a:r>
            <a:r>
              <a:rPr lang="en-US" i="1" dirty="0"/>
              <a:t>R</a:t>
            </a:r>
            <a:r>
              <a:rPr lang="en-US" dirty="0"/>
              <a:t> loss is minimized.</a:t>
            </a:r>
          </a:p>
        </p:txBody>
      </p:sp>
    </p:spTree>
    <p:extLst>
      <p:ext uri="{BB962C8B-B14F-4D97-AF65-F5344CB8AC3E}">
        <p14:creationId xmlns:p14="http://schemas.microsoft.com/office/powerpoint/2010/main" val="23796790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540B721F-2C59-4FF6-9858-7BC68F465633}" type="slidenum">
              <a:rPr lang="en-US" smtClean="0"/>
              <a:pPr>
                <a:defRPr/>
              </a:pPr>
              <a:t>14</a:t>
            </a:fld>
            <a:endParaRPr lang="en-US"/>
          </a:p>
        </p:txBody>
      </p:sp>
      <p:pic>
        <p:nvPicPr>
          <p:cNvPr id="3" name="Picture 2" descr="31_16_Figure.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4423" y="3044952"/>
            <a:ext cx="8546592" cy="3054096"/>
          </a:xfrm>
          <a:prstGeom prst="rect">
            <a:avLst/>
          </a:prstGeom>
        </p:spPr>
      </p:pic>
      <p:sp>
        <p:nvSpPr>
          <p:cNvPr id="4" name="Rectangle 3"/>
          <p:cNvSpPr/>
          <p:nvPr/>
        </p:nvSpPr>
        <p:spPr>
          <a:xfrm>
            <a:off x="399287" y="438557"/>
            <a:ext cx="4019646" cy="2062103"/>
          </a:xfrm>
          <a:prstGeom prst="rect">
            <a:avLst/>
          </a:prstGeom>
        </p:spPr>
        <p:txBody>
          <a:bodyPr wrap="square">
            <a:spAutoFit/>
          </a:bodyPr>
          <a:lstStyle/>
          <a:p>
            <a:pPr algn="l">
              <a:spcAft>
                <a:spcPts val="1200"/>
              </a:spcAft>
            </a:pPr>
            <a:r>
              <a:rPr lang="en-US" b="1" u="sng" dirty="0">
                <a:solidFill>
                  <a:srgbClr val="0000FF"/>
                </a:solidFill>
              </a:rPr>
              <a:t>Power in a resistor</a:t>
            </a:r>
            <a:r>
              <a:rPr lang="en-US" b="1" dirty="0">
                <a:solidFill>
                  <a:srgbClr val="0000FF"/>
                </a:solidFill>
              </a:rPr>
              <a:t>: </a:t>
            </a:r>
            <a:r>
              <a:rPr lang="en-US" dirty="0"/>
              <a:t>Because the phase angle </a:t>
            </a:r>
            <a:r>
              <a:rPr lang="en-US" i="1" dirty="0">
                <a:latin typeface="Symbol" panose="05050102010706020507" pitchFamily="18" charset="2"/>
              </a:rPr>
              <a:t>f </a:t>
            </a:r>
            <a:r>
              <a:rPr lang="en-US" dirty="0"/>
              <a:t>=0, the average power is</a:t>
            </a:r>
          </a:p>
          <a:p>
            <a:pPr algn="l">
              <a:spcAft>
                <a:spcPts val="1200"/>
              </a:spcAft>
            </a:pPr>
            <a:r>
              <a:rPr lang="en-US" b="1" u="sng" dirty="0">
                <a:solidFill>
                  <a:srgbClr val="0000FF"/>
                </a:solidFill>
              </a:rPr>
              <a:t>Power in an inductor</a:t>
            </a:r>
            <a:r>
              <a:rPr lang="en-US" b="1" dirty="0">
                <a:solidFill>
                  <a:srgbClr val="0000FF"/>
                </a:solidFill>
              </a:rPr>
              <a:t>: </a:t>
            </a:r>
            <a:r>
              <a:rPr lang="en-US" dirty="0"/>
              <a:t>Because the phase angle </a:t>
            </a:r>
            <a:r>
              <a:rPr lang="en-US" i="1" dirty="0">
                <a:latin typeface="Symbol" panose="05050102010706020507" pitchFamily="18" charset="2"/>
              </a:rPr>
              <a:t>f </a:t>
            </a:r>
            <a:r>
              <a:rPr lang="en-US" dirty="0"/>
              <a:t>=</a:t>
            </a:r>
            <a:r>
              <a:rPr lang="en-US" i="1" dirty="0">
                <a:latin typeface="Symbol" panose="05050102010706020507" pitchFamily="18" charset="2"/>
              </a:rPr>
              <a:t>p</a:t>
            </a:r>
            <a:r>
              <a:rPr lang="en-US" dirty="0"/>
              <a:t>/2, the average power is</a:t>
            </a:r>
          </a:p>
          <a:p>
            <a:pPr algn="l">
              <a:spcAft>
                <a:spcPts val="1200"/>
              </a:spcAft>
            </a:pPr>
            <a:r>
              <a:rPr lang="en-US" b="1" u="sng" dirty="0">
                <a:solidFill>
                  <a:srgbClr val="0000FF"/>
                </a:solidFill>
              </a:rPr>
              <a:t>Power in a capacitor</a:t>
            </a:r>
            <a:r>
              <a:rPr lang="en-US" b="1" dirty="0">
                <a:solidFill>
                  <a:srgbClr val="0000FF"/>
                </a:solidFill>
              </a:rPr>
              <a:t>: </a:t>
            </a:r>
            <a:r>
              <a:rPr lang="en-US" dirty="0"/>
              <a:t>Because the phase angle </a:t>
            </a:r>
            <a:r>
              <a:rPr lang="en-US" i="1" dirty="0">
                <a:latin typeface="Symbol" panose="05050102010706020507" pitchFamily="18" charset="2"/>
              </a:rPr>
              <a:t>f </a:t>
            </a:r>
            <a:r>
              <a:rPr lang="en-US" dirty="0"/>
              <a:t>= -</a:t>
            </a:r>
            <a:r>
              <a:rPr lang="en-US" i="1" dirty="0">
                <a:latin typeface="Symbol" panose="05050102010706020507" pitchFamily="18" charset="2"/>
              </a:rPr>
              <a:t>p</a:t>
            </a:r>
            <a:r>
              <a:rPr lang="en-US" dirty="0"/>
              <a:t>/2, the average power is</a:t>
            </a:r>
          </a:p>
        </p:txBody>
      </p:sp>
      <p:graphicFrame>
        <p:nvGraphicFramePr>
          <p:cNvPr id="5" name="Object 4"/>
          <p:cNvGraphicFramePr>
            <a:graphicFrameLocks noChangeAspect="1"/>
          </p:cNvGraphicFramePr>
          <p:nvPr>
            <p:extLst>
              <p:ext uri="{D42A27DB-BD31-4B8C-83A1-F6EECF244321}">
                <p14:modId xmlns:p14="http://schemas.microsoft.com/office/powerpoint/2010/main" val="522630799"/>
              </p:ext>
            </p:extLst>
          </p:nvPr>
        </p:nvGraphicFramePr>
        <p:xfrm>
          <a:off x="4418933" y="438557"/>
          <a:ext cx="4414837" cy="674688"/>
        </p:xfrm>
        <a:graphic>
          <a:graphicData uri="http://schemas.openxmlformats.org/presentationml/2006/ole">
            <mc:AlternateContent xmlns:mc="http://schemas.openxmlformats.org/markup-compatibility/2006">
              <mc:Choice xmlns:v="urn:schemas-microsoft-com:vml" Requires="v">
                <p:oleObj name="Equation" r:id="rId3" imgW="2755800" imgH="419040" progId="Equation.DSMT4">
                  <p:embed/>
                </p:oleObj>
              </mc:Choice>
              <mc:Fallback>
                <p:oleObj name="Equation" r:id="rId3" imgW="2755800" imgH="419040" progId="Equation.DSMT4">
                  <p:embed/>
                  <p:pic>
                    <p:nvPicPr>
                      <p:cNvPr id="14" name="Object 13"/>
                      <p:cNvPicPr/>
                      <p:nvPr/>
                    </p:nvPicPr>
                    <p:blipFill>
                      <a:blip r:embed="rId4"/>
                      <a:stretch>
                        <a:fillRect/>
                      </a:stretch>
                    </p:blipFill>
                    <p:spPr>
                      <a:xfrm>
                        <a:off x="4418933" y="438557"/>
                        <a:ext cx="4414837" cy="674688"/>
                      </a:xfrm>
                      <a:prstGeom prst="rect">
                        <a:avLst/>
                      </a:prstGeom>
                      <a:solidFill>
                        <a:srgbClr val="FFFFCC"/>
                      </a:solidFill>
                      <a:ln w="15875">
                        <a:solidFill>
                          <a:srgbClr val="0000FF"/>
                        </a:solidFill>
                      </a:ln>
                    </p:spPr>
                  </p:pic>
                </p:oleObj>
              </mc:Fallback>
            </mc:AlternateContent>
          </a:graphicData>
        </a:graphic>
      </p:graphicFrame>
      <p:graphicFrame>
        <p:nvGraphicFramePr>
          <p:cNvPr id="6" name="Object 5"/>
          <p:cNvGraphicFramePr>
            <a:graphicFrameLocks noChangeAspect="1"/>
          </p:cNvGraphicFramePr>
          <p:nvPr>
            <p:extLst>
              <p:ext uri="{D42A27DB-BD31-4B8C-83A1-F6EECF244321}">
                <p14:modId xmlns:p14="http://schemas.microsoft.com/office/powerpoint/2010/main" val="3751436029"/>
              </p:ext>
            </p:extLst>
          </p:nvPr>
        </p:nvGraphicFramePr>
        <p:xfrm>
          <a:off x="4418933" y="1334957"/>
          <a:ext cx="1790700" cy="368300"/>
        </p:xfrm>
        <a:graphic>
          <a:graphicData uri="http://schemas.openxmlformats.org/presentationml/2006/ole">
            <mc:AlternateContent xmlns:mc="http://schemas.openxmlformats.org/markup-compatibility/2006">
              <mc:Choice xmlns:v="urn:schemas-microsoft-com:vml" Requires="v">
                <p:oleObj name="Equation" r:id="rId5" imgW="1117440" imgH="228600" progId="Equation.DSMT4">
                  <p:embed/>
                </p:oleObj>
              </mc:Choice>
              <mc:Fallback>
                <p:oleObj name="Equation" r:id="rId5" imgW="1117440" imgH="228600" progId="Equation.DSMT4">
                  <p:embed/>
                  <p:pic>
                    <p:nvPicPr>
                      <p:cNvPr id="5" name="Object 4"/>
                      <p:cNvPicPr/>
                      <p:nvPr/>
                    </p:nvPicPr>
                    <p:blipFill>
                      <a:blip r:embed="rId6"/>
                      <a:stretch>
                        <a:fillRect/>
                      </a:stretch>
                    </p:blipFill>
                    <p:spPr>
                      <a:xfrm>
                        <a:off x="4418933" y="1334957"/>
                        <a:ext cx="1790700" cy="368300"/>
                      </a:xfrm>
                      <a:prstGeom prst="rect">
                        <a:avLst/>
                      </a:prstGeom>
                      <a:solidFill>
                        <a:srgbClr val="FFFFCC"/>
                      </a:solidFill>
                      <a:ln w="15875">
                        <a:solidFill>
                          <a:srgbClr val="0000FF"/>
                        </a:solidFill>
                      </a:ln>
                    </p:spPr>
                  </p:pic>
                </p:oleObj>
              </mc:Fallback>
            </mc:AlternateContent>
          </a:graphicData>
        </a:graphic>
      </p:graphicFrame>
      <p:graphicFrame>
        <p:nvGraphicFramePr>
          <p:cNvPr id="7" name="Object 6"/>
          <p:cNvGraphicFramePr>
            <a:graphicFrameLocks noChangeAspect="1"/>
          </p:cNvGraphicFramePr>
          <p:nvPr>
            <p:extLst>
              <p:ext uri="{D42A27DB-BD31-4B8C-83A1-F6EECF244321}">
                <p14:modId xmlns:p14="http://schemas.microsoft.com/office/powerpoint/2010/main" val="2862678410"/>
              </p:ext>
            </p:extLst>
          </p:nvPr>
        </p:nvGraphicFramePr>
        <p:xfrm>
          <a:off x="4418933" y="1998439"/>
          <a:ext cx="1912938" cy="368300"/>
        </p:xfrm>
        <a:graphic>
          <a:graphicData uri="http://schemas.openxmlformats.org/presentationml/2006/ole">
            <mc:AlternateContent xmlns:mc="http://schemas.openxmlformats.org/markup-compatibility/2006">
              <mc:Choice xmlns:v="urn:schemas-microsoft-com:vml" Requires="v">
                <p:oleObj name="Equation" r:id="rId7" imgW="1193760" imgH="228600" progId="Equation.DSMT4">
                  <p:embed/>
                </p:oleObj>
              </mc:Choice>
              <mc:Fallback>
                <p:oleObj name="Equation" r:id="rId7" imgW="1193760" imgH="228600" progId="Equation.DSMT4">
                  <p:embed/>
                  <p:pic>
                    <p:nvPicPr>
                      <p:cNvPr id="6" name="Object 5"/>
                      <p:cNvPicPr/>
                      <p:nvPr/>
                    </p:nvPicPr>
                    <p:blipFill>
                      <a:blip r:embed="rId8"/>
                      <a:stretch>
                        <a:fillRect/>
                      </a:stretch>
                    </p:blipFill>
                    <p:spPr>
                      <a:xfrm>
                        <a:off x="4418933" y="1998439"/>
                        <a:ext cx="1912938" cy="368300"/>
                      </a:xfrm>
                      <a:prstGeom prst="rect">
                        <a:avLst/>
                      </a:prstGeom>
                      <a:solidFill>
                        <a:srgbClr val="FFFFCC"/>
                      </a:solidFill>
                      <a:ln w="15875">
                        <a:solidFill>
                          <a:srgbClr val="0000FF"/>
                        </a:solidFill>
                      </a:ln>
                    </p:spPr>
                  </p:pic>
                </p:oleObj>
              </mc:Fallback>
            </mc:AlternateContent>
          </a:graphicData>
        </a:graphic>
      </p:graphicFrame>
    </p:spTree>
    <p:extLst>
      <p:ext uri="{BB962C8B-B14F-4D97-AF65-F5344CB8AC3E}">
        <p14:creationId xmlns:p14="http://schemas.microsoft.com/office/powerpoint/2010/main" val="7283797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540B721F-2C59-4FF6-9858-7BC68F465633}" type="slidenum">
              <a:rPr lang="en-US" smtClean="0"/>
              <a:pPr>
                <a:defRPr/>
              </a:pPr>
              <a:t>15</a:t>
            </a:fld>
            <a:endParaRPr lang="en-US"/>
          </a:p>
        </p:txBody>
      </p:sp>
      <p:sp>
        <p:nvSpPr>
          <p:cNvPr id="3" name="Rectangle 2"/>
          <p:cNvSpPr/>
          <p:nvPr/>
        </p:nvSpPr>
        <p:spPr>
          <a:xfrm>
            <a:off x="448056" y="440830"/>
            <a:ext cx="8366760" cy="1077218"/>
          </a:xfrm>
          <a:prstGeom prst="rect">
            <a:avLst/>
          </a:prstGeom>
        </p:spPr>
        <p:txBody>
          <a:bodyPr wrap="square">
            <a:spAutoFit/>
          </a:bodyPr>
          <a:lstStyle/>
          <a:p>
            <a:pPr algn="l">
              <a:spcAft>
                <a:spcPts val="600"/>
              </a:spcAft>
            </a:pPr>
            <a:r>
              <a:rPr lang="en-US" i="1" dirty="0"/>
              <a:t>Example </a:t>
            </a:r>
            <a:r>
              <a:rPr lang="en-US" dirty="0"/>
              <a:t>31.6 Power in a hair dryer</a:t>
            </a:r>
          </a:p>
          <a:p>
            <a:pPr algn="l">
              <a:spcAft>
                <a:spcPts val="600"/>
              </a:spcAft>
            </a:pPr>
            <a:r>
              <a:rPr lang="en-US" i="1" dirty="0"/>
              <a:t>Example </a:t>
            </a:r>
            <a:r>
              <a:rPr lang="en-US" dirty="0"/>
              <a:t>31.7 Power in an L-R-C series circuit</a:t>
            </a:r>
          </a:p>
          <a:p>
            <a:pPr algn="l">
              <a:spcAft>
                <a:spcPts val="600"/>
              </a:spcAft>
            </a:pPr>
            <a:r>
              <a:rPr lang="en-US" i="1" dirty="0"/>
              <a:t>Test</a:t>
            </a:r>
            <a:r>
              <a:rPr lang="en-US" dirty="0"/>
              <a:t> 31.4 </a:t>
            </a:r>
          </a:p>
        </p:txBody>
      </p:sp>
    </p:spTree>
    <p:extLst>
      <p:ext uri="{BB962C8B-B14F-4D97-AF65-F5344CB8AC3E}">
        <p14:creationId xmlns:p14="http://schemas.microsoft.com/office/powerpoint/2010/main" val="10434346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12"/>
          </p:nvPr>
        </p:nvSpPr>
        <p:spPr/>
        <p:txBody>
          <a:bodyPr/>
          <a:lstStyle/>
          <a:p>
            <a:pPr>
              <a:defRPr/>
            </a:pPr>
            <a:fld id="{B7CFCF79-3671-4295-B92C-83754C1C851C}" type="slidenum">
              <a:rPr lang="en-US"/>
              <a:pPr>
                <a:defRPr/>
              </a:pPr>
              <a:t>16</a:t>
            </a:fld>
            <a:endParaRPr lang="en-US"/>
          </a:p>
        </p:txBody>
      </p:sp>
      <p:sp>
        <p:nvSpPr>
          <p:cNvPr id="29699" name="Rectangle 4"/>
          <p:cNvSpPr>
            <a:spLocks noChangeArrowheads="1"/>
          </p:cNvSpPr>
          <p:nvPr/>
        </p:nvSpPr>
        <p:spPr bwMode="auto">
          <a:xfrm>
            <a:off x="509587" y="390525"/>
            <a:ext cx="3276029" cy="646331"/>
          </a:xfrm>
          <a:prstGeom prst="rect">
            <a:avLst/>
          </a:prstGeom>
          <a:noFill/>
          <a:ln w="19050">
            <a:solidFill>
              <a:srgbClr val="FF3300"/>
            </a:solidFill>
            <a:miter lim="800000"/>
            <a:headEnd/>
            <a:tailEnd/>
          </a:ln>
        </p:spPr>
        <p:txBody>
          <a:bodyPr wrap="square">
            <a:spAutoFit/>
          </a:bodyPr>
          <a:lstStyle/>
          <a:p>
            <a:pPr algn="l"/>
            <a:r>
              <a:rPr lang="en-US" b="1" dirty="0">
                <a:solidFill>
                  <a:srgbClr val="0000FF"/>
                </a:solidFill>
                <a:latin typeface="Arial" charset="0"/>
                <a:ea typeface="Arial Unicode MS" pitchFamily="34" charset="-128"/>
              </a:rPr>
              <a:t>Read: Ch31: 4</a:t>
            </a:r>
          </a:p>
          <a:p>
            <a:pPr algn="l"/>
            <a:r>
              <a:rPr lang="en-US" b="1" dirty="0">
                <a:solidFill>
                  <a:srgbClr val="FF0000"/>
                </a:solidFill>
                <a:latin typeface="Arial" charset="0"/>
              </a:rPr>
              <a:t>Homework: </a:t>
            </a:r>
            <a:r>
              <a:rPr lang="en-US" b="1" dirty="0">
                <a:solidFill>
                  <a:srgbClr val="0000FF"/>
                </a:solidFill>
                <a:latin typeface="Arial" charset="0"/>
              </a:rPr>
              <a:t>Ch31: 18,20,23</a:t>
            </a:r>
          </a:p>
        </p:txBody>
      </p:sp>
    </p:spTree>
    <p:extLst>
      <p:ext uri="{BB962C8B-B14F-4D97-AF65-F5344CB8AC3E}">
        <p14:creationId xmlns:p14="http://schemas.microsoft.com/office/powerpoint/2010/main" val="35253295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31_19_Figure.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049356" y="4128175"/>
            <a:ext cx="2718365" cy="2127942"/>
          </a:xfrm>
          <a:prstGeom prst="rect">
            <a:avLst/>
          </a:prstGeom>
        </p:spPr>
      </p:pic>
      <p:sp>
        <p:nvSpPr>
          <p:cNvPr id="6" name="Slide Number Placeholder 3"/>
          <p:cNvSpPr>
            <a:spLocks noGrp="1"/>
          </p:cNvSpPr>
          <p:nvPr>
            <p:ph type="sldNum" sz="quarter" idx="12"/>
          </p:nvPr>
        </p:nvSpPr>
        <p:spPr/>
        <p:txBody>
          <a:bodyPr/>
          <a:lstStyle/>
          <a:p>
            <a:pPr>
              <a:defRPr/>
            </a:pPr>
            <a:fld id="{C6FF9041-1CCA-4C78-A9CF-A6C1E80A420C}" type="slidenum">
              <a:rPr lang="en-US"/>
              <a:pPr>
                <a:defRPr/>
              </a:pPr>
              <a:t>17</a:t>
            </a:fld>
            <a:endParaRPr lang="en-US" dirty="0"/>
          </a:p>
        </p:txBody>
      </p:sp>
      <p:sp>
        <p:nvSpPr>
          <p:cNvPr id="8" name="Rectangle 7"/>
          <p:cNvSpPr/>
          <p:nvPr/>
        </p:nvSpPr>
        <p:spPr>
          <a:xfrm>
            <a:off x="304798" y="228005"/>
            <a:ext cx="8628889" cy="754053"/>
          </a:xfrm>
          <a:prstGeom prst="rect">
            <a:avLst/>
          </a:prstGeom>
        </p:spPr>
        <p:txBody>
          <a:bodyPr wrap="square">
            <a:spAutoFit/>
          </a:bodyPr>
          <a:lstStyle/>
          <a:p>
            <a:pPr algn="l">
              <a:spcAft>
                <a:spcPts val="600"/>
              </a:spcAft>
            </a:pPr>
            <a:r>
              <a:rPr lang="en-US" sz="2000" b="1" u="sng" dirty="0">
                <a:solidFill>
                  <a:srgbClr val="660066"/>
                </a:solidFill>
                <a:latin typeface="Arial" charset="0"/>
              </a:rPr>
              <a:t>December 11 Transformers</a:t>
            </a:r>
          </a:p>
          <a:p>
            <a:pPr algn="l">
              <a:spcAft>
                <a:spcPts val="600"/>
              </a:spcAft>
            </a:pPr>
            <a:r>
              <a:rPr lang="en-US" b="1" u="sng" dirty="0">
                <a:solidFill>
                  <a:srgbClr val="800080"/>
                </a:solidFill>
                <a:latin typeface="+mn-lt"/>
              </a:rPr>
              <a:t>31.5 Resonance in AC circuits</a:t>
            </a:r>
          </a:p>
        </p:txBody>
      </p:sp>
      <p:sp>
        <p:nvSpPr>
          <p:cNvPr id="17" name="Rectangle 16"/>
          <p:cNvSpPr/>
          <p:nvPr/>
        </p:nvSpPr>
        <p:spPr>
          <a:xfrm>
            <a:off x="304797" y="982058"/>
            <a:ext cx="5830827" cy="2339102"/>
          </a:xfrm>
          <a:prstGeom prst="rect">
            <a:avLst/>
          </a:prstGeom>
        </p:spPr>
        <p:txBody>
          <a:bodyPr wrap="square">
            <a:spAutoFit/>
          </a:bodyPr>
          <a:lstStyle/>
          <a:p>
            <a:pPr algn="l">
              <a:spcAft>
                <a:spcPts val="600"/>
              </a:spcAft>
            </a:pPr>
            <a:r>
              <a:rPr lang="en-US" dirty="0"/>
              <a:t>When a source voltage with a certain amplitude </a:t>
            </a:r>
            <a:r>
              <a:rPr lang="en-US" i="1" dirty="0"/>
              <a:t>V</a:t>
            </a:r>
            <a:r>
              <a:rPr lang="en-US" dirty="0"/>
              <a:t> is applied on an L-R-C series circuit, the resulting current amplitude is</a:t>
            </a:r>
          </a:p>
          <a:p>
            <a:pPr algn="l">
              <a:spcAft>
                <a:spcPts val="600"/>
              </a:spcAft>
            </a:pPr>
            <a:endParaRPr lang="en-US" dirty="0"/>
          </a:p>
          <a:p>
            <a:pPr algn="l">
              <a:spcAft>
                <a:spcPts val="600"/>
              </a:spcAft>
            </a:pPr>
            <a:endParaRPr lang="en-US" dirty="0"/>
          </a:p>
          <a:p>
            <a:pPr algn="l">
              <a:spcAft>
                <a:spcPts val="600"/>
              </a:spcAft>
            </a:pPr>
            <a:r>
              <a:rPr lang="en-US" dirty="0"/>
              <a:t>The current amplitude varies with the angular frequency </a:t>
            </a:r>
            <a:r>
              <a:rPr lang="en-US" i="1" dirty="0">
                <a:latin typeface="Symbol" panose="05050102010706020507" pitchFamily="18" charset="2"/>
              </a:rPr>
              <a:t>w</a:t>
            </a:r>
            <a:r>
              <a:rPr lang="en-US" dirty="0"/>
              <a:t>.</a:t>
            </a:r>
          </a:p>
          <a:p>
            <a:pPr algn="l">
              <a:spcAft>
                <a:spcPts val="600"/>
              </a:spcAft>
            </a:pPr>
            <a:r>
              <a:rPr lang="en-US" dirty="0"/>
              <a:t>The maximum value of </a:t>
            </a:r>
            <a:r>
              <a:rPr lang="en-US" i="1" dirty="0"/>
              <a:t>I</a:t>
            </a:r>
            <a:r>
              <a:rPr lang="en-US" dirty="0"/>
              <a:t> occurs at the resonance angular frequency </a:t>
            </a:r>
            <a:r>
              <a:rPr lang="en-US" i="1" dirty="0">
                <a:latin typeface="Symbol" panose="05050102010706020507" pitchFamily="18" charset="2"/>
              </a:rPr>
              <a:t>w</a:t>
            </a:r>
            <a:r>
              <a:rPr lang="en-US" baseline="-25000" dirty="0"/>
              <a:t>0</a:t>
            </a:r>
            <a:r>
              <a:rPr lang="en-US" dirty="0"/>
              <a:t>, where </a:t>
            </a:r>
            <a:r>
              <a:rPr lang="en-US" i="1" dirty="0"/>
              <a:t>X</a:t>
            </a:r>
            <a:r>
              <a:rPr lang="en-US" i="1" baseline="-25000" dirty="0"/>
              <a:t>L</a:t>
            </a:r>
            <a:r>
              <a:rPr lang="en-US" dirty="0"/>
              <a:t>=</a:t>
            </a:r>
            <a:r>
              <a:rPr lang="en-US" i="1" dirty="0"/>
              <a:t>X</a:t>
            </a:r>
            <a:r>
              <a:rPr lang="en-US" i="1" baseline="-25000" dirty="0"/>
              <a:t>C</a:t>
            </a:r>
            <a:r>
              <a:rPr lang="en-US" dirty="0"/>
              <a:t>:  </a:t>
            </a:r>
          </a:p>
        </p:txBody>
      </p:sp>
      <p:graphicFrame>
        <p:nvGraphicFramePr>
          <p:cNvPr id="14" name="Object 13"/>
          <p:cNvGraphicFramePr>
            <a:graphicFrameLocks noChangeAspect="1"/>
          </p:cNvGraphicFramePr>
          <p:nvPr>
            <p:extLst>
              <p:ext uri="{D42A27DB-BD31-4B8C-83A1-F6EECF244321}">
                <p14:modId xmlns:p14="http://schemas.microsoft.com/office/powerpoint/2010/main" val="728940252"/>
              </p:ext>
            </p:extLst>
          </p:nvPr>
        </p:nvGraphicFramePr>
        <p:xfrm>
          <a:off x="403225" y="1577975"/>
          <a:ext cx="2990850" cy="757238"/>
        </p:xfrm>
        <a:graphic>
          <a:graphicData uri="http://schemas.openxmlformats.org/presentationml/2006/ole">
            <mc:AlternateContent xmlns:mc="http://schemas.openxmlformats.org/markup-compatibility/2006">
              <mc:Choice xmlns:v="urn:schemas-microsoft-com:vml" Requires="v">
                <p:oleObj name="Equation" r:id="rId3" imgW="1866600" imgH="469800" progId="Equation.DSMT4">
                  <p:embed/>
                </p:oleObj>
              </mc:Choice>
              <mc:Fallback>
                <p:oleObj name="Equation" r:id="rId3" imgW="1866600" imgH="469800" progId="Equation.DSMT4">
                  <p:embed/>
                  <p:pic>
                    <p:nvPicPr>
                      <p:cNvPr id="14" name="Object 13"/>
                      <p:cNvPicPr/>
                      <p:nvPr/>
                    </p:nvPicPr>
                    <p:blipFill>
                      <a:blip r:embed="rId4"/>
                      <a:stretch>
                        <a:fillRect/>
                      </a:stretch>
                    </p:blipFill>
                    <p:spPr>
                      <a:xfrm>
                        <a:off x="403225" y="1577975"/>
                        <a:ext cx="2990850" cy="757238"/>
                      </a:xfrm>
                      <a:prstGeom prst="rect">
                        <a:avLst/>
                      </a:prstGeom>
                      <a:noFill/>
                      <a:ln w="15875">
                        <a:noFill/>
                      </a:ln>
                    </p:spPr>
                  </p:pic>
                </p:oleObj>
              </mc:Fallback>
            </mc:AlternateContent>
          </a:graphicData>
        </a:graphic>
      </p:graphicFrame>
      <p:pic>
        <p:nvPicPr>
          <p:cNvPr id="10" name="Picture 9" descr="31_18_FigureB.jp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234053" y="821322"/>
            <a:ext cx="2395958" cy="3048352"/>
          </a:xfrm>
          <a:prstGeom prst="rect">
            <a:avLst/>
          </a:prstGeom>
        </p:spPr>
      </p:pic>
      <p:pic>
        <p:nvPicPr>
          <p:cNvPr id="4" name="Picture 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13573" y="3432562"/>
            <a:ext cx="3815715" cy="763143"/>
          </a:xfrm>
          <a:prstGeom prst="rect">
            <a:avLst/>
          </a:prstGeom>
          <a:ln w="15875">
            <a:solidFill>
              <a:srgbClr val="0000FF"/>
            </a:solidFill>
          </a:ln>
        </p:spPr>
      </p:pic>
      <p:sp>
        <p:nvSpPr>
          <p:cNvPr id="5" name="Rectangle 4"/>
          <p:cNvSpPr/>
          <p:nvPr/>
        </p:nvSpPr>
        <p:spPr>
          <a:xfrm>
            <a:off x="391360" y="4307107"/>
            <a:ext cx="5387647" cy="923330"/>
          </a:xfrm>
          <a:prstGeom prst="rect">
            <a:avLst/>
          </a:prstGeom>
        </p:spPr>
        <p:txBody>
          <a:bodyPr wrap="square">
            <a:spAutoFit/>
          </a:bodyPr>
          <a:lstStyle/>
          <a:p>
            <a:pPr algn="l"/>
            <a:r>
              <a:rPr lang="en-US" dirty="0"/>
              <a:t>Near the resonance frequency </a:t>
            </a:r>
            <a:r>
              <a:rPr lang="en-US" i="1" dirty="0">
                <a:latin typeface="Symbol" panose="05050102010706020507" pitchFamily="18" charset="2"/>
              </a:rPr>
              <a:t>w </a:t>
            </a:r>
            <a:r>
              <a:rPr lang="en-US" dirty="0"/>
              <a:t>=</a:t>
            </a:r>
            <a:r>
              <a:rPr lang="en-US" i="1" dirty="0">
                <a:latin typeface="Symbol" panose="05050102010706020507" pitchFamily="18" charset="2"/>
              </a:rPr>
              <a:t> w</a:t>
            </a:r>
            <a:r>
              <a:rPr lang="en-US" baseline="-25000" dirty="0"/>
              <a:t>0</a:t>
            </a:r>
            <a:r>
              <a:rPr lang="en-US" dirty="0"/>
              <a:t>, the </a:t>
            </a:r>
            <a:r>
              <a:rPr lang="en-US" i="1" dirty="0">
                <a:solidFill>
                  <a:srgbClr val="0000FF"/>
                </a:solidFill>
              </a:rPr>
              <a:t>response curve</a:t>
            </a:r>
            <a:r>
              <a:rPr lang="en-US" dirty="0"/>
              <a:t> </a:t>
            </a:r>
            <a:r>
              <a:rPr lang="en-US" i="1" dirty="0"/>
              <a:t>I </a:t>
            </a:r>
            <a:r>
              <a:rPr lang="en-US" dirty="0"/>
              <a:t>(</a:t>
            </a:r>
            <a:r>
              <a:rPr lang="en-US" i="1" dirty="0">
                <a:latin typeface="Symbol" panose="05050102010706020507" pitchFamily="18" charset="2"/>
              </a:rPr>
              <a:t>w</a:t>
            </a:r>
            <a:r>
              <a:rPr lang="en-US" dirty="0"/>
              <a:t>) is higher and sharper for smaller </a:t>
            </a:r>
            <a:r>
              <a:rPr lang="en-US" i="1" dirty="0"/>
              <a:t>R</a:t>
            </a:r>
            <a:r>
              <a:rPr lang="en-US" dirty="0"/>
              <a:t>, and is lower and broader for larger </a:t>
            </a:r>
            <a:r>
              <a:rPr lang="en-US" i="1" dirty="0"/>
              <a:t>R</a:t>
            </a:r>
            <a:r>
              <a:rPr lang="en-US" dirty="0"/>
              <a:t>.</a:t>
            </a:r>
          </a:p>
        </p:txBody>
      </p:sp>
    </p:spTree>
    <p:extLst>
      <p:ext uri="{BB962C8B-B14F-4D97-AF65-F5344CB8AC3E}">
        <p14:creationId xmlns:p14="http://schemas.microsoft.com/office/powerpoint/2010/main" val="40882274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540B721F-2C59-4FF6-9858-7BC68F465633}" type="slidenum">
              <a:rPr lang="en-US" smtClean="0"/>
              <a:pPr>
                <a:defRPr/>
              </a:pPr>
              <a:t>18</a:t>
            </a:fld>
            <a:endParaRPr lang="en-US"/>
          </a:p>
        </p:txBody>
      </p:sp>
      <p:sp>
        <p:nvSpPr>
          <p:cNvPr id="3" name="Rectangle 2"/>
          <p:cNvSpPr/>
          <p:nvPr/>
        </p:nvSpPr>
        <p:spPr>
          <a:xfrm>
            <a:off x="304798" y="228005"/>
            <a:ext cx="8628889" cy="369332"/>
          </a:xfrm>
          <a:prstGeom prst="rect">
            <a:avLst/>
          </a:prstGeom>
        </p:spPr>
        <p:txBody>
          <a:bodyPr wrap="square">
            <a:spAutoFit/>
          </a:bodyPr>
          <a:lstStyle/>
          <a:p>
            <a:pPr algn="l">
              <a:spcAft>
                <a:spcPts val="600"/>
              </a:spcAft>
            </a:pPr>
            <a:r>
              <a:rPr lang="en-US" b="1" u="sng" dirty="0">
                <a:solidFill>
                  <a:srgbClr val="800080"/>
                </a:solidFill>
                <a:latin typeface="+mn-lt"/>
              </a:rPr>
              <a:t>31.6 Transformers</a:t>
            </a:r>
          </a:p>
        </p:txBody>
      </p:sp>
      <p:pic>
        <p:nvPicPr>
          <p:cNvPr id="4" name="Picture 3" descr="31_21_Figure.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016752" y="775573"/>
            <a:ext cx="2560320" cy="2929250"/>
          </a:xfrm>
          <a:prstGeom prst="rect">
            <a:avLst/>
          </a:prstGeom>
        </p:spPr>
      </p:pic>
      <p:sp>
        <p:nvSpPr>
          <p:cNvPr id="5" name="Rectangle 4"/>
          <p:cNvSpPr/>
          <p:nvPr/>
        </p:nvSpPr>
        <p:spPr>
          <a:xfrm>
            <a:off x="268221" y="597337"/>
            <a:ext cx="5638803" cy="3447098"/>
          </a:xfrm>
          <a:prstGeom prst="rect">
            <a:avLst/>
          </a:prstGeom>
        </p:spPr>
        <p:txBody>
          <a:bodyPr wrap="square">
            <a:spAutoFit/>
          </a:bodyPr>
          <a:lstStyle/>
          <a:p>
            <a:pPr algn="l">
              <a:spcAft>
                <a:spcPts val="600"/>
              </a:spcAft>
            </a:pPr>
            <a:r>
              <a:rPr lang="en-US" dirty="0"/>
              <a:t>A </a:t>
            </a:r>
            <a:r>
              <a:rPr lang="en-US" i="1" dirty="0">
                <a:solidFill>
                  <a:srgbClr val="0000FF"/>
                </a:solidFill>
              </a:rPr>
              <a:t>transformer</a:t>
            </a:r>
            <a:r>
              <a:rPr lang="en-US" dirty="0"/>
              <a:t> consists of two coils (windings) wound on the same core. The winding to which power is supplied is called the </a:t>
            </a:r>
            <a:r>
              <a:rPr lang="en-US" dirty="0">
                <a:solidFill>
                  <a:srgbClr val="0000FF"/>
                </a:solidFill>
              </a:rPr>
              <a:t>primary</a:t>
            </a:r>
            <a:r>
              <a:rPr lang="en-US" dirty="0"/>
              <a:t>; the winding from which power is delivered is called the </a:t>
            </a:r>
            <a:r>
              <a:rPr lang="en-US" dirty="0">
                <a:solidFill>
                  <a:srgbClr val="0000FF"/>
                </a:solidFill>
              </a:rPr>
              <a:t>secondary</a:t>
            </a:r>
            <a:r>
              <a:rPr lang="en-US" dirty="0"/>
              <a:t>.</a:t>
            </a:r>
          </a:p>
          <a:p>
            <a:pPr algn="l">
              <a:spcAft>
                <a:spcPts val="600"/>
              </a:spcAft>
            </a:pPr>
            <a:r>
              <a:rPr lang="en-US" dirty="0"/>
              <a:t>Let </a:t>
            </a:r>
            <a:r>
              <a:rPr lang="en-US" i="1" dirty="0"/>
              <a:t>N</a:t>
            </a:r>
            <a:r>
              <a:rPr lang="en-US" baseline="-25000" dirty="0"/>
              <a:t>1</a:t>
            </a:r>
            <a:r>
              <a:rPr lang="en-US" dirty="0"/>
              <a:t> and </a:t>
            </a:r>
            <a:r>
              <a:rPr lang="en-US" i="1" dirty="0"/>
              <a:t>N</a:t>
            </a:r>
            <a:r>
              <a:rPr lang="en-US" baseline="-25000" dirty="0"/>
              <a:t>2</a:t>
            </a:r>
            <a:r>
              <a:rPr lang="en-US" dirty="0"/>
              <a:t> be the number of turns of the primary and secondary windings. </a:t>
            </a:r>
            <a:r>
              <a:rPr lang="en-US" dirty="0">
                <a:latin typeface="Symbol" panose="05050102010706020507" pitchFamily="18" charset="2"/>
              </a:rPr>
              <a:t>F</a:t>
            </a:r>
            <a:r>
              <a:rPr lang="en-US" baseline="-25000" dirty="0"/>
              <a:t>B</a:t>
            </a:r>
            <a:r>
              <a:rPr lang="en-US" dirty="0"/>
              <a:t> be the magnetic flux in each turn of the windings. The induced </a:t>
            </a:r>
            <a:r>
              <a:rPr lang="en-US" dirty="0" err="1"/>
              <a:t>emfs</a:t>
            </a:r>
            <a:r>
              <a:rPr lang="en-US" dirty="0"/>
              <a:t> are </a:t>
            </a:r>
          </a:p>
          <a:p>
            <a:pPr algn="l">
              <a:spcAft>
                <a:spcPts val="600"/>
              </a:spcAft>
            </a:pPr>
            <a:endParaRPr lang="en-US" dirty="0"/>
          </a:p>
          <a:p>
            <a:pPr algn="l">
              <a:spcAft>
                <a:spcPts val="600"/>
              </a:spcAft>
            </a:pPr>
            <a:endParaRPr lang="en-US" dirty="0"/>
          </a:p>
          <a:p>
            <a:pPr algn="l">
              <a:spcAft>
                <a:spcPts val="600"/>
              </a:spcAft>
            </a:pPr>
            <a:r>
              <a:rPr lang="en-US" dirty="0"/>
              <a:t>If the windings have no resistance, then the terminal voltages satisfy</a:t>
            </a:r>
          </a:p>
        </p:txBody>
      </p:sp>
      <p:graphicFrame>
        <p:nvGraphicFramePr>
          <p:cNvPr id="6" name="Object 5"/>
          <p:cNvGraphicFramePr>
            <a:graphicFrameLocks noChangeAspect="1"/>
          </p:cNvGraphicFramePr>
          <p:nvPr>
            <p:extLst>
              <p:ext uri="{D42A27DB-BD31-4B8C-83A1-F6EECF244321}">
                <p14:modId xmlns:p14="http://schemas.microsoft.com/office/powerpoint/2010/main" val="2230550385"/>
              </p:ext>
            </p:extLst>
          </p:nvPr>
        </p:nvGraphicFramePr>
        <p:xfrm>
          <a:off x="304798" y="2705606"/>
          <a:ext cx="4333876" cy="696912"/>
        </p:xfrm>
        <a:graphic>
          <a:graphicData uri="http://schemas.openxmlformats.org/presentationml/2006/ole">
            <mc:AlternateContent xmlns:mc="http://schemas.openxmlformats.org/markup-compatibility/2006">
              <mc:Choice xmlns:v="urn:schemas-microsoft-com:vml" Requires="v">
                <p:oleObj name="Equation" r:id="rId3" imgW="2705040" imgH="431640" progId="Equation.DSMT4">
                  <p:embed/>
                </p:oleObj>
              </mc:Choice>
              <mc:Fallback>
                <p:oleObj name="Equation" r:id="rId3" imgW="2705040" imgH="431640" progId="Equation.DSMT4">
                  <p:embed/>
                  <p:pic>
                    <p:nvPicPr>
                      <p:cNvPr id="14" name="Object 13"/>
                      <p:cNvPicPr/>
                      <p:nvPr/>
                    </p:nvPicPr>
                    <p:blipFill>
                      <a:blip r:embed="rId4"/>
                      <a:stretch>
                        <a:fillRect/>
                      </a:stretch>
                    </p:blipFill>
                    <p:spPr>
                      <a:xfrm>
                        <a:off x="304798" y="2705606"/>
                        <a:ext cx="4333876" cy="696912"/>
                      </a:xfrm>
                      <a:prstGeom prst="rect">
                        <a:avLst/>
                      </a:prstGeom>
                      <a:noFill/>
                      <a:ln w="15875">
                        <a:noFill/>
                      </a:ln>
                    </p:spPr>
                  </p:pic>
                </p:oleObj>
              </mc:Fallback>
            </mc:AlternateContent>
          </a:graphicData>
        </a:graphic>
      </p:graphicFrame>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88618" y="4108443"/>
            <a:ext cx="3910584" cy="1110961"/>
          </a:xfrm>
          <a:prstGeom prst="rect">
            <a:avLst/>
          </a:prstGeom>
          <a:ln w="15875">
            <a:solidFill>
              <a:srgbClr val="0000FF"/>
            </a:solidFill>
          </a:ln>
        </p:spPr>
      </p:pic>
    </p:spTree>
    <p:extLst>
      <p:ext uri="{BB962C8B-B14F-4D97-AF65-F5344CB8AC3E}">
        <p14:creationId xmlns:p14="http://schemas.microsoft.com/office/powerpoint/2010/main" val="22704682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540B721F-2C59-4FF6-9858-7BC68F465633}" type="slidenum">
              <a:rPr lang="en-US" smtClean="0"/>
              <a:pPr>
                <a:defRPr/>
              </a:pPr>
              <a:t>19</a:t>
            </a:fld>
            <a:endParaRPr lang="en-US"/>
          </a:p>
        </p:txBody>
      </p:sp>
      <p:sp>
        <p:nvSpPr>
          <p:cNvPr id="3" name="Rectangle 2"/>
          <p:cNvSpPr/>
          <p:nvPr/>
        </p:nvSpPr>
        <p:spPr>
          <a:xfrm>
            <a:off x="402336" y="367760"/>
            <a:ext cx="8540496" cy="1000274"/>
          </a:xfrm>
          <a:prstGeom prst="rect">
            <a:avLst/>
          </a:prstGeom>
        </p:spPr>
        <p:txBody>
          <a:bodyPr wrap="square">
            <a:spAutoFit/>
          </a:bodyPr>
          <a:lstStyle/>
          <a:p>
            <a:pPr algn="l">
              <a:spcAft>
                <a:spcPts val="600"/>
              </a:spcAft>
            </a:pPr>
            <a:r>
              <a:rPr lang="en-US" b="1" u="sng" dirty="0">
                <a:solidFill>
                  <a:srgbClr val="800080"/>
                </a:solidFill>
              </a:rPr>
              <a:t>Energy considerations for transformers:</a:t>
            </a:r>
          </a:p>
          <a:p>
            <a:pPr algn="l">
              <a:spcAft>
                <a:spcPts val="600"/>
              </a:spcAft>
            </a:pPr>
            <a:r>
              <a:rPr lang="en-US" dirty="0"/>
              <a:t>From energy considerations, the power delivered to the primary equals that taken out of the secondary.</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4825" y="1368034"/>
            <a:ext cx="5219116" cy="945398"/>
          </a:xfrm>
          <a:prstGeom prst="rect">
            <a:avLst/>
          </a:prstGeom>
          <a:ln w="15875">
            <a:solidFill>
              <a:srgbClr val="0000FF"/>
            </a:solidFill>
          </a:ln>
        </p:spPr>
      </p:pic>
      <p:sp>
        <p:nvSpPr>
          <p:cNvPr id="6" name="Rectangle 5"/>
          <p:cNvSpPr/>
          <p:nvPr/>
        </p:nvSpPr>
        <p:spPr>
          <a:xfrm>
            <a:off x="402336" y="2611684"/>
            <a:ext cx="8284464" cy="1354217"/>
          </a:xfrm>
          <a:prstGeom prst="rect">
            <a:avLst/>
          </a:prstGeom>
        </p:spPr>
        <p:txBody>
          <a:bodyPr wrap="square">
            <a:spAutoFit/>
          </a:bodyPr>
          <a:lstStyle/>
          <a:p>
            <a:pPr algn="l">
              <a:spcAft>
                <a:spcPts val="600"/>
              </a:spcAft>
            </a:pPr>
            <a:r>
              <a:rPr lang="en-US" dirty="0"/>
              <a:t>This generates</a:t>
            </a:r>
          </a:p>
          <a:p>
            <a:pPr algn="l">
              <a:spcAft>
                <a:spcPts val="600"/>
              </a:spcAft>
            </a:pPr>
            <a:endParaRPr lang="en-US" dirty="0"/>
          </a:p>
          <a:p>
            <a:pPr algn="l">
              <a:spcAft>
                <a:spcPts val="600"/>
              </a:spcAft>
            </a:pPr>
            <a:r>
              <a:rPr lang="en-US" dirty="0"/>
              <a:t>This means that the transformer transforms not only voltages, but also currents and impedances. </a:t>
            </a:r>
          </a:p>
        </p:txBody>
      </p:sp>
      <p:graphicFrame>
        <p:nvGraphicFramePr>
          <p:cNvPr id="7" name="Object 6"/>
          <p:cNvGraphicFramePr>
            <a:graphicFrameLocks noChangeAspect="1"/>
          </p:cNvGraphicFramePr>
          <p:nvPr>
            <p:extLst>
              <p:ext uri="{D42A27DB-BD31-4B8C-83A1-F6EECF244321}">
                <p14:modId xmlns:p14="http://schemas.microsoft.com/office/powerpoint/2010/main" val="1236341326"/>
              </p:ext>
            </p:extLst>
          </p:nvPr>
        </p:nvGraphicFramePr>
        <p:xfrm>
          <a:off x="2101521" y="2478036"/>
          <a:ext cx="3808413" cy="738187"/>
        </p:xfrm>
        <a:graphic>
          <a:graphicData uri="http://schemas.openxmlformats.org/presentationml/2006/ole">
            <mc:AlternateContent xmlns:mc="http://schemas.openxmlformats.org/markup-compatibility/2006">
              <mc:Choice xmlns:v="urn:schemas-microsoft-com:vml" Requires="v">
                <p:oleObj name="Equation" r:id="rId3" imgW="2374560" imgH="457200" progId="Equation.DSMT4">
                  <p:embed/>
                </p:oleObj>
              </mc:Choice>
              <mc:Fallback>
                <p:oleObj name="Equation" r:id="rId3" imgW="2374560" imgH="457200" progId="Equation.DSMT4">
                  <p:embed/>
                  <p:pic>
                    <p:nvPicPr>
                      <p:cNvPr id="6" name="Object 5"/>
                      <p:cNvPicPr/>
                      <p:nvPr/>
                    </p:nvPicPr>
                    <p:blipFill>
                      <a:blip r:embed="rId4"/>
                      <a:stretch>
                        <a:fillRect/>
                      </a:stretch>
                    </p:blipFill>
                    <p:spPr>
                      <a:xfrm>
                        <a:off x="2101521" y="2478036"/>
                        <a:ext cx="3808413" cy="738187"/>
                      </a:xfrm>
                      <a:prstGeom prst="rect">
                        <a:avLst/>
                      </a:prstGeom>
                      <a:solidFill>
                        <a:srgbClr val="FFFFCC"/>
                      </a:solidFill>
                      <a:ln w="15875">
                        <a:solidFill>
                          <a:srgbClr val="0000FF"/>
                        </a:solidFill>
                      </a:ln>
                    </p:spPr>
                  </p:pic>
                </p:oleObj>
              </mc:Fallback>
            </mc:AlternateContent>
          </a:graphicData>
        </a:graphic>
      </p:graphicFrame>
      <p:sp>
        <p:nvSpPr>
          <p:cNvPr id="8" name="Rectangle 7"/>
          <p:cNvSpPr/>
          <p:nvPr/>
        </p:nvSpPr>
        <p:spPr>
          <a:xfrm>
            <a:off x="402336" y="4264153"/>
            <a:ext cx="8366760" cy="1431161"/>
          </a:xfrm>
          <a:prstGeom prst="rect">
            <a:avLst/>
          </a:prstGeom>
        </p:spPr>
        <p:txBody>
          <a:bodyPr wrap="square">
            <a:spAutoFit/>
          </a:bodyPr>
          <a:lstStyle/>
          <a:p>
            <a:pPr algn="l">
              <a:spcAft>
                <a:spcPts val="600"/>
              </a:spcAft>
            </a:pPr>
            <a:r>
              <a:rPr lang="en-US" i="1" dirty="0"/>
              <a:t>Example </a:t>
            </a:r>
            <a:r>
              <a:rPr lang="en-US" dirty="0"/>
              <a:t>31.8 Tuning a radio</a:t>
            </a:r>
          </a:p>
          <a:p>
            <a:pPr algn="l">
              <a:spcAft>
                <a:spcPts val="600"/>
              </a:spcAft>
            </a:pPr>
            <a:r>
              <a:rPr lang="en-US" i="1" dirty="0"/>
              <a:t>Test</a:t>
            </a:r>
            <a:r>
              <a:rPr lang="en-US" dirty="0"/>
              <a:t> 31.5 </a:t>
            </a:r>
          </a:p>
          <a:p>
            <a:pPr algn="l">
              <a:spcAft>
                <a:spcPts val="600"/>
              </a:spcAft>
            </a:pPr>
            <a:r>
              <a:rPr lang="en-US" i="1" dirty="0"/>
              <a:t>Example </a:t>
            </a:r>
            <a:r>
              <a:rPr lang="en-US" dirty="0"/>
              <a:t>31.9 “Wake up and smell the transformer!”</a:t>
            </a:r>
          </a:p>
          <a:p>
            <a:pPr algn="l">
              <a:spcAft>
                <a:spcPts val="600"/>
              </a:spcAft>
            </a:pPr>
            <a:r>
              <a:rPr lang="en-US" i="1" dirty="0"/>
              <a:t>Test</a:t>
            </a:r>
            <a:r>
              <a:rPr lang="en-US" dirty="0"/>
              <a:t> 31.6 </a:t>
            </a:r>
          </a:p>
        </p:txBody>
      </p:sp>
    </p:spTree>
    <p:extLst>
      <p:ext uri="{BB962C8B-B14F-4D97-AF65-F5344CB8AC3E}">
        <p14:creationId xmlns:p14="http://schemas.microsoft.com/office/powerpoint/2010/main" val="40366912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12"/>
          </p:nvPr>
        </p:nvSpPr>
        <p:spPr/>
        <p:txBody>
          <a:bodyPr/>
          <a:lstStyle/>
          <a:p>
            <a:pPr>
              <a:defRPr/>
            </a:pPr>
            <a:fld id="{B7CFCF79-3671-4295-B92C-83754C1C851C}" type="slidenum">
              <a:rPr lang="en-US"/>
              <a:pPr>
                <a:defRPr/>
              </a:pPr>
              <a:t>20</a:t>
            </a:fld>
            <a:endParaRPr lang="en-US"/>
          </a:p>
        </p:txBody>
      </p:sp>
      <p:sp>
        <p:nvSpPr>
          <p:cNvPr id="29699" name="Rectangle 4"/>
          <p:cNvSpPr>
            <a:spLocks noChangeArrowheads="1"/>
          </p:cNvSpPr>
          <p:nvPr/>
        </p:nvSpPr>
        <p:spPr bwMode="auto">
          <a:xfrm>
            <a:off x="509587" y="390525"/>
            <a:ext cx="3586925" cy="646331"/>
          </a:xfrm>
          <a:prstGeom prst="rect">
            <a:avLst/>
          </a:prstGeom>
          <a:noFill/>
          <a:ln w="19050">
            <a:solidFill>
              <a:srgbClr val="FF3300"/>
            </a:solidFill>
            <a:miter lim="800000"/>
            <a:headEnd/>
            <a:tailEnd/>
          </a:ln>
        </p:spPr>
        <p:txBody>
          <a:bodyPr wrap="square">
            <a:spAutoFit/>
          </a:bodyPr>
          <a:lstStyle/>
          <a:p>
            <a:pPr algn="l"/>
            <a:r>
              <a:rPr lang="en-US" b="1" dirty="0">
                <a:solidFill>
                  <a:srgbClr val="0000FF"/>
                </a:solidFill>
                <a:latin typeface="Arial" charset="0"/>
                <a:ea typeface="Arial Unicode MS" pitchFamily="34" charset="-128"/>
              </a:rPr>
              <a:t>Read: Ch31: 5</a:t>
            </a:r>
          </a:p>
          <a:p>
            <a:pPr algn="l"/>
            <a:r>
              <a:rPr lang="en-US" b="1" dirty="0">
                <a:solidFill>
                  <a:srgbClr val="FF0000"/>
                </a:solidFill>
                <a:latin typeface="Arial" charset="0"/>
              </a:rPr>
              <a:t>Homework: </a:t>
            </a:r>
            <a:r>
              <a:rPr lang="en-US" b="1" dirty="0">
                <a:solidFill>
                  <a:srgbClr val="0000FF"/>
                </a:solidFill>
                <a:latin typeface="Arial" charset="0"/>
              </a:rPr>
              <a:t>Ch31: 27,33,35,36</a:t>
            </a:r>
          </a:p>
        </p:txBody>
      </p:sp>
    </p:spTree>
    <p:extLst>
      <p:ext uri="{BB962C8B-B14F-4D97-AF65-F5344CB8AC3E}">
        <p14:creationId xmlns:p14="http://schemas.microsoft.com/office/powerpoint/2010/main" val="2591210390"/>
      </p:ext>
    </p:extLst>
  </p:cSld>
  <p:clrMapOvr>
    <a:masterClrMapping/>
  </p:clrMapOvr>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spAutoFit/>
      </a:bodyPr>
      <a:lstStyle>
        <a:defPPr algn="l">
          <a:defRPr dirty="0"/>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arrow" w="med" len="med"/>
        </a:ln>
        <a:effectLst/>
      </a:spPr>
      <a:bodyPr vert="horz" wrap="square" lIns="91440" tIns="45720" rIns="91440" bIns="45720" numCol="1" anchor="t" anchorCtr="0" compatLnSpc="1">
        <a:prstTxWarp prst="textNoShape">
          <a:avLst/>
        </a:prstTxWarp>
        <a:spAutoFit/>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135798</TotalTime>
  <Words>1073</Words>
  <Application>Microsoft Office PowerPoint</Application>
  <PresentationFormat>On-screen Show (4:3)</PresentationFormat>
  <Paragraphs>131</Paragraphs>
  <Slides>20</Slides>
  <Notes>0</Notes>
  <HiddenSlides>0</HiddenSlides>
  <MMClips>0</MMClips>
  <ScaleCrop>false</ScaleCrop>
  <HeadingPairs>
    <vt:vector size="8" baseType="variant">
      <vt:variant>
        <vt:lpstr>Fonts Used</vt:lpstr>
      </vt:variant>
      <vt:variant>
        <vt:i4>3</vt:i4>
      </vt:variant>
      <vt:variant>
        <vt:lpstr>Theme</vt:lpstr>
      </vt:variant>
      <vt:variant>
        <vt:i4>1</vt:i4>
      </vt:variant>
      <vt:variant>
        <vt:lpstr>Embedded OLE Servers</vt:lpstr>
      </vt:variant>
      <vt:variant>
        <vt:i4>2</vt:i4>
      </vt:variant>
      <vt:variant>
        <vt:lpstr>Slide Titles</vt:lpstr>
      </vt:variant>
      <vt:variant>
        <vt:i4>20</vt:i4>
      </vt:variant>
    </vt:vector>
  </HeadingPairs>
  <TitlesOfParts>
    <vt:vector size="26" baseType="lpstr">
      <vt:lpstr>Arial</vt:lpstr>
      <vt:lpstr>Symbol</vt:lpstr>
      <vt:lpstr>Times New Roman</vt:lpstr>
      <vt:lpstr>Default Design</vt:lpstr>
      <vt:lpstr>Equation</vt:lpstr>
      <vt:lpstr>MathType 6.0 Equation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Western Illinois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pw103</dc:creator>
  <cp:lastModifiedBy>Pengqian Wang</cp:lastModifiedBy>
  <cp:revision>2170</cp:revision>
  <cp:lastPrinted>2021-11-24T19:26:53Z</cp:lastPrinted>
  <dcterms:created xsi:type="dcterms:W3CDTF">2006-08-25T03:15:15Z</dcterms:created>
  <dcterms:modified xsi:type="dcterms:W3CDTF">2025-11-29T01:08:16Z</dcterms:modified>
</cp:coreProperties>
</file>