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8" r:id="rId2"/>
    <p:sldId id="529" r:id="rId3"/>
    <p:sldId id="509" r:id="rId4"/>
    <p:sldId id="530" r:id="rId5"/>
    <p:sldId id="531" r:id="rId6"/>
    <p:sldId id="532" r:id="rId7"/>
    <p:sldId id="533" r:id="rId8"/>
    <p:sldId id="534" r:id="rId9"/>
    <p:sldId id="535" r:id="rId10"/>
    <p:sldId id="536" r:id="rId11"/>
    <p:sldId id="537" r:id="rId12"/>
    <p:sldId id="538" r:id="rId13"/>
    <p:sldId id="539" r:id="rId14"/>
    <p:sldId id="540" r:id="rId15"/>
    <p:sldId id="541" r:id="rId16"/>
    <p:sldId id="542" r:id="rId17"/>
    <p:sldId id="543" r:id="rId18"/>
  </p:sldIdLst>
  <p:sldSz cx="9144000" cy="6858000" type="screen4x3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800080"/>
    <a:srgbClr val="336600"/>
    <a:srgbClr val="00CC00"/>
    <a:srgbClr val="990033"/>
    <a:srgbClr val="9900FF"/>
    <a:srgbClr val="0000CC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6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7180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2"/>
            <a:ext cx="297180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5507"/>
            <a:ext cx="548640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2"/>
            <a:ext cx="297180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392"/>
            <a:ext cx="297180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image" Target="../media/image7.jp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1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5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4.wmf"/><Relationship Id="rId4" Type="http://schemas.openxmlformats.org/officeDocument/2006/relationships/image" Target="../media/image11.jp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0.wmf"/><Relationship Id="rId7" Type="http://schemas.openxmlformats.org/officeDocument/2006/relationships/oleObject" Target="../embeddings/oleObject16.bin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wmf"/><Relationship Id="rId10" Type="http://schemas.openxmlformats.org/officeDocument/2006/relationships/image" Target="../media/image24.wmf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7.wmf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32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1.wmf"/><Relationship Id="rId4" Type="http://schemas.openxmlformats.org/officeDocument/2006/relationships/image" Target="../media/image28.jpeg"/><Relationship Id="rId9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3.wmf"/><Relationship Id="rId7" Type="http://schemas.openxmlformats.org/officeDocument/2006/relationships/oleObject" Target="../embeddings/oleObject25.bin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7.wmf"/><Relationship Id="rId4" Type="http://schemas.openxmlformats.org/officeDocument/2006/relationships/image" Target="../media/image34.jpeg"/><Relationship Id="rId9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1.jpg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0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6" y="1366172"/>
            <a:ext cx="6123435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dirty="0"/>
              <a:t>In the two neighboring coils shown, the changing of </a:t>
            </a:r>
            <a:r>
              <a:rPr lang="en-US" i="1" dirty="0"/>
              <a:t>i</a:t>
            </a:r>
            <a:r>
              <a:rPr lang="en-US" baseline="-25000" dirty="0"/>
              <a:t>1</a:t>
            </a:r>
            <a:r>
              <a:rPr lang="en-US" dirty="0"/>
              <a:t> induces an emf in coil 2, and vice versa. Supposing no current changes in coil 2, then Faraday’s law gives</a:t>
            </a:r>
          </a:p>
          <a:p>
            <a:pPr algn="just">
              <a:spcAft>
                <a:spcPts val="1800"/>
              </a:spcAft>
            </a:pPr>
            <a:r>
              <a:rPr lang="en-US" altLang="en-US" dirty="0"/>
              <a:t>                                                   is proportional to </a:t>
            </a:r>
            <a:r>
              <a:rPr lang="en-US" altLang="en-US" i="1" dirty="0"/>
              <a:t>i</a:t>
            </a:r>
            <a:r>
              <a:rPr lang="en-US" altLang="en-US" baseline="-25000" dirty="0"/>
              <a:t>1</a:t>
            </a:r>
            <a:r>
              <a:rPr lang="en-US" altLang="en-US" dirty="0"/>
              <a:t>, introducing</a:t>
            </a:r>
          </a:p>
          <a:p>
            <a:pPr algn="just">
              <a:spcAft>
                <a:spcPts val="2400"/>
              </a:spcAft>
            </a:pPr>
            <a:r>
              <a:rPr lang="en-US" altLang="en-US" dirty="0"/>
              <a:t>mutual inductance                           then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dirty="0"/>
              <a:t>Similarly we have 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Chapter 30 Inductance</a:t>
            </a:r>
          </a:p>
          <a:p>
            <a:pPr algn="l">
              <a:spcAft>
                <a:spcPts val="600"/>
              </a:spcAft>
            </a:pPr>
            <a:r>
              <a:rPr lang="en-US" sz="2000" b="1" u="sng" dirty="0">
                <a:solidFill>
                  <a:srgbClr val="660066"/>
                </a:solidFill>
                <a:latin typeface="Arial" charset="0"/>
              </a:rPr>
              <a:t>November 17 Mutual Inductance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30.1 Mutual inductance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6" b="2279"/>
          <a:stretch/>
        </p:blipFill>
        <p:spPr>
          <a:xfrm>
            <a:off x="6675120" y="1073322"/>
            <a:ext cx="2103120" cy="254797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740920"/>
              </p:ext>
            </p:extLst>
          </p:nvPr>
        </p:nvGraphicFramePr>
        <p:xfrm>
          <a:off x="369380" y="2160102"/>
          <a:ext cx="165576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520" imgH="393480" progId="Equation.DSMT4">
                  <p:embed/>
                </p:oleObj>
              </mc:Choice>
              <mc:Fallback>
                <p:oleObj name="Equation" r:id="rId3" imgW="1028520" imgH="39348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9380" y="2160102"/>
                        <a:ext cx="1655762" cy="6318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785166"/>
              </p:ext>
            </p:extLst>
          </p:nvPr>
        </p:nvGraphicFramePr>
        <p:xfrm>
          <a:off x="2060575" y="2292350"/>
          <a:ext cx="1265238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7320" imgH="228600" progId="Equation.DSMT4">
                  <p:embed/>
                </p:oleObj>
              </mc:Choice>
              <mc:Fallback>
                <p:oleObj name="Equation" r:id="rId5" imgW="787320" imgH="2286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60575" y="2292350"/>
                        <a:ext cx="1265238" cy="3667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301894"/>
              </p:ext>
            </p:extLst>
          </p:nvPr>
        </p:nvGraphicFramePr>
        <p:xfrm>
          <a:off x="2110263" y="2634638"/>
          <a:ext cx="15113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9600" imgH="431640" progId="Equation.DSMT4">
                  <p:embed/>
                </p:oleObj>
              </mc:Choice>
              <mc:Fallback>
                <p:oleObj name="Equation" r:id="rId7" imgW="939600" imgH="43164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10263" y="2634638"/>
                        <a:ext cx="1511300" cy="6921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429409"/>
              </p:ext>
            </p:extLst>
          </p:nvPr>
        </p:nvGraphicFramePr>
        <p:xfrm>
          <a:off x="4046474" y="2643782"/>
          <a:ext cx="1490663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27000" imgH="393480" progId="Equation.DSMT4">
                  <p:embed/>
                </p:oleObj>
              </mc:Choice>
              <mc:Fallback>
                <p:oleObj name="Equation" r:id="rId9" imgW="927000" imgH="39348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46474" y="2643782"/>
                        <a:ext cx="1490663" cy="630237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8348"/>
              </p:ext>
            </p:extLst>
          </p:nvPr>
        </p:nvGraphicFramePr>
        <p:xfrm>
          <a:off x="2116833" y="3304713"/>
          <a:ext cx="14509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01440" imgH="431640" progId="Equation.DSMT4">
                  <p:embed/>
                </p:oleObj>
              </mc:Choice>
              <mc:Fallback>
                <p:oleObj name="Equation" r:id="rId11" imgW="901440" imgH="43164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16833" y="3304713"/>
                        <a:ext cx="1450975" cy="6921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04796" y="3973102"/>
            <a:ext cx="8382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It turns out that </a:t>
            </a:r>
            <a:r>
              <a:rPr lang="en-US" i="1" dirty="0"/>
              <a:t>M</a:t>
            </a:r>
            <a:r>
              <a:rPr lang="en-US" baseline="-25000" dirty="0"/>
              <a:t>12</a:t>
            </a:r>
            <a:r>
              <a:rPr lang="en-US" dirty="0"/>
              <a:t> always equals </a:t>
            </a:r>
            <a:r>
              <a:rPr lang="en-US" i="1" dirty="0"/>
              <a:t>M</a:t>
            </a:r>
            <a:r>
              <a:rPr lang="en-US" baseline="-25000" dirty="0"/>
              <a:t>21</a:t>
            </a:r>
            <a:r>
              <a:rPr lang="en-US" dirty="0"/>
              <a:t>, even though the two coils may not be identical and the flux through them may not be the same. We then define the </a:t>
            </a:r>
            <a:r>
              <a:rPr lang="en-US" i="1" dirty="0">
                <a:solidFill>
                  <a:srgbClr val="0000FF"/>
                </a:solidFill>
              </a:rPr>
              <a:t>mutual inductance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19826" b="7807"/>
          <a:stretch/>
        </p:blipFill>
        <p:spPr>
          <a:xfrm>
            <a:off x="442532" y="4646864"/>
            <a:ext cx="4032830" cy="1433895"/>
          </a:xfrm>
          <a:prstGeom prst="rect">
            <a:avLst/>
          </a:prstGeom>
          <a:ln w="15875">
            <a:solidFill>
              <a:srgbClr val="0000FF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51092" y="6111115"/>
            <a:ext cx="6183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SI unit of mutual inductance is the henry (H), 1 H = 1Wb/A.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69380" y="499929"/>
            <a:ext cx="4714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Now the mutually induced emf in the two coils 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842116"/>
              </p:ext>
            </p:extLst>
          </p:nvPr>
        </p:nvGraphicFramePr>
        <p:xfrm>
          <a:off x="468059" y="869261"/>
          <a:ext cx="28194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52480" imgH="393480" progId="Equation.DSMT4">
                  <p:embed/>
                </p:oleObj>
              </mc:Choice>
              <mc:Fallback>
                <p:oleObj name="Equation" r:id="rId2" imgW="1752480" imgH="3934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8059" y="869261"/>
                        <a:ext cx="2819400" cy="631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69380" y="1752787"/>
            <a:ext cx="836676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30.1 Calculating mutual inductance</a:t>
            </a:r>
          </a:p>
          <a:p>
            <a:pPr algn="l">
              <a:spcAft>
                <a:spcPts val="1200"/>
              </a:spcAft>
            </a:pPr>
            <a:r>
              <a:rPr lang="en-US" i="1" dirty="0"/>
              <a:t>Example </a:t>
            </a:r>
            <a:r>
              <a:rPr lang="en-US" dirty="0"/>
              <a:t>30.2 Emf due to mutual inductance</a:t>
            </a:r>
            <a:endParaRPr lang="en-US" i="1" dirty="0"/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30.1 </a:t>
            </a:r>
          </a:p>
        </p:txBody>
      </p:sp>
    </p:spTree>
    <p:extLst>
      <p:ext uri="{BB962C8B-B14F-4D97-AF65-F5344CB8AC3E}">
        <p14:creationId xmlns:p14="http://schemas.microsoft.com/office/powerpoint/2010/main" val="36071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2773109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Ch30: 1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Ch30: 1,3,4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December 5</a:t>
            </a:r>
          </a:p>
        </p:txBody>
      </p:sp>
    </p:spTree>
    <p:extLst>
      <p:ext uri="{BB962C8B-B14F-4D97-AF65-F5344CB8AC3E}">
        <p14:creationId xmlns:p14="http://schemas.microsoft.com/office/powerpoint/2010/main" val="230883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9"/>
          <a:stretch/>
        </p:blipFill>
        <p:spPr>
          <a:xfrm>
            <a:off x="6157111" y="3766660"/>
            <a:ext cx="2616664" cy="2378215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8" y="951280"/>
            <a:ext cx="5026154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dirty="0"/>
              <a:t>In the figure, a circuit with a coil that carries a varying current has a </a:t>
            </a:r>
            <a:r>
              <a:rPr lang="en-US" i="1" dirty="0">
                <a:solidFill>
                  <a:srgbClr val="0000FF"/>
                </a:solidFill>
              </a:rPr>
              <a:t>self-induced emf</a:t>
            </a:r>
            <a:r>
              <a:rPr lang="en-US" dirty="0"/>
              <a:t>.</a:t>
            </a:r>
          </a:p>
          <a:p>
            <a:pPr algn="just">
              <a:spcAft>
                <a:spcPts val="1200"/>
              </a:spcAft>
            </a:pPr>
            <a:r>
              <a:rPr lang="en-CA" altLang="en-US" dirty="0"/>
              <a:t>The </a:t>
            </a:r>
            <a:r>
              <a:rPr lang="en-CA" altLang="en-US" i="1" dirty="0">
                <a:solidFill>
                  <a:srgbClr val="0000FF"/>
                </a:solidFill>
              </a:rPr>
              <a:t>self-inductance</a:t>
            </a:r>
            <a:r>
              <a:rPr lang="en-CA" altLang="en-US" dirty="0"/>
              <a:t> </a:t>
            </a:r>
            <a:r>
              <a:rPr lang="en-CA" altLang="en-US" i="1" dirty="0"/>
              <a:t>L</a:t>
            </a:r>
            <a:r>
              <a:rPr lang="en-CA" altLang="en-US" dirty="0"/>
              <a:t> of the circuit is defined as</a:t>
            </a:r>
          </a:p>
          <a:p>
            <a:pPr algn="just">
              <a:spcAft>
                <a:spcPts val="600"/>
              </a:spcAft>
            </a:pPr>
            <a:endParaRPr lang="en-CA" dirty="0"/>
          </a:p>
          <a:p>
            <a:pPr algn="just">
              <a:spcAft>
                <a:spcPts val="600"/>
              </a:spcAft>
            </a:pPr>
            <a:endParaRPr lang="en-CA" dirty="0"/>
          </a:p>
          <a:p>
            <a:pPr algn="just">
              <a:spcAft>
                <a:spcPts val="600"/>
              </a:spcAft>
            </a:pPr>
            <a:endParaRPr lang="en-CA" dirty="0"/>
          </a:p>
          <a:p>
            <a:pPr algn="just">
              <a:spcAft>
                <a:spcPts val="600"/>
              </a:spcAft>
            </a:pPr>
            <a:r>
              <a:rPr lang="en-US" dirty="0"/>
              <a:t>From Faraday’s law the self-induced emf is then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660066"/>
                </a:solidFill>
                <a:latin typeface="Arial" charset="0"/>
              </a:rPr>
              <a:t>November 19 Self-inductance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30.2 Self-inductance and inductors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"/>
          <a:stretch/>
        </p:blipFill>
        <p:spPr>
          <a:xfrm>
            <a:off x="5580803" y="951280"/>
            <a:ext cx="3192972" cy="22056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9" r="17141" b="12893"/>
          <a:stretch/>
        </p:blipFill>
        <p:spPr>
          <a:xfrm>
            <a:off x="423670" y="2026691"/>
            <a:ext cx="4468370" cy="996869"/>
          </a:xfrm>
          <a:prstGeom prst="rect">
            <a:avLst/>
          </a:prstGeom>
          <a:ln w="15875">
            <a:solidFill>
              <a:srgbClr val="0000FF"/>
            </a:solidFill>
          </a:ln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316755"/>
              </p:ext>
            </p:extLst>
          </p:nvPr>
        </p:nvGraphicFramePr>
        <p:xfrm>
          <a:off x="423670" y="3444270"/>
          <a:ext cx="1144587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11000" imgH="393480" progId="Equation.DSMT4">
                  <p:embed/>
                </p:oleObj>
              </mc:Choice>
              <mc:Fallback>
                <p:oleObj name="Equation" r:id="rId5" imgW="711000" imgH="39348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3670" y="3444270"/>
                        <a:ext cx="1144587" cy="631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304798" y="4095097"/>
            <a:ext cx="55839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solidFill>
                  <a:srgbClr val="800080"/>
                </a:solidFill>
              </a:rPr>
              <a:t>Inductors as circuit elements:</a:t>
            </a:r>
          </a:p>
          <a:p>
            <a:pPr algn="l"/>
            <a:r>
              <a:rPr lang="en-US" dirty="0"/>
              <a:t>When an inductor with </a:t>
            </a:r>
            <a:r>
              <a:rPr lang="en-US" u="sng" dirty="0"/>
              <a:t>negligible resistance</a:t>
            </a:r>
            <a:r>
              <a:rPr lang="en-US" dirty="0"/>
              <a:t> is in a circuit, the non-conservative E-field </a:t>
            </a:r>
            <a:r>
              <a:rPr lang="en-US" b="1" dirty="0"/>
              <a:t>E</a:t>
            </a:r>
            <a:r>
              <a:rPr lang="en-US" i="1" baseline="-25000" dirty="0"/>
              <a:t>n</a:t>
            </a:r>
            <a:r>
              <a:rPr lang="en-US" dirty="0"/>
              <a:t> in the inductor satisfies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The total field                     . Therefore,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894775"/>
              </p:ext>
            </p:extLst>
          </p:nvPr>
        </p:nvGraphicFramePr>
        <p:xfrm>
          <a:off x="423670" y="4935684"/>
          <a:ext cx="220821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71600" imgH="393480" progId="Equation.DSMT4">
                  <p:embed/>
                </p:oleObj>
              </mc:Choice>
              <mc:Fallback>
                <p:oleObj name="Equation" r:id="rId7" imgW="1371600" imgH="39348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3670" y="4935684"/>
                        <a:ext cx="2208212" cy="6318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391954"/>
              </p:ext>
            </p:extLst>
          </p:nvPr>
        </p:nvGraphicFramePr>
        <p:xfrm>
          <a:off x="1723388" y="5483910"/>
          <a:ext cx="118586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36560" imgH="228600" progId="Equation.DSMT4">
                  <p:embed/>
                </p:oleObj>
              </mc:Choice>
              <mc:Fallback>
                <p:oleObj name="Equation" r:id="rId9" imgW="736560" imgH="22860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23388" y="5483910"/>
                        <a:ext cx="1185862" cy="3683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412875" y="5824811"/>
            <a:ext cx="4792981" cy="649395"/>
            <a:chOff x="403731" y="5833955"/>
            <a:chExt cx="4792981" cy="649395"/>
          </a:xfrm>
        </p:grpSpPr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9722836"/>
                </p:ext>
              </p:extLst>
            </p:nvPr>
          </p:nvGraphicFramePr>
          <p:xfrm>
            <a:off x="403731" y="5833955"/>
            <a:ext cx="4273550" cy="631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654280" imgH="393480" progId="Equation.DSMT4">
                    <p:embed/>
                  </p:oleObj>
                </mc:Choice>
                <mc:Fallback>
                  <p:oleObj name="Equation" r:id="rId11" imgW="2654280" imgH="393480" progId="Equation.DSMT4">
                    <p:embed/>
                    <p:pic>
                      <p:nvPicPr>
                        <p:cNvPr id="22" name="Object 21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03731" y="5833955"/>
                          <a:ext cx="4273550" cy="631825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217717"/>
                </p:ext>
              </p:extLst>
            </p:nvPr>
          </p:nvGraphicFramePr>
          <p:xfrm>
            <a:off x="3601274" y="5851525"/>
            <a:ext cx="1595438" cy="631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990360" imgH="393480" progId="Equation.DSMT4">
                    <p:embed/>
                  </p:oleObj>
                </mc:Choice>
                <mc:Fallback>
                  <p:oleObj name="Equation" r:id="rId13" imgW="990360" imgH="393480" progId="Equation.DSMT4">
                    <p:embed/>
                    <p:pic>
                      <p:nvPicPr>
                        <p:cNvPr id="24" name="Object 2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601274" y="5851525"/>
                          <a:ext cx="1595438" cy="6318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Rectangle 8"/>
          <p:cNvSpPr/>
          <p:nvPr/>
        </p:nvSpPr>
        <p:spPr>
          <a:xfrm>
            <a:off x="1964313" y="3436675"/>
            <a:ext cx="3616490" cy="646331"/>
          </a:xfrm>
          <a:prstGeom prst="rect">
            <a:avLst/>
          </a:prstGeom>
          <a:ln w="15875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negative sign here means that if </a:t>
            </a:r>
            <a:r>
              <a:rPr lang="en-US" i="1" dirty="0" err="1"/>
              <a:t>i</a:t>
            </a:r>
            <a:r>
              <a:rPr lang="en-US" dirty="0"/>
              <a:t> is increasing then </a:t>
            </a:r>
            <a:r>
              <a:rPr lang="en-US" i="1" dirty="0">
                <a:latin typeface="French Script MT" panose="03020402040607040605" pitchFamily="66" charset="0"/>
              </a:rPr>
              <a:t>E</a:t>
            </a:r>
            <a:r>
              <a:rPr lang="en-US" dirty="0"/>
              <a:t> is opposite to </a:t>
            </a:r>
            <a:r>
              <a:rPr lang="en-US" i="1" dirty="0" err="1"/>
              <a:t>i</a:t>
            </a:r>
            <a:r>
              <a:rPr lang="en-US" dirty="0"/>
              <a:t>.</a:t>
            </a:r>
          </a:p>
        </p:txBody>
      </p:sp>
      <p:cxnSp>
        <p:nvCxnSpPr>
          <p:cNvPr id="26" name="Straight Arrow Connector 25"/>
          <p:cNvCxnSpPr>
            <a:stCxn id="9" idx="1"/>
          </p:cNvCxnSpPr>
          <p:nvPr/>
        </p:nvCxnSpPr>
        <p:spPr bwMode="auto">
          <a:xfrm flipH="1">
            <a:off x="1568257" y="3759841"/>
            <a:ext cx="396056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8964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0636" y="281678"/>
            <a:ext cx="2864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Potential across an inductor: </a:t>
            </a:r>
          </a:p>
        </p:txBody>
      </p:sp>
      <p:pic>
        <p:nvPicPr>
          <p:cNvPr id="4" name="Picture 3" descr="30_06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96" y="466344"/>
            <a:ext cx="3465576" cy="58367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0636" y="929827"/>
            <a:ext cx="431280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30.3 Calculating self-inductance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The inductance of a toroidal solenoid is</a:t>
            </a:r>
          </a:p>
          <a:p>
            <a:pPr algn="l">
              <a:spcAft>
                <a:spcPts val="600"/>
              </a:spcAft>
            </a:pPr>
            <a:endParaRPr lang="en-US" sz="2800" dirty="0"/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r>
              <a:rPr lang="en-US" dirty="0"/>
              <a:t>The inductance of a straight solenoid is approximately (upper limit)</a:t>
            </a:r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600"/>
              </a:spcAft>
            </a:pPr>
            <a:endParaRPr lang="en-US" dirty="0"/>
          </a:p>
          <a:p>
            <a:pPr algn="l">
              <a:spcAft>
                <a:spcPts val="1200"/>
              </a:spcAft>
            </a:pPr>
            <a:r>
              <a:rPr lang="en-US" i="1" dirty="0"/>
              <a:t>Example </a:t>
            </a:r>
            <a:r>
              <a:rPr lang="en-US" dirty="0"/>
              <a:t>30.4 Calculating self-induced emf</a:t>
            </a:r>
            <a:endParaRPr lang="en-US" i="1" dirty="0"/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30.2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469134"/>
              </p:ext>
            </p:extLst>
          </p:nvPr>
        </p:nvGraphicFramePr>
        <p:xfrm>
          <a:off x="514667" y="1645203"/>
          <a:ext cx="1268412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87320" imgH="419040" progId="Equation.DSMT4">
                  <p:embed/>
                </p:oleObj>
              </mc:Choice>
              <mc:Fallback>
                <p:oleObj name="Equation" r:id="rId3" imgW="787320" imgH="419040" progId="Equation.DSMT4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4667" y="1645203"/>
                        <a:ext cx="1268412" cy="6715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681028"/>
              </p:ext>
            </p:extLst>
          </p:nvPr>
        </p:nvGraphicFramePr>
        <p:xfrm>
          <a:off x="514667" y="3163442"/>
          <a:ext cx="1268412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7320" imgH="419040" progId="Equation.DSMT4">
                  <p:embed/>
                </p:oleObj>
              </mc:Choice>
              <mc:Fallback>
                <p:oleObj name="Equation" r:id="rId5" imgW="787320" imgH="4190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4667" y="3163442"/>
                        <a:ext cx="1268412" cy="6715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8617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029141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Ch30: 2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Ch30: 6,9,11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December 5</a:t>
            </a:r>
          </a:p>
        </p:txBody>
      </p:sp>
    </p:spTree>
    <p:extLst>
      <p:ext uri="{BB962C8B-B14F-4D97-AF65-F5344CB8AC3E}">
        <p14:creationId xmlns:p14="http://schemas.microsoft.com/office/powerpoint/2010/main" val="2512463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8" y="951280"/>
            <a:ext cx="5949698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Energy stored in an inductor: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We calculate the total energy needed to establish a final current in an inductor. The rate </a:t>
            </a:r>
            <a:r>
              <a:rPr lang="en-US" i="1" dirty="0"/>
              <a:t>P</a:t>
            </a:r>
            <a:r>
              <a:rPr lang="en-US" dirty="0"/>
              <a:t> at which energy is being delivered to the inductor is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The energy supplied in time interval </a:t>
            </a:r>
            <a:r>
              <a:rPr lang="en-US" i="1" dirty="0"/>
              <a:t>dt</a:t>
            </a:r>
            <a:r>
              <a:rPr lang="en-US" dirty="0"/>
              <a:t> is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The total energy input </a:t>
            </a:r>
            <a:r>
              <a:rPr lang="en-US" i="1" dirty="0"/>
              <a:t>U</a:t>
            </a:r>
            <a:r>
              <a:rPr lang="en-US" dirty="0"/>
              <a:t> needed to establish a final current </a:t>
            </a:r>
            <a:r>
              <a:rPr lang="en-US" i="1" dirty="0"/>
              <a:t>I </a:t>
            </a:r>
            <a:r>
              <a:rPr lang="en-US" dirty="0"/>
              <a:t>is</a:t>
            </a:r>
          </a:p>
          <a:p>
            <a:pPr algn="just">
              <a:spcAft>
                <a:spcPts val="600"/>
              </a:spcAft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660066"/>
                </a:solidFill>
                <a:latin typeface="Arial" charset="0"/>
              </a:rPr>
              <a:t>November 21 Magnetic-field Energy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30.3 Magnetic-field energy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027480"/>
              </p:ext>
            </p:extLst>
          </p:nvPr>
        </p:nvGraphicFramePr>
        <p:xfrm>
          <a:off x="6679406" y="1241704"/>
          <a:ext cx="1881187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68200" imgH="419040" progId="Equation.DSMT4">
                  <p:embed/>
                </p:oleObj>
              </mc:Choice>
              <mc:Fallback>
                <p:oleObj name="Equation" r:id="rId2" imgW="1168200" imgH="41904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79406" y="1241704"/>
                        <a:ext cx="1881187" cy="6731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786861"/>
              </p:ext>
            </p:extLst>
          </p:nvPr>
        </p:nvGraphicFramePr>
        <p:xfrm>
          <a:off x="6679406" y="2205228"/>
          <a:ext cx="171767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680" imgH="177480" progId="Equation.DSMT4">
                  <p:embed/>
                </p:oleObj>
              </mc:Choice>
              <mc:Fallback>
                <p:oleObj name="Equation" r:id="rId4" imgW="1066680" imgH="17748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79406" y="2205228"/>
                        <a:ext cx="1717675" cy="28575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8" r="21354" b="9499"/>
          <a:stretch/>
        </p:blipFill>
        <p:spPr>
          <a:xfrm>
            <a:off x="420563" y="2930963"/>
            <a:ext cx="4306885" cy="1275639"/>
          </a:xfrm>
          <a:prstGeom prst="rect">
            <a:avLst/>
          </a:prstGeom>
          <a:ln w="15875">
            <a:solidFill>
              <a:srgbClr val="0000FF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04798" y="4309300"/>
            <a:ext cx="3791714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Magnetic energy density:</a:t>
            </a:r>
          </a:p>
          <a:p>
            <a:pPr algn="l"/>
            <a:r>
              <a:rPr lang="en-US" dirty="0"/>
              <a:t>The energy in an inductor is stored in the magnetic field of the coil, just as the energy of a capacitor is stored in the electric field between its plates. Use a toroidal solenoid as an example.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67225" y="4331843"/>
            <a:ext cx="4171950" cy="2124075"/>
            <a:chOff x="4467225" y="4359275"/>
            <a:chExt cx="4171950" cy="2124075"/>
          </a:xfrm>
        </p:grpSpPr>
        <p:graphicFrame>
          <p:nvGraphicFramePr>
            <p:cNvPr id="3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1663096"/>
                </p:ext>
              </p:extLst>
            </p:nvPr>
          </p:nvGraphicFramePr>
          <p:xfrm>
            <a:off x="4467225" y="4359275"/>
            <a:ext cx="4171950" cy="212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590560" imgH="1320480" progId="Equation.DSMT4">
                    <p:embed/>
                  </p:oleObj>
                </mc:Choice>
                <mc:Fallback>
                  <p:oleObj name="Equation" r:id="rId7" imgW="2590560" imgH="1320480" progId="Equation.DSMT4">
                    <p:embed/>
                    <p:pic>
                      <p:nvPicPr>
                        <p:cNvPr id="18" name="Object 1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467225" y="4359275"/>
                          <a:ext cx="4171950" cy="2124075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0434900"/>
                </p:ext>
              </p:extLst>
            </p:nvPr>
          </p:nvGraphicFramePr>
          <p:xfrm>
            <a:off x="4828032" y="5748338"/>
            <a:ext cx="858837" cy="735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533160" imgH="457200" progId="Equation.DSMT4">
                    <p:embed/>
                  </p:oleObj>
                </mc:Choice>
                <mc:Fallback>
                  <p:oleObj name="Equation" r:id="rId9" imgW="533160" imgH="457200" progId="Equation.DSMT4">
                    <p:embed/>
                    <p:pic>
                      <p:nvPicPr>
                        <p:cNvPr id="30" name="Object 2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828032" y="5748338"/>
                          <a:ext cx="858837" cy="735012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638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65760" y="262051"/>
            <a:ext cx="76901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In </a:t>
            </a:r>
            <a:r>
              <a:rPr lang="en-US" dirty="0">
                <a:solidFill>
                  <a:srgbClr val="0000FF"/>
                </a:solidFill>
              </a:rPr>
              <a:t>vacuum</a:t>
            </a:r>
            <a:r>
              <a:rPr lang="en-US" dirty="0"/>
              <a:t>, the magnetic energy density is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CA" altLang="en-US" dirty="0"/>
              <a:t>When the magnetic field is in a material with constant </a:t>
            </a:r>
            <a:r>
              <a:rPr lang="en-CA" altLang="en-US" dirty="0">
                <a:solidFill>
                  <a:srgbClr val="0000FF"/>
                </a:solidFill>
              </a:rPr>
              <a:t>magnetic permeability </a:t>
            </a:r>
            <a:r>
              <a:rPr lang="en-CA" altLang="en-US" i="1" dirty="0">
                <a:latin typeface="Symbol" panose="05050102010706020507" pitchFamily="18" charset="2"/>
              </a:rPr>
              <a:t>m</a:t>
            </a:r>
            <a:r>
              <a:rPr lang="en-CA" altLang="en-US" dirty="0"/>
              <a:t>,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r="10401" b="18536"/>
          <a:stretch/>
        </p:blipFill>
        <p:spPr>
          <a:xfrm>
            <a:off x="491352" y="677103"/>
            <a:ext cx="5305944" cy="606394"/>
          </a:xfrm>
          <a:prstGeom prst="rect">
            <a:avLst/>
          </a:prstGeom>
          <a:ln w="15875">
            <a:solidFill>
              <a:srgbClr val="0000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58" b="15463"/>
          <a:stretch/>
        </p:blipFill>
        <p:spPr>
          <a:xfrm>
            <a:off x="491351" y="1748522"/>
            <a:ext cx="5803425" cy="665493"/>
          </a:xfrm>
          <a:prstGeom prst="rect">
            <a:avLst/>
          </a:prstGeom>
          <a:ln w="15875">
            <a:solidFill>
              <a:srgbClr val="0000FF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65760" y="2758627"/>
            <a:ext cx="804672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30.5 Storing energy in an inductor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30.3 </a:t>
            </a:r>
          </a:p>
        </p:txBody>
      </p:sp>
    </p:spTree>
    <p:extLst>
      <p:ext uri="{BB962C8B-B14F-4D97-AF65-F5344CB8AC3E}">
        <p14:creationId xmlns:p14="http://schemas.microsoft.com/office/powerpoint/2010/main" val="266459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20581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Ch30: 3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Ch30: 16,17,19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December 5</a:t>
            </a:r>
          </a:p>
        </p:txBody>
      </p:sp>
    </p:spTree>
    <p:extLst>
      <p:ext uri="{BB962C8B-B14F-4D97-AF65-F5344CB8AC3E}">
        <p14:creationId xmlns:p14="http://schemas.microsoft.com/office/powerpoint/2010/main" val="977221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8" y="951280"/>
            <a:ext cx="547421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Current growth in an R-L circuit: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At </a:t>
            </a:r>
            <a:r>
              <a:rPr lang="en-US" i="1" dirty="0"/>
              <a:t>t</a:t>
            </a:r>
            <a:r>
              <a:rPr lang="en-US" dirty="0"/>
              <a:t> = 0 the switch is closed. Applying Kirchhoff’s rule to </a:t>
            </a:r>
          </a:p>
          <a:p>
            <a:pPr algn="l">
              <a:spcAft>
                <a:spcPts val="600"/>
              </a:spcAft>
            </a:pPr>
            <a:r>
              <a:rPr lang="en-US" sz="1000" dirty="0"/>
              <a:t> 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the counterclockwise loop,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Solving for </a:t>
            </a:r>
            <a:r>
              <a:rPr lang="en-US" i="1" dirty="0" err="1"/>
              <a:t>i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),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660066"/>
                </a:solidFill>
                <a:latin typeface="Arial" charset="0"/>
              </a:rPr>
              <a:t>December 1 R-L Circuit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30.4 The R-L circuit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842082"/>
              </p:ext>
            </p:extLst>
          </p:nvPr>
        </p:nvGraphicFramePr>
        <p:xfrm>
          <a:off x="2926080" y="1793650"/>
          <a:ext cx="17589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393480" progId="Equation.DSMT4">
                  <p:embed/>
                </p:oleObj>
              </mc:Choice>
              <mc:Fallback>
                <p:oleObj name="Equation" r:id="rId2" imgW="1091880" imgH="39348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26080" y="1793650"/>
                        <a:ext cx="1758950" cy="6318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8"/>
          <a:stretch/>
        </p:blipFill>
        <p:spPr>
          <a:xfrm>
            <a:off x="5860551" y="688867"/>
            <a:ext cx="2634225" cy="400195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84556" y="2821051"/>
            <a:ext cx="4601147" cy="1465263"/>
            <a:chOff x="281496" y="3428692"/>
            <a:chExt cx="4601147" cy="1465263"/>
          </a:xfrm>
        </p:grpSpPr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4403511"/>
                </p:ext>
              </p:extLst>
            </p:nvPr>
          </p:nvGraphicFramePr>
          <p:xfrm>
            <a:off x="281496" y="3428692"/>
            <a:ext cx="4397375" cy="146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730240" imgH="914400" progId="Equation.DSMT4">
                    <p:embed/>
                  </p:oleObj>
                </mc:Choice>
                <mc:Fallback>
                  <p:oleObj name="Equation" r:id="rId5" imgW="2730240" imgH="914400" progId="Equation.DSMT4">
                    <p:embed/>
                    <p:pic>
                      <p:nvPicPr>
                        <p:cNvPr id="17" name="Object 1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81496" y="3428692"/>
                          <a:ext cx="4397375" cy="1465263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6180945"/>
                </p:ext>
              </p:extLst>
            </p:nvPr>
          </p:nvGraphicFramePr>
          <p:xfrm>
            <a:off x="2898268" y="4182755"/>
            <a:ext cx="1984375" cy="631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231560" imgH="393480" progId="Equation.DSMT4">
                    <p:embed/>
                  </p:oleObj>
                </mc:Choice>
                <mc:Fallback>
                  <p:oleObj name="Equation" r:id="rId7" imgW="1231560" imgH="393480" progId="Equation.DSMT4">
                    <p:embed/>
                    <p:pic>
                      <p:nvPicPr>
                        <p:cNvPr id="13" name="Object 1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898268" y="4182755"/>
                          <a:ext cx="1984375" cy="631825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635299"/>
              </p:ext>
            </p:extLst>
          </p:nvPr>
        </p:nvGraphicFramePr>
        <p:xfrm>
          <a:off x="379794" y="4503801"/>
          <a:ext cx="576897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81280" imgH="990360" progId="Equation.DSMT4">
                  <p:embed/>
                </p:oleObj>
              </mc:Choice>
              <mc:Fallback>
                <p:oleObj name="Equation" r:id="rId9" imgW="3581280" imgH="99036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9794" y="4503801"/>
                        <a:ext cx="5768975" cy="15875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413357" y="4821693"/>
            <a:ext cx="2388859" cy="646331"/>
          </a:xfrm>
          <a:prstGeom prst="rect">
            <a:avLst/>
          </a:prstGeom>
          <a:ln w="15875"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pPr algn="l"/>
            <a:r>
              <a:rPr lang="en-US" i="1" dirty="0">
                <a:solidFill>
                  <a:srgbClr val="0000FF"/>
                </a:solidFill>
              </a:rPr>
              <a:t>Time-constant</a:t>
            </a:r>
            <a:r>
              <a:rPr lang="en-US" dirty="0"/>
              <a:t> </a:t>
            </a:r>
            <a:r>
              <a:rPr lang="en-US" i="1" dirty="0">
                <a:solidFill>
                  <a:srgbClr val="0000FF"/>
                </a:solidFill>
                <a:latin typeface="Symbol" panose="05050102010706020507" pitchFamily="18" charset="2"/>
              </a:rPr>
              <a:t>t</a:t>
            </a:r>
            <a:r>
              <a:rPr lang="en-US" dirty="0"/>
              <a:t> , where</a:t>
            </a:r>
            <a:br>
              <a:rPr lang="en-US" dirty="0"/>
            </a:br>
            <a:r>
              <a:rPr lang="en-US" i="1" dirty="0" err="1"/>
              <a:t>i</a:t>
            </a:r>
            <a:r>
              <a:rPr lang="en-US" dirty="0"/>
              <a:t>(</a:t>
            </a:r>
            <a:r>
              <a:rPr lang="en-US" i="1" dirty="0">
                <a:latin typeface="Symbol" panose="05050102010706020507" pitchFamily="18" charset="2"/>
              </a:rPr>
              <a:t>t</a:t>
            </a:r>
            <a:r>
              <a:rPr lang="en-US" dirty="0"/>
              <a:t>) is 1/</a:t>
            </a:r>
            <a:r>
              <a:rPr lang="en-US" i="1" dirty="0"/>
              <a:t>e</a:t>
            </a:r>
            <a:r>
              <a:rPr lang="en-US" dirty="0"/>
              <a:t> to the full </a:t>
            </a:r>
            <a:r>
              <a:rPr lang="en-US" i="1" dirty="0"/>
              <a:t>I </a:t>
            </a:r>
            <a:r>
              <a:rPr lang="en-US" dirty="0"/>
              <a:t>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405998"/>
              </p:ext>
            </p:extLst>
          </p:nvPr>
        </p:nvGraphicFramePr>
        <p:xfrm>
          <a:off x="7162423" y="5522636"/>
          <a:ext cx="6540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06080" imgH="393480" progId="Equation.DSMT4">
                  <p:embed/>
                </p:oleObj>
              </mc:Choice>
              <mc:Fallback>
                <p:oleObj name="Equation" r:id="rId11" imgW="406080" imgH="39348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62423" y="5522636"/>
                        <a:ext cx="654050" cy="631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 bwMode="auto">
          <a:xfrm flipH="1" flipV="1">
            <a:off x="6812280" y="4352545"/>
            <a:ext cx="211337" cy="469148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534661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3749" y="336542"/>
            <a:ext cx="5852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dirty="0"/>
              <a:t>Energy consideration in the current growth in an R-L circuit: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169548"/>
              </p:ext>
            </p:extLst>
          </p:nvPr>
        </p:nvGraphicFramePr>
        <p:xfrm>
          <a:off x="542925" y="705874"/>
          <a:ext cx="411162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400" imgH="419040" progId="Equation.DSMT4">
                  <p:embed/>
                </p:oleObj>
              </mc:Choice>
              <mc:Fallback>
                <p:oleObj name="Equation" r:id="rId2" imgW="2552400" imgH="41904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2925" y="705874"/>
                        <a:ext cx="4111625" cy="671512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3200" y="1509064"/>
            <a:ext cx="5761296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Current decay in an R-L circuit:</a:t>
            </a:r>
          </a:p>
          <a:p>
            <a:pPr algn="l"/>
            <a:r>
              <a:rPr lang="en-US" altLang="en-US" dirty="0"/>
              <a:t>Suppose there is an initial current </a:t>
            </a:r>
            <a:r>
              <a:rPr lang="en-US" altLang="en-US" i="1" dirty="0"/>
              <a:t>I</a:t>
            </a:r>
            <a:r>
              <a:rPr lang="en-US" altLang="en-US" baseline="-25000" dirty="0"/>
              <a:t>0</a:t>
            </a:r>
            <a:r>
              <a:rPr lang="en-US" altLang="en-US" dirty="0"/>
              <a:t> running through the circuit. </a:t>
            </a:r>
            <a:r>
              <a:rPr lang="en-US" dirty="0"/>
              <a:t>At </a:t>
            </a:r>
            <a:r>
              <a:rPr lang="en-US" i="1" dirty="0"/>
              <a:t>t</a:t>
            </a:r>
            <a:r>
              <a:rPr lang="en-US" dirty="0"/>
              <a:t> = 0 the switch is closed. Applying Kirchhoff’s</a:t>
            </a:r>
          </a:p>
          <a:p>
            <a:pPr algn="l"/>
            <a:r>
              <a:rPr lang="en-US" sz="1000" dirty="0"/>
              <a:t> </a:t>
            </a:r>
          </a:p>
          <a:p>
            <a:pPr algn="l"/>
            <a:r>
              <a:rPr lang="en-US" dirty="0"/>
              <a:t>rule to the counterclockwise loop,</a:t>
            </a:r>
          </a:p>
          <a:p>
            <a:pPr algn="l"/>
            <a:endParaRPr lang="en-US" dirty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Solving for </a:t>
            </a:r>
            <a:r>
              <a:rPr lang="en-US" i="1" dirty="0" err="1"/>
              <a:t>i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),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3"/>
          <a:stretch/>
        </p:blipFill>
        <p:spPr>
          <a:xfrm>
            <a:off x="6191612" y="1896413"/>
            <a:ext cx="2425864" cy="3296927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883992"/>
              </p:ext>
            </p:extLst>
          </p:nvPr>
        </p:nvGraphicFramePr>
        <p:xfrm>
          <a:off x="3732657" y="2461694"/>
          <a:ext cx="13700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680" imgH="393480" progId="Equation.DSMT4">
                  <p:embed/>
                </p:oleObj>
              </mc:Choice>
              <mc:Fallback>
                <p:oleObj name="Equation" r:id="rId5" imgW="850680" imgH="39348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2657" y="2461694"/>
                        <a:ext cx="1370013" cy="63182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581937"/>
              </p:ext>
            </p:extLst>
          </p:nvPr>
        </p:nvGraphicFramePr>
        <p:xfrm>
          <a:off x="2120900" y="3157527"/>
          <a:ext cx="15144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9600" imgH="241200" progId="Equation.DSMT4">
                  <p:embed/>
                </p:oleObj>
              </mc:Choice>
              <mc:Fallback>
                <p:oleObj name="Equation" r:id="rId7" imgW="939600" imgH="2412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20900" y="3157527"/>
                        <a:ext cx="1514475" cy="3873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69812" y="3716012"/>
            <a:ext cx="5610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CA" altLang="en-US" dirty="0"/>
              <a:t>The </a:t>
            </a:r>
            <a:r>
              <a:rPr lang="en-CA" altLang="en-US" i="1" dirty="0">
                <a:solidFill>
                  <a:srgbClr val="0000FF"/>
                </a:solidFill>
              </a:rPr>
              <a:t>time constant </a:t>
            </a:r>
            <a:r>
              <a:rPr lang="en-CA" altLang="en-US" dirty="0"/>
              <a:t>for the decay of the current is </a:t>
            </a:r>
            <a:r>
              <a:rPr lang="el-GR" altLang="en-US" dirty="0"/>
              <a:t>τ</a:t>
            </a:r>
            <a:r>
              <a:rPr lang="en-CA" altLang="en-US" dirty="0"/>
              <a:t> = </a:t>
            </a:r>
            <a:r>
              <a:rPr lang="en-CA" altLang="en-US" i="1" dirty="0"/>
              <a:t>L/R</a:t>
            </a:r>
            <a:r>
              <a:rPr lang="en-CA" altLang="en-US"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200" y="4228435"/>
            <a:ext cx="56109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Energy consideration in current decay in an R-L circuit: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CA" altLang="en-US" dirty="0"/>
              <a:t>The energy stored in the magnetic field of the inductor provides the energy dissipated in the resistor.</a:t>
            </a:r>
            <a:r>
              <a:rPr lang="en-US" dirty="0"/>
              <a:t>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379782"/>
              </p:ext>
            </p:extLst>
          </p:nvPr>
        </p:nvGraphicFramePr>
        <p:xfrm>
          <a:off x="580664" y="4597767"/>
          <a:ext cx="341630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20760" imgH="419040" progId="Equation.DSMT4">
                  <p:embed/>
                </p:oleObj>
              </mc:Choice>
              <mc:Fallback>
                <p:oleObj name="Equation" r:id="rId9" imgW="2120760" imgH="419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0664" y="4597767"/>
                        <a:ext cx="3416300" cy="6715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035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9768" y="426907"/>
            <a:ext cx="8046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30.6 Analyzing an R-L circuit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30.7 Energy in an R-L circuit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30.4 </a:t>
            </a:r>
          </a:p>
        </p:txBody>
      </p:sp>
    </p:spTree>
    <p:extLst>
      <p:ext uri="{BB962C8B-B14F-4D97-AF65-F5344CB8AC3E}">
        <p14:creationId xmlns:p14="http://schemas.microsoft.com/office/powerpoint/2010/main" val="386604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20581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Ch30: 4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Ch30: 21,23,27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December 12</a:t>
            </a:r>
          </a:p>
        </p:txBody>
      </p:sp>
    </p:spTree>
    <p:extLst>
      <p:ext uri="{BB962C8B-B14F-4D97-AF65-F5344CB8AC3E}">
        <p14:creationId xmlns:p14="http://schemas.microsoft.com/office/powerpoint/2010/main" val="3476948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F9041-1CCA-4C78-A9CF-A6C1E80A420C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04798" y="951280"/>
            <a:ext cx="631545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Electric oscillations in an L-C circuit:</a:t>
            </a:r>
          </a:p>
          <a:p>
            <a:pPr algn="l">
              <a:spcAft>
                <a:spcPts val="0"/>
              </a:spcAft>
            </a:pPr>
            <a:r>
              <a:rPr lang="en-US" dirty="0"/>
              <a:t>We apply Kirchhoff’s loop rule to the circuit shown.</a:t>
            </a:r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just"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Solving for </a:t>
            </a:r>
            <a:r>
              <a:rPr lang="en-US" i="1" dirty="0"/>
              <a:t>q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),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798" y="228005"/>
            <a:ext cx="862888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660066"/>
                </a:solidFill>
                <a:latin typeface="Arial" charset="0"/>
              </a:rPr>
              <a:t>December 3 L-C Circuit</a:t>
            </a:r>
          </a:p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  <a:latin typeface="+mn-lt"/>
              </a:rPr>
              <a:t>30.5 The L-C circuit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921845"/>
              </p:ext>
            </p:extLst>
          </p:nvPr>
        </p:nvGraphicFramePr>
        <p:xfrm>
          <a:off x="371284" y="1643026"/>
          <a:ext cx="5954713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95400" imgH="419040" progId="Equation.DSMT4">
                  <p:embed/>
                </p:oleObj>
              </mc:Choice>
              <mc:Fallback>
                <p:oleObj name="Equation" r:id="rId2" imgW="3695400" imgH="41904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1284" y="1643026"/>
                        <a:ext cx="5954713" cy="6715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3"/>
          <a:stretch/>
        </p:blipFill>
        <p:spPr>
          <a:xfrm>
            <a:off x="7008514" y="497283"/>
            <a:ext cx="1381535" cy="213601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71284" y="2762896"/>
            <a:ext cx="7580044" cy="715051"/>
            <a:chOff x="371284" y="2744608"/>
            <a:chExt cx="7580044" cy="715051"/>
          </a:xfrm>
        </p:grpSpPr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1332355"/>
                </p:ext>
              </p:extLst>
            </p:nvPr>
          </p:nvGraphicFramePr>
          <p:xfrm>
            <a:off x="371284" y="2765921"/>
            <a:ext cx="2209800" cy="693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371600" imgH="431640" progId="Equation.DSMT4">
                    <p:embed/>
                  </p:oleObj>
                </mc:Choice>
                <mc:Fallback>
                  <p:oleObj name="Equation" r:id="rId5" imgW="1371600" imgH="431640" progId="Equation.DSMT4">
                    <p:embed/>
                    <p:pic>
                      <p:nvPicPr>
                        <p:cNvPr id="15" name="Objec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71284" y="2765921"/>
                          <a:ext cx="2209800" cy="693738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196" b="25776"/>
            <a:stretch/>
          </p:blipFill>
          <p:spPr>
            <a:xfrm>
              <a:off x="2787015" y="2744608"/>
              <a:ext cx="5164313" cy="709838"/>
            </a:xfrm>
            <a:prstGeom prst="rect">
              <a:avLst/>
            </a:prstGeom>
            <a:ln w="15875">
              <a:solidFill>
                <a:srgbClr val="0000FF"/>
              </a:solidFill>
            </a:ln>
          </p:spPr>
        </p:pic>
      </p:grpSp>
      <p:sp>
        <p:nvSpPr>
          <p:cNvPr id="3" name="Rectangle 2"/>
          <p:cNvSpPr/>
          <p:nvPr/>
        </p:nvSpPr>
        <p:spPr>
          <a:xfrm>
            <a:off x="304798" y="3520559"/>
            <a:ext cx="838200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Therefore, the charge and current in an L-C circuit oscillate sinusoidally with time, with an angular frequency determined by L and C.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Here </a:t>
            </a:r>
            <a:r>
              <a:rPr lang="en-US" i="1" dirty="0">
                <a:latin typeface="Symbol" panose="05050102010706020507" pitchFamily="18" charset="2"/>
              </a:rPr>
              <a:t>w</a:t>
            </a:r>
            <a:r>
              <a:rPr lang="en-US" dirty="0"/>
              <a:t> is the </a:t>
            </a:r>
            <a:r>
              <a:rPr lang="en-US" dirty="0">
                <a:solidFill>
                  <a:srgbClr val="0000FF"/>
                </a:solidFill>
              </a:rPr>
              <a:t>angular frequency</a:t>
            </a:r>
            <a:r>
              <a:rPr lang="en-US" dirty="0"/>
              <a:t>, </a:t>
            </a:r>
            <a:r>
              <a:rPr lang="en-US" i="1" dirty="0"/>
              <a:t>Q</a:t>
            </a:r>
            <a:r>
              <a:rPr lang="en-US" dirty="0"/>
              <a:t> and </a:t>
            </a:r>
            <a:r>
              <a:rPr lang="en-US" i="1" dirty="0">
                <a:latin typeface="Symbol" panose="05050102010706020507" pitchFamily="18" charset="2"/>
              </a:rPr>
              <a:t>f</a:t>
            </a:r>
            <a:r>
              <a:rPr lang="en-US" dirty="0"/>
              <a:t> are the </a:t>
            </a:r>
            <a:r>
              <a:rPr lang="en-US" dirty="0">
                <a:solidFill>
                  <a:srgbClr val="0000FF"/>
                </a:solidFill>
              </a:rPr>
              <a:t>amplitude</a:t>
            </a:r>
            <a:r>
              <a:rPr lang="en-US" dirty="0"/>
              <a:t> and the </a:t>
            </a:r>
            <a:r>
              <a:rPr lang="en-US" dirty="0">
                <a:solidFill>
                  <a:srgbClr val="0000FF"/>
                </a:solidFill>
              </a:rPr>
              <a:t>initial phase of the charge</a:t>
            </a:r>
            <a:r>
              <a:rPr lang="en-US" dirty="0"/>
              <a:t> oscillation, determined by the initial condition. The </a:t>
            </a:r>
            <a:r>
              <a:rPr lang="en-US" dirty="0">
                <a:solidFill>
                  <a:srgbClr val="0000FF"/>
                </a:solidFill>
              </a:rPr>
              <a:t>amplitude of the current </a:t>
            </a:r>
            <a:r>
              <a:rPr lang="en-US" dirty="0"/>
              <a:t>is</a:t>
            </a:r>
            <a:br>
              <a:rPr lang="en-US" dirty="0"/>
            </a:br>
            <a:r>
              <a:rPr lang="en-US" i="1" dirty="0"/>
              <a:t>I </a:t>
            </a:r>
            <a:r>
              <a:rPr lang="en-US" dirty="0"/>
              <a:t>=</a:t>
            </a:r>
            <a:r>
              <a:rPr lang="en-US" i="1" dirty="0">
                <a:latin typeface="Symbol" panose="05050102010706020507" pitchFamily="18" charset="2"/>
              </a:rPr>
              <a:t>w </a:t>
            </a:r>
            <a:r>
              <a:rPr lang="en-US" i="1" dirty="0"/>
              <a:t>Q</a:t>
            </a:r>
            <a:r>
              <a:rPr lang="en-US" dirty="0"/>
              <a:t>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If at </a:t>
            </a:r>
            <a:r>
              <a:rPr lang="en-US" i="1" dirty="0"/>
              <a:t>t </a:t>
            </a:r>
            <a:r>
              <a:rPr lang="en-US" dirty="0"/>
              <a:t>= 0 the left-hand capacitor plate has maximum charge </a:t>
            </a:r>
            <a:r>
              <a:rPr lang="en-US" i="1" dirty="0"/>
              <a:t>Q</a:t>
            </a:r>
            <a:r>
              <a:rPr lang="en-US" dirty="0"/>
              <a:t>, and the current </a:t>
            </a:r>
            <a:r>
              <a:rPr lang="en-US" i="1" dirty="0" err="1"/>
              <a:t>i</a:t>
            </a:r>
            <a:r>
              <a:rPr lang="en-US" dirty="0"/>
              <a:t> =0, then </a:t>
            </a:r>
            <a:r>
              <a:rPr lang="en-US" i="1" dirty="0">
                <a:latin typeface="Symbol" panose="05050102010706020507" pitchFamily="18" charset="2"/>
              </a:rPr>
              <a:t>f</a:t>
            </a:r>
            <a:r>
              <a:rPr lang="en-US" dirty="0"/>
              <a:t> = 0.</a:t>
            </a:r>
          </a:p>
        </p:txBody>
      </p:sp>
    </p:spTree>
    <p:extLst>
      <p:ext uri="{BB962C8B-B14F-4D97-AF65-F5344CB8AC3E}">
        <p14:creationId xmlns:p14="http://schemas.microsoft.com/office/powerpoint/2010/main" val="3224368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2" descr="30_14_Fig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1298448"/>
            <a:ext cx="8546592" cy="48097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19059" y="427982"/>
            <a:ext cx="2687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FF"/>
                </a:solidFill>
              </a:rPr>
              <a:t>An oscillating L-C circuit</a:t>
            </a:r>
          </a:p>
        </p:txBody>
      </p:sp>
    </p:spTree>
    <p:extLst>
      <p:ext uri="{BB962C8B-B14F-4D97-AF65-F5344CB8AC3E}">
        <p14:creationId xmlns:p14="http://schemas.microsoft.com/office/powerpoint/2010/main" val="3978993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87678" y="393496"/>
            <a:ext cx="63154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Energy in an L-C circuit: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5110" y="790036"/>
            <a:ext cx="4992688" cy="1958975"/>
            <a:chOff x="469390" y="835756"/>
            <a:chExt cx="4992688" cy="1958975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197248"/>
                </p:ext>
              </p:extLst>
            </p:nvPr>
          </p:nvGraphicFramePr>
          <p:xfrm>
            <a:off x="469390" y="835756"/>
            <a:ext cx="4992688" cy="1958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098520" imgH="1218960" progId="Equation.DSMT4">
                    <p:embed/>
                  </p:oleObj>
                </mc:Choice>
                <mc:Fallback>
                  <p:oleObj name="Equation" r:id="rId2" imgW="3098520" imgH="1218960" progId="Equation.DSMT4">
                    <p:embed/>
                    <p:pic>
                      <p:nvPicPr>
                        <p:cNvPr id="15" name="Object 14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69390" y="835756"/>
                          <a:ext cx="4992688" cy="1958975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3267510"/>
                </p:ext>
              </p:extLst>
            </p:nvPr>
          </p:nvGraphicFramePr>
          <p:xfrm>
            <a:off x="2903950" y="1056958"/>
            <a:ext cx="1738312" cy="673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079280" imgH="419040" progId="Equation.DSMT4">
                    <p:embed/>
                  </p:oleObj>
                </mc:Choice>
                <mc:Fallback>
                  <p:oleObj name="Equation" r:id="rId4" imgW="1079280" imgH="419040" progId="Equation.DSMT4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903950" y="1056958"/>
                          <a:ext cx="1738312" cy="673100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 w="15875">
                          <a:solidFill>
                            <a:srgbClr val="0000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Rectangle 6"/>
          <p:cNvSpPr/>
          <p:nvPr/>
        </p:nvSpPr>
        <p:spPr>
          <a:xfrm>
            <a:off x="420624" y="3700313"/>
            <a:ext cx="8046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30.8 An oscillating circuit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Example </a:t>
            </a:r>
            <a:r>
              <a:rPr lang="en-US" dirty="0"/>
              <a:t>30.9 Energy in an oscillating circuit</a:t>
            </a:r>
          </a:p>
          <a:p>
            <a:pPr algn="l">
              <a:spcAft>
                <a:spcPts val="600"/>
              </a:spcAft>
            </a:pPr>
            <a:r>
              <a:rPr lang="en-US" i="1" dirty="0"/>
              <a:t>Test</a:t>
            </a:r>
            <a:r>
              <a:rPr lang="en-US" dirty="0"/>
              <a:t> 30.5 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" y="2794507"/>
            <a:ext cx="83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total energy </a:t>
            </a:r>
            <a:r>
              <a:rPr lang="en-US" dirty="0"/>
              <a:t>in the L-C circuit is a constant; it oscillates between the </a:t>
            </a:r>
            <a:r>
              <a:rPr lang="en-US" dirty="0">
                <a:solidFill>
                  <a:srgbClr val="0000FF"/>
                </a:solidFill>
              </a:rPr>
              <a:t>magnetic</a:t>
            </a:r>
            <a:r>
              <a:rPr lang="en-US" dirty="0"/>
              <a:t> and the </a:t>
            </a:r>
            <a:r>
              <a:rPr lang="en-US" dirty="0">
                <a:solidFill>
                  <a:srgbClr val="0000FF"/>
                </a:solidFill>
              </a:rPr>
              <a:t>electric</a:t>
            </a:r>
            <a:r>
              <a:rPr lang="en-US" dirty="0"/>
              <a:t> forms.</a:t>
            </a:r>
          </a:p>
        </p:txBody>
      </p:sp>
    </p:spTree>
    <p:extLst>
      <p:ext uri="{BB962C8B-B14F-4D97-AF65-F5344CB8AC3E}">
        <p14:creationId xmlns:p14="http://schemas.microsoft.com/office/powerpoint/2010/main" val="359634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FCF79-3671-4295-B92C-83754C1C851C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09587" y="390525"/>
            <a:ext cx="3120581" cy="92333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Arial" charset="0"/>
                <a:ea typeface="Arial Unicode MS" pitchFamily="34" charset="-128"/>
              </a:rPr>
              <a:t>Read: Ch30: 5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Homework: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Ch30: 32,34,37 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charset="0"/>
              </a:rPr>
              <a:t>Due: December 12 </a:t>
            </a:r>
          </a:p>
        </p:txBody>
      </p:sp>
    </p:spTree>
    <p:extLst>
      <p:ext uri="{BB962C8B-B14F-4D97-AF65-F5344CB8AC3E}">
        <p14:creationId xmlns:p14="http://schemas.microsoft.com/office/powerpoint/2010/main" val="13130139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133850</TotalTime>
  <Words>821</Words>
  <Application>Microsoft Office PowerPoint</Application>
  <PresentationFormat>On-screen Show (4:3)</PresentationFormat>
  <Paragraphs>125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French Script MT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2111</cp:revision>
  <cp:lastPrinted>2017-01-04T16:34:42Z</cp:lastPrinted>
  <dcterms:created xsi:type="dcterms:W3CDTF">2006-08-25T03:15:15Z</dcterms:created>
  <dcterms:modified xsi:type="dcterms:W3CDTF">2025-11-16T02:49:11Z</dcterms:modified>
</cp:coreProperties>
</file>