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8" r:id="rId2"/>
    <p:sldId id="528" r:id="rId3"/>
    <p:sldId id="527" r:id="rId4"/>
    <p:sldId id="509" r:id="rId5"/>
    <p:sldId id="529" r:id="rId6"/>
    <p:sldId id="530" r:id="rId7"/>
    <p:sldId id="531" r:id="rId8"/>
    <p:sldId id="532" r:id="rId9"/>
    <p:sldId id="533" r:id="rId10"/>
    <p:sldId id="534" r:id="rId11"/>
    <p:sldId id="535" r:id="rId12"/>
    <p:sldId id="536" r:id="rId13"/>
    <p:sldId id="537" r:id="rId14"/>
    <p:sldId id="538" r:id="rId15"/>
    <p:sldId id="539" r:id="rId16"/>
    <p:sldId id="540" r:id="rId17"/>
    <p:sldId id="541" r:id="rId18"/>
  </p:sldIdLst>
  <p:sldSz cx="9144000" cy="6858000" type="screen4x3"/>
  <p:notesSz cx="7010400" cy="9236075"/>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0080"/>
    <a:srgbClr val="FFFFCC"/>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8544" autoAdjust="0"/>
  </p:normalViewPr>
  <p:slideViewPr>
    <p:cSldViewPr snapToGrid="0">
      <p:cViewPr varScale="1">
        <p:scale>
          <a:sx n="82" d="100"/>
          <a:sy n="82" d="100"/>
        </p:scale>
        <p:origin x="16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386854"/>
            <a:ext cx="5608320" cy="4156475"/>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772097"/>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772097"/>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oleObject" Target="../embeddings/oleObject1.bin"/><Relationship Id="rId7"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wmf"/><Relationship Id="rId9" Type="http://schemas.openxmlformats.org/officeDocument/2006/relationships/image" Target="../media/image7.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14.wmf"/><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oleObject" Target="../embeddings/oleObject4.bin"/><Relationship Id="rId5" Type="http://schemas.openxmlformats.org/officeDocument/2006/relationships/image" Target="../media/image13.JPG"/><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wmf"/></Relationships>
</file>

<file path=ppt/slides/_rels/slide1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oleObject" Target="../embeddings/oleObject7.bin"/><Relationship Id="rId7" Type="http://schemas.openxmlformats.org/officeDocument/2006/relationships/image" Target="../media/image22.jp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1.wmf"/><Relationship Id="rId11" Type="http://schemas.openxmlformats.org/officeDocument/2006/relationships/image" Target="../media/image24.wmf"/><Relationship Id="rId5" Type="http://schemas.openxmlformats.org/officeDocument/2006/relationships/oleObject" Target="../embeddings/oleObject8.bin"/><Relationship Id="rId10" Type="http://schemas.openxmlformats.org/officeDocument/2006/relationships/oleObject" Target="../embeddings/oleObject10.bin"/><Relationship Id="rId4" Type="http://schemas.openxmlformats.org/officeDocument/2006/relationships/image" Target="../media/image20.wmf"/><Relationship Id="rId9" Type="http://schemas.openxmlformats.org/officeDocument/2006/relationships/image" Target="../media/image23.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6.wmf"/></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29_01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946" y="3045206"/>
            <a:ext cx="8546592" cy="3438144"/>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7" y="1366172"/>
            <a:ext cx="8299707" cy="1477328"/>
          </a:xfrm>
          <a:prstGeom prst="rect">
            <a:avLst/>
          </a:prstGeom>
          <a:noFill/>
          <a:ln w="9525">
            <a:noFill/>
            <a:miter lim="800000"/>
            <a:headEnd/>
            <a:tailEnd/>
          </a:ln>
        </p:spPr>
        <p:txBody>
          <a:bodyPr wrap="square">
            <a:spAutoFit/>
          </a:bodyPr>
          <a:lstStyle/>
          <a:p>
            <a:pPr algn="just">
              <a:spcAft>
                <a:spcPts val="0"/>
              </a:spcAft>
            </a:pPr>
            <a:r>
              <a:rPr lang="en-US" dirty="0"/>
              <a:t>The figure shows various method of inducing a current through a coil of wire connected to a galvanometer.</a:t>
            </a:r>
          </a:p>
          <a:p>
            <a:pPr algn="just">
              <a:spcAft>
                <a:spcPts val="0"/>
              </a:spcAft>
            </a:pPr>
            <a:r>
              <a:rPr lang="en-US" altLang="en-US" dirty="0"/>
              <a:t>The common element in these experiments of inducing a current is </a:t>
            </a:r>
            <a:r>
              <a:rPr lang="en-US" altLang="en-US" dirty="0">
                <a:solidFill>
                  <a:srgbClr val="0000FF"/>
                </a:solidFill>
              </a:rPr>
              <a:t>a changing magnetic flux</a:t>
            </a:r>
            <a:r>
              <a:rPr lang="en-US" altLang="en-US" dirty="0"/>
              <a:t> through the coil. The magnetic flux change can be caused by either a change in the magnetic field, or a motion of the coil. </a:t>
            </a:r>
          </a:p>
        </p:txBody>
      </p:sp>
      <p:sp>
        <p:nvSpPr>
          <p:cNvPr id="8" name="Rectangle 7"/>
          <p:cNvSpPr/>
          <p:nvPr/>
        </p:nvSpPr>
        <p:spPr>
          <a:xfrm>
            <a:off x="304798" y="228005"/>
            <a:ext cx="8628889" cy="1200329"/>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29 Electromagnetic Induction</a:t>
            </a:r>
          </a:p>
          <a:p>
            <a:pPr algn="l">
              <a:spcAft>
                <a:spcPts val="600"/>
              </a:spcAft>
            </a:pPr>
            <a:r>
              <a:rPr lang="en-US" sz="2000" b="1" u="sng" dirty="0">
                <a:solidFill>
                  <a:srgbClr val="660066"/>
                </a:solidFill>
                <a:latin typeface="Arial" charset="0"/>
              </a:rPr>
              <a:t>November 5 Faraday’s Law</a:t>
            </a:r>
          </a:p>
          <a:p>
            <a:pPr algn="l">
              <a:spcAft>
                <a:spcPts val="600"/>
              </a:spcAft>
            </a:pPr>
            <a:r>
              <a:rPr lang="en-US" b="1" u="sng" dirty="0">
                <a:solidFill>
                  <a:srgbClr val="800080"/>
                </a:solidFill>
                <a:latin typeface="+mn-lt"/>
              </a:rPr>
              <a:t>29.1 Induction experiments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29_06_FigureA.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3705" y="4515788"/>
            <a:ext cx="2578054" cy="1921588"/>
          </a:xfrm>
          <a:prstGeom prst="rect">
            <a:avLst/>
          </a:prstGeom>
        </p:spPr>
      </p:pic>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2"/>
          <p:cNvSpPr/>
          <p:nvPr/>
        </p:nvSpPr>
        <p:spPr>
          <a:xfrm>
            <a:off x="420582" y="336542"/>
            <a:ext cx="2202270" cy="369332"/>
          </a:xfrm>
          <a:prstGeom prst="rect">
            <a:avLst/>
          </a:prstGeom>
        </p:spPr>
        <p:txBody>
          <a:bodyPr wrap="none">
            <a:spAutoFit/>
          </a:bodyPr>
          <a:lstStyle/>
          <a:p>
            <a:pPr algn="l">
              <a:spcAft>
                <a:spcPts val="600"/>
              </a:spcAft>
            </a:pPr>
            <a:r>
              <a:rPr lang="en-US" b="1" u="sng" dirty="0">
                <a:solidFill>
                  <a:srgbClr val="800080"/>
                </a:solidFill>
                <a:latin typeface="+mn-lt"/>
              </a:rPr>
              <a:t>29.2 Faraday’s law</a:t>
            </a:r>
          </a:p>
        </p:txBody>
      </p:sp>
      <p:sp>
        <p:nvSpPr>
          <p:cNvPr id="4" name="Rectangle 4"/>
          <p:cNvSpPr>
            <a:spLocks noChangeArrowheads="1"/>
          </p:cNvSpPr>
          <p:nvPr/>
        </p:nvSpPr>
        <p:spPr bwMode="auto">
          <a:xfrm>
            <a:off x="420582" y="705874"/>
            <a:ext cx="5751618" cy="1754326"/>
          </a:xfrm>
          <a:prstGeom prst="rect">
            <a:avLst/>
          </a:prstGeom>
          <a:noFill/>
          <a:ln w="9525">
            <a:noFill/>
            <a:miter lim="800000"/>
            <a:headEnd/>
            <a:tailEnd/>
          </a:ln>
        </p:spPr>
        <p:txBody>
          <a:bodyPr wrap="square">
            <a:spAutoFit/>
          </a:bodyPr>
          <a:lstStyle/>
          <a:p>
            <a:pPr algn="just">
              <a:spcAft>
                <a:spcPts val="0"/>
              </a:spcAft>
            </a:pPr>
            <a:r>
              <a:rPr lang="en-US" dirty="0"/>
              <a:t>Review of magnetic flux:</a:t>
            </a:r>
          </a:p>
          <a:p>
            <a:pPr algn="just">
              <a:spcAft>
                <a:spcPts val="0"/>
              </a:spcAft>
            </a:pPr>
            <a:endParaRPr lang="en-US" altLang="en-US" dirty="0"/>
          </a:p>
          <a:p>
            <a:pPr algn="just">
              <a:spcAft>
                <a:spcPts val="0"/>
              </a:spcAft>
            </a:pPr>
            <a:endParaRPr lang="en-US" altLang="en-US" dirty="0"/>
          </a:p>
          <a:p>
            <a:pPr algn="just">
              <a:spcAft>
                <a:spcPts val="0"/>
              </a:spcAft>
            </a:pPr>
            <a:r>
              <a:rPr lang="en-US" altLang="en-US" dirty="0"/>
              <a:t>The sign of the magnetic flux depends on the </a:t>
            </a:r>
            <a:r>
              <a:rPr lang="en-US" altLang="en-US" dirty="0">
                <a:solidFill>
                  <a:srgbClr val="0000FF"/>
                </a:solidFill>
              </a:rPr>
              <a:t>direction of the vector area </a:t>
            </a:r>
            <a:r>
              <a:rPr lang="en-US" altLang="en-US" dirty="0"/>
              <a:t>(</a:t>
            </a:r>
            <a:r>
              <a:rPr lang="en-US" altLang="en-US" b="1" dirty="0">
                <a:solidFill>
                  <a:srgbClr val="0000FF"/>
                </a:solidFill>
              </a:rPr>
              <a:t>A</a:t>
            </a:r>
            <a:r>
              <a:rPr lang="en-US" altLang="en-US" dirty="0"/>
              <a:t>)</a:t>
            </a:r>
            <a:r>
              <a:rPr lang="en-US" altLang="en-US" dirty="0">
                <a:solidFill>
                  <a:srgbClr val="0000FF"/>
                </a:solidFill>
              </a:rPr>
              <a:t> </a:t>
            </a:r>
            <a:r>
              <a:rPr lang="en-US" altLang="en-US" dirty="0"/>
              <a:t>you have chosen. Once you chose it, you have to stick to it. </a:t>
            </a:r>
          </a:p>
        </p:txBody>
      </p:sp>
      <p:graphicFrame>
        <p:nvGraphicFramePr>
          <p:cNvPr id="5" name="Object 4"/>
          <p:cNvGraphicFramePr>
            <a:graphicFrameLocks noChangeAspect="1"/>
          </p:cNvGraphicFramePr>
          <p:nvPr>
            <p:extLst>
              <p:ext uri="{D42A27DB-BD31-4B8C-83A1-F6EECF244321}">
                <p14:modId xmlns:p14="http://schemas.microsoft.com/office/powerpoint/2010/main" val="85903784"/>
              </p:ext>
            </p:extLst>
          </p:nvPr>
        </p:nvGraphicFramePr>
        <p:xfrm>
          <a:off x="536194" y="1075206"/>
          <a:ext cx="2717800" cy="488950"/>
        </p:xfrm>
        <a:graphic>
          <a:graphicData uri="http://schemas.openxmlformats.org/presentationml/2006/ole">
            <mc:AlternateContent xmlns:mc="http://schemas.openxmlformats.org/markup-compatibility/2006">
              <mc:Choice xmlns:v="urn:schemas-microsoft-com:vml" Requires="v">
                <p:oleObj name="Equation" r:id="rId3" imgW="1688760" imgH="304560" progId="Equation.DSMT4">
                  <p:embed/>
                </p:oleObj>
              </mc:Choice>
              <mc:Fallback>
                <p:oleObj name="Equation" r:id="rId3" imgW="1688760" imgH="304560" progId="Equation.DSMT4">
                  <p:embed/>
                  <p:pic>
                    <p:nvPicPr>
                      <p:cNvPr id="7" name="Object 6"/>
                      <p:cNvPicPr/>
                      <p:nvPr/>
                    </p:nvPicPr>
                    <p:blipFill>
                      <a:blip r:embed="rId4"/>
                      <a:stretch>
                        <a:fillRect/>
                      </a:stretch>
                    </p:blipFill>
                    <p:spPr>
                      <a:xfrm>
                        <a:off x="536194" y="1075206"/>
                        <a:ext cx="2717800" cy="488950"/>
                      </a:xfrm>
                      <a:prstGeom prst="rect">
                        <a:avLst/>
                      </a:prstGeom>
                      <a:solidFill>
                        <a:srgbClr val="FFFFCC"/>
                      </a:solidFill>
                      <a:ln w="15875">
                        <a:solidFill>
                          <a:srgbClr val="0000FF"/>
                        </a:solidFill>
                      </a:ln>
                    </p:spPr>
                  </p:pic>
                </p:oleObj>
              </mc:Fallback>
            </mc:AlternateContent>
          </a:graphicData>
        </a:graphic>
      </p:graphicFrame>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9376"/>
          <a:stretch/>
        </p:blipFill>
        <p:spPr>
          <a:xfrm>
            <a:off x="6360362" y="272534"/>
            <a:ext cx="2326438" cy="1841578"/>
          </a:xfrm>
          <a:prstGeom prst="rect">
            <a:avLst/>
          </a:prstGeom>
        </p:spPr>
      </p:pic>
      <p:sp>
        <p:nvSpPr>
          <p:cNvPr id="8" name="Rectangle 7"/>
          <p:cNvSpPr/>
          <p:nvPr/>
        </p:nvSpPr>
        <p:spPr>
          <a:xfrm>
            <a:off x="420583" y="2460200"/>
            <a:ext cx="5751618" cy="923330"/>
          </a:xfrm>
          <a:prstGeom prst="rect">
            <a:avLst/>
          </a:prstGeom>
        </p:spPr>
        <p:txBody>
          <a:bodyPr wrap="square">
            <a:spAutoFit/>
          </a:bodyPr>
          <a:lstStyle/>
          <a:p>
            <a:pPr algn="just">
              <a:spcAft>
                <a:spcPts val="0"/>
              </a:spcAft>
            </a:pPr>
            <a:r>
              <a:rPr lang="en-US" b="1" u="sng" dirty="0">
                <a:solidFill>
                  <a:srgbClr val="0000FF"/>
                </a:solidFill>
              </a:rPr>
              <a:t>Faraday’s law of induction:</a:t>
            </a:r>
          </a:p>
          <a:p>
            <a:pPr algn="just">
              <a:spcAft>
                <a:spcPts val="0"/>
              </a:spcAft>
            </a:pPr>
            <a:r>
              <a:rPr lang="en-US" dirty="0"/>
              <a:t>When the magnetic flux through a single closed loop changes with time, there is an induced emf around the loop:</a:t>
            </a:r>
          </a:p>
        </p:txBody>
      </p:sp>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1852" r="11367" b="14962"/>
          <a:stretch/>
        </p:blipFill>
        <p:spPr>
          <a:xfrm>
            <a:off x="536194" y="3430612"/>
            <a:ext cx="5636006" cy="783914"/>
          </a:xfrm>
          <a:prstGeom prst="rect">
            <a:avLst/>
          </a:prstGeom>
          <a:ln w="15875">
            <a:solidFill>
              <a:srgbClr val="0000FF"/>
            </a:solidFill>
          </a:ln>
        </p:spPr>
      </p:pic>
      <p:sp>
        <p:nvSpPr>
          <p:cNvPr id="10" name="Rectangle 9"/>
          <p:cNvSpPr/>
          <p:nvPr/>
        </p:nvSpPr>
        <p:spPr>
          <a:xfrm>
            <a:off x="442105" y="4344092"/>
            <a:ext cx="5708571" cy="1754326"/>
          </a:xfrm>
          <a:prstGeom prst="rect">
            <a:avLst/>
          </a:prstGeom>
        </p:spPr>
        <p:txBody>
          <a:bodyPr wrap="square">
            <a:spAutoFit/>
          </a:bodyPr>
          <a:lstStyle/>
          <a:p>
            <a:pPr algn="just">
              <a:spcAft>
                <a:spcPts val="0"/>
              </a:spcAft>
            </a:pPr>
            <a:r>
              <a:rPr lang="en-US" b="1" u="sng" dirty="0">
                <a:solidFill>
                  <a:srgbClr val="0000FF"/>
                </a:solidFill>
              </a:rPr>
              <a:t>Sign convention of the induced emf:</a:t>
            </a:r>
          </a:p>
          <a:p>
            <a:pPr algn="just">
              <a:spcAft>
                <a:spcPts val="0"/>
              </a:spcAft>
            </a:pPr>
            <a:r>
              <a:rPr lang="en-US" dirty="0"/>
              <a:t>When Faraday’s law is applied, a </a:t>
            </a:r>
            <a:r>
              <a:rPr lang="en-US" dirty="0">
                <a:solidFill>
                  <a:srgbClr val="0000FF"/>
                </a:solidFill>
              </a:rPr>
              <a:t>positive </a:t>
            </a:r>
            <a:r>
              <a:rPr lang="en-US" i="1" dirty="0">
                <a:solidFill>
                  <a:srgbClr val="0000FF"/>
                </a:solidFill>
                <a:latin typeface="French Script MT" panose="03020402040607040605" pitchFamily="66" charset="0"/>
              </a:rPr>
              <a:t>E</a:t>
            </a:r>
            <a:r>
              <a:rPr lang="en-US" dirty="0">
                <a:solidFill>
                  <a:srgbClr val="0000FF"/>
                </a:solidFill>
              </a:rPr>
              <a:t> </a:t>
            </a:r>
            <a:r>
              <a:rPr lang="en-US" dirty="0"/>
              <a:t>means a </a:t>
            </a:r>
            <a:r>
              <a:rPr lang="en-US" dirty="0">
                <a:solidFill>
                  <a:srgbClr val="0000FF"/>
                </a:solidFill>
              </a:rPr>
              <a:t>counter-clockwise emf </a:t>
            </a:r>
            <a:r>
              <a:rPr lang="en-US" dirty="0"/>
              <a:t>when looking against the vector area </a:t>
            </a:r>
            <a:r>
              <a:rPr lang="en-US" b="1" dirty="0"/>
              <a:t>A </a:t>
            </a:r>
            <a:r>
              <a:rPr lang="en-US" dirty="0"/>
              <a:t>(</a:t>
            </a:r>
            <a:r>
              <a:rPr lang="en-US" dirty="0">
                <a:solidFill>
                  <a:srgbClr val="0000FF"/>
                </a:solidFill>
              </a:rPr>
              <a:t>right-hand rule</a:t>
            </a:r>
            <a:r>
              <a:rPr lang="en-US" dirty="0"/>
              <a:t>).</a:t>
            </a:r>
          </a:p>
          <a:p>
            <a:pPr algn="just">
              <a:spcAft>
                <a:spcPts val="0"/>
              </a:spcAft>
            </a:pPr>
            <a:endParaRPr lang="en-US" dirty="0"/>
          </a:p>
          <a:p>
            <a:pPr algn="just">
              <a:spcAft>
                <a:spcPts val="0"/>
              </a:spcAft>
            </a:pPr>
            <a:r>
              <a:rPr lang="en-US" dirty="0"/>
              <a:t>Faraday’s law for a coil:   </a:t>
            </a:r>
          </a:p>
        </p:txBody>
      </p:sp>
      <p:pic>
        <p:nvPicPr>
          <p:cNvPr id="11" name="Picture 10" descr="29_06_FigureB.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7303" y="2330180"/>
            <a:ext cx="2554456" cy="1960396"/>
          </a:xfrm>
          <a:prstGeom prst="rect">
            <a:avLst/>
          </a:prstGeom>
        </p:spPr>
      </p:pic>
      <p:graphicFrame>
        <p:nvGraphicFramePr>
          <p:cNvPr id="13" name="Object 12"/>
          <p:cNvGraphicFramePr>
            <a:graphicFrameLocks noChangeAspect="1"/>
          </p:cNvGraphicFramePr>
          <p:nvPr>
            <p:extLst>
              <p:ext uri="{D42A27DB-BD31-4B8C-83A1-F6EECF244321}">
                <p14:modId xmlns:p14="http://schemas.microsoft.com/office/powerpoint/2010/main" val="4058829490"/>
              </p:ext>
            </p:extLst>
          </p:nvPr>
        </p:nvGraphicFramePr>
        <p:xfrm>
          <a:off x="2821242" y="5613400"/>
          <a:ext cx="1450975" cy="631825"/>
        </p:xfrm>
        <a:graphic>
          <a:graphicData uri="http://schemas.openxmlformats.org/presentationml/2006/ole">
            <mc:AlternateContent xmlns:mc="http://schemas.openxmlformats.org/markup-compatibility/2006">
              <mc:Choice xmlns:v="urn:schemas-microsoft-com:vml" Requires="v">
                <p:oleObj name="Equation" r:id="rId8" imgW="901440" imgH="393480" progId="Equation.DSMT4">
                  <p:embed/>
                </p:oleObj>
              </mc:Choice>
              <mc:Fallback>
                <p:oleObj name="Equation" r:id="rId8" imgW="901440" imgH="393480" progId="Equation.DSMT4">
                  <p:embed/>
                  <p:pic>
                    <p:nvPicPr>
                      <p:cNvPr id="5" name="Object 4"/>
                      <p:cNvPicPr/>
                      <p:nvPr/>
                    </p:nvPicPr>
                    <p:blipFill>
                      <a:blip r:embed="rId9"/>
                      <a:stretch>
                        <a:fillRect/>
                      </a:stretch>
                    </p:blipFill>
                    <p:spPr>
                      <a:xfrm>
                        <a:off x="2821242" y="5613400"/>
                        <a:ext cx="1450975" cy="631825"/>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64020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3</a:t>
            </a:fld>
            <a:endParaRPr lang="en-US"/>
          </a:p>
        </p:txBody>
      </p:sp>
      <p:sp>
        <p:nvSpPr>
          <p:cNvPr id="3" name="Rectangle 2"/>
          <p:cNvSpPr/>
          <p:nvPr/>
        </p:nvSpPr>
        <p:spPr>
          <a:xfrm>
            <a:off x="493776" y="362899"/>
            <a:ext cx="8366760" cy="3477875"/>
          </a:xfrm>
          <a:prstGeom prst="rect">
            <a:avLst/>
          </a:prstGeom>
        </p:spPr>
        <p:txBody>
          <a:bodyPr wrap="square">
            <a:spAutoFit/>
          </a:bodyPr>
          <a:lstStyle/>
          <a:p>
            <a:pPr algn="l">
              <a:spcAft>
                <a:spcPts val="600"/>
              </a:spcAft>
            </a:pPr>
            <a:r>
              <a:rPr lang="en-US" i="1" dirty="0"/>
              <a:t>Example </a:t>
            </a:r>
            <a:r>
              <a:rPr lang="en-US" dirty="0"/>
              <a:t>29.1 Emf and current induced in a loop</a:t>
            </a:r>
          </a:p>
          <a:p>
            <a:pPr algn="l">
              <a:spcAft>
                <a:spcPts val="600"/>
              </a:spcAft>
            </a:pPr>
            <a:r>
              <a:rPr lang="en-US" dirty="0"/>
              <a:t>Note that the emf is determined by Faraday’s law, and it always exists, while the induced current depends on the resistance of the loop.</a:t>
            </a:r>
          </a:p>
          <a:p>
            <a:pPr algn="l">
              <a:spcAft>
                <a:spcPts val="600"/>
              </a:spcAft>
            </a:pPr>
            <a:r>
              <a:rPr lang="en-US" i="1" dirty="0"/>
              <a:t>Example </a:t>
            </a:r>
            <a:r>
              <a:rPr lang="en-US" dirty="0"/>
              <a:t>29.2 Magnitude and direction of an induced emf</a:t>
            </a:r>
          </a:p>
          <a:p>
            <a:pPr algn="l">
              <a:spcAft>
                <a:spcPts val="600"/>
              </a:spcAft>
            </a:pPr>
            <a:r>
              <a:rPr lang="en-US" i="1" dirty="0"/>
              <a:t>Example </a:t>
            </a:r>
            <a:r>
              <a:rPr lang="en-US" dirty="0"/>
              <a:t>29.3 Generator I: a simple alternator</a:t>
            </a:r>
          </a:p>
          <a:p>
            <a:pPr algn="l">
              <a:spcAft>
                <a:spcPts val="600"/>
              </a:spcAft>
            </a:pPr>
            <a:r>
              <a:rPr lang="en-US" i="1" dirty="0"/>
              <a:t>Example </a:t>
            </a:r>
            <a:r>
              <a:rPr lang="en-US" dirty="0"/>
              <a:t>29.4 Generator II: a DC generator and back emf in a motor</a:t>
            </a:r>
          </a:p>
          <a:p>
            <a:pPr algn="l">
              <a:spcAft>
                <a:spcPts val="600"/>
              </a:spcAft>
            </a:pPr>
            <a:r>
              <a:rPr lang="en-US" i="1" dirty="0"/>
              <a:t>Example </a:t>
            </a:r>
            <a:r>
              <a:rPr lang="en-US" dirty="0"/>
              <a:t>29.5 Generator III: the slide-wire  generator</a:t>
            </a:r>
          </a:p>
          <a:p>
            <a:pPr algn="l">
              <a:spcAft>
                <a:spcPts val="600"/>
              </a:spcAft>
            </a:pPr>
            <a:r>
              <a:rPr lang="en-US" i="1" dirty="0"/>
              <a:t>Example </a:t>
            </a:r>
            <a:r>
              <a:rPr lang="en-US" dirty="0"/>
              <a:t>29.6 Work and power in the slide-wire generator</a:t>
            </a:r>
          </a:p>
          <a:p>
            <a:pPr algn="l">
              <a:spcAft>
                <a:spcPts val="600"/>
              </a:spcAft>
            </a:pPr>
            <a:endParaRPr lang="en-US" i="1" dirty="0"/>
          </a:p>
          <a:p>
            <a:pPr algn="l">
              <a:spcAft>
                <a:spcPts val="600"/>
              </a:spcAft>
            </a:pPr>
            <a:r>
              <a:rPr lang="en-US" i="1" dirty="0"/>
              <a:t>Test</a:t>
            </a:r>
            <a:r>
              <a:rPr lang="en-US" dirty="0"/>
              <a:t> 29.2 </a:t>
            </a:r>
          </a:p>
        </p:txBody>
      </p:sp>
    </p:spTree>
    <p:extLst>
      <p:ext uri="{BB962C8B-B14F-4D97-AF65-F5344CB8AC3E}">
        <p14:creationId xmlns:p14="http://schemas.microsoft.com/office/powerpoint/2010/main" val="2843349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4</a:t>
            </a:fld>
            <a:endParaRPr lang="en-US"/>
          </a:p>
        </p:txBody>
      </p:sp>
      <p:sp>
        <p:nvSpPr>
          <p:cNvPr id="29699" name="Rectangle 4"/>
          <p:cNvSpPr>
            <a:spLocks noChangeArrowheads="1"/>
          </p:cNvSpPr>
          <p:nvPr/>
        </p:nvSpPr>
        <p:spPr bwMode="auto">
          <a:xfrm>
            <a:off x="509587" y="390525"/>
            <a:ext cx="294684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Ch29: 1-2</a:t>
            </a:r>
          </a:p>
          <a:p>
            <a:pPr algn="l"/>
            <a:r>
              <a:rPr lang="en-US" b="1" dirty="0">
                <a:solidFill>
                  <a:srgbClr val="FF0000"/>
                </a:solidFill>
                <a:latin typeface="Arial" charset="0"/>
              </a:rPr>
              <a:t>Homework: </a:t>
            </a:r>
            <a:r>
              <a:rPr lang="en-US" b="1" dirty="0">
                <a:solidFill>
                  <a:srgbClr val="0000FF"/>
                </a:solidFill>
                <a:latin typeface="Arial" charset="0"/>
              </a:rPr>
              <a:t>Ch29: 5,9,10 </a:t>
            </a:r>
          </a:p>
          <a:p>
            <a:pPr algn="l"/>
            <a:r>
              <a:rPr lang="en-US" b="1" dirty="0">
                <a:solidFill>
                  <a:srgbClr val="FF0000"/>
                </a:solidFill>
                <a:latin typeface="Arial" charset="0"/>
              </a:rPr>
              <a:t>Due: November 14</a:t>
            </a:r>
          </a:p>
        </p:txBody>
      </p:sp>
    </p:spTree>
    <p:extLst>
      <p:ext uri="{BB962C8B-B14F-4D97-AF65-F5344CB8AC3E}">
        <p14:creationId xmlns:p14="http://schemas.microsoft.com/office/powerpoint/2010/main" val="23088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5</a:t>
            </a:fld>
            <a:endParaRPr lang="en-US" dirty="0"/>
          </a:p>
        </p:txBody>
      </p:sp>
      <p:sp>
        <p:nvSpPr>
          <p:cNvPr id="27651" name="Rectangle 4"/>
          <p:cNvSpPr>
            <a:spLocks noChangeArrowheads="1"/>
          </p:cNvSpPr>
          <p:nvPr/>
        </p:nvSpPr>
        <p:spPr bwMode="auto">
          <a:xfrm>
            <a:off x="304799" y="982058"/>
            <a:ext cx="8290562" cy="2308324"/>
          </a:xfrm>
          <a:prstGeom prst="rect">
            <a:avLst/>
          </a:prstGeom>
          <a:noFill/>
          <a:ln w="9525">
            <a:noFill/>
            <a:miter lim="800000"/>
            <a:headEnd/>
            <a:tailEnd/>
          </a:ln>
        </p:spPr>
        <p:txBody>
          <a:bodyPr wrap="square">
            <a:spAutoFit/>
          </a:bodyPr>
          <a:lstStyle/>
          <a:p>
            <a:pPr algn="just">
              <a:spcAft>
                <a:spcPts val="0"/>
              </a:spcAft>
            </a:pPr>
            <a:r>
              <a:rPr lang="en-US" dirty="0"/>
              <a:t>Faraday’s law is enough to determine the direction of </a:t>
            </a:r>
            <a:r>
              <a:rPr lang="en-US" altLang="en-US" dirty="0"/>
              <a:t>an induced emf.</a:t>
            </a:r>
          </a:p>
          <a:p>
            <a:pPr algn="just">
              <a:spcAft>
                <a:spcPts val="0"/>
              </a:spcAft>
            </a:pPr>
            <a:r>
              <a:rPr lang="en-US" dirty="0"/>
              <a:t>In practice, </a:t>
            </a:r>
            <a:r>
              <a:rPr lang="en-US" b="1" dirty="0">
                <a:solidFill>
                  <a:srgbClr val="0000FF"/>
                </a:solidFill>
              </a:rPr>
              <a:t>Lenz’s law </a:t>
            </a:r>
            <a:r>
              <a:rPr lang="en-US" dirty="0"/>
              <a:t>is more convenient: </a:t>
            </a:r>
            <a:r>
              <a:rPr lang="en-US" u="sng" dirty="0">
                <a:solidFill>
                  <a:srgbClr val="0000FF"/>
                </a:solidFill>
              </a:rPr>
              <a:t>the direction of any magnetic induction effect is such as to oppose the cause of the effect</a:t>
            </a:r>
            <a:r>
              <a:rPr lang="en-US" dirty="0">
                <a:solidFill>
                  <a:srgbClr val="0000FF"/>
                </a:solidFill>
              </a:rPr>
              <a:t>.</a:t>
            </a:r>
          </a:p>
          <a:p>
            <a:pPr algn="just">
              <a:spcAft>
                <a:spcPts val="0"/>
              </a:spcAft>
            </a:pPr>
            <a:r>
              <a:rPr lang="en-US" dirty="0"/>
              <a:t>1) If the flux through a circuit changes, the induced current will set up a magnetic field of its own, which is always opposing the change in the flux through the circuit.</a:t>
            </a:r>
          </a:p>
          <a:p>
            <a:pPr algn="just">
              <a:spcAft>
                <a:spcPts val="0"/>
              </a:spcAft>
            </a:pPr>
            <a:r>
              <a:rPr lang="en-US" dirty="0"/>
              <a:t>2) If the flux change is due to the motion of a circuit, the direction of the induced current in the moving conductor is such that the direction of the magnetic-field force on the conductor is always opposing its motion.</a:t>
            </a:r>
            <a:endParaRPr lang="en-US" alt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November 6 Lenz’s Law</a:t>
            </a:r>
          </a:p>
          <a:p>
            <a:pPr algn="l">
              <a:spcAft>
                <a:spcPts val="600"/>
              </a:spcAft>
            </a:pPr>
            <a:r>
              <a:rPr lang="en-US" b="1" u="sng" dirty="0">
                <a:solidFill>
                  <a:srgbClr val="800080"/>
                </a:solidFill>
                <a:latin typeface="+mn-lt"/>
              </a:rPr>
              <a:t>29.3 Lenz’s law</a:t>
            </a:r>
          </a:p>
        </p:txBody>
      </p:sp>
      <p:pic>
        <p:nvPicPr>
          <p:cNvPr id="7" name="Picture 6" descr="29_14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37" y="3380045"/>
            <a:ext cx="7600145" cy="2775517"/>
          </a:xfrm>
          <a:prstGeom prst="rect">
            <a:avLst/>
          </a:prstGeom>
        </p:spPr>
      </p:pic>
    </p:spTree>
    <p:extLst>
      <p:ext uri="{BB962C8B-B14F-4D97-AF65-F5344CB8AC3E}">
        <p14:creationId xmlns:p14="http://schemas.microsoft.com/office/powerpoint/2010/main" val="118320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6</a:t>
            </a:fld>
            <a:endParaRPr lang="en-US"/>
          </a:p>
        </p:txBody>
      </p:sp>
      <p:sp>
        <p:nvSpPr>
          <p:cNvPr id="3" name="Rectangle 2"/>
          <p:cNvSpPr/>
          <p:nvPr/>
        </p:nvSpPr>
        <p:spPr>
          <a:xfrm>
            <a:off x="493776" y="362899"/>
            <a:ext cx="8366760" cy="2062103"/>
          </a:xfrm>
          <a:prstGeom prst="rect">
            <a:avLst/>
          </a:prstGeom>
        </p:spPr>
        <p:txBody>
          <a:bodyPr wrap="square">
            <a:spAutoFit/>
          </a:bodyPr>
          <a:lstStyle/>
          <a:p>
            <a:pPr algn="l">
              <a:spcAft>
                <a:spcPts val="600"/>
              </a:spcAft>
            </a:pPr>
            <a:r>
              <a:rPr lang="en-US" i="1" dirty="0"/>
              <a:t>Example </a:t>
            </a:r>
            <a:r>
              <a:rPr lang="en-US" dirty="0"/>
              <a:t>29.7 Lenz’s law and the slide-wire generator</a:t>
            </a:r>
          </a:p>
          <a:p>
            <a:pPr algn="l">
              <a:spcAft>
                <a:spcPts val="600"/>
              </a:spcAft>
            </a:pPr>
            <a:r>
              <a:rPr lang="en-US" dirty="0"/>
              <a:t>Note that the magnetic force on the conductor due to the induced current is opposing the motion of the conductor.</a:t>
            </a:r>
          </a:p>
          <a:p>
            <a:pPr algn="l">
              <a:spcAft>
                <a:spcPts val="600"/>
              </a:spcAft>
            </a:pPr>
            <a:r>
              <a:rPr lang="en-US" i="1" dirty="0"/>
              <a:t>Example </a:t>
            </a:r>
            <a:r>
              <a:rPr lang="en-US" dirty="0"/>
              <a:t>29.8 Lenz’s law and the induced current</a:t>
            </a:r>
          </a:p>
          <a:p>
            <a:pPr algn="l">
              <a:spcAft>
                <a:spcPts val="600"/>
              </a:spcAft>
            </a:pPr>
            <a:endParaRPr lang="en-US" dirty="0"/>
          </a:p>
          <a:p>
            <a:pPr algn="l">
              <a:spcAft>
                <a:spcPts val="600"/>
              </a:spcAft>
            </a:pPr>
            <a:r>
              <a:rPr lang="en-US" i="1" dirty="0"/>
              <a:t>Test</a:t>
            </a:r>
            <a:r>
              <a:rPr lang="en-US" dirty="0"/>
              <a:t> 29.3 </a:t>
            </a:r>
          </a:p>
        </p:txBody>
      </p:sp>
    </p:spTree>
    <p:extLst>
      <p:ext uri="{BB962C8B-B14F-4D97-AF65-F5344CB8AC3E}">
        <p14:creationId xmlns:p14="http://schemas.microsoft.com/office/powerpoint/2010/main" val="82040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7</a:t>
            </a:fld>
            <a:endParaRPr lang="en-US"/>
          </a:p>
        </p:txBody>
      </p:sp>
      <p:sp>
        <p:nvSpPr>
          <p:cNvPr id="29699" name="Rectangle 4"/>
          <p:cNvSpPr>
            <a:spLocks noChangeArrowheads="1"/>
          </p:cNvSpPr>
          <p:nvPr/>
        </p:nvSpPr>
        <p:spPr bwMode="auto">
          <a:xfrm>
            <a:off x="509587" y="390525"/>
            <a:ext cx="344976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Ch29: 3</a:t>
            </a:r>
          </a:p>
          <a:p>
            <a:pPr algn="l"/>
            <a:r>
              <a:rPr lang="en-US" b="1" dirty="0">
                <a:solidFill>
                  <a:srgbClr val="FF0000"/>
                </a:solidFill>
                <a:latin typeface="Arial" charset="0"/>
              </a:rPr>
              <a:t>Homework: </a:t>
            </a:r>
            <a:r>
              <a:rPr lang="en-US" b="1" dirty="0">
                <a:solidFill>
                  <a:srgbClr val="0000FF"/>
                </a:solidFill>
                <a:latin typeface="Arial" charset="0"/>
              </a:rPr>
              <a:t>Ch29: 15,17,19,22 </a:t>
            </a:r>
          </a:p>
          <a:p>
            <a:pPr algn="l"/>
            <a:r>
              <a:rPr lang="en-US" b="1" dirty="0">
                <a:solidFill>
                  <a:srgbClr val="FF0000"/>
                </a:solidFill>
                <a:latin typeface="Arial" charset="0"/>
              </a:rPr>
              <a:t>Due: November 14</a:t>
            </a:r>
          </a:p>
        </p:txBody>
      </p:sp>
    </p:spTree>
    <p:extLst>
      <p:ext uri="{BB962C8B-B14F-4D97-AF65-F5344CB8AC3E}">
        <p14:creationId xmlns:p14="http://schemas.microsoft.com/office/powerpoint/2010/main" val="2589418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8</a:t>
            </a:fld>
            <a:endParaRPr lang="en-US" dirty="0"/>
          </a:p>
        </p:txBody>
      </p:sp>
      <p:sp>
        <p:nvSpPr>
          <p:cNvPr id="27651" name="Rectangle 4"/>
          <p:cNvSpPr>
            <a:spLocks noChangeArrowheads="1"/>
          </p:cNvSpPr>
          <p:nvPr/>
        </p:nvSpPr>
        <p:spPr bwMode="auto">
          <a:xfrm>
            <a:off x="304799" y="982058"/>
            <a:ext cx="5172723" cy="5186035"/>
          </a:xfrm>
          <a:prstGeom prst="rect">
            <a:avLst/>
          </a:prstGeom>
          <a:noFill/>
          <a:ln w="9525">
            <a:noFill/>
            <a:miter lim="800000"/>
            <a:headEnd/>
            <a:tailEnd/>
          </a:ln>
        </p:spPr>
        <p:txBody>
          <a:bodyPr wrap="square">
            <a:spAutoFit/>
          </a:bodyPr>
          <a:lstStyle/>
          <a:p>
            <a:pPr algn="just">
              <a:spcAft>
                <a:spcPts val="600"/>
              </a:spcAft>
            </a:pPr>
            <a:r>
              <a:rPr lang="en-US" dirty="0"/>
              <a:t>In the figure, a conducting rod is moving in a uniform magnetic field. The magnetic force on the charge in the conductor is </a:t>
            </a:r>
            <a:r>
              <a:rPr lang="en-US" i="1" dirty="0"/>
              <a:t>F</a:t>
            </a:r>
            <a:r>
              <a:rPr lang="en-US" dirty="0"/>
              <a:t>= </a:t>
            </a:r>
            <a:r>
              <a:rPr lang="en-US" i="1" dirty="0"/>
              <a:t>qvB</a:t>
            </a:r>
            <a:r>
              <a:rPr lang="en-US" dirty="0"/>
              <a:t>. This force pushes the charge upward, which causes excessive positive and negative charges to accumulate on the two ends of the rod. These excessive charges produce an electric field, whose force eventually cancels the magnetic force on the charge in the conductor: </a:t>
            </a:r>
            <a:r>
              <a:rPr lang="en-US" i="1" dirty="0"/>
              <a:t>qE=qvB</a:t>
            </a:r>
            <a:r>
              <a:rPr lang="en-US" dirty="0"/>
              <a:t>,  </a:t>
            </a:r>
            <a:r>
              <a:rPr lang="en-US" i="1" dirty="0"/>
              <a:t>V</a:t>
            </a:r>
            <a:r>
              <a:rPr lang="en-US" i="1" baseline="-25000" dirty="0"/>
              <a:t>ab</a:t>
            </a:r>
            <a:r>
              <a:rPr lang="en-US" i="1" dirty="0"/>
              <a:t>=</a:t>
            </a:r>
            <a:r>
              <a:rPr lang="en-US" i="1" dirty="0" err="1"/>
              <a:t>vBL</a:t>
            </a:r>
            <a:r>
              <a:rPr lang="en-US" dirty="0"/>
              <a:t>.</a:t>
            </a:r>
          </a:p>
          <a:p>
            <a:pPr algn="just">
              <a:spcAft>
                <a:spcPts val="1200"/>
              </a:spcAft>
            </a:pPr>
            <a:r>
              <a:rPr lang="en-US" altLang="en-US" dirty="0"/>
              <a:t>If we slide the rod on a U-shape conductor, a current will flow through the circuit. The moving rod is a source of emf, which is called a </a:t>
            </a:r>
            <a:r>
              <a:rPr lang="en-US" altLang="en-US" i="1" dirty="0">
                <a:solidFill>
                  <a:srgbClr val="0000FF"/>
                </a:solidFill>
              </a:rPr>
              <a:t>motional electromotive force</a:t>
            </a:r>
            <a:r>
              <a:rPr lang="en-US" altLang="en-US" dirty="0">
                <a:solidFill>
                  <a:srgbClr val="0000FF"/>
                </a:solidFill>
              </a:rPr>
              <a:t>. </a:t>
            </a:r>
            <a:r>
              <a:rPr lang="en-US" altLang="en-US" u="sng" dirty="0">
                <a:solidFill>
                  <a:srgbClr val="0000FF"/>
                </a:solidFill>
              </a:rPr>
              <a:t>When </a:t>
            </a:r>
            <a:r>
              <a:rPr lang="en-US" altLang="en-US" i="1" u="sng" dirty="0">
                <a:solidFill>
                  <a:srgbClr val="0000FF"/>
                </a:solidFill>
              </a:rPr>
              <a:t>v</a:t>
            </a:r>
            <a:r>
              <a:rPr lang="en-US" altLang="en-US" u="sng" dirty="0">
                <a:solidFill>
                  <a:srgbClr val="0000FF"/>
                </a:solidFill>
              </a:rPr>
              <a:t>, </a:t>
            </a:r>
            <a:r>
              <a:rPr lang="en-US" altLang="en-US" i="1" u="sng" dirty="0">
                <a:solidFill>
                  <a:srgbClr val="0000FF"/>
                </a:solidFill>
              </a:rPr>
              <a:t>B</a:t>
            </a:r>
            <a:r>
              <a:rPr lang="en-US" altLang="en-US" u="sng" dirty="0">
                <a:solidFill>
                  <a:srgbClr val="0000FF"/>
                </a:solidFill>
              </a:rPr>
              <a:t>, and </a:t>
            </a:r>
            <a:r>
              <a:rPr lang="en-US" altLang="en-US" i="1" u="sng" dirty="0">
                <a:solidFill>
                  <a:srgbClr val="0000FF"/>
                </a:solidFill>
              </a:rPr>
              <a:t>L</a:t>
            </a:r>
            <a:r>
              <a:rPr lang="en-US" altLang="en-US" u="sng" dirty="0">
                <a:solidFill>
                  <a:srgbClr val="0000FF"/>
                </a:solidFill>
              </a:rPr>
              <a:t> are mutually perpendicular to each other: </a:t>
            </a:r>
          </a:p>
          <a:p>
            <a:pPr algn="just">
              <a:spcAft>
                <a:spcPts val="600"/>
              </a:spcAft>
            </a:pPr>
            <a:endParaRPr lang="en-US" altLang="en-US" dirty="0">
              <a:solidFill>
                <a:srgbClr val="0000FF"/>
              </a:solidFill>
            </a:endParaRPr>
          </a:p>
          <a:p>
            <a:pPr algn="just">
              <a:spcAft>
                <a:spcPts val="600"/>
              </a:spcAft>
            </a:pPr>
            <a:endParaRPr lang="en-US" altLang="en-US" dirty="0">
              <a:solidFill>
                <a:srgbClr val="0000FF"/>
              </a:solidFill>
            </a:endParaRPr>
          </a:p>
          <a:p>
            <a:pPr algn="just">
              <a:spcAft>
                <a:spcPts val="600"/>
              </a:spcAft>
            </a:pPr>
            <a:r>
              <a:rPr lang="en-US" altLang="en-US" dirty="0"/>
              <a:t>The direction of the emf follows the direction of the magnetic force on a positive charge in the wire.  </a:t>
            </a:r>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November 7 Motional Emf</a:t>
            </a:r>
          </a:p>
          <a:p>
            <a:pPr algn="l">
              <a:spcAft>
                <a:spcPts val="600"/>
              </a:spcAft>
            </a:pPr>
            <a:r>
              <a:rPr lang="en-US" b="1" u="sng" dirty="0">
                <a:solidFill>
                  <a:srgbClr val="800080"/>
                </a:solidFill>
                <a:latin typeface="+mn-lt"/>
              </a:rPr>
              <a:t>29.4 Motional electromotive force</a:t>
            </a:r>
          </a:p>
        </p:txBody>
      </p:sp>
      <p:pic>
        <p:nvPicPr>
          <p:cNvPr id="9" name="Picture 8" descr="29_15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178" y="1055210"/>
            <a:ext cx="2906260" cy="4780390"/>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16370" b="13528"/>
          <a:stretch/>
        </p:blipFill>
        <p:spPr>
          <a:xfrm>
            <a:off x="418179" y="4726008"/>
            <a:ext cx="4890831" cy="750255"/>
          </a:xfrm>
          <a:prstGeom prst="rect">
            <a:avLst/>
          </a:prstGeom>
          <a:ln w="15875">
            <a:solidFill>
              <a:srgbClr val="0000FF"/>
            </a:solidFill>
          </a:ln>
        </p:spPr>
      </p:pic>
    </p:spTree>
    <p:extLst>
      <p:ext uri="{BB962C8B-B14F-4D97-AF65-F5344CB8AC3E}">
        <p14:creationId xmlns:p14="http://schemas.microsoft.com/office/powerpoint/2010/main" val="2486353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9</a:t>
            </a:fld>
            <a:endParaRPr lang="en-US" dirty="0"/>
          </a:p>
        </p:txBody>
      </p:sp>
      <p:sp>
        <p:nvSpPr>
          <p:cNvPr id="3" name="Rectangle 2"/>
          <p:cNvSpPr/>
          <p:nvPr/>
        </p:nvSpPr>
        <p:spPr>
          <a:xfrm>
            <a:off x="374904" y="343007"/>
            <a:ext cx="5157216" cy="2416046"/>
          </a:xfrm>
          <a:prstGeom prst="rect">
            <a:avLst/>
          </a:prstGeom>
        </p:spPr>
        <p:txBody>
          <a:bodyPr wrap="square">
            <a:spAutoFit/>
          </a:bodyPr>
          <a:lstStyle/>
          <a:p>
            <a:pPr algn="just">
              <a:spcAft>
                <a:spcPts val="600"/>
              </a:spcAft>
            </a:pPr>
            <a:r>
              <a:rPr lang="en-US" altLang="en-US" b="1" u="sng" dirty="0">
                <a:solidFill>
                  <a:srgbClr val="800080"/>
                </a:solidFill>
              </a:rPr>
              <a:t>General form of motional emf:</a:t>
            </a:r>
          </a:p>
          <a:p>
            <a:pPr algn="just">
              <a:spcAft>
                <a:spcPts val="600"/>
              </a:spcAft>
            </a:pPr>
            <a:r>
              <a:rPr lang="en-US" altLang="en-US" dirty="0"/>
              <a:t>For a line element, the motional emf is</a:t>
            </a:r>
          </a:p>
          <a:p>
            <a:pPr algn="just">
              <a:spcAft>
                <a:spcPts val="600"/>
              </a:spcAft>
            </a:pPr>
            <a:endParaRPr lang="en-US" altLang="en-US" dirty="0"/>
          </a:p>
          <a:p>
            <a:pPr algn="just">
              <a:spcAft>
                <a:spcPts val="600"/>
              </a:spcAft>
            </a:pPr>
            <a:r>
              <a:rPr lang="en-US" altLang="en-US" dirty="0"/>
              <a:t>Note that this is the volume enclosed by </a:t>
            </a:r>
            <a:r>
              <a:rPr lang="en-US" altLang="en-US" b="1" dirty="0"/>
              <a:t>v</a:t>
            </a:r>
            <a:r>
              <a:rPr lang="en-US" altLang="en-US" dirty="0"/>
              <a:t>, </a:t>
            </a:r>
            <a:r>
              <a:rPr lang="en-US" altLang="en-US" b="1" dirty="0"/>
              <a:t>B</a:t>
            </a:r>
            <a:r>
              <a:rPr lang="en-US" altLang="en-US" dirty="0"/>
              <a:t>, and </a:t>
            </a:r>
            <a:r>
              <a:rPr lang="en-US" altLang="en-US" i="1" dirty="0"/>
              <a:t>d </a:t>
            </a:r>
            <a:r>
              <a:rPr lang="en-US" altLang="en-US" b="1" dirty="0"/>
              <a:t>l</a:t>
            </a:r>
            <a:r>
              <a:rPr lang="en-US" altLang="en-US" dirty="0"/>
              <a:t>.</a:t>
            </a:r>
          </a:p>
          <a:p>
            <a:pPr algn="just">
              <a:spcAft>
                <a:spcPts val="600"/>
              </a:spcAft>
            </a:pPr>
            <a:r>
              <a:rPr lang="en-US" altLang="en-US" b="1" i="1" u="sng" dirty="0" err="1">
                <a:solidFill>
                  <a:srgbClr val="0000FF"/>
                </a:solidFill>
              </a:rPr>
              <a:t>d</a:t>
            </a:r>
            <a:r>
              <a:rPr lang="en-US" altLang="en-US" b="1" i="1" u="sng" dirty="0" err="1">
                <a:solidFill>
                  <a:srgbClr val="0000FF"/>
                </a:solidFill>
                <a:latin typeface="French Script MT" panose="03020402040607040605" pitchFamily="66" charset="0"/>
              </a:rPr>
              <a:t>E</a:t>
            </a:r>
            <a:r>
              <a:rPr lang="en-US" altLang="en-US" b="1" u="sng" dirty="0">
                <a:solidFill>
                  <a:srgbClr val="0000FF"/>
                </a:solidFill>
              </a:rPr>
              <a:t> is nonzero only when the wire is cutting the magnetic field lines. </a:t>
            </a:r>
          </a:p>
          <a:p>
            <a:pPr algn="just">
              <a:spcAft>
                <a:spcPts val="600"/>
              </a:spcAft>
            </a:pPr>
            <a:r>
              <a:rPr lang="en-US" altLang="en-US" u="sng" dirty="0">
                <a:solidFill>
                  <a:srgbClr val="0000FF"/>
                </a:solidFill>
              </a:rPr>
              <a:t>For a closed conducting loop: </a:t>
            </a:r>
          </a:p>
        </p:txBody>
      </p:sp>
      <p:pic>
        <p:nvPicPr>
          <p:cNvPr id="4" name="Picture 3" descr="29_16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2537" y="523980"/>
            <a:ext cx="2508504" cy="3266313"/>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15652417"/>
              </p:ext>
            </p:extLst>
          </p:nvPr>
        </p:nvGraphicFramePr>
        <p:xfrm>
          <a:off x="451485" y="1066282"/>
          <a:ext cx="1655763" cy="327025"/>
        </p:xfrm>
        <a:graphic>
          <a:graphicData uri="http://schemas.openxmlformats.org/presentationml/2006/ole">
            <mc:AlternateContent xmlns:mc="http://schemas.openxmlformats.org/markup-compatibility/2006">
              <mc:Choice xmlns:v="urn:schemas-microsoft-com:vml" Requires="v">
                <p:oleObj name="Equation" r:id="rId3" imgW="1028520" imgH="203040" progId="Equation.DSMT4">
                  <p:embed/>
                </p:oleObj>
              </mc:Choice>
              <mc:Fallback>
                <p:oleObj name="Equation" r:id="rId3" imgW="1028520" imgH="203040" progId="Equation.DSMT4">
                  <p:embed/>
                  <p:pic>
                    <p:nvPicPr>
                      <p:cNvPr id="13" name="Object 12"/>
                      <p:cNvPicPr/>
                      <p:nvPr/>
                    </p:nvPicPr>
                    <p:blipFill>
                      <a:blip r:embed="rId4"/>
                      <a:stretch>
                        <a:fillRect/>
                      </a:stretch>
                    </p:blipFill>
                    <p:spPr>
                      <a:xfrm>
                        <a:off x="451485" y="1066282"/>
                        <a:ext cx="1655763" cy="327025"/>
                      </a:xfrm>
                      <a:prstGeom prst="rect">
                        <a:avLst/>
                      </a:prstGeom>
                      <a:noFill/>
                      <a:ln w="15875">
                        <a:noFill/>
                      </a:ln>
                    </p:spPr>
                  </p:pic>
                </p:oleObj>
              </mc:Fallback>
            </mc:AlternateContent>
          </a:graphicData>
        </a:graphic>
      </p:graphicFrame>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485" y="2789245"/>
            <a:ext cx="4565646" cy="1105367"/>
          </a:xfrm>
          <a:prstGeom prst="rect">
            <a:avLst/>
          </a:prstGeom>
          <a:ln w="15875">
            <a:solidFill>
              <a:srgbClr val="0000FF"/>
            </a:solidFill>
          </a:ln>
        </p:spPr>
      </p:pic>
      <p:grpSp>
        <p:nvGrpSpPr>
          <p:cNvPr id="10" name="Group 9"/>
          <p:cNvGrpSpPr/>
          <p:nvPr/>
        </p:nvGrpSpPr>
        <p:grpSpPr>
          <a:xfrm>
            <a:off x="374904" y="3883501"/>
            <a:ext cx="7195601" cy="1349375"/>
            <a:chOff x="374904" y="3688842"/>
            <a:chExt cx="7195601" cy="1349375"/>
          </a:xfrm>
        </p:grpSpPr>
        <p:graphicFrame>
          <p:nvGraphicFramePr>
            <p:cNvPr id="7" name="Object 6"/>
            <p:cNvGraphicFramePr>
              <a:graphicFrameLocks noChangeAspect="1"/>
            </p:cNvGraphicFramePr>
            <p:nvPr>
              <p:extLst>
                <p:ext uri="{D42A27DB-BD31-4B8C-83A1-F6EECF244321}">
                  <p14:modId xmlns:p14="http://schemas.microsoft.com/office/powerpoint/2010/main" val="740426704"/>
                </p:ext>
              </p:extLst>
            </p:nvPr>
          </p:nvGraphicFramePr>
          <p:xfrm>
            <a:off x="374904" y="3688842"/>
            <a:ext cx="5070475" cy="1349375"/>
          </p:xfrm>
          <a:graphic>
            <a:graphicData uri="http://schemas.openxmlformats.org/presentationml/2006/ole">
              <mc:AlternateContent xmlns:mc="http://schemas.openxmlformats.org/markup-compatibility/2006">
                <mc:Choice xmlns:v="urn:schemas-microsoft-com:vml" Requires="v">
                  <p:oleObj name="Equation" r:id="rId6" imgW="3149280" imgH="838080" progId="Equation.DSMT4">
                    <p:embed/>
                  </p:oleObj>
                </mc:Choice>
                <mc:Fallback>
                  <p:oleObj name="Equation" r:id="rId6" imgW="3149280" imgH="838080" progId="Equation.DSMT4">
                    <p:embed/>
                    <p:pic>
                      <p:nvPicPr>
                        <p:cNvPr id="5" name="Object 4"/>
                        <p:cNvPicPr/>
                        <p:nvPr/>
                      </p:nvPicPr>
                      <p:blipFill>
                        <a:blip r:embed="rId7"/>
                        <a:stretch>
                          <a:fillRect/>
                        </a:stretch>
                      </p:blipFill>
                      <p:spPr>
                        <a:xfrm>
                          <a:off x="374904" y="3688842"/>
                          <a:ext cx="5070475" cy="1349375"/>
                        </a:xfrm>
                        <a:prstGeom prst="rect">
                          <a:avLst/>
                        </a:prstGeom>
                        <a:noFill/>
                        <a:ln w="15875">
                          <a:noFill/>
                        </a:ln>
                      </p:spPr>
                    </p:pic>
                  </p:oleObj>
                </mc:Fallback>
              </mc:AlternateContent>
            </a:graphicData>
          </a:graphic>
        </p:graphicFrame>
        <p:sp>
          <p:nvSpPr>
            <p:cNvPr id="8" name="Rectangle 7"/>
            <p:cNvSpPr/>
            <p:nvPr/>
          </p:nvSpPr>
          <p:spPr>
            <a:xfrm>
              <a:off x="2999958" y="4508964"/>
              <a:ext cx="4570547" cy="369332"/>
            </a:xfrm>
            <a:prstGeom prst="rect">
              <a:avLst/>
            </a:prstGeom>
          </p:spPr>
          <p:txBody>
            <a:bodyPr wrap="none">
              <a:spAutoFit/>
            </a:bodyPr>
            <a:lstStyle/>
            <a:p>
              <a:pPr algn="just">
                <a:spcAft>
                  <a:spcPts val="600"/>
                </a:spcAft>
              </a:pPr>
              <a:r>
                <a:rPr lang="en-US" altLang="en-US" dirty="0">
                  <a:solidFill>
                    <a:srgbClr val="0000FF"/>
                  </a:solidFill>
                </a:rPr>
                <a:t>Motional emf is a special case of Faraday’s law.</a:t>
              </a:r>
            </a:p>
          </p:txBody>
        </p:sp>
      </p:grpSp>
      <p:sp>
        <p:nvSpPr>
          <p:cNvPr id="9" name="Rectangle 8"/>
          <p:cNvSpPr/>
          <p:nvPr/>
        </p:nvSpPr>
        <p:spPr>
          <a:xfrm>
            <a:off x="333883" y="5212235"/>
            <a:ext cx="8275320" cy="1077218"/>
          </a:xfrm>
          <a:prstGeom prst="rect">
            <a:avLst/>
          </a:prstGeom>
        </p:spPr>
        <p:txBody>
          <a:bodyPr wrap="square">
            <a:spAutoFit/>
          </a:bodyPr>
          <a:lstStyle/>
          <a:p>
            <a:pPr algn="l">
              <a:spcAft>
                <a:spcPts val="600"/>
              </a:spcAft>
            </a:pPr>
            <a:r>
              <a:rPr lang="en-US" i="1" dirty="0"/>
              <a:t>Example </a:t>
            </a:r>
            <a:r>
              <a:rPr lang="en-US" dirty="0"/>
              <a:t>29.9 Motional emf in the slide-wire generator</a:t>
            </a:r>
          </a:p>
          <a:p>
            <a:pPr algn="l">
              <a:spcAft>
                <a:spcPts val="600"/>
              </a:spcAft>
            </a:pPr>
            <a:r>
              <a:rPr lang="en-US" i="1" dirty="0"/>
              <a:t>Example </a:t>
            </a:r>
            <a:r>
              <a:rPr lang="en-US" dirty="0"/>
              <a:t>29.10 The Faraday disk dynamo</a:t>
            </a:r>
          </a:p>
          <a:p>
            <a:pPr algn="l">
              <a:spcAft>
                <a:spcPts val="600"/>
              </a:spcAft>
            </a:pPr>
            <a:r>
              <a:rPr lang="en-US" i="1" dirty="0"/>
              <a:t>Test</a:t>
            </a:r>
            <a:r>
              <a:rPr lang="en-US" dirty="0"/>
              <a:t> 29.4 </a:t>
            </a:r>
          </a:p>
        </p:txBody>
      </p:sp>
    </p:spTree>
    <p:extLst>
      <p:ext uri="{BB962C8B-B14F-4D97-AF65-F5344CB8AC3E}">
        <p14:creationId xmlns:p14="http://schemas.microsoft.com/office/powerpoint/2010/main" val="1526315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10</a:t>
            </a:fld>
            <a:endParaRPr lang="en-US"/>
          </a:p>
        </p:txBody>
      </p:sp>
      <p:sp>
        <p:nvSpPr>
          <p:cNvPr id="29699" name="Rectangle 4"/>
          <p:cNvSpPr>
            <a:spLocks noChangeArrowheads="1"/>
          </p:cNvSpPr>
          <p:nvPr/>
        </p:nvSpPr>
        <p:spPr bwMode="auto">
          <a:xfrm>
            <a:off x="509587" y="390525"/>
            <a:ext cx="345890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Ch29: 4</a:t>
            </a:r>
          </a:p>
          <a:p>
            <a:pPr algn="l"/>
            <a:r>
              <a:rPr lang="en-US" b="1" dirty="0">
                <a:solidFill>
                  <a:srgbClr val="FF0000"/>
                </a:solidFill>
                <a:latin typeface="Arial" charset="0"/>
              </a:rPr>
              <a:t>Homework: </a:t>
            </a:r>
            <a:r>
              <a:rPr lang="en-US" b="1" dirty="0">
                <a:solidFill>
                  <a:srgbClr val="0000FF"/>
                </a:solidFill>
                <a:latin typeface="Arial" charset="0"/>
              </a:rPr>
              <a:t>Ch29: 25,26,27,29  </a:t>
            </a:r>
          </a:p>
          <a:p>
            <a:pPr algn="l"/>
            <a:r>
              <a:rPr lang="en-US" b="1" dirty="0">
                <a:solidFill>
                  <a:srgbClr val="FF0000"/>
                </a:solidFill>
                <a:latin typeface="Arial" charset="0"/>
              </a:rPr>
              <a:t>Due: November 14</a:t>
            </a:r>
          </a:p>
        </p:txBody>
      </p:sp>
    </p:spTree>
    <p:extLst>
      <p:ext uri="{BB962C8B-B14F-4D97-AF65-F5344CB8AC3E}">
        <p14:creationId xmlns:p14="http://schemas.microsoft.com/office/powerpoint/2010/main" val="2697460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11</a:t>
            </a:fld>
            <a:endParaRPr lang="en-US" dirty="0"/>
          </a:p>
        </p:txBody>
      </p:sp>
      <p:sp>
        <p:nvSpPr>
          <p:cNvPr id="27651" name="Rectangle 4"/>
          <p:cNvSpPr>
            <a:spLocks noChangeArrowheads="1"/>
          </p:cNvSpPr>
          <p:nvPr/>
        </p:nvSpPr>
        <p:spPr bwMode="auto">
          <a:xfrm>
            <a:off x="304799" y="982058"/>
            <a:ext cx="5287082" cy="2893100"/>
          </a:xfrm>
          <a:prstGeom prst="rect">
            <a:avLst/>
          </a:prstGeom>
          <a:noFill/>
          <a:ln w="9525">
            <a:noFill/>
            <a:miter lim="800000"/>
            <a:headEnd/>
            <a:tailEnd/>
          </a:ln>
        </p:spPr>
        <p:txBody>
          <a:bodyPr wrap="square">
            <a:spAutoFit/>
          </a:bodyPr>
          <a:lstStyle/>
          <a:p>
            <a:pPr algn="just">
              <a:spcAft>
                <a:spcPts val="0"/>
              </a:spcAft>
            </a:pPr>
            <a:r>
              <a:rPr lang="en-US" dirty="0"/>
              <a:t>In the figure, a</a:t>
            </a:r>
            <a:r>
              <a:rPr lang="en-US" altLang="en-US" dirty="0"/>
              <a:t> long and thin solenoid is encircled by a circular conducting loop. According to Faraday’s law, there is an induced emf in the loop:</a:t>
            </a:r>
          </a:p>
          <a:p>
            <a:pPr algn="just">
              <a:spcAft>
                <a:spcPts val="600"/>
              </a:spcAft>
            </a:pPr>
            <a:endParaRPr lang="en-US" altLang="en-US" dirty="0"/>
          </a:p>
          <a:p>
            <a:pPr algn="just">
              <a:spcAft>
                <a:spcPts val="600"/>
              </a:spcAft>
            </a:pPr>
            <a:r>
              <a:rPr lang="en-US" altLang="en-US" dirty="0"/>
              <a:t> </a:t>
            </a:r>
          </a:p>
          <a:p>
            <a:pPr algn="just">
              <a:spcAft>
                <a:spcPts val="600"/>
              </a:spcAft>
            </a:pPr>
            <a:r>
              <a:rPr lang="en-US" altLang="en-US" dirty="0"/>
              <a:t>This emf causes an induced current in the loop: </a:t>
            </a:r>
            <a:r>
              <a:rPr lang="en-US" altLang="en-US" i="1" dirty="0"/>
              <a:t>I'=</a:t>
            </a:r>
            <a:r>
              <a:rPr lang="en-US" altLang="en-US" i="1" dirty="0">
                <a:latin typeface="French Script MT" panose="03020402040607040605" pitchFamily="66" charset="0"/>
              </a:rPr>
              <a:t>E </a:t>
            </a:r>
            <a:r>
              <a:rPr lang="en-US" altLang="en-US" i="1" dirty="0"/>
              <a:t>/R</a:t>
            </a:r>
            <a:r>
              <a:rPr lang="en-US" altLang="en-US" dirty="0"/>
              <a:t>. </a:t>
            </a:r>
          </a:p>
          <a:p>
            <a:pPr algn="just">
              <a:spcAft>
                <a:spcPts val="600"/>
              </a:spcAft>
            </a:pPr>
            <a:r>
              <a:rPr lang="en-US" altLang="en-US" dirty="0"/>
              <a:t>There must be an electric field inside the loop to drive the current. Therefore, a </a:t>
            </a:r>
            <a:r>
              <a:rPr lang="en-US" altLang="en-US" dirty="0">
                <a:solidFill>
                  <a:srgbClr val="0000FF"/>
                </a:solidFill>
              </a:rPr>
              <a:t>changing magnetic field </a:t>
            </a:r>
            <a:r>
              <a:rPr lang="en-US" altLang="en-US" dirty="0"/>
              <a:t>has caused an </a:t>
            </a:r>
            <a:r>
              <a:rPr lang="en-US" altLang="en-US" i="1" dirty="0">
                <a:solidFill>
                  <a:srgbClr val="0000FF"/>
                </a:solidFill>
              </a:rPr>
              <a:t>induced electric field</a:t>
            </a:r>
            <a:r>
              <a:rPr lang="en-US" altLang="en-US" dirty="0"/>
              <a:t>.</a:t>
            </a:r>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November 10 Induced Electric Fields</a:t>
            </a:r>
          </a:p>
          <a:p>
            <a:pPr algn="l">
              <a:spcAft>
                <a:spcPts val="600"/>
              </a:spcAft>
            </a:pPr>
            <a:r>
              <a:rPr lang="en-US" b="1" u="sng" dirty="0">
                <a:solidFill>
                  <a:srgbClr val="800080"/>
                </a:solidFill>
                <a:latin typeface="+mn-lt"/>
              </a:rPr>
              <a:t>29.5 Induced electric fields</a:t>
            </a:r>
          </a:p>
        </p:txBody>
      </p:sp>
      <p:pic>
        <p:nvPicPr>
          <p:cNvPr id="7" name="Picture 6" descr="29_18_FigureA.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8768" y="1073498"/>
            <a:ext cx="2848032" cy="2423466"/>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284667292"/>
              </p:ext>
            </p:extLst>
          </p:nvPr>
        </p:nvGraphicFramePr>
        <p:xfrm>
          <a:off x="391541" y="1877085"/>
          <a:ext cx="2433638" cy="633412"/>
        </p:xfrm>
        <a:graphic>
          <a:graphicData uri="http://schemas.openxmlformats.org/presentationml/2006/ole">
            <mc:AlternateContent xmlns:mc="http://schemas.openxmlformats.org/markup-compatibility/2006">
              <mc:Choice xmlns:v="urn:schemas-microsoft-com:vml" Requires="v">
                <p:oleObj name="Equation" r:id="rId3" imgW="1511280" imgH="393480" progId="Equation.DSMT4">
                  <p:embed/>
                </p:oleObj>
              </mc:Choice>
              <mc:Fallback>
                <p:oleObj name="Equation" r:id="rId3" imgW="1511280" imgH="393480" progId="Equation.DSMT4">
                  <p:embed/>
                  <p:pic>
                    <p:nvPicPr>
                      <p:cNvPr id="5" name="Object 4"/>
                      <p:cNvPicPr/>
                      <p:nvPr/>
                    </p:nvPicPr>
                    <p:blipFill>
                      <a:blip r:embed="rId4"/>
                      <a:stretch>
                        <a:fillRect/>
                      </a:stretch>
                    </p:blipFill>
                    <p:spPr>
                      <a:xfrm>
                        <a:off x="391541" y="1877085"/>
                        <a:ext cx="2433638" cy="633412"/>
                      </a:xfrm>
                      <a:prstGeom prst="rect">
                        <a:avLst/>
                      </a:prstGeom>
                      <a:noFill/>
                      <a:ln w="15875">
                        <a:noFill/>
                      </a:ln>
                    </p:spPr>
                  </p:pic>
                </p:oleObj>
              </mc:Fallback>
            </mc:AlternateContent>
          </a:graphicData>
        </a:graphic>
      </p:graphicFrame>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2819" r="9980" b="9731"/>
          <a:stretch/>
        </p:blipFill>
        <p:spPr>
          <a:xfrm>
            <a:off x="391541" y="4072098"/>
            <a:ext cx="6273737" cy="1222910"/>
          </a:xfrm>
          <a:prstGeom prst="rect">
            <a:avLst/>
          </a:prstGeom>
          <a:ln w="15875">
            <a:solidFill>
              <a:srgbClr val="0000FF"/>
            </a:solidFill>
          </a:ln>
        </p:spPr>
      </p:pic>
    </p:spTree>
    <p:extLst>
      <p:ext uri="{BB962C8B-B14F-4D97-AF65-F5344CB8AC3E}">
        <p14:creationId xmlns:p14="http://schemas.microsoft.com/office/powerpoint/2010/main" val="1338688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12</a:t>
            </a:fld>
            <a:endParaRPr lang="en-US"/>
          </a:p>
        </p:txBody>
      </p:sp>
      <p:sp>
        <p:nvSpPr>
          <p:cNvPr id="3" name="Rectangle 2"/>
          <p:cNvSpPr/>
          <p:nvPr/>
        </p:nvSpPr>
        <p:spPr>
          <a:xfrm>
            <a:off x="382397" y="310597"/>
            <a:ext cx="7781325" cy="2585323"/>
          </a:xfrm>
          <a:prstGeom prst="rect">
            <a:avLst/>
          </a:prstGeom>
        </p:spPr>
        <p:txBody>
          <a:bodyPr wrap="square">
            <a:spAutoFit/>
          </a:bodyPr>
          <a:lstStyle/>
          <a:p>
            <a:pPr algn="l">
              <a:spcAft>
                <a:spcPts val="600"/>
              </a:spcAft>
            </a:pPr>
            <a:r>
              <a:rPr lang="en-US" altLang="en-US" b="1" u="sng" dirty="0">
                <a:solidFill>
                  <a:srgbClr val="800080"/>
                </a:solidFill>
              </a:rPr>
              <a:t>Non-electrostatic electric field:</a:t>
            </a:r>
          </a:p>
          <a:p>
            <a:pPr algn="l"/>
            <a:r>
              <a:rPr lang="en-US" dirty="0"/>
              <a:t>A time-varying magnetic field causes an induced electric field.</a:t>
            </a:r>
          </a:p>
          <a:p>
            <a:pPr marL="285750" indent="-285750" algn="l">
              <a:buFont typeface="Arial" panose="020B0604020202020204" pitchFamily="34" charset="0"/>
              <a:buChar char="•"/>
            </a:pPr>
            <a:r>
              <a:rPr lang="en-US" dirty="0"/>
              <a:t>The electric field is induced even when no conductor is present.</a:t>
            </a:r>
          </a:p>
          <a:p>
            <a:pPr marL="285750" indent="-285750" algn="l">
              <a:buFont typeface="Arial" panose="020B0604020202020204" pitchFamily="34" charset="0"/>
              <a:buChar char="•"/>
            </a:pPr>
            <a:r>
              <a:rPr lang="en-US" dirty="0"/>
              <a:t>It does not require the existence of charges in space.</a:t>
            </a:r>
          </a:p>
          <a:p>
            <a:pPr marL="285750" indent="-285750" algn="l">
              <a:spcAft>
                <a:spcPts val="600"/>
              </a:spcAft>
              <a:buFont typeface="Arial" panose="020B0604020202020204" pitchFamily="34" charset="0"/>
              <a:buChar char="•"/>
            </a:pPr>
            <a:r>
              <a:rPr lang="en-US" dirty="0"/>
              <a:t>The induced electric field is non-conservative. The line integral around a closed</a:t>
            </a:r>
            <a:br>
              <a:rPr lang="en-US" dirty="0"/>
            </a:br>
            <a:r>
              <a:rPr lang="en-US" sz="800" dirty="0"/>
              <a:t> </a:t>
            </a:r>
            <a:br>
              <a:rPr lang="en-US" sz="800" dirty="0"/>
            </a:br>
            <a:r>
              <a:rPr lang="en-US" dirty="0"/>
              <a:t>path is not zero:</a:t>
            </a:r>
          </a:p>
          <a:p>
            <a:pPr marL="285750" indent="-285750" algn="l">
              <a:buFont typeface="Arial" panose="020B0604020202020204" pitchFamily="34" charset="0"/>
              <a:buChar char="•"/>
            </a:pPr>
            <a:r>
              <a:rPr lang="en-US" dirty="0"/>
              <a:t>It is called a </a:t>
            </a:r>
            <a:r>
              <a:rPr lang="en-US" i="1" dirty="0">
                <a:solidFill>
                  <a:srgbClr val="0000FF"/>
                </a:solidFill>
              </a:rPr>
              <a:t>non-electrostatic electric field</a:t>
            </a:r>
            <a:r>
              <a:rPr lang="en-US" dirty="0"/>
              <a:t>. </a:t>
            </a:r>
          </a:p>
          <a:p>
            <a:pPr marL="285750" indent="-285750" algn="l">
              <a:buFont typeface="Arial" panose="020B0604020202020204" pitchFamily="34" charset="0"/>
              <a:buChar char="•"/>
            </a:pPr>
            <a:r>
              <a:rPr lang="en-US" dirty="0"/>
              <a:t>You cannot define an electric potential for a non-electrostatic electric field.</a:t>
            </a:r>
          </a:p>
        </p:txBody>
      </p:sp>
      <p:graphicFrame>
        <p:nvGraphicFramePr>
          <p:cNvPr id="4" name="Object 3"/>
          <p:cNvGraphicFramePr>
            <a:graphicFrameLocks noChangeAspect="1"/>
          </p:cNvGraphicFramePr>
          <p:nvPr>
            <p:extLst>
              <p:ext uri="{D42A27DB-BD31-4B8C-83A1-F6EECF244321}">
                <p14:modId xmlns:p14="http://schemas.microsoft.com/office/powerpoint/2010/main" val="2196897418"/>
              </p:ext>
            </p:extLst>
          </p:nvPr>
        </p:nvGraphicFramePr>
        <p:xfrm>
          <a:off x="2248853" y="1828991"/>
          <a:ext cx="1187450" cy="490537"/>
        </p:xfrm>
        <a:graphic>
          <a:graphicData uri="http://schemas.openxmlformats.org/presentationml/2006/ole">
            <mc:AlternateContent xmlns:mc="http://schemas.openxmlformats.org/markup-compatibility/2006">
              <mc:Choice xmlns:v="urn:schemas-microsoft-com:vml" Requires="v">
                <p:oleObj name="Equation" r:id="rId2" imgW="736560" imgH="304560" progId="Equation.DSMT4">
                  <p:embed/>
                </p:oleObj>
              </mc:Choice>
              <mc:Fallback>
                <p:oleObj name="Equation" r:id="rId2" imgW="736560" imgH="304560" progId="Equation.DSMT4">
                  <p:embed/>
                  <p:pic>
                    <p:nvPicPr>
                      <p:cNvPr id="11" name="Object 10"/>
                      <p:cNvPicPr/>
                      <p:nvPr/>
                    </p:nvPicPr>
                    <p:blipFill>
                      <a:blip r:embed="rId3"/>
                      <a:stretch>
                        <a:fillRect/>
                      </a:stretch>
                    </p:blipFill>
                    <p:spPr>
                      <a:xfrm>
                        <a:off x="2248853" y="1828991"/>
                        <a:ext cx="1187450" cy="490537"/>
                      </a:xfrm>
                      <a:prstGeom prst="rect">
                        <a:avLst/>
                      </a:prstGeom>
                      <a:noFill/>
                      <a:ln w="15875">
                        <a:noFill/>
                      </a:ln>
                    </p:spPr>
                  </p:pic>
                </p:oleObj>
              </mc:Fallback>
            </mc:AlternateContent>
          </a:graphicData>
        </a:graphic>
      </p:graphicFrame>
      <p:sp>
        <p:nvSpPr>
          <p:cNvPr id="5" name="Rectangle 4"/>
          <p:cNvSpPr/>
          <p:nvPr/>
        </p:nvSpPr>
        <p:spPr>
          <a:xfrm>
            <a:off x="382397" y="3017399"/>
            <a:ext cx="8275320" cy="723275"/>
          </a:xfrm>
          <a:prstGeom prst="rect">
            <a:avLst/>
          </a:prstGeom>
        </p:spPr>
        <p:txBody>
          <a:bodyPr wrap="square">
            <a:spAutoFit/>
          </a:bodyPr>
          <a:lstStyle/>
          <a:p>
            <a:pPr algn="l">
              <a:spcAft>
                <a:spcPts val="600"/>
              </a:spcAft>
            </a:pPr>
            <a:r>
              <a:rPr lang="en-US" i="1" dirty="0"/>
              <a:t>Example </a:t>
            </a:r>
            <a:r>
              <a:rPr lang="en-US" dirty="0"/>
              <a:t>29.11 Induced electric field</a:t>
            </a:r>
          </a:p>
          <a:p>
            <a:pPr algn="l">
              <a:spcAft>
                <a:spcPts val="600"/>
              </a:spcAft>
            </a:pPr>
            <a:r>
              <a:rPr lang="en-US" i="1" dirty="0"/>
              <a:t>Test</a:t>
            </a:r>
            <a:r>
              <a:rPr lang="en-US" dirty="0"/>
              <a:t> 29.5 </a:t>
            </a:r>
          </a:p>
        </p:txBody>
      </p:sp>
    </p:spTree>
    <p:extLst>
      <p:ext uri="{BB962C8B-B14F-4D97-AF65-F5344CB8AC3E}">
        <p14:creationId xmlns:p14="http://schemas.microsoft.com/office/powerpoint/2010/main" val="48360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13</a:t>
            </a:fld>
            <a:endParaRPr lang="en-US"/>
          </a:p>
        </p:txBody>
      </p:sp>
      <p:sp>
        <p:nvSpPr>
          <p:cNvPr id="29699" name="Rectangle 4"/>
          <p:cNvSpPr>
            <a:spLocks noChangeArrowheads="1"/>
          </p:cNvSpPr>
          <p:nvPr/>
        </p:nvSpPr>
        <p:spPr bwMode="auto">
          <a:xfrm>
            <a:off x="509587" y="390525"/>
            <a:ext cx="323030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Ch29: 5-6</a:t>
            </a:r>
          </a:p>
          <a:p>
            <a:pPr algn="l"/>
            <a:r>
              <a:rPr lang="en-US" b="1" dirty="0">
                <a:solidFill>
                  <a:srgbClr val="FF0000"/>
                </a:solidFill>
                <a:latin typeface="Arial" charset="0"/>
              </a:rPr>
              <a:t>Homework: </a:t>
            </a:r>
            <a:r>
              <a:rPr lang="en-US" b="1" dirty="0">
                <a:solidFill>
                  <a:srgbClr val="0000FF"/>
                </a:solidFill>
                <a:latin typeface="Arial" charset="0"/>
              </a:rPr>
              <a:t>Ch29: 34,35,36  </a:t>
            </a:r>
          </a:p>
          <a:p>
            <a:pPr algn="l"/>
            <a:r>
              <a:rPr lang="en-US" b="1" dirty="0">
                <a:solidFill>
                  <a:srgbClr val="FF0000"/>
                </a:solidFill>
                <a:latin typeface="Arial" charset="0"/>
              </a:rPr>
              <a:t>Due: November 21</a:t>
            </a:r>
          </a:p>
        </p:txBody>
      </p:sp>
    </p:spTree>
    <p:extLst>
      <p:ext uri="{BB962C8B-B14F-4D97-AF65-F5344CB8AC3E}">
        <p14:creationId xmlns:p14="http://schemas.microsoft.com/office/powerpoint/2010/main" val="859220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14</a:t>
            </a:fld>
            <a:endParaRPr lang="en-US" dirty="0"/>
          </a:p>
        </p:txBody>
      </p:sp>
      <p:sp>
        <p:nvSpPr>
          <p:cNvPr id="27651" name="Rectangle 4"/>
          <p:cNvSpPr>
            <a:spLocks noChangeArrowheads="1"/>
          </p:cNvSpPr>
          <p:nvPr/>
        </p:nvSpPr>
        <p:spPr bwMode="auto">
          <a:xfrm>
            <a:off x="304798" y="982058"/>
            <a:ext cx="5547362" cy="5170646"/>
          </a:xfrm>
          <a:prstGeom prst="rect">
            <a:avLst/>
          </a:prstGeom>
          <a:noFill/>
          <a:ln w="9525">
            <a:noFill/>
            <a:miter lim="800000"/>
            <a:headEnd/>
            <a:tailEnd/>
          </a:ln>
        </p:spPr>
        <p:txBody>
          <a:bodyPr wrap="square">
            <a:spAutoFit/>
          </a:bodyPr>
          <a:lstStyle/>
          <a:p>
            <a:pPr algn="just">
              <a:spcAft>
                <a:spcPts val="600"/>
              </a:spcAft>
            </a:pPr>
            <a:r>
              <a:rPr lang="en-US" b="1" u="sng" dirty="0">
                <a:solidFill>
                  <a:srgbClr val="0000FF"/>
                </a:solidFill>
              </a:rPr>
              <a:t>Displacement current:</a:t>
            </a:r>
          </a:p>
          <a:p>
            <a:pPr algn="just">
              <a:spcAft>
                <a:spcPts val="600"/>
              </a:spcAft>
            </a:pPr>
            <a:r>
              <a:rPr lang="en-US" altLang="en-US" dirty="0"/>
              <a:t>We apply Ampere’s law,                  , to a charging capacitor. For the plane circular area, </a:t>
            </a:r>
            <a:r>
              <a:rPr lang="en-US" altLang="en-US" i="1" dirty="0" err="1"/>
              <a:t>I</a:t>
            </a:r>
            <a:r>
              <a:rPr lang="en-US" altLang="en-US" i="1" baseline="-25000" dirty="0" err="1"/>
              <a:t>encl</a:t>
            </a:r>
            <a:r>
              <a:rPr lang="en-US" altLang="en-US" dirty="0"/>
              <a:t> is the conduction current </a:t>
            </a:r>
            <a:r>
              <a:rPr lang="en-US" altLang="en-US" i="1" dirty="0" err="1"/>
              <a:t>i</a:t>
            </a:r>
            <a:r>
              <a:rPr lang="en-US" altLang="en-US" i="1" baseline="-25000" dirty="0" err="1"/>
              <a:t>C</a:t>
            </a:r>
            <a:r>
              <a:rPr lang="en-US" altLang="en-US" dirty="0"/>
              <a:t>. The surface that bulges out to the right is bounded by the same circle, but the current through the surface is zero. This leads to a contradiction. When charging the capacitor,</a:t>
            </a:r>
          </a:p>
          <a:p>
            <a:pPr algn="just">
              <a:spcAft>
                <a:spcPts val="600"/>
              </a:spcAft>
            </a:pPr>
            <a:endParaRPr lang="en-US" altLang="en-US" dirty="0"/>
          </a:p>
          <a:p>
            <a:pPr algn="just">
              <a:spcAft>
                <a:spcPts val="600"/>
              </a:spcAft>
            </a:pPr>
            <a:endParaRPr lang="en-US" altLang="en-US" dirty="0"/>
          </a:p>
          <a:p>
            <a:pPr algn="just">
              <a:spcAft>
                <a:spcPts val="600"/>
              </a:spcAft>
            </a:pPr>
            <a:r>
              <a:rPr lang="en-US" altLang="en-US" dirty="0"/>
              <a:t>We then define a fictitious </a:t>
            </a:r>
            <a:r>
              <a:rPr lang="en-US" altLang="en-US" i="1" dirty="0">
                <a:solidFill>
                  <a:srgbClr val="0000FF"/>
                </a:solidFill>
              </a:rPr>
              <a:t>displacement current</a:t>
            </a:r>
          </a:p>
          <a:p>
            <a:pPr algn="just">
              <a:spcAft>
                <a:spcPts val="600"/>
              </a:spcAft>
            </a:pPr>
            <a:endParaRPr lang="en-US" altLang="en-US" i="1" dirty="0">
              <a:solidFill>
                <a:srgbClr val="0000FF"/>
              </a:solidFill>
            </a:endParaRPr>
          </a:p>
          <a:p>
            <a:pPr algn="just">
              <a:spcAft>
                <a:spcPts val="600"/>
              </a:spcAft>
            </a:pPr>
            <a:endParaRPr lang="en-US" altLang="en-US" i="1" dirty="0">
              <a:solidFill>
                <a:srgbClr val="0000FF"/>
              </a:solidFill>
            </a:endParaRPr>
          </a:p>
          <a:p>
            <a:pPr algn="just">
              <a:spcAft>
                <a:spcPts val="600"/>
              </a:spcAft>
            </a:pPr>
            <a:endParaRPr lang="en-US" altLang="en-US" i="1" dirty="0">
              <a:solidFill>
                <a:srgbClr val="0000FF"/>
              </a:solidFill>
            </a:endParaRPr>
          </a:p>
          <a:p>
            <a:pPr algn="just">
              <a:spcBef>
                <a:spcPts val="600"/>
              </a:spcBef>
              <a:spcAft>
                <a:spcPts val="1200"/>
              </a:spcAft>
            </a:pPr>
            <a:r>
              <a:rPr lang="en-US" altLang="en-US" dirty="0"/>
              <a:t>The consequent </a:t>
            </a:r>
            <a:r>
              <a:rPr lang="en-US" altLang="en-US" i="1" dirty="0">
                <a:solidFill>
                  <a:srgbClr val="0000FF"/>
                </a:solidFill>
              </a:rPr>
              <a:t>displacement current density </a:t>
            </a:r>
            <a:r>
              <a:rPr lang="en-US" altLang="en-US" dirty="0"/>
              <a:t>is</a:t>
            </a:r>
          </a:p>
          <a:p>
            <a:pPr algn="just">
              <a:spcBef>
                <a:spcPts val="600"/>
              </a:spcBef>
              <a:spcAft>
                <a:spcPts val="1200"/>
              </a:spcAft>
            </a:pPr>
            <a:r>
              <a:rPr lang="en-US" altLang="en-US" dirty="0"/>
              <a:t>Ampere’s law is now revised to</a:t>
            </a:r>
            <a:endParaRPr lang="en-US" altLang="en-US" i="1" dirty="0">
              <a:solidFill>
                <a:srgbClr val="0000FF"/>
              </a:solidFill>
            </a:endParaRPr>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November 12 Maxwell’s Equations</a:t>
            </a:r>
          </a:p>
          <a:p>
            <a:pPr algn="l">
              <a:spcAft>
                <a:spcPts val="600"/>
              </a:spcAft>
            </a:pPr>
            <a:r>
              <a:rPr lang="en-US" b="1" u="sng" dirty="0">
                <a:solidFill>
                  <a:srgbClr val="800080"/>
                </a:solidFill>
                <a:latin typeface="+mn-lt"/>
              </a:rPr>
              <a:t>29.7 Displacement current and Maxwell’s equations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2743" y="1078289"/>
            <a:ext cx="2971799" cy="2348967"/>
          </a:xfrm>
          <a:prstGeom prst="rect">
            <a:avLst/>
          </a:prstGeom>
        </p:spPr>
      </p:pic>
      <p:graphicFrame>
        <p:nvGraphicFramePr>
          <p:cNvPr id="10" name="Object 9"/>
          <p:cNvGraphicFramePr>
            <a:graphicFrameLocks noChangeAspect="1"/>
          </p:cNvGraphicFramePr>
          <p:nvPr>
            <p:extLst>
              <p:ext uri="{D42A27DB-BD31-4B8C-83A1-F6EECF244321}">
                <p14:modId xmlns:p14="http://schemas.microsoft.com/office/powerpoint/2010/main" val="2905399982"/>
              </p:ext>
            </p:extLst>
          </p:nvPr>
        </p:nvGraphicFramePr>
        <p:xfrm>
          <a:off x="2776220" y="1291294"/>
          <a:ext cx="1597025" cy="490537"/>
        </p:xfrm>
        <a:graphic>
          <a:graphicData uri="http://schemas.openxmlformats.org/presentationml/2006/ole">
            <mc:AlternateContent xmlns:mc="http://schemas.openxmlformats.org/markup-compatibility/2006">
              <mc:Choice xmlns:v="urn:schemas-microsoft-com:vml" Requires="v">
                <p:oleObj name="Equation" r:id="rId3" imgW="990360" imgH="304560" progId="Equation.DSMT4">
                  <p:embed/>
                </p:oleObj>
              </mc:Choice>
              <mc:Fallback>
                <p:oleObj name="Equation" r:id="rId3" imgW="990360" imgH="304560" progId="Equation.DSMT4">
                  <p:embed/>
                  <p:pic>
                    <p:nvPicPr>
                      <p:cNvPr id="4" name="Object 3"/>
                      <p:cNvPicPr/>
                      <p:nvPr/>
                    </p:nvPicPr>
                    <p:blipFill>
                      <a:blip r:embed="rId4"/>
                      <a:stretch>
                        <a:fillRect/>
                      </a:stretch>
                    </p:blipFill>
                    <p:spPr>
                      <a:xfrm>
                        <a:off x="2776220" y="1291294"/>
                        <a:ext cx="1597025" cy="490537"/>
                      </a:xfrm>
                      <a:prstGeom prst="rect">
                        <a:avLst/>
                      </a:prstGeom>
                      <a:noFill/>
                      <a:ln w="15875">
                        <a:no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04475405"/>
              </p:ext>
            </p:extLst>
          </p:nvPr>
        </p:nvGraphicFramePr>
        <p:xfrm>
          <a:off x="367275" y="3071504"/>
          <a:ext cx="5221288" cy="633413"/>
        </p:xfrm>
        <a:graphic>
          <a:graphicData uri="http://schemas.openxmlformats.org/presentationml/2006/ole">
            <mc:AlternateContent xmlns:mc="http://schemas.openxmlformats.org/markup-compatibility/2006">
              <mc:Choice xmlns:v="urn:schemas-microsoft-com:vml" Requires="v">
                <p:oleObj name="Equation" r:id="rId5" imgW="3238200" imgH="393480" progId="Equation.DSMT4">
                  <p:embed/>
                </p:oleObj>
              </mc:Choice>
              <mc:Fallback>
                <p:oleObj name="Equation" r:id="rId5" imgW="3238200" imgH="393480" progId="Equation.DSMT4">
                  <p:embed/>
                  <p:pic>
                    <p:nvPicPr>
                      <p:cNvPr id="10" name="Object 9"/>
                      <p:cNvPicPr/>
                      <p:nvPr/>
                    </p:nvPicPr>
                    <p:blipFill>
                      <a:blip r:embed="rId6"/>
                      <a:stretch>
                        <a:fillRect/>
                      </a:stretch>
                    </p:blipFill>
                    <p:spPr>
                      <a:xfrm>
                        <a:off x="367275" y="3071504"/>
                        <a:ext cx="5221288" cy="633413"/>
                      </a:xfrm>
                      <a:prstGeom prst="rect">
                        <a:avLst/>
                      </a:prstGeom>
                      <a:noFill/>
                      <a:ln w="15875">
                        <a:noFill/>
                      </a:ln>
                    </p:spPr>
                  </p:pic>
                </p:oleObj>
              </mc:Fallback>
            </mc:AlternateContent>
          </a:graphicData>
        </a:graphic>
      </p:graphicFrame>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l="5169" r="13947" b="15167"/>
          <a:stretch/>
        </p:blipFill>
        <p:spPr>
          <a:xfrm>
            <a:off x="367275" y="4134784"/>
            <a:ext cx="5484885" cy="956050"/>
          </a:xfrm>
          <a:prstGeom prst="rect">
            <a:avLst/>
          </a:prstGeom>
          <a:ln w="15875">
            <a:solidFill>
              <a:srgbClr val="0000FF"/>
            </a:solidFill>
          </a:ln>
        </p:spPr>
      </p:pic>
      <p:graphicFrame>
        <p:nvGraphicFramePr>
          <p:cNvPr id="15" name="Object 14"/>
          <p:cNvGraphicFramePr>
            <a:graphicFrameLocks noChangeAspect="1"/>
          </p:cNvGraphicFramePr>
          <p:nvPr>
            <p:extLst>
              <p:ext uri="{D42A27DB-BD31-4B8C-83A1-F6EECF244321}">
                <p14:modId xmlns:p14="http://schemas.microsoft.com/office/powerpoint/2010/main" val="2511492758"/>
              </p:ext>
            </p:extLst>
          </p:nvPr>
        </p:nvGraphicFramePr>
        <p:xfrm>
          <a:off x="3332480" y="5676712"/>
          <a:ext cx="2355850" cy="490538"/>
        </p:xfrm>
        <a:graphic>
          <a:graphicData uri="http://schemas.openxmlformats.org/presentationml/2006/ole">
            <mc:AlternateContent xmlns:mc="http://schemas.openxmlformats.org/markup-compatibility/2006">
              <mc:Choice xmlns:v="urn:schemas-microsoft-com:vml" Requires="v">
                <p:oleObj name="Equation" r:id="rId8" imgW="1460160" imgH="304560" progId="Equation.DSMT4">
                  <p:embed/>
                </p:oleObj>
              </mc:Choice>
              <mc:Fallback>
                <p:oleObj name="Equation" r:id="rId8" imgW="1460160" imgH="304560" progId="Equation.DSMT4">
                  <p:embed/>
                  <p:pic>
                    <p:nvPicPr>
                      <p:cNvPr id="10" name="Object 9"/>
                      <p:cNvPicPr/>
                      <p:nvPr/>
                    </p:nvPicPr>
                    <p:blipFill>
                      <a:blip r:embed="rId9"/>
                      <a:stretch>
                        <a:fillRect/>
                      </a:stretch>
                    </p:blipFill>
                    <p:spPr>
                      <a:xfrm>
                        <a:off x="3332480" y="5676712"/>
                        <a:ext cx="2355850" cy="490538"/>
                      </a:xfrm>
                      <a:prstGeom prst="rect">
                        <a:avLst/>
                      </a:prstGeom>
                      <a:noFill/>
                      <a:ln w="15875">
                        <a:noFill/>
                      </a:ln>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151633687"/>
              </p:ext>
            </p:extLst>
          </p:nvPr>
        </p:nvGraphicFramePr>
        <p:xfrm>
          <a:off x="4822253" y="5097369"/>
          <a:ext cx="1125538" cy="633413"/>
        </p:xfrm>
        <a:graphic>
          <a:graphicData uri="http://schemas.openxmlformats.org/presentationml/2006/ole">
            <mc:AlternateContent xmlns:mc="http://schemas.openxmlformats.org/markup-compatibility/2006">
              <mc:Choice xmlns:v="urn:schemas-microsoft-com:vml" Requires="v">
                <p:oleObj name="Equation" r:id="rId10" imgW="698400" imgH="393480" progId="Equation.DSMT4">
                  <p:embed/>
                </p:oleObj>
              </mc:Choice>
              <mc:Fallback>
                <p:oleObj name="Equation" r:id="rId10" imgW="698400" imgH="393480" progId="Equation.DSMT4">
                  <p:embed/>
                  <p:pic>
                    <p:nvPicPr>
                      <p:cNvPr id="13" name="Object 12"/>
                      <p:cNvPicPr/>
                      <p:nvPr/>
                    </p:nvPicPr>
                    <p:blipFill>
                      <a:blip r:embed="rId11"/>
                      <a:stretch>
                        <a:fillRect/>
                      </a:stretch>
                    </p:blipFill>
                    <p:spPr>
                      <a:xfrm>
                        <a:off x="4822253" y="5097369"/>
                        <a:ext cx="1125538" cy="633413"/>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3037488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15</a:t>
            </a:fld>
            <a:endParaRPr lang="en-US"/>
          </a:p>
        </p:txBody>
      </p:sp>
      <p:sp>
        <p:nvSpPr>
          <p:cNvPr id="3" name="Rectangle 2"/>
          <p:cNvSpPr/>
          <p:nvPr/>
        </p:nvSpPr>
        <p:spPr>
          <a:xfrm>
            <a:off x="427101" y="314676"/>
            <a:ext cx="5637528" cy="2616101"/>
          </a:xfrm>
          <a:prstGeom prst="rect">
            <a:avLst/>
          </a:prstGeom>
        </p:spPr>
        <p:txBody>
          <a:bodyPr wrap="square">
            <a:spAutoFit/>
          </a:bodyPr>
          <a:lstStyle/>
          <a:p>
            <a:pPr algn="l">
              <a:spcAft>
                <a:spcPts val="600"/>
              </a:spcAft>
            </a:pPr>
            <a:r>
              <a:rPr lang="en-US" b="1" u="sng" dirty="0">
                <a:solidFill>
                  <a:srgbClr val="0000FF"/>
                </a:solidFill>
              </a:rPr>
              <a:t>The reality of displacement current:</a:t>
            </a:r>
          </a:p>
          <a:p>
            <a:pPr algn="l">
              <a:spcAft>
                <a:spcPts val="0"/>
              </a:spcAft>
            </a:pPr>
            <a:r>
              <a:rPr lang="en-US" dirty="0"/>
              <a:t>In reality, a magnetic field is detected inside a charging capacitor, whose magnitude is exactly given by Ampere’s law:</a:t>
            </a:r>
          </a:p>
          <a:p>
            <a:pPr algn="l">
              <a:spcAft>
                <a:spcPts val="600"/>
              </a:spcAft>
            </a:pPr>
            <a:endParaRPr lang="en-US" dirty="0"/>
          </a:p>
          <a:p>
            <a:pPr algn="l">
              <a:spcAft>
                <a:spcPts val="600"/>
              </a:spcAft>
            </a:pPr>
            <a:endParaRPr lang="en-US" b="1" dirty="0">
              <a:solidFill>
                <a:srgbClr val="0000FF"/>
              </a:solidFill>
            </a:endParaRPr>
          </a:p>
          <a:p>
            <a:pPr algn="l">
              <a:spcAft>
                <a:spcPts val="600"/>
              </a:spcAft>
            </a:pPr>
            <a:r>
              <a:rPr lang="en-US" b="1" dirty="0">
                <a:solidFill>
                  <a:srgbClr val="0000FF"/>
                </a:solidFill>
              </a:rPr>
              <a:t>A time-varying electric field produces a displacement current, which is a source of magnetic field.</a:t>
            </a:r>
          </a:p>
        </p:txBody>
      </p:sp>
      <p:pic>
        <p:nvPicPr>
          <p:cNvPr id="4" name="Picture 3" descr="29_23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7644" y="559570"/>
            <a:ext cx="2601828" cy="241223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881087177"/>
              </p:ext>
            </p:extLst>
          </p:nvPr>
        </p:nvGraphicFramePr>
        <p:xfrm>
          <a:off x="491109" y="1455773"/>
          <a:ext cx="4259263" cy="674688"/>
        </p:xfrm>
        <a:graphic>
          <a:graphicData uri="http://schemas.openxmlformats.org/presentationml/2006/ole">
            <mc:AlternateContent xmlns:mc="http://schemas.openxmlformats.org/markup-compatibility/2006">
              <mc:Choice xmlns:v="urn:schemas-microsoft-com:vml" Requires="v">
                <p:oleObj name="Equation" r:id="rId3" imgW="2641320" imgH="419040" progId="Equation.DSMT4">
                  <p:embed/>
                </p:oleObj>
              </mc:Choice>
              <mc:Fallback>
                <p:oleObj name="Equation" r:id="rId3" imgW="2641320" imgH="419040" progId="Equation.DSMT4">
                  <p:embed/>
                  <p:pic>
                    <p:nvPicPr>
                      <p:cNvPr id="13" name="Object 12"/>
                      <p:cNvPicPr/>
                      <p:nvPr/>
                    </p:nvPicPr>
                    <p:blipFill>
                      <a:blip r:embed="rId4"/>
                      <a:stretch>
                        <a:fillRect/>
                      </a:stretch>
                    </p:blipFill>
                    <p:spPr>
                      <a:xfrm>
                        <a:off x="491109" y="1455773"/>
                        <a:ext cx="4259263" cy="674688"/>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2502892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16</a:t>
            </a:fld>
            <a:endParaRPr lang="en-US"/>
          </a:p>
        </p:txBody>
      </p:sp>
      <p:sp>
        <p:nvSpPr>
          <p:cNvPr id="3" name="Rectangle 2"/>
          <p:cNvSpPr/>
          <p:nvPr/>
        </p:nvSpPr>
        <p:spPr>
          <a:xfrm>
            <a:off x="329184" y="396814"/>
            <a:ext cx="8540496" cy="1000274"/>
          </a:xfrm>
          <a:prstGeom prst="rect">
            <a:avLst/>
          </a:prstGeom>
        </p:spPr>
        <p:txBody>
          <a:bodyPr wrap="square">
            <a:spAutoFit/>
          </a:bodyPr>
          <a:lstStyle/>
          <a:p>
            <a:pPr algn="l">
              <a:spcAft>
                <a:spcPts val="600"/>
              </a:spcAft>
            </a:pPr>
            <a:r>
              <a:rPr lang="en-US" b="1" u="sng" dirty="0">
                <a:solidFill>
                  <a:srgbClr val="800080"/>
                </a:solidFill>
              </a:rPr>
              <a:t>Maxwell’s equations of electromagnetism:</a:t>
            </a:r>
          </a:p>
          <a:p>
            <a:pPr algn="l"/>
            <a:r>
              <a:rPr lang="en-CA" altLang="en-US" dirty="0"/>
              <a:t>In classical physics, </a:t>
            </a:r>
            <a:r>
              <a:rPr lang="en-CA" altLang="en-US" dirty="0">
                <a:solidFill>
                  <a:srgbClr val="0000FF"/>
                </a:solidFill>
              </a:rPr>
              <a:t>all</a:t>
            </a:r>
            <a:r>
              <a:rPr lang="en-CA" altLang="en-US" dirty="0"/>
              <a:t> the relationships between the electric and magnetic fields and their sources are summarized in four equations, called </a:t>
            </a:r>
            <a:r>
              <a:rPr lang="en-CA" altLang="en-US" b="1" i="1" dirty="0">
                <a:solidFill>
                  <a:srgbClr val="0000FF"/>
                </a:solidFill>
              </a:rPr>
              <a:t>Maxwell’s</a:t>
            </a:r>
            <a:r>
              <a:rPr lang="en-CA" altLang="en-US" i="1" dirty="0">
                <a:solidFill>
                  <a:srgbClr val="0000FF"/>
                </a:solidFill>
              </a:rPr>
              <a:t> </a:t>
            </a:r>
            <a:r>
              <a:rPr lang="en-CA" altLang="en-US" b="1" i="1" dirty="0">
                <a:solidFill>
                  <a:srgbClr val="0000FF"/>
                </a:solidFill>
              </a:rPr>
              <a:t>equations</a:t>
            </a:r>
            <a:r>
              <a:rPr lang="en-CA" altLang="en-US" dirty="0"/>
              <a:t>.</a:t>
            </a:r>
          </a:p>
        </p:txBody>
      </p:sp>
      <p:sp>
        <p:nvSpPr>
          <p:cNvPr id="5" name="Rectangle 4"/>
          <p:cNvSpPr/>
          <p:nvPr/>
        </p:nvSpPr>
        <p:spPr>
          <a:xfrm>
            <a:off x="448056" y="1515678"/>
            <a:ext cx="3401568" cy="4247317"/>
          </a:xfrm>
          <a:prstGeom prst="rect">
            <a:avLst/>
          </a:prstGeom>
        </p:spPr>
        <p:txBody>
          <a:bodyPr wrap="square">
            <a:spAutoFit/>
          </a:bodyPr>
          <a:lstStyle/>
          <a:p>
            <a:pPr algn="l"/>
            <a:r>
              <a:rPr lang="en-CA" altLang="en-US" dirty="0"/>
              <a:t>1. Gauss’s law for</a:t>
            </a:r>
            <a:br>
              <a:rPr lang="en-CA" altLang="en-US" dirty="0"/>
            </a:br>
            <a:r>
              <a:rPr lang="en-CA" altLang="en-US" dirty="0"/>
              <a:t>    electric field:</a:t>
            </a:r>
          </a:p>
          <a:p>
            <a:pPr algn="l"/>
            <a:endParaRPr lang="en-CA" altLang="en-US" dirty="0"/>
          </a:p>
          <a:p>
            <a:pPr algn="l"/>
            <a:endParaRPr lang="en-CA" altLang="en-US" dirty="0"/>
          </a:p>
          <a:p>
            <a:pPr algn="l"/>
            <a:r>
              <a:rPr lang="en-CA" altLang="en-US" dirty="0"/>
              <a:t>2. </a:t>
            </a:r>
            <a:r>
              <a:rPr lang="en-US" altLang="en-US" dirty="0"/>
              <a:t>Gauss’s law for</a:t>
            </a:r>
            <a:br>
              <a:rPr lang="en-US" altLang="en-US" dirty="0"/>
            </a:br>
            <a:r>
              <a:rPr lang="en-US" altLang="en-US" dirty="0"/>
              <a:t>    magnetic field:</a:t>
            </a:r>
          </a:p>
          <a:p>
            <a:pPr algn="l"/>
            <a:endParaRPr lang="en-US" dirty="0"/>
          </a:p>
          <a:p>
            <a:pPr algn="l"/>
            <a:endParaRPr lang="en-US" dirty="0"/>
          </a:p>
          <a:p>
            <a:pPr algn="l"/>
            <a:endParaRPr lang="en-US" dirty="0"/>
          </a:p>
          <a:p>
            <a:pPr algn="l"/>
            <a:r>
              <a:rPr lang="en-US" dirty="0"/>
              <a:t>3. </a:t>
            </a:r>
            <a:r>
              <a:rPr lang="en-CA" altLang="en-US" dirty="0"/>
              <a:t>Faraday’s law:</a:t>
            </a:r>
          </a:p>
          <a:p>
            <a:pPr algn="l"/>
            <a:endParaRPr lang="en-CA" dirty="0"/>
          </a:p>
          <a:p>
            <a:pPr algn="l"/>
            <a:endParaRPr lang="en-CA" dirty="0"/>
          </a:p>
          <a:p>
            <a:pPr algn="l"/>
            <a:endParaRPr lang="en-CA" dirty="0"/>
          </a:p>
          <a:p>
            <a:pPr algn="l"/>
            <a:endParaRPr lang="en-CA" dirty="0"/>
          </a:p>
          <a:p>
            <a:pPr algn="l"/>
            <a:r>
              <a:rPr lang="en-CA" dirty="0"/>
              <a:t>4. Ampere’s law:</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409" r="17983" b="11429"/>
          <a:stretch/>
        </p:blipFill>
        <p:spPr>
          <a:xfrm>
            <a:off x="2868133" y="1443547"/>
            <a:ext cx="4973160" cy="954921"/>
          </a:xfrm>
          <a:prstGeom prst="rect">
            <a:avLst/>
          </a:prstGeom>
          <a:ln w="15875">
            <a:solidFill>
              <a:srgbClr val="0000FF"/>
            </a:solidFill>
          </a:ln>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975" r="9557" b="12813"/>
          <a:stretch/>
        </p:blipFill>
        <p:spPr>
          <a:xfrm>
            <a:off x="2868133" y="2564799"/>
            <a:ext cx="5777832" cy="954464"/>
          </a:xfrm>
          <a:prstGeom prst="rect">
            <a:avLst/>
          </a:prstGeom>
          <a:ln w="15875">
            <a:solidFill>
              <a:srgbClr val="0000FF"/>
            </a:solidFill>
          </a:ln>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r="9630" b="9484"/>
          <a:stretch/>
        </p:blipFill>
        <p:spPr>
          <a:xfrm>
            <a:off x="2868133" y="3763124"/>
            <a:ext cx="5348064" cy="997215"/>
          </a:xfrm>
          <a:prstGeom prst="rect">
            <a:avLst/>
          </a:prstGeom>
          <a:ln w="15875">
            <a:solidFill>
              <a:srgbClr val="0000FF"/>
            </a:solidFill>
          </a:ln>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r="13896" b="7039"/>
          <a:stretch/>
        </p:blipFill>
        <p:spPr>
          <a:xfrm>
            <a:off x="2868133" y="4967573"/>
            <a:ext cx="4603034" cy="1350507"/>
          </a:xfrm>
          <a:prstGeom prst="rect">
            <a:avLst/>
          </a:prstGeom>
          <a:ln w="15875">
            <a:solidFill>
              <a:srgbClr val="0000FF"/>
            </a:solidFill>
          </a:ln>
        </p:spPr>
      </p:pic>
    </p:spTree>
    <p:extLst>
      <p:ext uri="{BB962C8B-B14F-4D97-AF65-F5344CB8AC3E}">
        <p14:creationId xmlns:p14="http://schemas.microsoft.com/office/powerpoint/2010/main" val="381042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17</a:t>
            </a:fld>
            <a:endParaRPr lang="en-US"/>
          </a:p>
        </p:txBody>
      </p:sp>
      <p:sp>
        <p:nvSpPr>
          <p:cNvPr id="29699" name="Rectangle 4"/>
          <p:cNvSpPr>
            <a:spLocks noChangeArrowheads="1"/>
          </p:cNvSpPr>
          <p:nvPr/>
        </p:nvSpPr>
        <p:spPr bwMode="auto">
          <a:xfrm>
            <a:off x="509587" y="390525"/>
            <a:ext cx="290112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Ch29: 7</a:t>
            </a:r>
          </a:p>
          <a:p>
            <a:pPr algn="l"/>
            <a:r>
              <a:rPr lang="en-US" b="1" dirty="0">
                <a:solidFill>
                  <a:srgbClr val="FF0000"/>
                </a:solidFill>
                <a:latin typeface="Arial" charset="0"/>
              </a:rPr>
              <a:t>Homework: </a:t>
            </a:r>
            <a:r>
              <a:rPr lang="en-US" b="1" dirty="0">
                <a:solidFill>
                  <a:srgbClr val="0000FF"/>
                </a:solidFill>
                <a:latin typeface="Arial" charset="0"/>
              </a:rPr>
              <a:t>Ch29: 38,39 </a:t>
            </a:r>
          </a:p>
          <a:p>
            <a:pPr algn="l"/>
            <a:r>
              <a:rPr lang="en-US" b="1" dirty="0">
                <a:solidFill>
                  <a:srgbClr val="FF0000"/>
                </a:solidFill>
                <a:latin typeface="Arial" charset="0"/>
              </a:rPr>
              <a:t>Due: November 21</a:t>
            </a:r>
          </a:p>
        </p:txBody>
      </p:sp>
    </p:spTree>
    <p:extLst>
      <p:ext uri="{BB962C8B-B14F-4D97-AF65-F5344CB8AC3E}">
        <p14:creationId xmlns:p14="http://schemas.microsoft.com/office/powerpoint/2010/main" val="252280210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spAutoFit/>
      </a:bodyPr>
      <a:lstStyle>
        <a:defPPr algn="l">
          <a:defRPr dirty="0"/>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125029</TotalTime>
  <Words>1118</Words>
  <Application>Microsoft Office PowerPoint</Application>
  <PresentationFormat>On-screen Show (4:3)</PresentationFormat>
  <Paragraphs>133</Paragraphs>
  <Slides>17</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2" baseType="lpstr">
      <vt:lpstr>Arial</vt:lpstr>
      <vt:lpstr>French Script MT</vt:lpstr>
      <vt:lpstr>Times New Roman</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2054</cp:revision>
  <cp:lastPrinted>2025-11-03T02:49:39Z</cp:lastPrinted>
  <dcterms:created xsi:type="dcterms:W3CDTF">2006-08-25T03:15:15Z</dcterms:created>
  <dcterms:modified xsi:type="dcterms:W3CDTF">2025-11-03T02:51:36Z</dcterms:modified>
</cp:coreProperties>
</file>