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88" r:id="rId2"/>
    <p:sldId id="526" r:id="rId3"/>
    <p:sldId id="527" r:id="rId4"/>
    <p:sldId id="509" r:id="rId5"/>
    <p:sldId id="528" r:id="rId6"/>
    <p:sldId id="529" r:id="rId7"/>
    <p:sldId id="530" r:id="rId8"/>
    <p:sldId id="531" r:id="rId9"/>
    <p:sldId id="532" r:id="rId10"/>
    <p:sldId id="533" r:id="rId11"/>
    <p:sldId id="534" r:id="rId12"/>
    <p:sldId id="535" r:id="rId13"/>
    <p:sldId id="536" r:id="rId14"/>
    <p:sldId id="537" r:id="rId15"/>
  </p:sldIdLst>
  <p:sldSz cx="9144000" cy="6858000" type="screen4x3"/>
  <p:notesSz cx="7010400" cy="9296400"/>
  <p:defaultTextStyle>
    <a:defPPr>
      <a:defRPr lang="en-US"/>
    </a:defPPr>
    <a:lvl1pPr algn="ctr" rtl="0" fontAlgn="base">
      <a:spcBef>
        <a:spcPct val="0"/>
      </a:spcBef>
      <a:spcAft>
        <a:spcPct val="0"/>
      </a:spcAft>
      <a:defRPr kern="1200">
        <a:solidFill>
          <a:schemeClr val="tx1"/>
        </a:solidFill>
        <a:latin typeface="Times New Roman" pitchFamily="18" charset="0"/>
        <a:ea typeface="+mn-ea"/>
        <a:cs typeface="+mn-cs"/>
      </a:defRPr>
    </a:lvl1pPr>
    <a:lvl2pPr marL="457200" algn="ctr" rtl="0" fontAlgn="base">
      <a:spcBef>
        <a:spcPct val="0"/>
      </a:spcBef>
      <a:spcAft>
        <a:spcPct val="0"/>
      </a:spcAft>
      <a:defRPr kern="1200">
        <a:solidFill>
          <a:schemeClr val="tx1"/>
        </a:solidFill>
        <a:latin typeface="Times New Roman" pitchFamily="18" charset="0"/>
        <a:ea typeface="+mn-ea"/>
        <a:cs typeface="+mn-cs"/>
      </a:defRPr>
    </a:lvl2pPr>
    <a:lvl3pPr marL="914400" algn="ctr" rtl="0" fontAlgn="base">
      <a:spcBef>
        <a:spcPct val="0"/>
      </a:spcBef>
      <a:spcAft>
        <a:spcPct val="0"/>
      </a:spcAft>
      <a:defRPr kern="1200">
        <a:solidFill>
          <a:schemeClr val="tx1"/>
        </a:solidFill>
        <a:latin typeface="Times New Roman" pitchFamily="18" charset="0"/>
        <a:ea typeface="+mn-ea"/>
        <a:cs typeface="+mn-cs"/>
      </a:defRPr>
    </a:lvl3pPr>
    <a:lvl4pPr marL="1371600" algn="ctr" rtl="0" fontAlgn="base">
      <a:spcBef>
        <a:spcPct val="0"/>
      </a:spcBef>
      <a:spcAft>
        <a:spcPct val="0"/>
      </a:spcAft>
      <a:defRPr kern="1200">
        <a:solidFill>
          <a:schemeClr val="tx1"/>
        </a:solidFill>
        <a:latin typeface="Times New Roman" pitchFamily="18" charset="0"/>
        <a:ea typeface="+mn-ea"/>
        <a:cs typeface="+mn-cs"/>
      </a:defRPr>
    </a:lvl4pPr>
    <a:lvl5pPr marL="1828800" algn="ctr" rtl="0" fontAlgn="base">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CC"/>
    <a:srgbClr val="800080"/>
    <a:srgbClr val="336600"/>
    <a:srgbClr val="00CC00"/>
    <a:srgbClr val="990033"/>
    <a:srgbClr val="9900FF"/>
    <a:srgbClr val="0000CC"/>
    <a:srgbClr val="FF33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8544" autoAdjust="0"/>
  </p:normalViewPr>
  <p:slideViewPr>
    <p:cSldViewPr snapToGrid="0">
      <p:cViewPr varScale="1">
        <p:scale>
          <a:sx n="82" d="100"/>
          <a:sy n="82" d="100"/>
        </p:scale>
        <p:origin x="1502"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38405" cy="384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2"/>
            <a:ext cx="3037840" cy="465388"/>
          </a:xfrm>
          <a:prstGeom prst="rect">
            <a:avLst/>
          </a:prstGeom>
          <a:noFill/>
          <a:ln w="9525">
            <a:noFill/>
            <a:miter lim="800000"/>
            <a:headEnd/>
            <a:tailEnd/>
          </a:ln>
          <a:effectLst/>
        </p:spPr>
        <p:txBody>
          <a:bodyPr vert="horz" wrap="square" lIns="93164" tIns="46581" rIns="93164" bIns="46581" numCol="1" anchor="t" anchorCtr="0" compatLnSpc="1">
            <a:prstTxWarp prst="textNoShape">
              <a:avLst/>
            </a:prstTxWarp>
          </a:bodyPr>
          <a:lstStyle>
            <a:lvl1pPr algn="l" defTabSz="931692">
              <a:defRPr sz="1200">
                <a:latin typeface="Arial" charset="0"/>
              </a:defRPr>
            </a:lvl1pPr>
          </a:lstStyle>
          <a:p>
            <a:pPr>
              <a:defRPr/>
            </a:pPr>
            <a:endParaRPr lang="en-US"/>
          </a:p>
        </p:txBody>
      </p:sp>
      <p:sp>
        <p:nvSpPr>
          <p:cNvPr id="6147" name="Rectangle 3"/>
          <p:cNvSpPr>
            <a:spLocks noGrp="1" noChangeArrowheads="1"/>
          </p:cNvSpPr>
          <p:nvPr>
            <p:ph type="dt" idx="1"/>
          </p:nvPr>
        </p:nvSpPr>
        <p:spPr bwMode="auto">
          <a:xfrm>
            <a:off x="3970938" y="2"/>
            <a:ext cx="3037840" cy="465388"/>
          </a:xfrm>
          <a:prstGeom prst="rect">
            <a:avLst/>
          </a:prstGeom>
          <a:noFill/>
          <a:ln w="9525">
            <a:noFill/>
            <a:miter lim="800000"/>
            <a:headEnd/>
            <a:tailEnd/>
          </a:ln>
          <a:effectLst/>
        </p:spPr>
        <p:txBody>
          <a:bodyPr vert="horz" wrap="square" lIns="93164" tIns="46581" rIns="93164" bIns="46581" numCol="1" anchor="t" anchorCtr="0" compatLnSpc="1">
            <a:prstTxWarp prst="textNoShape">
              <a:avLst/>
            </a:prstTxWarp>
          </a:bodyPr>
          <a:lstStyle>
            <a:lvl1pPr algn="r" defTabSz="931692">
              <a:defRPr sz="1200">
                <a:latin typeface="Arial" charset="0"/>
              </a:defRPr>
            </a:lvl1pPr>
          </a:lstStyle>
          <a:p>
            <a:pPr>
              <a:defRPr/>
            </a:pPr>
            <a:endParaRPr lang="en-US"/>
          </a:p>
        </p:txBody>
      </p:sp>
      <p:sp>
        <p:nvSpPr>
          <p:cNvPr id="52228"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701040" y="4415506"/>
            <a:ext cx="5608320" cy="4183623"/>
          </a:xfrm>
          <a:prstGeom prst="rect">
            <a:avLst/>
          </a:prstGeom>
          <a:noFill/>
          <a:ln w="9525">
            <a:noFill/>
            <a:miter lim="800000"/>
            <a:headEnd/>
            <a:tailEnd/>
          </a:ln>
          <a:effectLst/>
        </p:spPr>
        <p:txBody>
          <a:bodyPr vert="horz" wrap="square" lIns="93164" tIns="46581" rIns="93164" bIns="4658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829391"/>
            <a:ext cx="3037840" cy="465387"/>
          </a:xfrm>
          <a:prstGeom prst="rect">
            <a:avLst/>
          </a:prstGeom>
          <a:noFill/>
          <a:ln w="9525">
            <a:noFill/>
            <a:miter lim="800000"/>
            <a:headEnd/>
            <a:tailEnd/>
          </a:ln>
          <a:effectLst/>
        </p:spPr>
        <p:txBody>
          <a:bodyPr vert="horz" wrap="square" lIns="93164" tIns="46581" rIns="93164" bIns="46581" numCol="1" anchor="b" anchorCtr="0" compatLnSpc="1">
            <a:prstTxWarp prst="textNoShape">
              <a:avLst/>
            </a:prstTxWarp>
          </a:bodyPr>
          <a:lstStyle>
            <a:lvl1pPr algn="l" defTabSz="931692">
              <a:defRPr sz="1200">
                <a:latin typeface="Arial" charset="0"/>
              </a:defRPr>
            </a:lvl1pPr>
          </a:lstStyle>
          <a:p>
            <a:pPr>
              <a:defRPr/>
            </a:pPr>
            <a:endParaRPr lang="en-US"/>
          </a:p>
        </p:txBody>
      </p:sp>
      <p:sp>
        <p:nvSpPr>
          <p:cNvPr id="6151" name="Rectangle 7"/>
          <p:cNvSpPr>
            <a:spLocks noGrp="1" noChangeArrowheads="1"/>
          </p:cNvSpPr>
          <p:nvPr>
            <p:ph type="sldNum" sz="quarter" idx="5"/>
          </p:nvPr>
        </p:nvSpPr>
        <p:spPr bwMode="auto">
          <a:xfrm>
            <a:off x="3970938" y="8829391"/>
            <a:ext cx="3037840" cy="465387"/>
          </a:xfrm>
          <a:prstGeom prst="rect">
            <a:avLst/>
          </a:prstGeom>
          <a:noFill/>
          <a:ln w="9525">
            <a:noFill/>
            <a:miter lim="800000"/>
            <a:headEnd/>
            <a:tailEnd/>
          </a:ln>
          <a:effectLst/>
        </p:spPr>
        <p:txBody>
          <a:bodyPr vert="horz" wrap="square" lIns="93164" tIns="46581" rIns="93164" bIns="46581" numCol="1" anchor="b" anchorCtr="0" compatLnSpc="1">
            <a:prstTxWarp prst="textNoShape">
              <a:avLst/>
            </a:prstTxWarp>
          </a:bodyPr>
          <a:lstStyle>
            <a:lvl1pPr algn="r" defTabSz="931692">
              <a:defRPr sz="1200">
                <a:latin typeface="Arial" charset="0"/>
              </a:defRPr>
            </a:lvl1pPr>
          </a:lstStyle>
          <a:p>
            <a:pPr>
              <a:defRPr/>
            </a:pPr>
            <a:fld id="{4235ECDD-4B40-4B40-8FAA-D1A4A8E49B4B}" type="slidenum">
              <a:rPr lang="en-US"/>
              <a:pPr>
                <a:defRPr/>
              </a:pPr>
              <a:t>‹#›</a:t>
            </a:fld>
            <a:endParaRPr lang="en-US"/>
          </a:p>
        </p:txBody>
      </p:sp>
    </p:spTree>
    <p:extLst>
      <p:ext uri="{BB962C8B-B14F-4D97-AF65-F5344CB8AC3E}">
        <p14:creationId xmlns:p14="http://schemas.microsoft.com/office/powerpoint/2010/main" val="19296960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988124A-F936-4FDF-B470-7110258EA81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BEC6CDB-F77B-4E07-8CD8-6A77D707087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1FDFA8D-FF0B-4107-B6B4-4ABCAE222A11}"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4D6FFBB-01EB-4F95-900D-02AEEFD431C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98AC595-7421-40CA-B8A4-7B1E136CD70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E2451D8-3864-4A1E-9E35-4BF447377CC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40B721F-2C59-4FF6-9858-7BC68F46563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06A5738-A3FE-44AB-AEEE-F0D69F272CF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8D35D80-A2B7-487F-AEC8-BE2A58865C8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4DFF01D-50F7-4613-B797-EF0F8409DCFE}"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CD24249-244E-48EA-AAE6-1E9C236C271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66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pPr>
              <a:defRPr/>
            </a:pPr>
            <a:fld id="{7A8ED020-467A-4025-AFDB-90B0DAC1043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3.jpg"/><Relationship Id="rId4" Type="http://schemas.openxmlformats.org/officeDocument/2006/relationships/image" Target="../media/image2.wmf"/></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6.wmf"/><Relationship Id="rId5" Type="http://schemas.openxmlformats.org/officeDocument/2006/relationships/oleObject" Target="../embeddings/oleObject3.bin"/><Relationship Id="rId4" Type="http://schemas.openxmlformats.org/officeDocument/2006/relationships/image" Target="../media/image5.w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image" Target="../media/image9.wmf"/><Relationship Id="rId4" Type="http://schemas.openxmlformats.org/officeDocument/2006/relationships/oleObject" Target="../embeddings/oleObject4.bin"/></Relationships>
</file>

<file path=ppt/slides/_rels/slide6.xml.rels><?xml version="1.0" encoding="UTF-8" standalone="yes"?>
<Relationships xmlns="http://schemas.openxmlformats.org/package/2006/relationships"><Relationship Id="rId8" Type="http://schemas.openxmlformats.org/officeDocument/2006/relationships/image" Target="../media/image14.wmf"/><Relationship Id="rId3" Type="http://schemas.openxmlformats.org/officeDocument/2006/relationships/oleObject" Target="../embeddings/oleObject5.bin"/><Relationship Id="rId7" Type="http://schemas.openxmlformats.org/officeDocument/2006/relationships/oleObject" Target="../embeddings/oleObject7.bin"/><Relationship Id="rId2" Type="http://schemas.openxmlformats.org/officeDocument/2006/relationships/image" Target="../media/image11.jpg"/><Relationship Id="rId1" Type="http://schemas.openxmlformats.org/officeDocument/2006/relationships/slideLayout" Target="../slideLayouts/slideLayout7.xml"/><Relationship Id="rId6" Type="http://schemas.openxmlformats.org/officeDocument/2006/relationships/image" Target="../media/image13.wmf"/><Relationship Id="rId5" Type="http://schemas.openxmlformats.org/officeDocument/2006/relationships/oleObject" Target="../embeddings/oleObject6.bin"/><Relationship Id="rId4" Type="http://schemas.openxmlformats.org/officeDocument/2006/relationships/image" Target="../media/image12.w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oleObject" Target="../embeddings/oleObject8.bin"/><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12.bin"/><Relationship Id="rId3" Type="http://schemas.openxmlformats.org/officeDocument/2006/relationships/image" Target="../media/image19.wmf"/><Relationship Id="rId7" Type="http://schemas.openxmlformats.org/officeDocument/2006/relationships/image" Target="../media/image21.wmf"/><Relationship Id="rId2" Type="http://schemas.openxmlformats.org/officeDocument/2006/relationships/oleObject" Target="../embeddings/oleObject9.bin"/><Relationship Id="rId1" Type="http://schemas.openxmlformats.org/officeDocument/2006/relationships/slideLayout" Target="../slideLayouts/slideLayout7.xml"/><Relationship Id="rId6" Type="http://schemas.openxmlformats.org/officeDocument/2006/relationships/oleObject" Target="../embeddings/oleObject11.bin"/><Relationship Id="rId5" Type="http://schemas.openxmlformats.org/officeDocument/2006/relationships/image" Target="../media/image20.wmf"/><Relationship Id="rId4" Type="http://schemas.openxmlformats.org/officeDocument/2006/relationships/oleObject" Target="../embeddings/oleObject10.bin"/><Relationship Id="rId9" Type="http://schemas.openxmlformats.org/officeDocument/2006/relationships/image" Target="../media/image22.w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3.wmf"/><Relationship Id="rId7" Type="http://schemas.openxmlformats.org/officeDocument/2006/relationships/image" Target="../media/image26.wmf"/><Relationship Id="rId2" Type="http://schemas.openxmlformats.org/officeDocument/2006/relationships/oleObject" Target="../embeddings/oleObject13.bin"/><Relationship Id="rId1" Type="http://schemas.openxmlformats.org/officeDocument/2006/relationships/slideLayout" Target="../slideLayouts/slideLayout7.xml"/><Relationship Id="rId6" Type="http://schemas.openxmlformats.org/officeDocument/2006/relationships/oleObject" Target="../embeddings/oleObject14.bin"/><Relationship Id="rId5" Type="http://schemas.openxmlformats.org/officeDocument/2006/relationships/image" Target="../media/image25.jpeg"/><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29.wmf"/><Relationship Id="rId5" Type="http://schemas.openxmlformats.org/officeDocument/2006/relationships/oleObject" Target="../embeddings/oleObject16.bin"/><Relationship Id="rId4" Type="http://schemas.openxmlformats.org/officeDocument/2006/relationships/image" Target="../media/image28.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C6FF9041-1CCA-4C78-A9CF-A6C1E80A420C}" type="slidenum">
              <a:rPr lang="en-US"/>
              <a:pPr>
                <a:defRPr/>
              </a:pPr>
              <a:t>1</a:t>
            </a:fld>
            <a:endParaRPr lang="en-US" dirty="0"/>
          </a:p>
        </p:txBody>
      </p:sp>
      <p:sp>
        <p:nvSpPr>
          <p:cNvPr id="27651" name="Rectangle 4"/>
          <p:cNvSpPr>
            <a:spLocks noChangeArrowheads="1"/>
          </p:cNvSpPr>
          <p:nvPr/>
        </p:nvSpPr>
        <p:spPr bwMode="auto">
          <a:xfrm>
            <a:off x="304797" y="1366172"/>
            <a:ext cx="5739387" cy="646331"/>
          </a:xfrm>
          <a:prstGeom prst="rect">
            <a:avLst/>
          </a:prstGeom>
          <a:noFill/>
          <a:ln w="9525">
            <a:noFill/>
            <a:miter lim="800000"/>
            <a:headEnd/>
            <a:tailEnd/>
          </a:ln>
        </p:spPr>
        <p:txBody>
          <a:bodyPr wrap="square">
            <a:spAutoFit/>
          </a:bodyPr>
          <a:lstStyle/>
          <a:p>
            <a:pPr algn="just">
              <a:spcAft>
                <a:spcPts val="0"/>
              </a:spcAft>
            </a:pPr>
            <a:r>
              <a:rPr lang="en-US" dirty="0"/>
              <a:t>Experiment shows that the magnetic field generated by a moving charge at constant velocity is given by</a:t>
            </a:r>
            <a:r>
              <a:rPr lang="en-US" altLang="en-US" dirty="0"/>
              <a:t>.</a:t>
            </a:r>
          </a:p>
        </p:txBody>
      </p:sp>
      <p:sp>
        <p:nvSpPr>
          <p:cNvPr id="8" name="Rectangle 7"/>
          <p:cNvSpPr/>
          <p:nvPr/>
        </p:nvSpPr>
        <p:spPr>
          <a:xfrm>
            <a:off x="304798" y="228005"/>
            <a:ext cx="8628889" cy="1200329"/>
          </a:xfrm>
          <a:prstGeom prst="rect">
            <a:avLst/>
          </a:prstGeom>
        </p:spPr>
        <p:txBody>
          <a:bodyPr wrap="square">
            <a:spAutoFit/>
          </a:bodyPr>
          <a:lstStyle/>
          <a:p>
            <a:pPr>
              <a:spcAft>
                <a:spcPts val="600"/>
              </a:spcAft>
            </a:pPr>
            <a:r>
              <a:rPr lang="en-US" sz="2400" b="1" u="sng" dirty="0">
                <a:solidFill>
                  <a:srgbClr val="990000"/>
                </a:solidFill>
                <a:latin typeface="Arial" charset="0"/>
                <a:ea typeface="Arial Unicode MS" pitchFamily="34" charset="-128"/>
              </a:rPr>
              <a:t>Chapter 28 Sources of Magnetic Field</a:t>
            </a:r>
          </a:p>
          <a:p>
            <a:pPr algn="l">
              <a:spcAft>
                <a:spcPts val="600"/>
              </a:spcAft>
            </a:pPr>
            <a:r>
              <a:rPr lang="en-US" sz="2000" b="1" u="sng" dirty="0">
                <a:solidFill>
                  <a:srgbClr val="660066"/>
                </a:solidFill>
                <a:latin typeface="Arial" charset="0"/>
              </a:rPr>
              <a:t>October 27 Biot-Savart Law</a:t>
            </a:r>
          </a:p>
          <a:p>
            <a:pPr algn="l">
              <a:spcAft>
                <a:spcPts val="600"/>
              </a:spcAft>
            </a:pPr>
            <a:r>
              <a:rPr lang="en-US" b="1" u="sng" dirty="0">
                <a:solidFill>
                  <a:srgbClr val="800080"/>
                </a:solidFill>
                <a:latin typeface="+mn-lt"/>
              </a:rPr>
              <a:t>28.1 Magnetic field of a moving charge</a:t>
            </a:r>
          </a:p>
        </p:txBody>
      </p:sp>
      <p:pic>
        <p:nvPicPr>
          <p:cNvPr id="13" name="Picture 12"/>
          <p:cNvPicPr>
            <a:picLocks noChangeAspect="1"/>
          </p:cNvPicPr>
          <p:nvPr/>
        </p:nvPicPr>
        <p:blipFill rotWithShape="1">
          <a:blip r:embed="rId2">
            <a:extLst>
              <a:ext uri="{28A0092B-C50C-407E-A947-70E740481C1C}">
                <a14:useLocalDpi xmlns:a14="http://schemas.microsoft.com/office/drawing/2010/main" val="0"/>
              </a:ext>
            </a:extLst>
          </a:blip>
          <a:srcRect r="9359" b="9135"/>
          <a:stretch/>
        </p:blipFill>
        <p:spPr>
          <a:xfrm>
            <a:off x="414524" y="2143612"/>
            <a:ext cx="5519931" cy="1231422"/>
          </a:xfrm>
          <a:prstGeom prst="rect">
            <a:avLst/>
          </a:prstGeom>
          <a:ln w="15875">
            <a:solidFill>
              <a:srgbClr val="0000FF"/>
            </a:solidFill>
          </a:ln>
        </p:spPr>
      </p:pic>
      <p:sp>
        <p:nvSpPr>
          <p:cNvPr id="2" name="Rectangle 1"/>
          <p:cNvSpPr/>
          <p:nvPr/>
        </p:nvSpPr>
        <p:spPr>
          <a:xfrm>
            <a:off x="304797" y="3554838"/>
            <a:ext cx="5885691" cy="2816156"/>
          </a:xfrm>
          <a:prstGeom prst="rect">
            <a:avLst/>
          </a:prstGeom>
        </p:spPr>
        <p:txBody>
          <a:bodyPr wrap="square">
            <a:spAutoFit/>
          </a:bodyPr>
          <a:lstStyle/>
          <a:p>
            <a:pPr marL="285750" indent="-285750" algn="l">
              <a:spcAft>
                <a:spcPts val="600"/>
              </a:spcAft>
              <a:buFont typeface="Arial" panose="020B0604020202020204" pitchFamily="34" charset="0"/>
              <a:buChar char="•"/>
            </a:pPr>
            <a:r>
              <a:rPr lang="en-US" i="1" dirty="0">
                <a:latin typeface="Symbol" panose="05050102010706020507" pitchFamily="18" charset="2"/>
              </a:rPr>
              <a:t>m</a:t>
            </a:r>
            <a:r>
              <a:rPr lang="en-US" baseline="-25000" dirty="0"/>
              <a:t>0</a:t>
            </a:r>
            <a:r>
              <a:rPr lang="en-US" dirty="0"/>
              <a:t>=4</a:t>
            </a:r>
            <a:r>
              <a:rPr lang="en-US" i="1" dirty="0">
                <a:latin typeface="Symbol" panose="05050102010706020507" pitchFamily="18" charset="2"/>
              </a:rPr>
              <a:t>p </a:t>
            </a:r>
            <a:r>
              <a:rPr lang="en-US" dirty="0"/>
              <a:t>× 10</a:t>
            </a:r>
            <a:r>
              <a:rPr lang="en-US" baseline="30000" dirty="0"/>
              <a:t>-7 </a:t>
            </a:r>
            <a:r>
              <a:rPr lang="en-US" dirty="0" err="1"/>
              <a:t>T·m</a:t>
            </a:r>
            <a:r>
              <a:rPr lang="en-US" dirty="0"/>
              <a:t>/A is the magnetic constant.</a:t>
            </a:r>
          </a:p>
          <a:p>
            <a:pPr marL="285750" indent="-285750" algn="l">
              <a:spcAft>
                <a:spcPts val="600"/>
              </a:spcAft>
              <a:buFont typeface="Arial" panose="020B0604020202020204" pitchFamily="34" charset="0"/>
              <a:buChar char="•"/>
            </a:pPr>
            <a:r>
              <a:rPr lang="en-US" dirty="0"/>
              <a:t>              is the unit vector from the source to the field point.</a:t>
            </a:r>
          </a:p>
          <a:p>
            <a:pPr marL="285750" indent="-285750" algn="l">
              <a:spcAft>
                <a:spcPts val="600"/>
              </a:spcAft>
              <a:buFont typeface="Arial" panose="020B0604020202020204" pitchFamily="34" charset="0"/>
              <a:buChar char="•"/>
            </a:pPr>
            <a:r>
              <a:rPr lang="en-US" dirty="0"/>
              <a:t>The magnitude of </a:t>
            </a:r>
            <a:r>
              <a:rPr lang="en-US" b="1" dirty="0"/>
              <a:t>B</a:t>
            </a:r>
            <a:r>
              <a:rPr lang="en-US" dirty="0"/>
              <a:t> depends on the direction of </a:t>
            </a:r>
            <a:r>
              <a:rPr lang="en-US" b="1" dirty="0"/>
              <a:t>r</a:t>
            </a:r>
            <a:r>
              <a:rPr lang="en-US" dirty="0"/>
              <a:t>.</a:t>
            </a:r>
          </a:p>
          <a:p>
            <a:pPr marL="285750" indent="-285750" algn="l">
              <a:spcAft>
                <a:spcPts val="600"/>
              </a:spcAft>
              <a:buFont typeface="Arial" panose="020B0604020202020204" pitchFamily="34" charset="0"/>
              <a:buChar char="•"/>
            </a:pPr>
            <a:r>
              <a:rPr lang="en-US" dirty="0"/>
              <a:t>The direction of </a:t>
            </a:r>
            <a:r>
              <a:rPr lang="en-US" b="1" dirty="0"/>
              <a:t>B</a:t>
            </a:r>
            <a:r>
              <a:rPr lang="en-US" dirty="0"/>
              <a:t> is determined by the </a:t>
            </a:r>
            <a:r>
              <a:rPr lang="en-US" dirty="0">
                <a:solidFill>
                  <a:srgbClr val="0000FF"/>
                </a:solidFill>
              </a:rPr>
              <a:t>right-hand rule</a:t>
            </a:r>
            <a:r>
              <a:rPr lang="en-US" dirty="0"/>
              <a:t>:</a:t>
            </a:r>
            <a:br>
              <a:rPr lang="en-US" dirty="0"/>
            </a:br>
            <a:r>
              <a:rPr lang="en-US" dirty="0"/>
              <a:t>Grab the charge by your right hand, and let your thumb point in the direction of the velocity of the charge. Your fingers are now curling in the direction of the magnetic field lines. </a:t>
            </a:r>
          </a:p>
        </p:txBody>
      </p:sp>
      <p:graphicFrame>
        <p:nvGraphicFramePr>
          <p:cNvPr id="3" name="Object 2"/>
          <p:cNvGraphicFramePr>
            <a:graphicFrameLocks noChangeAspect="1"/>
          </p:cNvGraphicFramePr>
          <p:nvPr>
            <p:extLst>
              <p:ext uri="{D42A27DB-BD31-4B8C-83A1-F6EECF244321}">
                <p14:modId xmlns:p14="http://schemas.microsoft.com/office/powerpoint/2010/main" val="573022059"/>
              </p:ext>
            </p:extLst>
          </p:nvPr>
        </p:nvGraphicFramePr>
        <p:xfrm>
          <a:off x="672592" y="3911871"/>
          <a:ext cx="817880" cy="306166"/>
        </p:xfrm>
        <a:graphic>
          <a:graphicData uri="http://schemas.openxmlformats.org/presentationml/2006/ole">
            <mc:AlternateContent xmlns:mc="http://schemas.openxmlformats.org/markup-compatibility/2006">
              <mc:Choice xmlns:v="urn:schemas-microsoft-com:vml" Requires="v">
                <p:oleObj name="Equation" r:id="rId3" imgW="507960" imgH="190440" progId="Equation.DSMT4">
                  <p:embed/>
                </p:oleObj>
              </mc:Choice>
              <mc:Fallback>
                <p:oleObj name="Equation" r:id="rId3" imgW="507960" imgH="190440" progId="Equation.DSMT4">
                  <p:embed/>
                  <p:pic>
                    <p:nvPicPr>
                      <p:cNvPr id="0" name=""/>
                      <p:cNvPicPr/>
                      <p:nvPr/>
                    </p:nvPicPr>
                    <p:blipFill>
                      <a:blip r:embed="rId4"/>
                      <a:stretch>
                        <a:fillRect/>
                      </a:stretch>
                    </p:blipFill>
                    <p:spPr>
                      <a:xfrm>
                        <a:off x="672592" y="3911871"/>
                        <a:ext cx="817880" cy="306166"/>
                      </a:xfrm>
                      <a:prstGeom prst="rect">
                        <a:avLst/>
                      </a:prstGeom>
                    </p:spPr>
                  </p:pic>
                </p:oleObj>
              </mc:Fallback>
            </mc:AlternateContent>
          </a:graphicData>
        </a:graphic>
      </p:graphicFrame>
      <p:pic>
        <p:nvPicPr>
          <p:cNvPr id="15" name="Picture 14" descr="28_01_FigureA.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0488" y="1403804"/>
            <a:ext cx="2755392" cy="484142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2</a:t>
            </a:fld>
            <a:endParaRPr lang="en-US" dirty="0"/>
          </a:p>
        </p:txBody>
      </p:sp>
      <p:sp>
        <p:nvSpPr>
          <p:cNvPr id="3" name="Rectangle 2"/>
          <p:cNvSpPr/>
          <p:nvPr/>
        </p:nvSpPr>
        <p:spPr>
          <a:xfrm>
            <a:off x="457200" y="317179"/>
            <a:ext cx="8366760" cy="1077218"/>
          </a:xfrm>
          <a:prstGeom prst="rect">
            <a:avLst/>
          </a:prstGeom>
        </p:spPr>
        <p:txBody>
          <a:bodyPr wrap="square">
            <a:spAutoFit/>
          </a:bodyPr>
          <a:lstStyle/>
          <a:p>
            <a:pPr algn="l">
              <a:spcAft>
                <a:spcPts val="600"/>
              </a:spcAft>
            </a:pPr>
            <a:r>
              <a:rPr lang="en-US" i="1" dirty="0"/>
              <a:t>Example </a:t>
            </a:r>
            <a:r>
              <a:rPr lang="en-US" dirty="0"/>
              <a:t>28.1 Forces between two moving protons</a:t>
            </a:r>
          </a:p>
          <a:p>
            <a:pPr algn="l">
              <a:spcAft>
                <a:spcPts val="600"/>
              </a:spcAft>
            </a:pPr>
            <a:r>
              <a:rPr lang="en-US" dirty="0"/>
              <a:t>Note that the ratio between the magnetic force and the electric force is </a:t>
            </a:r>
            <a:r>
              <a:rPr lang="en-US" i="1" dirty="0"/>
              <a:t>v</a:t>
            </a:r>
            <a:r>
              <a:rPr lang="en-US" baseline="30000" dirty="0"/>
              <a:t>2</a:t>
            </a:r>
            <a:r>
              <a:rPr lang="en-US" dirty="0"/>
              <a:t>/</a:t>
            </a:r>
            <a:r>
              <a:rPr lang="en-US" i="1" dirty="0"/>
              <a:t>c</a:t>
            </a:r>
            <a:r>
              <a:rPr lang="en-US" baseline="30000" dirty="0"/>
              <a:t>2</a:t>
            </a:r>
            <a:r>
              <a:rPr lang="en-US" dirty="0"/>
              <a:t>.</a:t>
            </a:r>
          </a:p>
          <a:p>
            <a:pPr algn="l">
              <a:spcAft>
                <a:spcPts val="600"/>
              </a:spcAft>
            </a:pPr>
            <a:r>
              <a:rPr lang="en-US" i="1" dirty="0"/>
              <a:t>Test</a:t>
            </a:r>
            <a:r>
              <a:rPr lang="en-US" dirty="0"/>
              <a:t> 28.1 </a:t>
            </a:r>
          </a:p>
        </p:txBody>
      </p:sp>
      <p:sp>
        <p:nvSpPr>
          <p:cNvPr id="4" name="Rectangle 3"/>
          <p:cNvSpPr/>
          <p:nvPr/>
        </p:nvSpPr>
        <p:spPr>
          <a:xfrm>
            <a:off x="457200" y="1584477"/>
            <a:ext cx="4690872" cy="369332"/>
          </a:xfrm>
          <a:prstGeom prst="rect">
            <a:avLst/>
          </a:prstGeom>
        </p:spPr>
        <p:txBody>
          <a:bodyPr wrap="square">
            <a:spAutoFit/>
          </a:bodyPr>
          <a:lstStyle/>
          <a:p>
            <a:pPr algn="l">
              <a:spcAft>
                <a:spcPts val="600"/>
              </a:spcAft>
            </a:pPr>
            <a:r>
              <a:rPr lang="en-US" b="1" u="sng" dirty="0">
                <a:solidFill>
                  <a:srgbClr val="800080"/>
                </a:solidFill>
                <a:latin typeface="+mn-lt"/>
              </a:rPr>
              <a:t>28.2 Magnetic field of a current element</a:t>
            </a:r>
          </a:p>
        </p:txBody>
      </p:sp>
      <p:sp>
        <p:nvSpPr>
          <p:cNvPr id="5" name="Rectangle 4"/>
          <p:cNvSpPr/>
          <p:nvPr/>
        </p:nvSpPr>
        <p:spPr>
          <a:xfrm>
            <a:off x="457200" y="1962059"/>
            <a:ext cx="5038344" cy="3139321"/>
          </a:xfrm>
          <a:prstGeom prst="rect">
            <a:avLst/>
          </a:prstGeom>
        </p:spPr>
        <p:txBody>
          <a:bodyPr wrap="square">
            <a:spAutoFit/>
          </a:bodyPr>
          <a:lstStyle/>
          <a:p>
            <a:pPr algn="l"/>
            <a:r>
              <a:rPr lang="en-US" altLang="en-US" u="sng" dirty="0">
                <a:solidFill>
                  <a:srgbClr val="0000FF"/>
                </a:solidFill>
              </a:rPr>
              <a:t>Principle of the superposition of magnetic fields</a:t>
            </a:r>
            <a:r>
              <a:rPr lang="en-US" altLang="en-US" dirty="0">
                <a:solidFill>
                  <a:srgbClr val="0000FF"/>
                </a:solidFill>
              </a:rPr>
              <a:t>: </a:t>
            </a:r>
            <a:r>
              <a:rPr lang="en-US" altLang="en-US" dirty="0"/>
              <a:t>The total magnetic field of several moving charges is the vector sum of each field.</a:t>
            </a:r>
          </a:p>
          <a:p>
            <a:pPr algn="l"/>
            <a:r>
              <a:rPr lang="en-US" altLang="en-US" dirty="0"/>
              <a:t>Let </a:t>
            </a:r>
            <a:r>
              <a:rPr lang="en-US" altLang="en-US" i="1" dirty="0"/>
              <a:t>d </a:t>
            </a:r>
            <a:r>
              <a:rPr lang="en-US" altLang="en-US" b="1" dirty="0"/>
              <a:t>l</a:t>
            </a:r>
            <a:r>
              <a:rPr lang="en-US" altLang="en-US" dirty="0"/>
              <a:t> be a </a:t>
            </a:r>
            <a:r>
              <a:rPr lang="en-US" altLang="en-US" dirty="0">
                <a:solidFill>
                  <a:srgbClr val="0000FF"/>
                </a:solidFill>
              </a:rPr>
              <a:t>line segment </a:t>
            </a:r>
            <a:r>
              <a:rPr lang="en-US" altLang="en-US" dirty="0"/>
              <a:t>in the current direction. There are </a:t>
            </a:r>
            <a:r>
              <a:rPr lang="en-US" altLang="en-US" i="1" dirty="0"/>
              <a:t>dQ</a:t>
            </a:r>
            <a:r>
              <a:rPr lang="en-US" altLang="en-US" dirty="0"/>
              <a:t>= </a:t>
            </a:r>
            <a:r>
              <a:rPr lang="en-US" altLang="en-US" i="1" dirty="0"/>
              <a:t>nqAdl </a:t>
            </a:r>
            <a:r>
              <a:rPr lang="en-US" altLang="en-US" dirty="0"/>
              <a:t>charge in the segment. The magnetic field produced by this line element is</a:t>
            </a:r>
            <a:r>
              <a:rPr lang="en-US" altLang="en-US" i="1" dirty="0"/>
              <a:t> </a:t>
            </a:r>
          </a:p>
          <a:p>
            <a:pPr algn="l"/>
            <a:endParaRPr lang="en-US" altLang="en-US" i="1" dirty="0"/>
          </a:p>
          <a:p>
            <a:pPr algn="l"/>
            <a:endParaRPr lang="en-US" altLang="en-US" i="1" dirty="0"/>
          </a:p>
          <a:p>
            <a:pPr algn="l"/>
            <a:endParaRPr lang="en-US" altLang="en-US" i="1" dirty="0"/>
          </a:p>
          <a:p>
            <a:pPr algn="l"/>
            <a:endParaRPr lang="en-US" altLang="en-US" i="1" dirty="0"/>
          </a:p>
          <a:p>
            <a:pPr algn="l"/>
            <a:r>
              <a:rPr lang="en-US" altLang="en-US" b="1" u="sng" dirty="0">
                <a:solidFill>
                  <a:srgbClr val="0000FF"/>
                </a:solidFill>
              </a:rPr>
              <a:t>Biot-Savart Law:</a:t>
            </a:r>
          </a:p>
        </p:txBody>
      </p:sp>
      <p:pic>
        <p:nvPicPr>
          <p:cNvPr id="6" name="Picture 5" descr="28_03_FigureA.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92192" y="1730781"/>
            <a:ext cx="2724912" cy="4340132"/>
          </a:xfrm>
          <a:prstGeom prst="rect">
            <a:avLst/>
          </a:prstGeom>
        </p:spPr>
      </p:pic>
      <p:graphicFrame>
        <p:nvGraphicFramePr>
          <p:cNvPr id="7" name="Object 6"/>
          <p:cNvGraphicFramePr>
            <a:graphicFrameLocks noChangeAspect="1"/>
          </p:cNvGraphicFramePr>
          <p:nvPr>
            <p:extLst>
              <p:ext uri="{D42A27DB-BD31-4B8C-83A1-F6EECF244321}">
                <p14:modId xmlns:p14="http://schemas.microsoft.com/office/powerpoint/2010/main" val="3820243959"/>
              </p:ext>
            </p:extLst>
          </p:nvPr>
        </p:nvGraphicFramePr>
        <p:xfrm>
          <a:off x="534976" y="3737067"/>
          <a:ext cx="4127500" cy="633412"/>
        </p:xfrm>
        <a:graphic>
          <a:graphicData uri="http://schemas.openxmlformats.org/presentationml/2006/ole">
            <mc:AlternateContent xmlns:mc="http://schemas.openxmlformats.org/markup-compatibility/2006">
              <mc:Choice xmlns:v="urn:schemas-microsoft-com:vml" Requires="v">
                <p:oleObj name="Equation" r:id="rId3" imgW="2565360" imgH="393480" progId="Equation.DSMT4">
                  <p:embed/>
                </p:oleObj>
              </mc:Choice>
              <mc:Fallback>
                <p:oleObj name="Equation" r:id="rId3" imgW="2565360" imgH="393480" progId="Equation.DSMT4">
                  <p:embed/>
                  <p:pic>
                    <p:nvPicPr>
                      <p:cNvPr id="3" name="Object 2"/>
                      <p:cNvPicPr/>
                      <p:nvPr/>
                    </p:nvPicPr>
                    <p:blipFill>
                      <a:blip r:embed="rId4"/>
                      <a:stretch>
                        <a:fillRect/>
                      </a:stretch>
                    </p:blipFill>
                    <p:spPr>
                      <a:xfrm>
                        <a:off x="534976" y="3737067"/>
                        <a:ext cx="4127500" cy="633412"/>
                      </a:xfrm>
                      <a:prstGeom prst="rect">
                        <a:avLst/>
                      </a:prstGeom>
                    </p:spPr>
                  </p:pic>
                </p:oleObj>
              </mc:Fallback>
            </mc:AlternateContent>
          </a:graphicData>
        </a:graphic>
      </p:graphicFrame>
      <p:sp>
        <p:nvSpPr>
          <p:cNvPr id="10" name="Rectangle 9"/>
          <p:cNvSpPr/>
          <p:nvPr/>
        </p:nvSpPr>
        <p:spPr>
          <a:xfrm>
            <a:off x="457200" y="5299126"/>
            <a:ext cx="5038344" cy="1000274"/>
          </a:xfrm>
          <a:prstGeom prst="rect">
            <a:avLst/>
          </a:prstGeom>
        </p:spPr>
        <p:txBody>
          <a:bodyPr wrap="square">
            <a:spAutoFit/>
          </a:bodyPr>
          <a:lstStyle/>
          <a:p>
            <a:pPr marL="285750" indent="-285750" algn="l">
              <a:spcAft>
                <a:spcPts val="600"/>
              </a:spcAft>
              <a:buFont typeface="Arial" panose="020B0604020202020204" pitchFamily="34" charset="0"/>
              <a:buChar char="•"/>
            </a:pPr>
            <a:r>
              <a:rPr lang="en-US" i="1" dirty="0"/>
              <a:t>Id </a:t>
            </a:r>
            <a:r>
              <a:rPr lang="en-US" b="1" dirty="0"/>
              <a:t>l</a:t>
            </a:r>
            <a:r>
              <a:rPr lang="en-US" dirty="0"/>
              <a:t> is the </a:t>
            </a:r>
            <a:r>
              <a:rPr lang="en-US" dirty="0">
                <a:solidFill>
                  <a:srgbClr val="0000FF"/>
                </a:solidFill>
              </a:rPr>
              <a:t>current element</a:t>
            </a:r>
            <a:r>
              <a:rPr lang="en-US" dirty="0"/>
              <a:t>.</a:t>
            </a:r>
          </a:p>
          <a:p>
            <a:pPr marL="285750" indent="-285750" algn="l">
              <a:spcAft>
                <a:spcPts val="600"/>
              </a:spcAft>
              <a:buFont typeface="Arial" panose="020B0604020202020204" pitchFamily="34" charset="0"/>
              <a:buChar char="•"/>
            </a:pPr>
            <a:r>
              <a:rPr lang="en-US" dirty="0"/>
              <a:t>The direction of </a:t>
            </a:r>
            <a:r>
              <a:rPr lang="en-US" b="1" dirty="0"/>
              <a:t>B</a:t>
            </a:r>
            <a:r>
              <a:rPr lang="en-US" dirty="0"/>
              <a:t> is determined by the </a:t>
            </a:r>
            <a:r>
              <a:rPr lang="en-US" dirty="0">
                <a:solidFill>
                  <a:srgbClr val="0000FF"/>
                </a:solidFill>
              </a:rPr>
              <a:t>right-hand rule.</a:t>
            </a:r>
            <a:endParaRPr lang="en-US" dirty="0"/>
          </a:p>
        </p:txBody>
      </p:sp>
      <p:graphicFrame>
        <p:nvGraphicFramePr>
          <p:cNvPr id="11" name="Object 10"/>
          <p:cNvGraphicFramePr>
            <a:graphicFrameLocks noChangeAspect="1"/>
          </p:cNvGraphicFramePr>
          <p:nvPr>
            <p:extLst>
              <p:ext uri="{D42A27DB-BD31-4B8C-83A1-F6EECF244321}">
                <p14:modId xmlns:p14="http://schemas.microsoft.com/office/powerpoint/2010/main" val="1683959995"/>
              </p:ext>
            </p:extLst>
          </p:nvPr>
        </p:nvGraphicFramePr>
        <p:xfrm>
          <a:off x="2523744" y="4591249"/>
          <a:ext cx="1614487" cy="633412"/>
        </p:xfrm>
        <a:graphic>
          <a:graphicData uri="http://schemas.openxmlformats.org/presentationml/2006/ole">
            <mc:AlternateContent xmlns:mc="http://schemas.openxmlformats.org/markup-compatibility/2006">
              <mc:Choice xmlns:v="urn:schemas-microsoft-com:vml" Requires="v">
                <p:oleObj name="Equation" r:id="rId5" imgW="1002960" imgH="393480" progId="Equation.DSMT4">
                  <p:embed/>
                </p:oleObj>
              </mc:Choice>
              <mc:Fallback>
                <p:oleObj name="Equation" r:id="rId5" imgW="1002960" imgH="393480" progId="Equation.DSMT4">
                  <p:embed/>
                  <p:pic>
                    <p:nvPicPr>
                      <p:cNvPr id="7" name="Object 6"/>
                      <p:cNvPicPr/>
                      <p:nvPr/>
                    </p:nvPicPr>
                    <p:blipFill>
                      <a:blip r:embed="rId6"/>
                      <a:stretch>
                        <a:fillRect/>
                      </a:stretch>
                    </p:blipFill>
                    <p:spPr>
                      <a:xfrm>
                        <a:off x="2523744" y="4591249"/>
                        <a:ext cx="1614487" cy="633412"/>
                      </a:xfrm>
                      <a:prstGeom prst="rect">
                        <a:avLst/>
                      </a:prstGeom>
                      <a:solidFill>
                        <a:srgbClr val="FFFFCC"/>
                      </a:solidFill>
                      <a:ln w="15875">
                        <a:solidFill>
                          <a:srgbClr val="0000FF"/>
                        </a:solidFill>
                      </a:ln>
                    </p:spPr>
                  </p:pic>
                </p:oleObj>
              </mc:Fallback>
            </mc:AlternateContent>
          </a:graphicData>
        </a:graphic>
      </p:graphicFrame>
    </p:spTree>
    <p:extLst>
      <p:ext uri="{BB962C8B-B14F-4D97-AF65-F5344CB8AC3E}">
        <p14:creationId xmlns:p14="http://schemas.microsoft.com/office/powerpoint/2010/main" val="2336361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3</a:t>
            </a:fld>
            <a:endParaRPr lang="en-US"/>
          </a:p>
        </p:txBody>
      </p:sp>
      <p:sp>
        <p:nvSpPr>
          <p:cNvPr id="3" name="Rectangle 2"/>
          <p:cNvSpPr/>
          <p:nvPr/>
        </p:nvSpPr>
        <p:spPr>
          <a:xfrm>
            <a:off x="493776" y="362899"/>
            <a:ext cx="8366760" cy="723275"/>
          </a:xfrm>
          <a:prstGeom prst="rect">
            <a:avLst/>
          </a:prstGeom>
        </p:spPr>
        <p:txBody>
          <a:bodyPr wrap="square">
            <a:spAutoFit/>
          </a:bodyPr>
          <a:lstStyle/>
          <a:p>
            <a:pPr algn="l">
              <a:spcAft>
                <a:spcPts val="600"/>
              </a:spcAft>
            </a:pPr>
            <a:r>
              <a:rPr lang="en-US" i="1" dirty="0"/>
              <a:t>Example </a:t>
            </a:r>
            <a:r>
              <a:rPr lang="en-US" dirty="0"/>
              <a:t>28.2 Magnetic field of a current segment</a:t>
            </a:r>
          </a:p>
          <a:p>
            <a:pPr algn="l">
              <a:spcAft>
                <a:spcPts val="600"/>
              </a:spcAft>
            </a:pPr>
            <a:r>
              <a:rPr lang="en-US" i="1" dirty="0"/>
              <a:t>Test</a:t>
            </a:r>
            <a:r>
              <a:rPr lang="en-US" dirty="0"/>
              <a:t> 28.2 </a:t>
            </a:r>
          </a:p>
        </p:txBody>
      </p:sp>
    </p:spTree>
    <p:extLst>
      <p:ext uri="{BB962C8B-B14F-4D97-AF65-F5344CB8AC3E}">
        <p14:creationId xmlns:p14="http://schemas.microsoft.com/office/powerpoint/2010/main" val="2843349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B7CFCF79-3671-4295-B92C-83754C1C851C}" type="slidenum">
              <a:rPr lang="en-US"/>
              <a:pPr>
                <a:defRPr/>
              </a:pPr>
              <a:t>4</a:t>
            </a:fld>
            <a:endParaRPr lang="en-US"/>
          </a:p>
        </p:txBody>
      </p:sp>
      <p:sp>
        <p:nvSpPr>
          <p:cNvPr id="29699" name="Rectangle 4"/>
          <p:cNvSpPr>
            <a:spLocks noChangeArrowheads="1"/>
          </p:cNvSpPr>
          <p:nvPr/>
        </p:nvSpPr>
        <p:spPr bwMode="auto">
          <a:xfrm>
            <a:off x="509587" y="390525"/>
            <a:ext cx="3278642" cy="923330"/>
          </a:xfrm>
          <a:prstGeom prst="rect">
            <a:avLst/>
          </a:prstGeom>
          <a:noFill/>
          <a:ln w="19050">
            <a:solidFill>
              <a:srgbClr val="FF3300"/>
            </a:solidFill>
            <a:miter lim="800000"/>
            <a:headEnd/>
            <a:tailEnd/>
          </a:ln>
        </p:spPr>
        <p:txBody>
          <a:bodyPr wrap="square">
            <a:spAutoFit/>
          </a:bodyPr>
          <a:lstStyle/>
          <a:p>
            <a:pPr algn="l"/>
            <a:r>
              <a:rPr lang="en-US" b="1" dirty="0">
                <a:solidFill>
                  <a:srgbClr val="0000FF"/>
                </a:solidFill>
                <a:latin typeface="Arial" charset="0"/>
                <a:ea typeface="Arial Unicode MS" pitchFamily="34" charset="-128"/>
              </a:rPr>
              <a:t>Read: Ch28: 1-2</a:t>
            </a:r>
          </a:p>
          <a:p>
            <a:pPr algn="l"/>
            <a:r>
              <a:rPr lang="en-US" b="1" dirty="0">
                <a:solidFill>
                  <a:srgbClr val="FF0000"/>
                </a:solidFill>
                <a:latin typeface="Arial" charset="0"/>
              </a:rPr>
              <a:t>Homework: </a:t>
            </a:r>
            <a:r>
              <a:rPr lang="en-US" b="1" dirty="0">
                <a:solidFill>
                  <a:srgbClr val="0000FF"/>
                </a:solidFill>
                <a:latin typeface="Arial" charset="0"/>
              </a:rPr>
              <a:t>Ch28: 4,6,10,13 </a:t>
            </a:r>
          </a:p>
          <a:p>
            <a:pPr algn="l"/>
            <a:r>
              <a:rPr lang="en-US" b="1" dirty="0">
                <a:solidFill>
                  <a:srgbClr val="FF0000"/>
                </a:solidFill>
                <a:latin typeface="Arial" charset="0"/>
              </a:rPr>
              <a:t>Due: November 7</a:t>
            </a:r>
          </a:p>
        </p:txBody>
      </p:sp>
    </p:spTree>
    <p:extLst>
      <p:ext uri="{BB962C8B-B14F-4D97-AF65-F5344CB8AC3E}">
        <p14:creationId xmlns:p14="http://schemas.microsoft.com/office/powerpoint/2010/main" val="230883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7336" y="4054289"/>
            <a:ext cx="2748009" cy="2667185"/>
          </a:xfrm>
          <a:prstGeom prst="rect">
            <a:avLst/>
          </a:prstGeom>
        </p:spPr>
      </p:pic>
      <p:sp>
        <p:nvSpPr>
          <p:cNvPr id="6" name="Slide Number Placeholder 3"/>
          <p:cNvSpPr>
            <a:spLocks noGrp="1"/>
          </p:cNvSpPr>
          <p:nvPr>
            <p:ph type="sldNum" sz="quarter" idx="12"/>
          </p:nvPr>
        </p:nvSpPr>
        <p:spPr/>
        <p:txBody>
          <a:bodyPr/>
          <a:lstStyle/>
          <a:p>
            <a:pPr>
              <a:defRPr/>
            </a:pPr>
            <a:fld id="{C6FF9041-1CCA-4C78-A9CF-A6C1E80A420C}" type="slidenum">
              <a:rPr lang="en-US"/>
              <a:pPr>
                <a:defRPr/>
              </a:pPr>
              <a:t>5</a:t>
            </a:fld>
            <a:endParaRPr lang="en-US" dirty="0"/>
          </a:p>
        </p:txBody>
      </p:sp>
      <p:sp>
        <p:nvSpPr>
          <p:cNvPr id="27651" name="Rectangle 4"/>
          <p:cNvSpPr>
            <a:spLocks noChangeArrowheads="1"/>
          </p:cNvSpPr>
          <p:nvPr/>
        </p:nvSpPr>
        <p:spPr bwMode="auto">
          <a:xfrm>
            <a:off x="304798" y="982058"/>
            <a:ext cx="5273041" cy="646331"/>
          </a:xfrm>
          <a:prstGeom prst="rect">
            <a:avLst/>
          </a:prstGeom>
          <a:noFill/>
          <a:ln w="9525">
            <a:noFill/>
            <a:miter lim="800000"/>
            <a:headEnd/>
            <a:tailEnd/>
          </a:ln>
        </p:spPr>
        <p:txBody>
          <a:bodyPr wrap="square">
            <a:spAutoFit/>
          </a:bodyPr>
          <a:lstStyle/>
          <a:p>
            <a:pPr algn="just">
              <a:spcAft>
                <a:spcPts val="0"/>
              </a:spcAft>
            </a:pPr>
            <a:r>
              <a:rPr lang="en-US" dirty="0"/>
              <a:t>We try to find the magnetic field produced by a straight conductor with length 2</a:t>
            </a:r>
            <a:r>
              <a:rPr lang="en-US" i="1" dirty="0"/>
              <a:t>a</a:t>
            </a:r>
            <a:r>
              <a:rPr lang="en-US" dirty="0"/>
              <a:t> and current </a:t>
            </a:r>
            <a:r>
              <a:rPr lang="en-US" i="1" dirty="0"/>
              <a:t>I</a:t>
            </a:r>
            <a:r>
              <a:rPr lang="en-US" dirty="0"/>
              <a:t>. </a:t>
            </a:r>
            <a:endParaRPr lang="en-US" altLang="en-US" dirty="0"/>
          </a:p>
        </p:txBody>
      </p:sp>
      <p:sp>
        <p:nvSpPr>
          <p:cNvPr id="8" name="Rectangle 7"/>
          <p:cNvSpPr/>
          <p:nvPr/>
        </p:nvSpPr>
        <p:spPr>
          <a:xfrm>
            <a:off x="304798" y="228005"/>
            <a:ext cx="8628889" cy="754053"/>
          </a:xfrm>
          <a:prstGeom prst="rect">
            <a:avLst/>
          </a:prstGeom>
        </p:spPr>
        <p:txBody>
          <a:bodyPr wrap="square">
            <a:spAutoFit/>
          </a:bodyPr>
          <a:lstStyle/>
          <a:p>
            <a:pPr algn="l">
              <a:spcAft>
                <a:spcPts val="600"/>
              </a:spcAft>
            </a:pPr>
            <a:r>
              <a:rPr lang="en-US" sz="2000" b="1" u="sng" dirty="0">
                <a:solidFill>
                  <a:srgbClr val="660066"/>
                </a:solidFill>
                <a:latin typeface="Arial" charset="0"/>
              </a:rPr>
              <a:t>October 29 Straight Current Lines</a:t>
            </a:r>
          </a:p>
          <a:p>
            <a:pPr algn="l">
              <a:spcAft>
                <a:spcPts val="600"/>
              </a:spcAft>
            </a:pPr>
            <a:r>
              <a:rPr lang="en-US" b="1" u="sng" dirty="0">
                <a:solidFill>
                  <a:srgbClr val="800080"/>
                </a:solidFill>
                <a:latin typeface="+mn-lt"/>
              </a:rPr>
              <a:t>28.3 Magnetic field of a straight current-carrying conductor</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93885" y="982058"/>
            <a:ext cx="2380295" cy="2992371"/>
          </a:xfrm>
          <a:prstGeom prst="rect">
            <a:avLst/>
          </a:prstGeom>
        </p:spPr>
      </p:pic>
      <p:graphicFrame>
        <p:nvGraphicFramePr>
          <p:cNvPr id="10" name="Object 9"/>
          <p:cNvGraphicFramePr>
            <a:graphicFrameLocks noChangeAspect="1"/>
          </p:cNvGraphicFramePr>
          <p:nvPr>
            <p:extLst>
              <p:ext uri="{D42A27DB-BD31-4B8C-83A1-F6EECF244321}">
                <p14:modId xmlns:p14="http://schemas.microsoft.com/office/powerpoint/2010/main" val="3213670306"/>
              </p:ext>
            </p:extLst>
          </p:nvPr>
        </p:nvGraphicFramePr>
        <p:xfrm>
          <a:off x="400050" y="1609725"/>
          <a:ext cx="5619750" cy="2184400"/>
        </p:xfrm>
        <a:graphic>
          <a:graphicData uri="http://schemas.openxmlformats.org/presentationml/2006/ole">
            <mc:AlternateContent xmlns:mc="http://schemas.openxmlformats.org/markup-compatibility/2006">
              <mc:Choice xmlns:v="urn:schemas-microsoft-com:vml" Requires="v">
                <p:oleObj name="Equation" r:id="rId4" imgW="3492360" imgH="1358640" progId="Equation.DSMT4">
                  <p:embed/>
                </p:oleObj>
              </mc:Choice>
              <mc:Fallback>
                <p:oleObj name="Equation" r:id="rId4" imgW="3492360" imgH="1358640" progId="Equation.DSMT4">
                  <p:embed/>
                  <p:pic>
                    <p:nvPicPr>
                      <p:cNvPr id="7" name="Object 6"/>
                      <p:cNvPicPr/>
                      <p:nvPr/>
                    </p:nvPicPr>
                    <p:blipFill>
                      <a:blip r:embed="rId5"/>
                      <a:stretch>
                        <a:fillRect/>
                      </a:stretch>
                    </p:blipFill>
                    <p:spPr>
                      <a:xfrm>
                        <a:off x="400050" y="1609725"/>
                        <a:ext cx="5619750" cy="2184400"/>
                      </a:xfrm>
                      <a:prstGeom prst="rect">
                        <a:avLst/>
                      </a:prstGeom>
                    </p:spPr>
                  </p:pic>
                </p:oleObj>
              </mc:Fallback>
            </mc:AlternateContent>
          </a:graphicData>
        </a:graphic>
      </p:graphicFrame>
      <p:sp>
        <p:nvSpPr>
          <p:cNvPr id="4" name="Rectangle 3"/>
          <p:cNvSpPr/>
          <p:nvPr/>
        </p:nvSpPr>
        <p:spPr>
          <a:xfrm>
            <a:off x="304797" y="3852963"/>
            <a:ext cx="5812539" cy="2308324"/>
          </a:xfrm>
          <a:prstGeom prst="rect">
            <a:avLst/>
          </a:prstGeom>
        </p:spPr>
        <p:txBody>
          <a:bodyPr wrap="square">
            <a:spAutoFit/>
          </a:bodyPr>
          <a:lstStyle/>
          <a:p>
            <a:pPr algn="l"/>
            <a:r>
              <a:rPr lang="en-US" dirty="0"/>
              <a:t>When the length of the wire 2</a:t>
            </a:r>
            <a:r>
              <a:rPr lang="en-US" i="1" dirty="0"/>
              <a:t>a</a:t>
            </a:r>
            <a:r>
              <a:rPr lang="en-US" dirty="0"/>
              <a:t>  approaches infinity, we have</a:t>
            </a:r>
          </a:p>
          <a:p>
            <a:pPr algn="l"/>
            <a:endParaRPr lang="en-US" dirty="0"/>
          </a:p>
          <a:p>
            <a:pPr algn="l"/>
            <a:endParaRPr lang="en-US" dirty="0"/>
          </a:p>
          <a:p>
            <a:pPr algn="l"/>
            <a:endParaRPr lang="en-US" dirty="0"/>
          </a:p>
          <a:p>
            <a:pPr algn="l"/>
            <a:endParaRPr lang="en-US" dirty="0"/>
          </a:p>
          <a:p>
            <a:pPr algn="l"/>
            <a:r>
              <a:rPr lang="en-US" dirty="0"/>
              <a:t>The magnetic field lines around a long, straight, current-carrying conductor are circles, with directions determined by the </a:t>
            </a:r>
            <a:r>
              <a:rPr lang="en-US" dirty="0">
                <a:solidFill>
                  <a:srgbClr val="0000FF"/>
                </a:solidFill>
              </a:rPr>
              <a:t>right-hand rule</a:t>
            </a:r>
            <a:r>
              <a:rPr lang="en-US" dirty="0"/>
              <a:t>.</a:t>
            </a:r>
          </a:p>
        </p:txBody>
      </p:sp>
      <p:pic>
        <p:nvPicPr>
          <p:cNvPr id="12" name="Picture 11"/>
          <p:cNvPicPr>
            <a:picLocks noChangeAspect="1"/>
          </p:cNvPicPr>
          <p:nvPr/>
        </p:nvPicPr>
        <p:blipFill rotWithShape="1">
          <a:blip r:embed="rId6">
            <a:extLst>
              <a:ext uri="{28A0092B-C50C-407E-A947-70E740481C1C}">
                <a14:useLocalDpi xmlns:a14="http://schemas.microsoft.com/office/drawing/2010/main" val="0"/>
              </a:ext>
            </a:extLst>
          </a:blip>
          <a:srcRect r="11534" b="12647"/>
          <a:stretch/>
        </p:blipFill>
        <p:spPr>
          <a:xfrm>
            <a:off x="390525" y="4259432"/>
            <a:ext cx="5332413" cy="811201"/>
          </a:xfrm>
          <a:prstGeom prst="rect">
            <a:avLst/>
          </a:prstGeom>
          <a:noFill/>
          <a:ln w="15875">
            <a:solidFill>
              <a:srgbClr val="0000FF"/>
            </a:solidFill>
          </a:ln>
        </p:spPr>
      </p:pic>
    </p:spTree>
    <p:extLst>
      <p:ext uri="{BB962C8B-B14F-4D97-AF65-F5344CB8AC3E}">
        <p14:creationId xmlns:p14="http://schemas.microsoft.com/office/powerpoint/2010/main" val="22265981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6</a:t>
            </a:fld>
            <a:endParaRPr lang="en-US"/>
          </a:p>
        </p:txBody>
      </p:sp>
      <p:sp>
        <p:nvSpPr>
          <p:cNvPr id="3" name="Rectangle 2"/>
          <p:cNvSpPr/>
          <p:nvPr/>
        </p:nvSpPr>
        <p:spPr>
          <a:xfrm>
            <a:off x="493776" y="362899"/>
            <a:ext cx="8366760" cy="1077218"/>
          </a:xfrm>
          <a:prstGeom prst="rect">
            <a:avLst/>
          </a:prstGeom>
        </p:spPr>
        <p:txBody>
          <a:bodyPr wrap="square">
            <a:spAutoFit/>
          </a:bodyPr>
          <a:lstStyle/>
          <a:p>
            <a:pPr algn="l">
              <a:spcAft>
                <a:spcPts val="600"/>
              </a:spcAft>
            </a:pPr>
            <a:r>
              <a:rPr lang="en-US" i="1" dirty="0"/>
              <a:t>Example </a:t>
            </a:r>
            <a:r>
              <a:rPr lang="en-US" dirty="0"/>
              <a:t>28.3 Magnetic field of a single wire</a:t>
            </a:r>
          </a:p>
          <a:p>
            <a:pPr algn="l">
              <a:spcAft>
                <a:spcPts val="600"/>
              </a:spcAft>
            </a:pPr>
            <a:r>
              <a:rPr lang="en-US" i="1" dirty="0"/>
              <a:t>Example </a:t>
            </a:r>
            <a:r>
              <a:rPr lang="en-US" dirty="0"/>
              <a:t>28.4 Magnetic field of two wires</a:t>
            </a:r>
          </a:p>
          <a:p>
            <a:pPr algn="l">
              <a:spcAft>
                <a:spcPts val="600"/>
              </a:spcAft>
            </a:pPr>
            <a:r>
              <a:rPr lang="en-US" i="1" dirty="0"/>
              <a:t>Test</a:t>
            </a:r>
            <a:r>
              <a:rPr lang="en-US" dirty="0"/>
              <a:t> 28.3 </a:t>
            </a:r>
          </a:p>
        </p:txBody>
      </p:sp>
      <p:sp>
        <p:nvSpPr>
          <p:cNvPr id="4" name="Rectangle 4"/>
          <p:cNvSpPr>
            <a:spLocks noChangeArrowheads="1"/>
          </p:cNvSpPr>
          <p:nvPr/>
        </p:nvSpPr>
        <p:spPr bwMode="auto">
          <a:xfrm>
            <a:off x="493776" y="1910033"/>
            <a:ext cx="5468112" cy="3354765"/>
          </a:xfrm>
          <a:prstGeom prst="rect">
            <a:avLst/>
          </a:prstGeom>
          <a:noFill/>
          <a:ln w="9525">
            <a:noFill/>
            <a:miter lim="800000"/>
            <a:headEnd/>
            <a:tailEnd/>
          </a:ln>
        </p:spPr>
        <p:txBody>
          <a:bodyPr wrap="square">
            <a:spAutoFit/>
          </a:bodyPr>
          <a:lstStyle/>
          <a:p>
            <a:pPr algn="just">
              <a:spcAft>
                <a:spcPts val="0"/>
              </a:spcAft>
            </a:pPr>
            <a:r>
              <a:rPr lang="en-US" dirty="0"/>
              <a:t>Let us find the magnetic force between two long and parallel current lines. The magnetic field produced by the lower conductor at the place of the upper conductor is</a:t>
            </a:r>
          </a:p>
          <a:p>
            <a:pPr algn="just">
              <a:spcAft>
                <a:spcPts val="0"/>
              </a:spcAft>
            </a:pPr>
            <a:endParaRPr lang="en-US" altLang="en-US" sz="1400" dirty="0"/>
          </a:p>
          <a:p>
            <a:pPr algn="just">
              <a:spcAft>
                <a:spcPts val="0"/>
              </a:spcAft>
            </a:pPr>
            <a:r>
              <a:rPr lang="en-US" altLang="en-US" dirty="0"/>
              <a:t>                 which exerts a force onto the upper conductor</a:t>
            </a:r>
          </a:p>
          <a:p>
            <a:pPr algn="just">
              <a:spcAft>
                <a:spcPts val="0"/>
              </a:spcAft>
            </a:pPr>
            <a:endParaRPr lang="en-US" altLang="en-US" dirty="0"/>
          </a:p>
          <a:p>
            <a:pPr algn="just">
              <a:spcAft>
                <a:spcPts val="0"/>
              </a:spcAft>
            </a:pPr>
            <a:r>
              <a:rPr lang="en-US" altLang="en-US" dirty="0"/>
              <a:t>as </a:t>
            </a:r>
          </a:p>
          <a:p>
            <a:pPr algn="just">
              <a:spcAft>
                <a:spcPts val="0"/>
              </a:spcAft>
            </a:pPr>
            <a:endParaRPr lang="en-US" altLang="en-US" dirty="0"/>
          </a:p>
          <a:p>
            <a:pPr algn="just">
              <a:spcAft>
                <a:spcPts val="0"/>
              </a:spcAft>
            </a:pPr>
            <a:r>
              <a:rPr lang="en-US" altLang="en-US" dirty="0"/>
              <a:t>The magnetic force per unit length between the wires is</a:t>
            </a:r>
          </a:p>
          <a:p>
            <a:pPr algn="just">
              <a:spcAft>
                <a:spcPts val="0"/>
              </a:spcAft>
            </a:pPr>
            <a:endParaRPr lang="en-US" altLang="en-US" dirty="0"/>
          </a:p>
          <a:p>
            <a:pPr algn="just">
              <a:spcAft>
                <a:spcPts val="0"/>
              </a:spcAft>
            </a:pPr>
            <a:endParaRPr lang="en-US" altLang="en-US" dirty="0"/>
          </a:p>
          <a:p>
            <a:pPr algn="just">
              <a:spcAft>
                <a:spcPts val="0"/>
              </a:spcAft>
            </a:pPr>
            <a:endParaRPr lang="en-US" altLang="en-US" dirty="0"/>
          </a:p>
        </p:txBody>
      </p:sp>
      <p:sp>
        <p:nvSpPr>
          <p:cNvPr id="5" name="Rectangle 4"/>
          <p:cNvSpPr/>
          <p:nvPr/>
        </p:nvSpPr>
        <p:spPr>
          <a:xfrm>
            <a:off x="493776" y="1540701"/>
            <a:ext cx="8628889" cy="369332"/>
          </a:xfrm>
          <a:prstGeom prst="rect">
            <a:avLst/>
          </a:prstGeom>
        </p:spPr>
        <p:txBody>
          <a:bodyPr wrap="square">
            <a:spAutoFit/>
          </a:bodyPr>
          <a:lstStyle/>
          <a:p>
            <a:pPr algn="l">
              <a:spcAft>
                <a:spcPts val="600"/>
              </a:spcAft>
            </a:pPr>
            <a:r>
              <a:rPr lang="en-US" b="1" u="sng" dirty="0">
                <a:solidFill>
                  <a:srgbClr val="800080"/>
                </a:solidFill>
                <a:latin typeface="+mn-lt"/>
              </a:rPr>
              <a:t>28.4 Force between parallel conductors</a:t>
            </a:r>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t="17561" b="38814"/>
          <a:stretch/>
        </p:blipFill>
        <p:spPr>
          <a:xfrm>
            <a:off x="6166063" y="1928246"/>
            <a:ext cx="2663526" cy="2444296"/>
          </a:xfrm>
          <a:prstGeom prst="rect">
            <a:avLst/>
          </a:prstGeom>
        </p:spPr>
      </p:pic>
      <p:graphicFrame>
        <p:nvGraphicFramePr>
          <p:cNvPr id="7" name="Object 6"/>
          <p:cNvGraphicFramePr>
            <a:graphicFrameLocks noChangeAspect="1"/>
          </p:cNvGraphicFramePr>
          <p:nvPr>
            <p:extLst>
              <p:ext uri="{D42A27DB-BD31-4B8C-83A1-F6EECF244321}">
                <p14:modId xmlns:p14="http://schemas.microsoft.com/office/powerpoint/2010/main" val="1223829970"/>
              </p:ext>
            </p:extLst>
          </p:nvPr>
        </p:nvGraphicFramePr>
        <p:xfrm>
          <a:off x="555625" y="2833688"/>
          <a:ext cx="1001713" cy="633412"/>
        </p:xfrm>
        <a:graphic>
          <a:graphicData uri="http://schemas.openxmlformats.org/presentationml/2006/ole">
            <mc:AlternateContent xmlns:mc="http://schemas.openxmlformats.org/markup-compatibility/2006">
              <mc:Choice xmlns:v="urn:schemas-microsoft-com:vml" Requires="v">
                <p:oleObj name="Equation" r:id="rId3" imgW="622080" imgH="393480" progId="Equation.DSMT4">
                  <p:embed/>
                </p:oleObj>
              </mc:Choice>
              <mc:Fallback>
                <p:oleObj name="Equation" r:id="rId3" imgW="622080" imgH="393480" progId="Equation.DSMT4">
                  <p:embed/>
                  <p:pic>
                    <p:nvPicPr>
                      <p:cNvPr id="10" name="Object 9"/>
                      <p:cNvPicPr/>
                      <p:nvPr/>
                    </p:nvPicPr>
                    <p:blipFill>
                      <a:blip r:embed="rId4"/>
                      <a:stretch>
                        <a:fillRect/>
                      </a:stretch>
                    </p:blipFill>
                    <p:spPr>
                      <a:xfrm>
                        <a:off x="555625" y="2833688"/>
                        <a:ext cx="1001713" cy="633412"/>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889017891"/>
              </p:ext>
            </p:extLst>
          </p:nvPr>
        </p:nvGraphicFramePr>
        <p:xfrm>
          <a:off x="824675" y="3395441"/>
          <a:ext cx="2065337" cy="633413"/>
        </p:xfrm>
        <a:graphic>
          <a:graphicData uri="http://schemas.openxmlformats.org/presentationml/2006/ole">
            <mc:AlternateContent xmlns:mc="http://schemas.openxmlformats.org/markup-compatibility/2006">
              <mc:Choice xmlns:v="urn:schemas-microsoft-com:vml" Requires="v">
                <p:oleObj name="Equation" r:id="rId5" imgW="1282680" imgH="393480" progId="Equation.DSMT4">
                  <p:embed/>
                </p:oleObj>
              </mc:Choice>
              <mc:Fallback>
                <p:oleObj name="Equation" r:id="rId5" imgW="1282680" imgH="393480" progId="Equation.DSMT4">
                  <p:embed/>
                  <p:pic>
                    <p:nvPicPr>
                      <p:cNvPr id="7" name="Object 6"/>
                      <p:cNvPicPr/>
                      <p:nvPr/>
                    </p:nvPicPr>
                    <p:blipFill>
                      <a:blip r:embed="rId6"/>
                      <a:stretch>
                        <a:fillRect/>
                      </a:stretch>
                    </p:blipFill>
                    <p:spPr>
                      <a:xfrm>
                        <a:off x="824675" y="3395441"/>
                        <a:ext cx="2065337" cy="633413"/>
                      </a:xfrm>
                      <a:prstGeom prst="rect">
                        <a:avLst/>
                      </a:prstGeom>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863602642"/>
              </p:ext>
            </p:extLst>
          </p:nvPr>
        </p:nvGraphicFramePr>
        <p:xfrm>
          <a:off x="619633" y="4486427"/>
          <a:ext cx="1166813" cy="633412"/>
        </p:xfrm>
        <a:graphic>
          <a:graphicData uri="http://schemas.openxmlformats.org/presentationml/2006/ole">
            <mc:AlternateContent xmlns:mc="http://schemas.openxmlformats.org/markup-compatibility/2006">
              <mc:Choice xmlns:v="urn:schemas-microsoft-com:vml" Requires="v">
                <p:oleObj name="Equation" r:id="rId7" imgW="723600" imgH="393480" progId="Equation.DSMT4">
                  <p:embed/>
                </p:oleObj>
              </mc:Choice>
              <mc:Fallback>
                <p:oleObj name="Equation" r:id="rId7" imgW="723600" imgH="393480" progId="Equation.DSMT4">
                  <p:embed/>
                  <p:pic>
                    <p:nvPicPr>
                      <p:cNvPr id="8" name="Object 7"/>
                      <p:cNvPicPr/>
                      <p:nvPr/>
                    </p:nvPicPr>
                    <p:blipFill>
                      <a:blip r:embed="rId8"/>
                      <a:stretch>
                        <a:fillRect/>
                      </a:stretch>
                    </p:blipFill>
                    <p:spPr>
                      <a:xfrm>
                        <a:off x="619633" y="4486427"/>
                        <a:ext cx="1166813" cy="633412"/>
                      </a:xfrm>
                      <a:prstGeom prst="rect">
                        <a:avLst/>
                      </a:prstGeom>
                      <a:solidFill>
                        <a:srgbClr val="FFFFCC"/>
                      </a:solidFill>
                      <a:ln w="15875">
                        <a:solidFill>
                          <a:srgbClr val="0000FF"/>
                        </a:solidFill>
                      </a:ln>
                    </p:spPr>
                  </p:pic>
                </p:oleObj>
              </mc:Fallback>
            </mc:AlternateContent>
          </a:graphicData>
        </a:graphic>
      </p:graphicFrame>
      <p:sp>
        <p:nvSpPr>
          <p:cNvPr id="10" name="Rectangle 9"/>
          <p:cNvSpPr/>
          <p:nvPr/>
        </p:nvSpPr>
        <p:spPr>
          <a:xfrm>
            <a:off x="493776" y="5215836"/>
            <a:ext cx="8321040" cy="923330"/>
          </a:xfrm>
          <a:prstGeom prst="rect">
            <a:avLst/>
          </a:prstGeom>
        </p:spPr>
        <p:txBody>
          <a:bodyPr wrap="square">
            <a:spAutoFit/>
          </a:bodyPr>
          <a:lstStyle/>
          <a:p>
            <a:pPr marL="285750" indent="-285750" algn="l">
              <a:buFont typeface="Arial" panose="020B0604020202020204" pitchFamily="34" charset="0"/>
              <a:buChar char="•"/>
            </a:pPr>
            <a:r>
              <a:rPr lang="en-US" dirty="0">
                <a:solidFill>
                  <a:srgbClr val="0000FF"/>
                </a:solidFill>
              </a:rPr>
              <a:t>The force is attractive when the two currents are in the same direction; it is repulsive when they are in the opposite directions.</a:t>
            </a:r>
          </a:p>
          <a:p>
            <a:pPr marL="285750" indent="-285750" algn="l">
              <a:buFont typeface="Arial" panose="020B0604020202020204" pitchFamily="34" charset="0"/>
              <a:buChar char="•"/>
            </a:pPr>
            <a:r>
              <a:rPr lang="en-US" dirty="0"/>
              <a:t>Newton’s third law applies.</a:t>
            </a:r>
          </a:p>
        </p:txBody>
      </p:sp>
    </p:spTree>
    <p:extLst>
      <p:ext uri="{BB962C8B-B14F-4D97-AF65-F5344CB8AC3E}">
        <p14:creationId xmlns:p14="http://schemas.microsoft.com/office/powerpoint/2010/main" val="25403068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7</a:t>
            </a:fld>
            <a:endParaRPr lang="en-US"/>
          </a:p>
        </p:txBody>
      </p:sp>
      <p:sp>
        <p:nvSpPr>
          <p:cNvPr id="3" name="Rectangle 2"/>
          <p:cNvSpPr/>
          <p:nvPr/>
        </p:nvSpPr>
        <p:spPr>
          <a:xfrm>
            <a:off x="493776" y="362899"/>
            <a:ext cx="8366760" cy="723275"/>
          </a:xfrm>
          <a:prstGeom prst="rect">
            <a:avLst/>
          </a:prstGeom>
        </p:spPr>
        <p:txBody>
          <a:bodyPr wrap="square">
            <a:spAutoFit/>
          </a:bodyPr>
          <a:lstStyle/>
          <a:p>
            <a:pPr algn="l">
              <a:spcAft>
                <a:spcPts val="600"/>
              </a:spcAft>
            </a:pPr>
            <a:r>
              <a:rPr lang="en-US" i="1" dirty="0"/>
              <a:t>Example </a:t>
            </a:r>
            <a:r>
              <a:rPr lang="en-US" dirty="0"/>
              <a:t>28.5 Forces between parallel wires</a:t>
            </a:r>
          </a:p>
          <a:p>
            <a:pPr algn="l">
              <a:spcAft>
                <a:spcPts val="600"/>
              </a:spcAft>
            </a:pPr>
            <a:r>
              <a:rPr lang="en-US" i="1" dirty="0"/>
              <a:t>Test</a:t>
            </a:r>
            <a:r>
              <a:rPr lang="en-US" dirty="0"/>
              <a:t> 28.4 </a:t>
            </a:r>
          </a:p>
        </p:txBody>
      </p:sp>
    </p:spTree>
    <p:extLst>
      <p:ext uri="{BB962C8B-B14F-4D97-AF65-F5344CB8AC3E}">
        <p14:creationId xmlns:p14="http://schemas.microsoft.com/office/powerpoint/2010/main" val="36111804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B7CFCF79-3671-4295-B92C-83754C1C851C}" type="slidenum">
              <a:rPr lang="en-US"/>
              <a:pPr>
                <a:defRPr/>
              </a:pPr>
              <a:t>8</a:t>
            </a:fld>
            <a:endParaRPr lang="en-US"/>
          </a:p>
        </p:txBody>
      </p:sp>
      <p:sp>
        <p:nvSpPr>
          <p:cNvPr id="29699" name="Rectangle 4"/>
          <p:cNvSpPr>
            <a:spLocks noChangeArrowheads="1"/>
          </p:cNvSpPr>
          <p:nvPr/>
        </p:nvSpPr>
        <p:spPr bwMode="auto">
          <a:xfrm>
            <a:off x="509586" y="390525"/>
            <a:ext cx="3513773" cy="923330"/>
          </a:xfrm>
          <a:prstGeom prst="rect">
            <a:avLst/>
          </a:prstGeom>
          <a:noFill/>
          <a:ln w="19050">
            <a:solidFill>
              <a:srgbClr val="FF3300"/>
            </a:solidFill>
            <a:miter lim="800000"/>
            <a:headEnd/>
            <a:tailEnd/>
          </a:ln>
        </p:spPr>
        <p:txBody>
          <a:bodyPr wrap="square">
            <a:spAutoFit/>
          </a:bodyPr>
          <a:lstStyle/>
          <a:p>
            <a:pPr algn="l"/>
            <a:r>
              <a:rPr lang="en-US" b="1" dirty="0">
                <a:solidFill>
                  <a:srgbClr val="0000FF"/>
                </a:solidFill>
                <a:latin typeface="Arial" charset="0"/>
                <a:ea typeface="Arial Unicode MS" pitchFamily="34" charset="-128"/>
              </a:rPr>
              <a:t>Read: Ch28: 3-4</a:t>
            </a:r>
          </a:p>
          <a:p>
            <a:pPr algn="l"/>
            <a:r>
              <a:rPr lang="en-US" b="1" dirty="0">
                <a:solidFill>
                  <a:srgbClr val="FF0000"/>
                </a:solidFill>
                <a:latin typeface="Arial" charset="0"/>
              </a:rPr>
              <a:t>Homework: </a:t>
            </a:r>
            <a:r>
              <a:rPr lang="en-US" b="1" dirty="0">
                <a:solidFill>
                  <a:srgbClr val="0000FF"/>
                </a:solidFill>
                <a:latin typeface="Arial" charset="0"/>
              </a:rPr>
              <a:t>Ch28: 18,22,29,30 </a:t>
            </a:r>
          </a:p>
          <a:p>
            <a:pPr algn="l"/>
            <a:r>
              <a:rPr lang="en-US" b="1" dirty="0">
                <a:solidFill>
                  <a:srgbClr val="FF0000"/>
                </a:solidFill>
                <a:latin typeface="Arial" charset="0"/>
              </a:rPr>
              <a:t>Due: November 7</a:t>
            </a:r>
          </a:p>
        </p:txBody>
      </p:sp>
    </p:spTree>
    <p:extLst>
      <p:ext uri="{BB962C8B-B14F-4D97-AF65-F5344CB8AC3E}">
        <p14:creationId xmlns:p14="http://schemas.microsoft.com/office/powerpoint/2010/main" val="846418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C6FF9041-1CCA-4C78-A9CF-A6C1E80A420C}" type="slidenum">
              <a:rPr lang="en-US"/>
              <a:pPr>
                <a:defRPr/>
              </a:pPr>
              <a:t>9</a:t>
            </a:fld>
            <a:endParaRPr lang="en-US" dirty="0"/>
          </a:p>
        </p:txBody>
      </p:sp>
      <p:sp>
        <p:nvSpPr>
          <p:cNvPr id="27651" name="Rectangle 4"/>
          <p:cNvSpPr>
            <a:spLocks noChangeArrowheads="1"/>
          </p:cNvSpPr>
          <p:nvPr/>
        </p:nvSpPr>
        <p:spPr bwMode="auto">
          <a:xfrm>
            <a:off x="304798" y="982058"/>
            <a:ext cx="4888994" cy="923330"/>
          </a:xfrm>
          <a:prstGeom prst="rect">
            <a:avLst/>
          </a:prstGeom>
          <a:noFill/>
          <a:ln w="9525">
            <a:noFill/>
            <a:miter lim="800000"/>
            <a:headEnd/>
            <a:tailEnd/>
          </a:ln>
        </p:spPr>
        <p:txBody>
          <a:bodyPr wrap="square">
            <a:spAutoFit/>
          </a:bodyPr>
          <a:lstStyle/>
          <a:p>
            <a:pPr algn="just">
              <a:spcAft>
                <a:spcPts val="0"/>
              </a:spcAft>
            </a:pPr>
            <a:r>
              <a:rPr lang="en-US" dirty="0"/>
              <a:t>A circular conductor with radius </a:t>
            </a:r>
            <a:r>
              <a:rPr lang="en-US" i="1" dirty="0"/>
              <a:t>a</a:t>
            </a:r>
            <a:r>
              <a:rPr lang="en-US" dirty="0"/>
              <a:t> carries a counterclockwise current </a:t>
            </a:r>
            <a:r>
              <a:rPr lang="en-US" i="1" dirty="0"/>
              <a:t>I</a:t>
            </a:r>
            <a:r>
              <a:rPr lang="en-US" dirty="0"/>
              <a:t>. Let us calculate the magnetic field on the </a:t>
            </a:r>
            <a:r>
              <a:rPr lang="en-US" dirty="0">
                <a:solidFill>
                  <a:srgbClr val="0000FF"/>
                </a:solidFill>
              </a:rPr>
              <a:t>axis</a:t>
            </a:r>
            <a:r>
              <a:rPr lang="en-US" dirty="0"/>
              <a:t> of the loop.</a:t>
            </a:r>
          </a:p>
        </p:txBody>
      </p:sp>
      <p:sp>
        <p:nvSpPr>
          <p:cNvPr id="8" name="Rectangle 7"/>
          <p:cNvSpPr/>
          <p:nvPr/>
        </p:nvSpPr>
        <p:spPr>
          <a:xfrm>
            <a:off x="304798" y="228005"/>
            <a:ext cx="8628889" cy="754053"/>
          </a:xfrm>
          <a:prstGeom prst="rect">
            <a:avLst/>
          </a:prstGeom>
        </p:spPr>
        <p:txBody>
          <a:bodyPr wrap="square">
            <a:spAutoFit/>
          </a:bodyPr>
          <a:lstStyle/>
          <a:p>
            <a:pPr algn="l">
              <a:spcAft>
                <a:spcPts val="600"/>
              </a:spcAft>
            </a:pPr>
            <a:r>
              <a:rPr lang="en-US" sz="2000" b="1" u="sng" dirty="0">
                <a:solidFill>
                  <a:srgbClr val="660066"/>
                </a:solidFill>
                <a:latin typeface="Arial" charset="0"/>
              </a:rPr>
              <a:t>October 31 Circular Current Loop</a:t>
            </a:r>
          </a:p>
          <a:p>
            <a:pPr algn="l">
              <a:spcAft>
                <a:spcPts val="600"/>
              </a:spcAft>
            </a:pPr>
            <a:r>
              <a:rPr lang="en-US" b="1" u="sng" dirty="0">
                <a:solidFill>
                  <a:srgbClr val="800080"/>
                </a:solidFill>
                <a:latin typeface="+mn-lt"/>
              </a:rPr>
              <a:t>28.5 Magnetic field of a circular current loop</a:t>
            </a:r>
          </a:p>
        </p:txBody>
      </p:sp>
      <p:graphicFrame>
        <p:nvGraphicFramePr>
          <p:cNvPr id="10" name="Object 9"/>
          <p:cNvGraphicFramePr>
            <a:graphicFrameLocks noChangeAspect="1"/>
          </p:cNvGraphicFramePr>
          <p:nvPr>
            <p:extLst>
              <p:ext uri="{D42A27DB-BD31-4B8C-83A1-F6EECF244321}">
                <p14:modId xmlns:p14="http://schemas.microsoft.com/office/powerpoint/2010/main" val="2183481213"/>
              </p:ext>
            </p:extLst>
          </p:nvPr>
        </p:nvGraphicFramePr>
        <p:xfrm>
          <a:off x="372364" y="1905388"/>
          <a:ext cx="5291138" cy="2082800"/>
        </p:xfrm>
        <a:graphic>
          <a:graphicData uri="http://schemas.openxmlformats.org/presentationml/2006/ole">
            <mc:AlternateContent xmlns:mc="http://schemas.openxmlformats.org/markup-compatibility/2006">
              <mc:Choice xmlns:v="urn:schemas-microsoft-com:vml" Requires="v">
                <p:oleObj name="Equation" r:id="rId2" imgW="3288960" imgH="1295280" progId="Equation.DSMT4">
                  <p:embed/>
                </p:oleObj>
              </mc:Choice>
              <mc:Fallback>
                <p:oleObj name="Equation" r:id="rId2" imgW="3288960" imgH="1295280" progId="Equation.DSMT4">
                  <p:embed/>
                  <p:pic>
                    <p:nvPicPr>
                      <p:cNvPr id="10" name="Object 9"/>
                      <p:cNvPicPr/>
                      <p:nvPr/>
                    </p:nvPicPr>
                    <p:blipFill>
                      <a:blip r:embed="rId3"/>
                      <a:stretch>
                        <a:fillRect/>
                      </a:stretch>
                    </p:blipFill>
                    <p:spPr>
                      <a:xfrm>
                        <a:off x="372364" y="1905388"/>
                        <a:ext cx="5291138" cy="2082800"/>
                      </a:xfrm>
                      <a:prstGeom prst="rect">
                        <a:avLst/>
                      </a:prstGeom>
                    </p:spPr>
                  </p:pic>
                </p:oleObj>
              </mc:Fallback>
            </mc:AlternateContent>
          </a:graphicData>
        </a:graphic>
      </p:graphicFrame>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30573" y="405819"/>
            <a:ext cx="3188230" cy="2450343"/>
          </a:xfrm>
          <a:prstGeom prst="rect">
            <a:avLst/>
          </a:prstGeom>
        </p:spPr>
      </p:pic>
      <p:pic>
        <p:nvPicPr>
          <p:cNvPr id="13" name="Picture 12"/>
          <p:cNvPicPr>
            <a:picLocks noChangeAspect="1"/>
          </p:cNvPicPr>
          <p:nvPr/>
        </p:nvPicPr>
        <p:blipFill rotWithShape="1">
          <a:blip r:embed="rId5">
            <a:extLst>
              <a:ext uri="{28A0092B-C50C-407E-A947-70E740481C1C}">
                <a14:useLocalDpi xmlns:a14="http://schemas.microsoft.com/office/drawing/2010/main" val="0"/>
              </a:ext>
            </a:extLst>
          </a:blip>
          <a:srcRect r="17913" b="11791"/>
          <a:stretch/>
        </p:blipFill>
        <p:spPr>
          <a:xfrm>
            <a:off x="372364" y="4319759"/>
            <a:ext cx="5013452" cy="1183517"/>
          </a:xfrm>
          <a:prstGeom prst="rect">
            <a:avLst/>
          </a:prstGeom>
          <a:solidFill>
            <a:srgbClr val="FFFFCC"/>
          </a:solidFill>
          <a:ln w="15875">
            <a:solidFill>
              <a:srgbClr val="0000FF"/>
            </a:solidFill>
          </a:ln>
        </p:spPr>
      </p:pic>
      <p:sp>
        <p:nvSpPr>
          <p:cNvPr id="2" name="Rectangle 1"/>
          <p:cNvSpPr/>
          <p:nvPr/>
        </p:nvSpPr>
        <p:spPr>
          <a:xfrm>
            <a:off x="282193" y="5666155"/>
            <a:ext cx="5381309" cy="646331"/>
          </a:xfrm>
          <a:prstGeom prst="rect">
            <a:avLst/>
          </a:prstGeom>
        </p:spPr>
        <p:txBody>
          <a:bodyPr wrap="square">
            <a:spAutoFit/>
          </a:bodyPr>
          <a:lstStyle/>
          <a:p>
            <a:pPr algn="l"/>
            <a:r>
              <a:rPr lang="en-US" dirty="0"/>
              <a:t>The directions of the magnetic field are determined by the </a:t>
            </a:r>
            <a:r>
              <a:rPr lang="en-US" dirty="0">
                <a:solidFill>
                  <a:srgbClr val="0000FF"/>
                </a:solidFill>
              </a:rPr>
              <a:t>right-hand rule</a:t>
            </a:r>
            <a:r>
              <a:rPr lang="en-US" dirty="0"/>
              <a:t>.</a:t>
            </a:r>
          </a:p>
        </p:txBody>
      </p:sp>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83821" y="3508052"/>
            <a:ext cx="2934982" cy="2185535"/>
          </a:xfrm>
          <a:prstGeom prst="rect">
            <a:avLst/>
          </a:prstGeom>
        </p:spPr>
      </p:pic>
    </p:spTree>
    <p:extLst>
      <p:ext uri="{BB962C8B-B14F-4D97-AF65-F5344CB8AC3E}">
        <p14:creationId xmlns:p14="http://schemas.microsoft.com/office/powerpoint/2010/main" val="41111951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04799" y="2159445"/>
            <a:ext cx="4572000" cy="723275"/>
          </a:xfrm>
          <a:prstGeom prst="rect">
            <a:avLst/>
          </a:prstGeom>
        </p:spPr>
        <p:txBody>
          <a:bodyPr>
            <a:spAutoFit/>
          </a:bodyPr>
          <a:lstStyle/>
          <a:p>
            <a:pPr algn="l">
              <a:spcAft>
                <a:spcPts val="600"/>
              </a:spcAft>
            </a:pPr>
            <a:r>
              <a:rPr lang="en-US" dirty="0"/>
              <a:t>The </a:t>
            </a:r>
            <a:r>
              <a:rPr lang="en-US" dirty="0">
                <a:solidFill>
                  <a:srgbClr val="0000FF"/>
                </a:solidFill>
              </a:rPr>
              <a:t>magnetic dipole </a:t>
            </a:r>
            <a:r>
              <a:rPr lang="en-US" dirty="0"/>
              <a:t>of the coil is                     </a:t>
            </a:r>
          </a:p>
          <a:p>
            <a:pPr algn="l">
              <a:spcAft>
                <a:spcPts val="600"/>
              </a:spcAft>
            </a:pPr>
            <a:r>
              <a:rPr lang="en-US" u="sng" dirty="0">
                <a:solidFill>
                  <a:srgbClr val="0000FF"/>
                </a:solidFill>
              </a:rPr>
              <a:t>A magnetic dipole is a source of magnetic field</a:t>
            </a:r>
            <a:r>
              <a:rPr lang="en-US" dirty="0"/>
              <a:t>:</a:t>
            </a:r>
            <a:endParaRPr lang="en-US" b="1" u="sng" dirty="0">
              <a:solidFill>
                <a:srgbClr val="800080"/>
              </a:solidFill>
              <a:cs typeface="Times New Roman" panose="02020603050405020304" pitchFamily="18" charset="0"/>
            </a:endParaRPr>
          </a:p>
        </p:txBody>
      </p:sp>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10</a:t>
            </a:fld>
            <a:endParaRPr lang="en-US"/>
          </a:p>
        </p:txBody>
      </p:sp>
      <p:sp>
        <p:nvSpPr>
          <p:cNvPr id="4" name="Rectangle 3"/>
          <p:cNvSpPr/>
          <p:nvPr/>
        </p:nvSpPr>
        <p:spPr>
          <a:xfrm>
            <a:off x="304799" y="228005"/>
            <a:ext cx="5675377" cy="1985159"/>
          </a:xfrm>
          <a:prstGeom prst="rect">
            <a:avLst/>
          </a:prstGeom>
        </p:spPr>
        <p:txBody>
          <a:bodyPr wrap="square">
            <a:spAutoFit/>
          </a:bodyPr>
          <a:lstStyle/>
          <a:p>
            <a:pPr algn="l">
              <a:spcAft>
                <a:spcPts val="600"/>
              </a:spcAft>
            </a:pPr>
            <a:r>
              <a:rPr lang="en-US" b="1" u="sng" dirty="0">
                <a:solidFill>
                  <a:srgbClr val="800080"/>
                </a:solidFill>
                <a:cs typeface="Times New Roman" panose="02020603050405020304" pitchFamily="18" charset="0"/>
              </a:rPr>
              <a:t>Magnetic field on the axis of a coil:</a:t>
            </a:r>
          </a:p>
          <a:p>
            <a:pPr algn="l">
              <a:spcAft>
                <a:spcPts val="600"/>
              </a:spcAft>
            </a:pPr>
            <a:r>
              <a:rPr lang="en-US" dirty="0"/>
              <a:t>For a coil consisting of </a:t>
            </a:r>
            <a:r>
              <a:rPr lang="en-US" i="1" dirty="0"/>
              <a:t>N</a:t>
            </a:r>
            <a:r>
              <a:rPr lang="en-US" dirty="0"/>
              <a:t> closely spaced loops with the same radius </a:t>
            </a:r>
            <a:r>
              <a:rPr lang="en-US" i="1" dirty="0"/>
              <a:t>a</a:t>
            </a:r>
            <a:r>
              <a:rPr lang="en-US" dirty="0"/>
              <a:t>, the magnetic field on the axis of the coil is</a:t>
            </a:r>
          </a:p>
          <a:p>
            <a:pPr algn="l">
              <a:spcAft>
                <a:spcPts val="0"/>
              </a:spcAft>
            </a:pPr>
            <a:endParaRPr lang="en-US" dirty="0"/>
          </a:p>
          <a:p>
            <a:pPr algn="l">
              <a:spcAft>
                <a:spcPts val="600"/>
              </a:spcAft>
            </a:pPr>
            <a:r>
              <a:rPr lang="en-US" dirty="0"/>
              <a:t>The maximum field occurs </a:t>
            </a:r>
            <a:r>
              <a:rPr lang="en-US" u="sng" dirty="0">
                <a:solidFill>
                  <a:srgbClr val="0000FF"/>
                </a:solidFill>
              </a:rPr>
              <a:t>at the center of the coil</a:t>
            </a:r>
            <a:r>
              <a:rPr lang="en-US" dirty="0"/>
              <a:t>:</a:t>
            </a:r>
          </a:p>
          <a:p>
            <a:pPr algn="l">
              <a:spcAft>
                <a:spcPts val="600"/>
              </a:spcAft>
            </a:pPr>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936054514"/>
              </p:ext>
            </p:extLst>
          </p:nvPr>
        </p:nvGraphicFramePr>
        <p:xfrm>
          <a:off x="6098667" y="472629"/>
          <a:ext cx="1941513" cy="755650"/>
        </p:xfrm>
        <a:graphic>
          <a:graphicData uri="http://schemas.openxmlformats.org/presentationml/2006/ole">
            <mc:AlternateContent xmlns:mc="http://schemas.openxmlformats.org/markup-compatibility/2006">
              <mc:Choice xmlns:v="urn:schemas-microsoft-com:vml" Requires="v">
                <p:oleObj name="Equation" r:id="rId2" imgW="1206360" imgH="469800" progId="Equation.DSMT4">
                  <p:embed/>
                </p:oleObj>
              </mc:Choice>
              <mc:Fallback>
                <p:oleObj name="Equation" r:id="rId2" imgW="1206360" imgH="469800" progId="Equation.DSMT4">
                  <p:embed/>
                  <p:pic>
                    <p:nvPicPr>
                      <p:cNvPr id="10" name="Object 9"/>
                      <p:cNvPicPr/>
                      <p:nvPr/>
                    </p:nvPicPr>
                    <p:blipFill>
                      <a:blip r:embed="rId3"/>
                      <a:stretch>
                        <a:fillRect/>
                      </a:stretch>
                    </p:blipFill>
                    <p:spPr>
                      <a:xfrm>
                        <a:off x="6098667" y="472629"/>
                        <a:ext cx="1941513" cy="755650"/>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790953182"/>
              </p:ext>
            </p:extLst>
          </p:nvPr>
        </p:nvGraphicFramePr>
        <p:xfrm>
          <a:off x="5237226" y="1370838"/>
          <a:ext cx="1206500" cy="633413"/>
        </p:xfrm>
        <a:graphic>
          <a:graphicData uri="http://schemas.openxmlformats.org/presentationml/2006/ole">
            <mc:AlternateContent xmlns:mc="http://schemas.openxmlformats.org/markup-compatibility/2006">
              <mc:Choice xmlns:v="urn:schemas-microsoft-com:vml" Requires="v">
                <p:oleObj name="Equation" r:id="rId4" imgW="749160" imgH="393480" progId="Equation.DSMT4">
                  <p:embed/>
                </p:oleObj>
              </mc:Choice>
              <mc:Fallback>
                <p:oleObj name="Equation" r:id="rId4" imgW="749160" imgH="393480" progId="Equation.DSMT4">
                  <p:embed/>
                  <p:pic>
                    <p:nvPicPr>
                      <p:cNvPr id="5" name="Object 4"/>
                      <p:cNvPicPr/>
                      <p:nvPr/>
                    </p:nvPicPr>
                    <p:blipFill>
                      <a:blip r:embed="rId5"/>
                      <a:stretch>
                        <a:fillRect/>
                      </a:stretch>
                    </p:blipFill>
                    <p:spPr>
                      <a:xfrm>
                        <a:off x="5237226" y="1370838"/>
                        <a:ext cx="1206500" cy="633413"/>
                      </a:xfrm>
                      <a:prstGeom prst="rect">
                        <a:avLst/>
                      </a:prstGeom>
                      <a:solidFill>
                        <a:srgbClr val="FFFFCC"/>
                      </a:solidFill>
                      <a:ln w="15875">
                        <a:solidFill>
                          <a:srgbClr val="0000FF"/>
                        </a:solidFill>
                      </a:ln>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4289072094"/>
              </p:ext>
            </p:extLst>
          </p:nvPr>
        </p:nvGraphicFramePr>
        <p:xfrm>
          <a:off x="3482531" y="2159445"/>
          <a:ext cx="1204912" cy="366712"/>
        </p:xfrm>
        <a:graphic>
          <a:graphicData uri="http://schemas.openxmlformats.org/presentationml/2006/ole">
            <mc:AlternateContent xmlns:mc="http://schemas.openxmlformats.org/markup-compatibility/2006">
              <mc:Choice xmlns:v="urn:schemas-microsoft-com:vml" Requires="v">
                <p:oleObj name="Equation" r:id="rId6" imgW="749160" imgH="228600" progId="Equation.DSMT4">
                  <p:embed/>
                </p:oleObj>
              </mc:Choice>
              <mc:Fallback>
                <p:oleObj name="Equation" r:id="rId6" imgW="749160" imgH="228600" progId="Equation.DSMT4">
                  <p:embed/>
                  <p:pic>
                    <p:nvPicPr>
                      <p:cNvPr id="5" name="Object 4"/>
                      <p:cNvPicPr/>
                      <p:nvPr/>
                    </p:nvPicPr>
                    <p:blipFill>
                      <a:blip r:embed="rId7"/>
                      <a:stretch>
                        <a:fillRect/>
                      </a:stretch>
                    </p:blipFill>
                    <p:spPr>
                      <a:xfrm>
                        <a:off x="3482531" y="2159445"/>
                        <a:ext cx="1204912" cy="366712"/>
                      </a:xfrm>
                      <a:prstGeom prst="rect">
                        <a:avLst/>
                      </a:prstGeom>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281645060"/>
              </p:ext>
            </p:extLst>
          </p:nvPr>
        </p:nvGraphicFramePr>
        <p:xfrm>
          <a:off x="4964398" y="2371112"/>
          <a:ext cx="2105025" cy="714375"/>
        </p:xfrm>
        <a:graphic>
          <a:graphicData uri="http://schemas.openxmlformats.org/presentationml/2006/ole">
            <mc:AlternateContent xmlns:mc="http://schemas.openxmlformats.org/markup-compatibility/2006">
              <mc:Choice xmlns:v="urn:schemas-microsoft-com:vml" Requires="v">
                <p:oleObj name="Equation" r:id="rId8" imgW="1307880" imgH="444240" progId="Equation.DSMT4">
                  <p:embed/>
                </p:oleObj>
              </mc:Choice>
              <mc:Fallback>
                <p:oleObj name="Equation" r:id="rId8" imgW="1307880" imgH="444240" progId="Equation.DSMT4">
                  <p:embed/>
                  <p:pic>
                    <p:nvPicPr>
                      <p:cNvPr id="5" name="Object 4"/>
                      <p:cNvPicPr/>
                      <p:nvPr/>
                    </p:nvPicPr>
                    <p:blipFill>
                      <a:blip r:embed="rId9"/>
                      <a:stretch>
                        <a:fillRect/>
                      </a:stretch>
                    </p:blipFill>
                    <p:spPr>
                      <a:xfrm>
                        <a:off x="4964398" y="2371112"/>
                        <a:ext cx="2105025" cy="714375"/>
                      </a:xfrm>
                      <a:prstGeom prst="rect">
                        <a:avLst/>
                      </a:prstGeom>
                    </p:spPr>
                  </p:pic>
                </p:oleObj>
              </mc:Fallback>
            </mc:AlternateContent>
          </a:graphicData>
        </a:graphic>
      </p:graphicFrame>
      <p:sp>
        <p:nvSpPr>
          <p:cNvPr id="10" name="Rectangle 9"/>
          <p:cNvSpPr/>
          <p:nvPr/>
        </p:nvSpPr>
        <p:spPr>
          <a:xfrm>
            <a:off x="304799" y="3298275"/>
            <a:ext cx="8366760" cy="723275"/>
          </a:xfrm>
          <a:prstGeom prst="rect">
            <a:avLst/>
          </a:prstGeom>
        </p:spPr>
        <p:txBody>
          <a:bodyPr wrap="square">
            <a:spAutoFit/>
          </a:bodyPr>
          <a:lstStyle/>
          <a:p>
            <a:pPr algn="l">
              <a:spcAft>
                <a:spcPts val="600"/>
              </a:spcAft>
            </a:pPr>
            <a:r>
              <a:rPr lang="en-US" i="1" dirty="0"/>
              <a:t>Example </a:t>
            </a:r>
            <a:r>
              <a:rPr lang="en-US" dirty="0"/>
              <a:t>28.6 Magnetic field of a coil</a:t>
            </a:r>
          </a:p>
          <a:p>
            <a:pPr algn="l">
              <a:spcAft>
                <a:spcPts val="600"/>
              </a:spcAft>
            </a:pPr>
            <a:r>
              <a:rPr lang="en-US" i="1" dirty="0"/>
              <a:t>Test</a:t>
            </a:r>
            <a:r>
              <a:rPr lang="en-US" dirty="0"/>
              <a:t> 28.5 </a:t>
            </a:r>
          </a:p>
        </p:txBody>
      </p:sp>
    </p:spTree>
    <p:extLst>
      <p:ext uri="{BB962C8B-B14F-4D97-AF65-F5344CB8AC3E}">
        <p14:creationId xmlns:p14="http://schemas.microsoft.com/office/powerpoint/2010/main" val="30130625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B7CFCF79-3671-4295-B92C-83754C1C851C}" type="slidenum">
              <a:rPr lang="en-US"/>
              <a:pPr>
                <a:defRPr/>
              </a:pPr>
              <a:t>11</a:t>
            </a:fld>
            <a:endParaRPr lang="en-US"/>
          </a:p>
        </p:txBody>
      </p:sp>
      <p:sp>
        <p:nvSpPr>
          <p:cNvPr id="29699" name="Rectangle 4"/>
          <p:cNvSpPr>
            <a:spLocks noChangeArrowheads="1"/>
          </p:cNvSpPr>
          <p:nvPr/>
        </p:nvSpPr>
        <p:spPr bwMode="auto">
          <a:xfrm>
            <a:off x="509587" y="390525"/>
            <a:ext cx="3358326" cy="923330"/>
          </a:xfrm>
          <a:prstGeom prst="rect">
            <a:avLst/>
          </a:prstGeom>
          <a:noFill/>
          <a:ln w="19050">
            <a:solidFill>
              <a:srgbClr val="FF3300"/>
            </a:solidFill>
            <a:miter lim="800000"/>
            <a:headEnd/>
            <a:tailEnd/>
          </a:ln>
        </p:spPr>
        <p:txBody>
          <a:bodyPr wrap="square">
            <a:spAutoFit/>
          </a:bodyPr>
          <a:lstStyle/>
          <a:p>
            <a:pPr algn="l"/>
            <a:r>
              <a:rPr lang="en-US" b="1" dirty="0">
                <a:solidFill>
                  <a:srgbClr val="0000FF"/>
                </a:solidFill>
                <a:latin typeface="Arial" charset="0"/>
                <a:ea typeface="Arial Unicode MS" pitchFamily="34" charset="-128"/>
              </a:rPr>
              <a:t>Read: Ch28: 5</a:t>
            </a:r>
          </a:p>
          <a:p>
            <a:pPr algn="l"/>
            <a:r>
              <a:rPr lang="en-US" b="1" dirty="0">
                <a:solidFill>
                  <a:srgbClr val="FF0000"/>
                </a:solidFill>
                <a:latin typeface="Arial" charset="0"/>
              </a:rPr>
              <a:t>Homework: </a:t>
            </a:r>
            <a:r>
              <a:rPr lang="en-US" b="1" dirty="0">
                <a:solidFill>
                  <a:srgbClr val="0000FF"/>
                </a:solidFill>
                <a:latin typeface="Arial" charset="0"/>
              </a:rPr>
              <a:t>Ch28: 32,34,36</a:t>
            </a:r>
          </a:p>
          <a:p>
            <a:pPr algn="l"/>
            <a:r>
              <a:rPr lang="en-US" b="1" dirty="0">
                <a:solidFill>
                  <a:srgbClr val="FF0000"/>
                </a:solidFill>
                <a:latin typeface="Arial" charset="0"/>
              </a:rPr>
              <a:t>Due: November 7</a:t>
            </a:r>
          </a:p>
        </p:txBody>
      </p:sp>
    </p:spTree>
    <p:extLst>
      <p:ext uri="{BB962C8B-B14F-4D97-AF65-F5344CB8AC3E}">
        <p14:creationId xmlns:p14="http://schemas.microsoft.com/office/powerpoint/2010/main" val="2125951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C6FF9041-1CCA-4C78-A9CF-A6C1E80A420C}" type="slidenum">
              <a:rPr lang="en-US"/>
              <a:pPr>
                <a:defRPr/>
              </a:pPr>
              <a:t>12</a:t>
            </a:fld>
            <a:endParaRPr lang="en-US" dirty="0"/>
          </a:p>
        </p:txBody>
      </p:sp>
      <p:sp>
        <p:nvSpPr>
          <p:cNvPr id="27651" name="Rectangle 4"/>
          <p:cNvSpPr>
            <a:spLocks noChangeArrowheads="1"/>
          </p:cNvSpPr>
          <p:nvPr/>
        </p:nvSpPr>
        <p:spPr bwMode="auto">
          <a:xfrm>
            <a:off x="304797" y="982058"/>
            <a:ext cx="5827715" cy="2616101"/>
          </a:xfrm>
          <a:prstGeom prst="rect">
            <a:avLst/>
          </a:prstGeom>
          <a:noFill/>
          <a:ln w="9525">
            <a:noFill/>
            <a:miter lim="800000"/>
            <a:headEnd/>
            <a:tailEnd/>
          </a:ln>
        </p:spPr>
        <p:txBody>
          <a:bodyPr wrap="square">
            <a:spAutoFit/>
          </a:bodyPr>
          <a:lstStyle/>
          <a:p>
            <a:pPr algn="just">
              <a:spcAft>
                <a:spcPts val="0"/>
              </a:spcAft>
            </a:pPr>
            <a:r>
              <a:rPr lang="en-US" u="sng" dirty="0">
                <a:solidFill>
                  <a:srgbClr val="0000FF"/>
                </a:solidFill>
              </a:rPr>
              <a:t>Ampere’s law for a long, straight conductor:</a:t>
            </a:r>
          </a:p>
          <a:p>
            <a:pPr algn="just">
              <a:spcAft>
                <a:spcPts val="600"/>
              </a:spcAft>
            </a:pPr>
            <a:r>
              <a:rPr lang="en-US" dirty="0"/>
              <a:t>Let us calculate the line integral of the magnetic field </a:t>
            </a:r>
            <a:r>
              <a:rPr lang="en-US" i="1" dirty="0">
                <a:solidFill>
                  <a:srgbClr val="0000FF"/>
                </a:solidFill>
              </a:rPr>
              <a:t>counterclockwise</a:t>
            </a:r>
            <a:r>
              <a:rPr lang="en-US" dirty="0"/>
              <a:t> around a closed circle with radius </a:t>
            </a:r>
            <a:r>
              <a:rPr lang="en-US" i="1" dirty="0"/>
              <a:t>r</a:t>
            </a:r>
            <a:r>
              <a:rPr lang="en-US" dirty="0"/>
              <a:t> from a current </a:t>
            </a:r>
            <a:r>
              <a:rPr lang="en-US" i="1" dirty="0"/>
              <a:t>I </a:t>
            </a:r>
            <a:r>
              <a:rPr lang="en-US" dirty="0"/>
              <a:t>:</a:t>
            </a:r>
          </a:p>
          <a:p>
            <a:pPr algn="just">
              <a:spcAft>
                <a:spcPts val="0"/>
              </a:spcAft>
            </a:pPr>
            <a:endParaRPr lang="en-US" dirty="0"/>
          </a:p>
          <a:p>
            <a:pPr algn="just">
              <a:spcAft>
                <a:spcPts val="0"/>
              </a:spcAft>
            </a:pPr>
            <a:endParaRPr lang="en-US" dirty="0"/>
          </a:p>
          <a:p>
            <a:pPr algn="just">
              <a:spcAft>
                <a:spcPts val="1800"/>
              </a:spcAft>
            </a:pPr>
            <a:r>
              <a:rPr lang="en-US" dirty="0"/>
              <a:t>This result does not depend on the radius of the circle.</a:t>
            </a:r>
          </a:p>
          <a:p>
            <a:pPr algn="just">
              <a:spcAft>
                <a:spcPts val="1200"/>
              </a:spcAft>
            </a:pPr>
            <a:r>
              <a:rPr lang="en-US" dirty="0"/>
              <a:t>We now calculate the line integral along an arbitrary path:</a:t>
            </a:r>
          </a:p>
        </p:txBody>
      </p:sp>
      <p:sp>
        <p:nvSpPr>
          <p:cNvPr id="8" name="Rectangle 7"/>
          <p:cNvSpPr/>
          <p:nvPr/>
        </p:nvSpPr>
        <p:spPr>
          <a:xfrm>
            <a:off x="304798" y="228005"/>
            <a:ext cx="8628889" cy="754053"/>
          </a:xfrm>
          <a:prstGeom prst="rect">
            <a:avLst/>
          </a:prstGeom>
        </p:spPr>
        <p:txBody>
          <a:bodyPr wrap="square">
            <a:spAutoFit/>
          </a:bodyPr>
          <a:lstStyle/>
          <a:p>
            <a:pPr algn="l">
              <a:spcAft>
                <a:spcPts val="600"/>
              </a:spcAft>
            </a:pPr>
            <a:r>
              <a:rPr lang="en-US" sz="2000" b="1" u="sng" dirty="0">
                <a:solidFill>
                  <a:srgbClr val="660066"/>
                </a:solidFill>
                <a:latin typeface="Arial" charset="0"/>
              </a:rPr>
              <a:t>November 3 Ampere’s Law</a:t>
            </a:r>
          </a:p>
          <a:p>
            <a:pPr algn="l">
              <a:spcAft>
                <a:spcPts val="600"/>
              </a:spcAft>
            </a:pPr>
            <a:r>
              <a:rPr lang="en-US" b="1" u="sng" dirty="0">
                <a:solidFill>
                  <a:srgbClr val="800080"/>
                </a:solidFill>
                <a:latin typeface="+mn-lt"/>
              </a:rPr>
              <a:t>28.6 Ampere’s law</a:t>
            </a:r>
          </a:p>
        </p:txBody>
      </p:sp>
      <p:graphicFrame>
        <p:nvGraphicFramePr>
          <p:cNvPr id="10" name="Object 9"/>
          <p:cNvGraphicFramePr>
            <a:graphicFrameLocks noChangeAspect="1"/>
          </p:cNvGraphicFramePr>
          <p:nvPr>
            <p:extLst>
              <p:ext uri="{D42A27DB-BD31-4B8C-83A1-F6EECF244321}">
                <p14:modId xmlns:p14="http://schemas.microsoft.com/office/powerpoint/2010/main" val="3724976352"/>
              </p:ext>
            </p:extLst>
          </p:nvPr>
        </p:nvGraphicFramePr>
        <p:xfrm>
          <a:off x="369570" y="2072242"/>
          <a:ext cx="3560763" cy="633412"/>
        </p:xfrm>
        <a:graphic>
          <a:graphicData uri="http://schemas.openxmlformats.org/presentationml/2006/ole">
            <mc:AlternateContent xmlns:mc="http://schemas.openxmlformats.org/markup-compatibility/2006">
              <mc:Choice xmlns:v="urn:schemas-microsoft-com:vml" Requires="v">
                <p:oleObj name="Equation" r:id="rId2" imgW="2209680" imgH="393480" progId="Equation.DSMT4">
                  <p:embed/>
                </p:oleObj>
              </mc:Choice>
              <mc:Fallback>
                <p:oleObj name="Equation" r:id="rId2" imgW="2209680" imgH="393480" progId="Equation.DSMT4">
                  <p:embed/>
                  <p:pic>
                    <p:nvPicPr>
                      <p:cNvPr id="10" name="Object 9"/>
                      <p:cNvPicPr/>
                      <p:nvPr/>
                    </p:nvPicPr>
                    <p:blipFill>
                      <a:blip r:embed="rId3"/>
                      <a:stretch>
                        <a:fillRect/>
                      </a:stretch>
                    </p:blipFill>
                    <p:spPr>
                      <a:xfrm>
                        <a:off x="369570" y="2072242"/>
                        <a:ext cx="3560763" cy="633412"/>
                      </a:xfrm>
                      <a:prstGeom prst="rect">
                        <a:avLst/>
                      </a:prstGeom>
                    </p:spPr>
                  </p:pic>
                </p:oleObj>
              </mc:Fallback>
            </mc:AlternateContent>
          </a:graphicData>
        </a:graphic>
      </p:graphicFrame>
      <p:grpSp>
        <p:nvGrpSpPr>
          <p:cNvPr id="12" name="Group 11"/>
          <p:cNvGrpSpPr/>
          <p:nvPr/>
        </p:nvGrpSpPr>
        <p:grpSpPr>
          <a:xfrm>
            <a:off x="6399077" y="705615"/>
            <a:ext cx="2407544" cy="2513073"/>
            <a:chOff x="1383792" y="188640"/>
            <a:chExt cx="6376416" cy="6459048"/>
          </a:xfrm>
        </p:grpSpPr>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83792" y="210312"/>
              <a:ext cx="6376416" cy="6437376"/>
            </a:xfrm>
            <a:prstGeom prst="rect">
              <a:avLst/>
            </a:prstGeom>
          </p:spPr>
        </p:pic>
        <p:sp>
          <p:nvSpPr>
            <p:cNvPr id="16" name="Rectangle 15"/>
            <p:cNvSpPr/>
            <p:nvPr/>
          </p:nvSpPr>
          <p:spPr bwMode="auto">
            <a:xfrm>
              <a:off x="1403648" y="188640"/>
              <a:ext cx="432048" cy="390798"/>
            </a:xfrm>
            <a:prstGeom prst="rect">
              <a:avLst/>
            </a:prstGeom>
            <a:solidFill>
              <a:schemeClr val="bg1"/>
            </a:solidFill>
            <a:ln w="34925" cap="flat" cmpd="sng" algn="ctr">
              <a:noFill/>
              <a:prstDash val="solid"/>
              <a:round/>
              <a:headEnd type="none" w="med" len="med"/>
              <a:tailEnd type="none" w="med" len="med"/>
            </a:ln>
            <a:effectLst/>
          </p:spPr>
          <p:txBody>
            <a:bodyPr vert="horz" wrap="none" lIns="92075" tIns="46038" rIns="92075" bIns="46038" numCol="1" rtlCol="0" anchor="ctr"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grpSp>
      <p:pic>
        <p:nvPicPr>
          <p:cNvPr id="17" name="Picture 16" descr="28_17_Figure.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17146" y="3704730"/>
            <a:ext cx="3369654" cy="2403462"/>
          </a:xfrm>
          <a:prstGeom prst="rect">
            <a:avLst/>
          </a:prstGeom>
        </p:spPr>
      </p:pic>
      <p:graphicFrame>
        <p:nvGraphicFramePr>
          <p:cNvPr id="18" name="Object 17"/>
          <p:cNvGraphicFramePr>
            <a:graphicFrameLocks noChangeAspect="1"/>
          </p:cNvGraphicFramePr>
          <p:nvPr>
            <p:extLst>
              <p:ext uri="{D42A27DB-BD31-4B8C-83A1-F6EECF244321}">
                <p14:modId xmlns:p14="http://schemas.microsoft.com/office/powerpoint/2010/main" val="2950043348"/>
              </p:ext>
            </p:extLst>
          </p:nvPr>
        </p:nvGraphicFramePr>
        <p:xfrm>
          <a:off x="304797" y="3795838"/>
          <a:ext cx="4791075" cy="1430338"/>
        </p:xfrm>
        <a:graphic>
          <a:graphicData uri="http://schemas.openxmlformats.org/presentationml/2006/ole">
            <mc:AlternateContent xmlns:mc="http://schemas.openxmlformats.org/markup-compatibility/2006">
              <mc:Choice xmlns:v="urn:schemas-microsoft-com:vml" Requires="v">
                <p:oleObj name="Equation" r:id="rId6" imgW="2971800" imgH="888840" progId="Equation.DSMT4">
                  <p:embed/>
                </p:oleObj>
              </mc:Choice>
              <mc:Fallback>
                <p:oleObj name="Equation" r:id="rId6" imgW="2971800" imgH="888840" progId="Equation.DSMT4">
                  <p:embed/>
                  <p:pic>
                    <p:nvPicPr>
                      <p:cNvPr id="10" name="Object 9"/>
                      <p:cNvPicPr/>
                      <p:nvPr/>
                    </p:nvPicPr>
                    <p:blipFill>
                      <a:blip r:embed="rId7"/>
                      <a:stretch>
                        <a:fillRect/>
                      </a:stretch>
                    </p:blipFill>
                    <p:spPr>
                      <a:xfrm>
                        <a:off x="304797" y="3795838"/>
                        <a:ext cx="4791075" cy="1430338"/>
                      </a:xfrm>
                      <a:prstGeom prst="rect">
                        <a:avLst/>
                      </a:prstGeom>
                    </p:spPr>
                  </p:pic>
                </p:oleObj>
              </mc:Fallback>
            </mc:AlternateContent>
          </a:graphicData>
        </a:graphic>
      </p:graphicFrame>
    </p:spTree>
    <p:extLst>
      <p:ext uri="{BB962C8B-B14F-4D97-AF65-F5344CB8AC3E}">
        <p14:creationId xmlns:p14="http://schemas.microsoft.com/office/powerpoint/2010/main" val="1045100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13</a:t>
            </a:fld>
            <a:endParaRPr lang="en-US"/>
          </a:p>
        </p:txBody>
      </p:sp>
      <p:sp>
        <p:nvSpPr>
          <p:cNvPr id="3" name="Rectangle 4"/>
          <p:cNvSpPr>
            <a:spLocks noChangeArrowheads="1"/>
          </p:cNvSpPr>
          <p:nvPr/>
        </p:nvSpPr>
        <p:spPr bwMode="auto">
          <a:xfrm>
            <a:off x="515109" y="287114"/>
            <a:ext cx="7924803" cy="1277273"/>
          </a:xfrm>
          <a:prstGeom prst="rect">
            <a:avLst/>
          </a:prstGeom>
          <a:noFill/>
          <a:ln w="9525">
            <a:noFill/>
            <a:miter lim="800000"/>
            <a:headEnd/>
            <a:tailEnd/>
          </a:ln>
        </p:spPr>
        <p:txBody>
          <a:bodyPr wrap="square">
            <a:spAutoFit/>
          </a:bodyPr>
          <a:lstStyle/>
          <a:p>
            <a:pPr algn="just">
              <a:spcAft>
                <a:spcPts val="600"/>
              </a:spcAft>
            </a:pPr>
            <a:r>
              <a:rPr lang="en-US" b="1" u="sng" dirty="0">
                <a:solidFill>
                  <a:srgbClr val="0000FF"/>
                </a:solidFill>
              </a:rPr>
              <a:t>General statement of Ampere’s law:</a:t>
            </a:r>
          </a:p>
          <a:p>
            <a:pPr algn="just">
              <a:spcAft>
                <a:spcPts val="600"/>
              </a:spcAft>
            </a:pPr>
            <a:r>
              <a:rPr lang="en-US" dirty="0"/>
              <a:t>The line integral of the magnetic field around a closed path is equal to </a:t>
            </a:r>
            <a:r>
              <a:rPr lang="en-US" i="1" dirty="0">
                <a:latin typeface="Symbol" panose="05050102010706020507" pitchFamily="18" charset="2"/>
              </a:rPr>
              <a:t>m</a:t>
            </a:r>
            <a:r>
              <a:rPr lang="en-US" baseline="-25000" dirty="0"/>
              <a:t>0</a:t>
            </a:r>
            <a:r>
              <a:rPr lang="en-US" dirty="0"/>
              <a:t> times the  net current enclosed by the path. The positive direction of the current and the sense of the path follow the right-hand rule. </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r="15727" b="11908"/>
          <a:stretch/>
        </p:blipFill>
        <p:spPr>
          <a:xfrm>
            <a:off x="1504423" y="1604345"/>
            <a:ext cx="5679768" cy="1249255"/>
          </a:xfrm>
          <a:prstGeom prst="rect">
            <a:avLst/>
          </a:prstGeom>
          <a:noFill/>
          <a:ln w="15875">
            <a:solidFill>
              <a:srgbClr val="0000FF"/>
            </a:solidFill>
          </a:ln>
        </p:spPr>
      </p:pic>
      <p:sp>
        <p:nvSpPr>
          <p:cNvPr id="5" name="Rectangle 4"/>
          <p:cNvSpPr/>
          <p:nvPr/>
        </p:nvSpPr>
        <p:spPr>
          <a:xfrm>
            <a:off x="515111" y="3279834"/>
            <a:ext cx="8628889" cy="369332"/>
          </a:xfrm>
          <a:prstGeom prst="rect">
            <a:avLst/>
          </a:prstGeom>
        </p:spPr>
        <p:txBody>
          <a:bodyPr wrap="square">
            <a:spAutoFit/>
          </a:bodyPr>
          <a:lstStyle/>
          <a:p>
            <a:pPr algn="l">
              <a:spcAft>
                <a:spcPts val="600"/>
              </a:spcAft>
            </a:pPr>
            <a:r>
              <a:rPr lang="en-US" b="1" u="sng" dirty="0">
                <a:solidFill>
                  <a:srgbClr val="800080"/>
                </a:solidFill>
                <a:latin typeface="+mn-lt"/>
              </a:rPr>
              <a:t>28.7 Applications of Ampere’s law</a:t>
            </a:r>
          </a:p>
        </p:txBody>
      </p:sp>
      <p:sp>
        <p:nvSpPr>
          <p:cNvPr id="6" name="Rectangle 5"/>
          <p:cNvSpPr/>
          <p:nvPr/>
        </p:nvSpPr>
        <p:spPr>
          <a:xfrm>
            <a:off x="515111" y="3649166"/>
            <a:ext cx="8366760" cy="2169825"/>
          </a:xfrm>
          <a:prstGeom prst="rect">
            <a:avLst/>
          </a:prstGeom>
        </p:spPr>
        <p:txBody>
          <a:bodyPr wrap="square">
            <a:spAutoFit/>
          </a:bodyPr>
          <a:lstStyle/>
          <a:p>
            <a:pPr algn="l">
              <a:spcAft>
                <a:spcPts val="600"/>
              </a:spcAft>
            </a:pPr>
            <a:r>
              <a:rPr lang="en-US" i="1" dirty="0"/>
              <a:t>Example </a:t>
            </a:r>
            <a:r>
              <a:rPr lang="en-US" dirty="0"/>
              <a:t>28.7 Field of a long, straight, current-carrying conductor</a:t>
            </a:r>
          </a:p>
          <a:p>
            <a:pPr algn="l">
              <a:spcAft>
                <a:spcPts val="1200"/>
              </a:spcAft>
            </a:pPr>
            <a:r>
              <a:rPr lang="en-US" i="1" dirty="0"/>
              <a:t>Example </a:t>
            </a:r>
            <a:r>
              <a:rPr lang="en-US" dirty="0"/>
              <a:t>28.8 Field of a long, cylindrical conductor</a:t>
            </a:r>
          </a:p>
          <a:p>
            <a:pPr algn="l">
              <a:spcAft>
                <a:spcPts val="1200"/>
              </a:spcAft>
            </a:pPr>
            <a:r>
              <a:rPr lang="en-US" i="1" dirty="0"/>
              <a:t>Example </a:t>
            </a:r>
            <a:r>
              <a:rPr lang="en-US" dirty="0"/>
              <a:t>28.9 Field of a solenoid:</a:t>
            </a:r>
          </a:p>
          <a:p>
            <a:pPr algn="l">
              <a:spcBef>
                <a:spcPts val="1200"/>
              </a:spcBef>
              <a:spcAft>
                <a:spcPts val="1200"/>
              </a:spcAft>
            </a:pPr>
            <a:r>
              <a:rPr lang="en-US" i="1" dirty="0"/>
              <a:t>Example </a:t>
            </a:r>
            <a:r>
              <a:rPr lang="en-US" dirty="0"/>
              <a:t>28.10 Field of a toroidal solenoid:</a:t>
            </a:r>
          </a:p>
          <a:p>
            <a:pPr algn="l">
              <a:spcAft>
                <a:spcPts val="600"/>
              </a:spcAft>
            </a:pPr>
            <a:r>
              <a:rPr lang="en-US" i="1" dirty="0"/>
              <a:t>Test</a:t>
            </a:r>
            <a:r>
              <a:rPr lang="en-US" dirty="0"/>
              <a:t> 28.6,7 </a:t>
            </a:r>
          </a:p>
        </p:txBody>
      </p:sp>
      <p:graphicFrame>
        <p:nvGraphicFramePr>
          <p:cNvPr id="7" name="Object 6"/>
          <p:cNvGraphicFramePr>
            <a:graphicFrameLocks noChangeAspect="1"/>
          </p:cNvGraphicFramePr>
          <p:nvPr>
            <p:extLst>
              <p:ext uri="{D42A27DB-BD31-4B8C-83A1-F6EECF244321}">
                <p14:modId xmlns:p14="http://schemas.microsoft.com/office/powerpoint/2010/main" val="3816526496"/>
              </p:ext>
            </p:extLst>
          </p:nvPr>
        </p:nvGraphicFramePr>
        <p:xfrm>
          <a:off x="3727069" y="4413250"/>
          <a:ext cx="1001713" cy="368300"/>
        </p:xfrm>
        <a:graphic>
          <a:graphicData uri="http://schemas.openxmlformats.org/presentationml/2006/ole">
            <mc:AlternateContent xmlns:mc="http://schemas.openxmlformats.org/markup-compatibility/2006">
              <mc:Choice xmlns:v="urn:schemas-microsoft-com:vml" Requires="v">
                <p:oleObj name="Equation" r:id="rId3" imgW="622080" imgH="228600" progId="Equation.DSMT4">
                  <p:embed/>
                </p:oleObj>
              </mc:Choice>
              <mc:Fallback>
                <p:oleObj name="Equation" r:id="rId3" imgW="622080" imgH="228600" progId="Equation.DSMT4">
                  <p:embed/>
                  <p:pic>
                    <p:nvPicPr>
                      <p:cNvPr id="6" name="Object 5"/>
                      <p:cNvPicPr/>
                      <p:nvPr/>
                    </p:nvPicPr>
                    <p:blipFill>
                      <a:blip r:embed="rId4"/>
                      <a:stretch>
                        <a:fillRect/>
                      </a:stretch>
                    </p:blipFill>
                    <p:spPr>
                      <a:xfrm>
                        <a:off x="3727069" y="4413250"/>
                        <a:ext cx="1001713" cy="368300"/>
                      </a:xfrm>
                      <a:prstGeom prst="rect">
                        <a:avLst/>
                      </a:prstGeom>
                      <a:solidFill>
                        <a:srgbClr val="FFFFCC"/>
                      </a:solidFill>
                      <a:ln w="15875">
                        <a:solidFill>
                          <a:srgbClr val="0000FF"/>
                        </a:solidFill>
                      </a:ln>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733068601"/>
              </p:ext>
            </p:extLst>
          </p:nvPr>
        </p:nvGraphicFramePr>
        <p:xfrm>
          <a:off x="4640136" y="4877562"/>
          <a:ext cx="1104900" cy="633413"/>
        </p:xfrm>
        <a:graphic>
          <a:graphicData uri="http://schemas.openxmlformats.org/presentationml/2006/ole">
            <mc:AlternateContent xmlns:mc="http://schemas.openxmlformats.org/markup-compatibility/2006">
              <mc:Choice xmlns:v="urn:schemas-microsoft-com:vml" Requires="v">
                <p:oleObj name="Equation" r:id="rId5" imgW="685800" imgH="393480" progId="Equation.DSMT4">
                  <p:embed/>
                </p:oleObj>
              </mc:Choice>
              <mc:Fallback>
                <p:oleObj name="Equation" r:id="rId5" imgW="685800" imgH="393480" progId="Equation.DSMT4">
                  <p:embed/>
                  <p:pic>
                    <p:nvPicPr>
                      <p:cNvPr id="6" name="Object 5"/>
                      <p:cNvPicPr/>
                      <p:nvPr/>
                    </p:nvPicPr>
                    <p:blipFill>
                      <a:blip r:embed="rId6"/>
                      <a:stretch>
                        <a:fillRect/>
                      </a:stretch>
                    </p:blipFill>
                    <p:spPr>
                      <a:xfrm>
                        <a:off x="4640136" y="4877562"/>
                        <a:ext cx="1104900" cy="633413"/>
                      </a:xfrm>
                      <a:prstGeom prst="rect">
                        <a:avLst/>
                      </a:prstGeom>
                      <a:solidFill>
                        <a:srgbClr val="FFFFCC"/>
                      </a:solidFill>
                      <a:ln w="15875">
                        <a:solidFill>
                          <a:srgbClr val="0000FF"/>
                        </a:solidFill>
                      </a:ln>
                    </p:spPr>
                  </p:pic>
                </p:oleObj>
              </mc:Fallback>
            </mc:AlternateContent>
          </a:graphicData>
        </a:graphic>
      </p:graphicFrame>
    </p:spTree>
    <p:extLst>
      <p:ext uri="{BB962C8B-B14F-4D97-AF65-F5344CB8AC3E}">
        <p14:creationId xmlns:p14="http://schemas.microsoft.com/office/powerpoint/2010/main" val="31328067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B7CFCF79-3671-4295-B92C-83754C1C851C}" type="slidenum">
              <a:rPr lang="en-US"/>
              <a:pPr>
                <a:defRPr/>
              </a:pPr>
              <a:t>14</a:t>
            </a:fld>
            <a:endParaRPr lang="en-US"/>
          </a:p>
        </p:txBody>
      </p:sp>
      <p:sp>
        <p:nvSpPr>
          <p:cNvPr id="29699" name="Rectangle 4"/>
          <p:cNvSpPr>
            <a:spLocks noChangeArrowheads="1"/>
          </p:cNvSpPr>
          <p:nvPr/>
        </p:nvSpPr>
        <p:spPr bwMode="auto">
          <a:xfrm>
            <a:off x="509586" y="390525"/>
            <a:ext cx="3577781" cy="923330"/>
          </a:xfrm>
          <a:prstGeom prst="rect">
            <a:avLst/>
          </a:prstGeom>
          <a:noFill/>
          <a:ln w="19050">
            <a:solidFill>
              <a:srgbClr val="FF3300"/>
            </a:solidFill>
            <a:miter lim="800000"/>
            <a:headEnd/>
            <a:tailEnd/>
          </a:ln>
        </p:spPr>
        <p:txBody>
          <a:bodyPr wrap="square">
            <a:spAutoFit/>
          </a:bodyPr>
          <a:lstStyle/>
          <a:p>
            <a:pPr algn="l"/>
            <a:r>
              <a:rPr lang="en-US" b="1" dirty="0">
                <a:solidFill>
                  <a:srgbClr val="0000FF"/>
                </a:solidFill>
                <a:latin typeface="Arial" charset="0"/>
                <a:ea typeface="Arial Unicode MS" pitchFamily="34" charset="-128"/>
              </a:rPr>
              <a:t>Read: Ch28: 6-7</a:t>
            </a:r>
          </a:p>
          <a:p>
            <a:pPr algn="l"/>
            <a:r>
              <a:rPr lang="en-US" b="1" dirty="0">
                <a:solidFill>
                  <a:srgbClr val="FF0000"/>
                </a:solidFill>
                <a:latin typeface="Arial" charset="0"/>
              </a:rPr>
              <a:t>Homework: </a:t>
            </a:r>
            <a:r>
              <a:rPr lang="en-US" b="1" dirty="0">
                <a:solidFill>
                  <a:srgbClr val="0000FF"/>
                </a:solidFill>
                <a:latin typeface="Arial" charset="0"/>
              </a:rPr>
              <a:t>Ch28: 38,39,43,44</a:t>
            </a:r>
          </a:p>
          <a:p>
            <a:pPr algn="l"/>
            <a:r>
              <a:rPr lang="en-US" b="1" dirty="0">
                <a:solidFill>
                  <a:srgbClr val="FF0000"/>
                </a:solidFill>
                <a:latin typeface="Arial" charset="0"/>
              </a:rPr>
              <a:t>Due: November 14</a:t>
            </a:r>
          </a:p>
        </p:txBody>
      </p:sp>
    </p:spTree>
    <p:extLst>
      <p:ext uri="{BB962C8B-B14F-4D97-AF65-F5344CB8AC3E}">
        <p14:creationId xmlns:p14="http://schemas.microsoft.com/office/powerpoint/2010/main" val="1668421690"/>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spAutoFit/>
      </a:bodyPr>
      <a:lstStyle>
        <a:defPPr algn="l">
          <a:defRPr dirty="0"/>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arrow"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120921</TotalTime>
  <Words>760</Words>
  <Application>Microsoft Office PowerPoint</Application>
  <PresentationFormat>On-screen Show (4:3)</PresentationFormat>
  <Paragraphs>102</Paragraphs>
  <Slides>14</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19" baseType="lpstr">
      <vt:lpstr>Arial</vt:lpstr>
      <vt:lpstr>Symbol</vt:lpstr>
      <vt:lpstr>Times New Roman</vt:lpstr>
      <vt:lpstr>Default Design</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Western Illinois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pw103</dc:creator>
  <cp:lastModifiedBy>Pengqian Wang</cp:lastModifiedBy>
  <cp:revision>2014</cp:revision>
  <cp:lastPrinted>2017-01-04T16:34:42Z</cp:lastPrinted>
  <dcterms:created xsi:type="dcterms:W3CDTF">2006-08-25T03:15:15Z</dcterms:created>
  <dcterms:modified xsi:type="dcterms:W3CDTF">2025-10-22T18:55:53Z</dcterms:modified>
</cp:coreProperties>
</file>