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88" r:id="rId2"/>
    <p:sldId id="523" r:id="rId3"/>
    <p:sldId id="524" r:id="rId4"/>
    <p:sldId id="525" r:id="rId5"/>
    <p:sldId id="509" r:id="rId6"/>
    <p:sldId id="526" r:id="rId7"/>
    <p:sldId id="527" r:id="rId8"/>
    <p:sldId id="528" r:id="rId9"/>
    <p:sldId id="529" r:id="rId10"/>
    <p:sldId id="530" r:id="rId11"/>
    <p:sldId id="531" r:id="rId12"/>
    <p:sldId id="532" r:id="rId13"/>
    <p:sldId id="533" r:id="rId14"/>
    <p:sldId id="534" r:id="rId15"/>
    <p:sldId id="535" r:id="rId16"/>
    <p:sldId id="536" r:id="rId17"/>
    <p:sldId id="537" r:id="rId18"/>
    <p:sldId id="538" r:id="rId19"/>
  </p:sldIdLst>
  <p:sldSz cx="9144000" cy="6858000" type="screen4x3"/>
  <p:notesSz cx="7004050" cy="929005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CC"/>
    <a:srgbClr val="800080"/>
    <a:srgbClr val="336600"/>
    <a:srgbClr val="00CC00"/>
    <a:srgbClr val="990033"/>
    <a:srgbClr val="9900FF"/>
    <a:srgbClr val="0000CC"/>
    <a:srgbClr val="FF33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72" autoAdjust="0"/>
    <p:restoredTop sz="98544" autoAdjust="0"/>
  </p:normalViewPr>
  <p:slideViewPr>
    <p:cSldViewPr snapToGrid="0">
      <p:cViewPr>
        <p:scale>
          <a:sx n="90" d="100"/>
          <a:sy n="90" d="100"/>
        </p:scale>
        <p:origin x="1450" y="-26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3035088" cy="465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t" anchorCtr="0" compatLnSpc="1">
            <a:prstTxWarp prst="textNoShape">
              <a:avLst/>
            </a:prstTxWarp>
          </a:bodyPr>
          <a:lstStyle>
            <a:lvl1pPr algn="l" defTabSz="931692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7341" y="2"/>
            <a:ext cx="3035088" cy="465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t" anchorCtr="0" compatLnSpc="1">
            <a:prstTxWarp prst="textNoShape">
              <a:avLst/>
            </a:prstTxWarp>
          </a:bodyPr>
          <a:lstStyle>
            <a:lvl1pPr algn="r" defTabSz="931692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1850" cy="3482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405" y="4412493"/>
            <a:ext cx="5603240" cy="4180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3363"/>
            <a:ext cx="3035088" cy="465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b" anchorCtr="0" compatLnSpc="1">
            <a:prstTxWarp prst="textNoShape">
              <a:avLst/>
            </a:prstTxWarp>
          </a:bodyPr>
          <a:lstStyle>
            <a:lvl1pPr algn="l" defTabSz="931692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7341" y="8823363"/>
            <a:ext cx="3035088" cy="465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b" anchorCtr="0" compatLnSpc="1">
            <a:prstTxWarp prst="textNoShape">
              <a:avLst/>
            </a:prstTxWarp>
          </a:bodyPr>
          <a:lstStyle>
            <a:lvl1pPr algn="r" defTabSz="931692">
              <a:defRPr sz="1200">
                <a:latin typeface="Arial" charset="0"/>
              </a:defRPr>
            </a:lvl1pPr>
          </a:lstStyle>
          <a:p>
            <a:pPr>
              <a:defRPr/>
            </a:pPr>
            <a:fld id="{4235ECDD-4B40-4B40-8FAA-D1A4A8E49B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6960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88124A-F936-4FDF-B470-7110258EA8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EC6CDB-F77B-4E07-8CD8-6A77D70708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FDFA8D-FF0B-4107-B6B4-4ABCAE222A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6FFBB-01EB-4F95-900D-02AEEFD431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AC595-7421-40CA-B8A4-7B1E136CD7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2451D8-3864-4A1E-9E35-4BF447377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0B721F-2C59-4FF6-9858-7BC68F4656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A5738-A3FE-44AB-AEEE-F0D69F272C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D35D80-A2B7-487F-AEC8-BE2A58865C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FF01D-50F7-4613-B797-EF0F8409DC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D24249-244E-48EA-AAE6-1E9C236C27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7A8ED020-467A-4025-AFDB-90B0DAC104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wmf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image" Target="../media/image10.jpeg"/><Relationship Id="rId7" Type="http://schemas.openxmlformats.org/officeDocument/2006/relationships/image" Target="../media/image12.w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14.wmf"/><Relationship Id="rId5" Type="http://schemas.openxmlformats.org/officeDocument/2006/relationships/image" Target="../media/image11.wmf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13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oleObject" Target="../embeddings/oleObject9.bin"/><Relationship Id="rId7" Type="http://schemas.openxmlformats.org/officeDocument/2006/relationships/image" Target="../media/image20.wm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9.jpeg"/><Relationship Id="rId4" Type="http://schemas.openxmlformats.org/officeDocument/2006/relationships/image" Target="../media/image18.wmf"/><Relationship Id="rId9" Type="http://schemas.openxmlformats.org/officeDocument/2006/relationships/image" Target="../media/image21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image" Target="../media/image29.wmf"/><Relationship Id="rId3" Type="http://schemas.openxmlformats.org/officeDocument/2006/relationships/oleObject" Target="../embeddings/oleObject12.bin"/><Relationship Id="rId7" Type="http://schemas.openxmlformats.org/officeDocument/2006/relationships/image" Target="../media/image26.wmf"/><Relationship Id="rId12" Type="http://schemas.openxmlformats.org/officeDocument/2006/relationships/oleObject" Target="../embeddings/oleObject16.bin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28.wmf"/><Relationship Id="rId5" Type="http://schemas.openxmlformats.org/officeDocument/2006/relationships/image" Target="../media/image25.jpeg"/><Relationship Id="rId10" Type="http://schemas.openxmlformats.org/officeDocument/2006/relationships/oleObject" Target="../embeddings/oleObject15.bin"/><Relationship Id="rId4" Type="http://schemas.openxmlformats.org/officeDocument/2006/relationships/image" Target="../media/image24.wmf"/><Relationship Id="rId9" Type="http://schemas.openxmlformats.org/officeDocument/2006/relationships/image" Target="../media/image27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image" Target="../media/image30.wmf"/><Relationship Id="rId7" Type="http://schemas.openxmlformats.org/officeDocument/2006/relationships/oleObject" Target="../embeddings/oleObject19.bin"/><Relationship Id="rId12" Type="http://schemas.openxmlformats.org/officeDocument/2006/relationships/image" Target="../media/image35.wmf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wmf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8.bin"/><Relationship Id="rId10" Type="http://schemas.openxmlformats.org/officeDocument/2006/relationships/image" Target="../media/image34.wmf"/><Relationship Id="rId4" Type="http://schemas.openxmlformats.org/officeDocument/2006/relationships/image" Target="../media/image31.jpeg"/><Relationship Id="rId9" Type="http://schemas.openxmlformats.org/officeDocument/2006/relationships/oleObject" Target="../embeddings/oleObject20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image" Target="../media/image36.wmf"/><Relationship Id="rId7" Type="http://schemas.openxmlformats.org/officeDocument/2006/relationships/image" Target="../media/image38.wmf"/><Relationship Id="rId2" Type="http://schemas.openxmlformats.org/officeDocument/2006/relationships/oleObject" Target="../embeddings/oleObject22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4.bin"/><Relationship Id="rId11" Type="http://schemas.openxmlformats.org/officeDocument/2006/relationships/image" Target="../media/image41.jpeg"/><Relationship Id="rId5" Type="http://schemas.openxmlformats.org/officeDocument/2006/relationships/image" Target="../media/image37.wmf"/><Relationship Id="rId10" Type="http://schemas.openxmlformats.org/officeDocument/2006/relationships/image" Target="../media/image40.jpeg"/><Relationship Id="rId4" Type="http://schemas.openxmlformats.org/officeDocument/2006/relationships/oleObject" Target="../embeddings/oleObject23.bin"/><Relationship Id="rId9" Type="http://schemas.openxmlformats.org/officeDocument/2006/relationships/image" Target="../media/image39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17" t="17945"/>
          <a:stretch/>
        </p:blipFill>
        <p:spPr>
          <a:xfrm>
            <a:off x="4845225" y="3179353"/>
            <a:ext cx="3937423" cy="2949475"/>
          </a:xfrm>
          <a:prstGeom prst="rect">
            <a:avLst/>
          </a:prstGeom>
        </p:spPr>
      </p:pic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F9041-1CCA-4C78-A9CF-A6C1E80A420C}" type="slidenum">
              <a:rPr lang="en-US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304797" y="1366172"/>
            <a:ext cx="8266116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en-US" dirty="0">
                <a:solidFill>
                  <a:srgbClr val="0000FF"/>
                </a:solidFill>
              </a:rPr>
              <a:t>The fundamental nature of magnetism is the interaction of moving electric charges. </a:t>
            </a:r>
            <a:r>
              <a:rPr lang="en-US" dirty="0"/>
              <a:t>A moving charge creates a </a:t>
            </a:r>
            <a:r>
              <a:rPr lang="en-US" dirty="0">
                <a:solidFill>
                  <a:srgbClr val="0000FF"/>
                </a:solidFill>
              </a:rPr>
              <a:t>magnetic field</a:t>
            </a:r>
            <a:r>
              <a:rPr lang="en-US" dirty="0"/>
              <a:t>, which then exerts a force on any other moving charge located in the field. </a:t>
            </a:r>
            <a:r>
              <a:rPr lang="en-US" altLang="en-US" dirty="0"/>
              <a:t>In this chapter we </a:t>
            </a:r>
            <a:r>
              <a:rPr lang="en-US" altLang="en-US" u="sng" dirty="0"/>
              <a:t>assume the magnetic field is given</a:t>
            </a:r>
            <a:r>
              <a:rPr lang="en-US" altLang="en-US" dirty="0"/>
              <a:t>, and explore what force it exerts on a moving charge or a current. In the next chapter we explore how magnetic fields are created by moving charges and currents.</a:t>
            </a:r>
          </a:p>
        </p:txBody>
      </p:sp>
      <p:sp>
        <p:nvSpPr>
          <p:cNvPr id="8" name="Rectangle 7"/>
          <p:cNvSpPr/>
          <p:nvPr/>
        </p:nvSpPr>
        <p:spPr>
          <a:xfrm>
            <a:off x="304798" y="228005"/>
            <a:ext cx="86288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u="sng" dirty="0">
                <a:solidFill>
                  <a:srgbClr val="990000"/>
                </a:solidFill>
                <a:latin typeface="Arial" charset="0"/>
                <a:ea typeface="Arial Unicode MS" pitchFamily="34" charset="-128"/>
              </a:rPr>
              <a:t>Chapter 27 Magnetic Field and Magnetic Forces</a:t>
            </a:r>
          </a:p>
          <a:p>
            <a:pPr algn="l">
              <a:spcAft>
                <a:spcPts val="600"/>
              </a:spcAft>
            </a:pPr>
            <a:r>
              <a:rPr lang="en-US" sz="2000" b="1" u="sng" dirty="0">
                <a:solidFill>
                  <a:srgbClr val="660066"/>
                </a:solidFill>
                <a:latin typeface="Arial" charset="0"/>
              </a:rPr>
              <a:t>October 17 Magnetic Field</a:t>
            </a:r>
          </a:p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  <a:latin typeface="+mn-lt"/>
              </a:rPr>
              <a:t>27.2 Magnetic field</a:t>
            </a: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2261286"/>
              </p:ext>
            </p:extLst>
          </p:nvPr>
        </p:nvGraphicFramePr>
        <p:xfrm>
          <a:off x="439865" y="3874271"/>
          <a:ext cx="1117600" cy="300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11000" imgH="190440" progId="Equation.DSMT4">
                  <p:embed/>
                </p:oleObj>
              </mc:Choice>
              <mc:Fallback>
                <p:oleObj name="Equation" r:id="rId3" imgW="711000" imgH="190440" progId="Equation.DSMT4">
                  <p:embed/>
                  <p:pic>
                    <p:nvPicPr>
                      <p:cNvPr id="18" name="Object 1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9865" y="3874271"/>
                        <a:ext cx="1117600" cy="30003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5"/>
          <p:cNvSpPr/>
          <p:nvPr/>
        </p:nvSpPr>
        <p:spPr>
          <a:xfrm>
            <a:off x="304796" y="2843500"/>
            <a:ext cx="4605859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Magnetic forces on moving charges:</a:t>
            </a:r>
          </a:p>
          <a:p>
            <a:pPr algn="l"/>
            <a:r>
              <a:rPr lang="en-US" altLang="en-US" dirty="0"/>
              <a:t>By experiments, the magnetic force on a charge </a:t>
            </a:r>
            <a:r>
              <a:rPr lang="en-US" altLang="en-US" i="1" dirty="0"/>
              <a:t>q</a:t>
            </a:r>
            <a:r>
              <a:rPr lang="en-US" altLang="en-US" dirty="0"/>
              <a:t> moving with velocity </a:t>
            </a:r>
            <a:r>
              <a:rPr lang="en-US" altLang="en-US" b="1" dirty="0"/>
              <a:t>v</a:t>
            </a:r>
            <a:r>
              <a:rPr lang="en-US" altLang="en-US" dirty="0"/>
              <a:t> is</a:t>
            </a:r>
            <a:endParaRPr lang="en-US" b="1" u="sng" dirty="0">
              <a:solidFill>
                <a:srgbClr val="80008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4796" y="4204805"/>
            <a:ext cx="4422652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The direction of </a:t>
            </a:r>
            <a:r>
              <a:rPr lang="en-US" b="1" dirty="0"/>
              <a:t>F</a:t>
            </a:r>
            <a:r>
              <a:rPr lang="en-US" dirty="0"/>
              <a:t> follows the right-hand-rule.</a:t>
            </a:r>
            <a:r>
              <a:rPr lang="en-US" b="1" dirty="0"/>
              <a:t> F</a:t>
            </a:r>
            <a:r>
              <a:rPr lang="en-US" dirty="0"/>
              <a:t> is perpendicular to the plane that contains </a:t>
            </a:r>
            <a:r>
              <a:rPr lang="en-US" b="1" dirty="0"/>
              <a:t>v</a:t>
            </a:r>
            <a:r>
              <a:rPr lang="en-US" dirty="0"/>
              <a:t> and </a:t>
            </a:r>
            <a:r>
              <a:rPr lang="en-US" b="1" dirty="0"/>
              <a:t>B</a:t>
            </a:r>
            <a:r>
              <a:rPr lang="en-US" dirty="0"/>
              <a:t>.</a:t>
            </a:r>
            <a:r>
              <a:rPr lang="en-US" b="1" dirty="0"/>
              <a:t> F</a:t>
            </a:r>
            <a:r>
              <a:rPr lang="en-US" dirty="0"/>
              <a:t> reverses its direction if anyone of </a:t>
            </a:r>
            <a:r>
              <a:rPr lang="en-US" i="1" dirty="0"/>
              <a:t>q</a:t>
            </a:r>
            <a:r>
              <a:rPr lang="en-US" dirty="0"/>
              <a:t>, </a:t>
            </a:r>
            <a:r>
              <a:rPr lang="en-US" i="1" dirty="0"/>
              <a:t>v</a:t>
            </a:r>
            <a:r>
              <a:rPr lang="en-US" dirty="0"/>
              <a:t>, or </a:t>
            </a:r>
            <a:r>
              <a:rPr lang="en-US" i="1" dirty="0"/>
              <a:t>B</a:t>
            </a:r>
            <a:r>
              <a:rPr lang="en-US" dirty="0"/>
              <a:t> is reversed.</a:t>
            </a:r>
          </a:p>
          <a:p>
            <a:pPr marL="173038" indent="-173038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The magnitude of </a:t>
            </a:r>
            <a:r>
              <a:rPr lang="en-US" b="1" dirty="0"/>
              <a:t>F</a:t>
            </a:r>
            <a:r>
              <a:rPr lang="en-US" dirty="0"/>
              <a:t> is </a:t>
            </a:r>
            <a:r>
              <a:rPr lang="en-US" i="1" dirty="0"/>
              <a:t>F </a:t>
            </a:r>
            <a:r>
              <a:rPr lang="en-US" dirty="0"/>
              <a:t>= |</a:t>
            </a:r>
            <a:r>
              <a:rPr lang="en-US" i="1" dirty="0"/>
              <a:t>q|vB </a:t>
            </a:r>
            <a:r>
              <a:rPr lang="en-US" dirty="0"/>
              <a:t>sin</a:t>
            </a:r>
            <a:r>
              <a:rPr lang="en-US" i="1" dirty="0">
                <a:latin typeface="Symbol" panose="05050102010706020507" pitchFamily="18" charset="2"/>
              </a:rPr>
              <a:t>f </a:t>
            </a:r>
            <a:r>
              <a:rPr lang="en-US" dirty="0">
                <a:cs typeface="Times New Roman" panose="02020603050405020304" pitchFamily="18" charset="0"/>
              </a:rPr>
              <a:t>= |</a:t>
            </a:r>
            <a:r>
              <a:rPr lang="en-US" i="1" dirty="0">
                <a:cs typeface="Times New Roman" panose="02020603050405020304" pitchFamily="18" charset="0"/>
              </a:rPr>
              <a:t>q</a:t>
            </a:r>
            <a:r>
              <a:rPr lang="en-US" dirty="0">
                <a:cs typeface="Times New Roman" panose="02020603050405020304" pitchFamily="18" charset="0"/>
              </a:rPr>
              <a:t>|</a:t>
            </a:r>
            <a:r>
              <a:rPr lang="en-US" i="1" dirty="0">
                <a:cs typeface="Times New Roman" panose="02020603050405020304" pitchFamily="18" charset="0"/>
              </a:rPr>
              <a:t>vB</a:t>
            </a:r>
            <a:r>
              <a:rPr lang="en-US" baseline="-25000" dirty="0">
                <a:cs typeface="Times New Roman" panose="02020603050405020304" pitchFamily="18" charset="0"/>
              </a:rPr>
              <a:t>┴</a:t>
            </a:r>
            <a:r>
              <a:rPr lang="en-US" dirty="0"/>
              <a:t>. It vanishes when </a:t>
            </a:r>
            <a:r>
              <a:rPr lang="en-US" b="1" dirty="0"/>
              <a:t>v</a:t>
            </a:r>
            <a:r>
              <a:rPr lang="en-US" dirty="0"/>
              <a:t> is parallel to </a:t>
            </a:r>
            <a:r>
              <a:rPr lang="en-US" b="1" dirty="0"/>
              <a:t>B</a:t>
            </a:r>
            <a:r>
              <a:rPr lang="en-US" dirty="0"/>
              <a:t>. It is maximized when </a:t>
            </a:r>
            <a:r>
              <a:rPr lang="en-US" b="1" dirty="0"/>
              <a:t>v</a:t>
            </a:r>
            <a:r>
              <a:rPr lang="en-US" dirty="0"/>
              <a:t> is perpendicular to </a:t>
            </a:r>
            <a:r>
              <a:rPr lang="en-US" b="1" dirty="0"/>
              <a:t>B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23668" y="235758"/>
            <a:ext cx="8363716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dirty="0"/>
              <a:t>The SI unit of the magnetic field </a:t>
            </a:r>
            <a:r>
              <a:rPr lang="en-US" b="1" dirty="0"/>
              <a:t>B</a:t>
            </a:r>
            <a:r>
              <a:rPr lang="en-US" dirty="0"/>
              <a:t> is </a:t>
            </a:r>
            <a:r>
              <a:rPr lang="en-US" dirty="0">
                <a:solidFill>
                  <a:srgbClr val="0000FF"/>
                </a:solidFill>
              </a:rPr>
              <a:t>tesla</a:t>
            </a:r>
            <a:r>
              <a:rPr lang="en-US" dirty="0"/>
              <a:t> (T), 1 T = 1N/</a:t>
            </a:r>
            <a:r>
              <a:rPr lang="en-US" dirty="0" err="1"/>
              <a:t>A·m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In practice we also use </a:t>
            </a:r>
            <a:r>
              <a:rPr lang="en-US" dirty="0">
                <a:solidFill>
                  <a:srgbClr val="0000FF"/>
                </a:solidFill>
              </a:rPr>
              <a:t>gauss</a:t>
            </a:r>
            <a:r>
              <a:rPr lang="en-US" dirty="0"/>
              <a:t> (G). 1 G =10</a:t>
            </a:r>
            <a:r>
              <a:rPr lang="en-US" baseline="30000" dirty="0"/>
              <a:t>-4</a:t>
            </a:r>
            <a:r>
              <a:rPr lang="en-US" dirty="0"/>
              <a:t> T.</a:t>
            </a:r>
          </a:p>
          <a:p>
            <a:pPr algn="l">
              <a:spcAft>
                <a:spcPts val="600"/>
              </a:spcAft>
            </a:pPr>
            <a:r>
              <a:rPr lang="en-US" dirty="0"/>
              <a:t>It is </a:t>
            </a:r>
            <a:r>
              <a:rPr lang="en-US" i="1" dirty="0"/>
              <a:t>un</a:t>
            </a:r>
            <a:r>
              <a:rPr lang="en-US" dirty="0"/>
              <a:t>fortunate that historically </a:t>
            </a:r>
            <a:r>
              <a:rPr lang="en-US" b="1" dirty="0"/>
              <a:t>B</a:t>
            </a:r>
            <a:r>
              <a:rPr lang="en-US" dirty="0"/>
              <a:t> is given the name “magnetic induction”, and another quantity (</a:t>
            </a:r>
            <a:r>
              <a:rPr lang="en-US" b="1" dirty="0"/>
              <a:t>H</a:t>
            </a:r>
            <a:r>
              <a:rPr lang="en-US" dirty="0"/>
              <a:t>) is given the name “magnetic field”.</a:t>
            </a:r>
          </a:p>
          <a:p>
            <a:pPr algn="l">
              <a:spcAft>
                <a:spcPts val="600"/>
              </a:spcAft>
            </a:pPr>
            <a:r>
              <a:rPr lang="en-US" dirty="0"/>
              <a:t>When a charged particle moves in a space where both electric and magnetic fields are</a:t>
            </a:r>
          </a:p>
          <a:p>
            <a:pPr algn="l"/>
            <a:r>
              <a:rPr lang="en-US" dirty="0"/>
              <a:t>present, the total force exerted on the charge is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5871527"/>
              </p:ext>
            </p:extLst>
          </p:nvPr>
        </p:nvGraphicFramePr>
        <p:xfrm>
          <a:off x="4857750" y="1864733"/>
          <a:ext cx="1695450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79280" imgH="203040" progId="Equation.DSMT4">
                  <p:embed/>
                </p:oleObj>
              </mc:Choice>
              <mc:Fallback>
                <p:oleObj name="Equation" r:id="rId2" imgW="1079280" imgH="20304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857750" y="1864733"/>
                        <a:ext cx="1695450" cy="3190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379468" y="2376703"/>
            <a:ext cx="4294636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i="1" dirty="0"/>
              <a:t>Example </a:t>
            </a:r>
            <a:r>
              <a:rPr lang="en-US" dirty="0"/>
              <a:t>27.1 Magnetic force on a proton</a:t>
            </a:r>
          </a:p>
          <a:p>
            <a:pPr algn="l">
              <a:spcAft>
                <a:spcPts val="600"/>
              </a:spcAft>
            </a:pPr>
            <a:r>
              <a:rPr lang="en-US" i="1" dirty="0"/>
              <a:t>Test</a:t>
            </a:r>
            <a:r>
              <a:rPr lang="en-US" dirty="0"/>
              <a:t> 27.2 </a:t>
            </a:r>
          </a:p>
        </p:txBody>
      </p:sp>
      <p:sp>
        <p:nvSpPr>
          <p:cNvPr id="10" name="Rectangle 9"/>
          <p:cNvSpPr/>
          <p:nvPr/>
        </p:nvSpPr>
        <p:spPr>
          <a:xfrm>
            <a:off x="359660" y="3255764"/>
            <a:ext cx="86288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  <a:latin typeface="+mn-lt"/>
              </a:rPr>
              <a:t>27.3 Magnetic field lines and magnetic flux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59660" y="3691776"/>
            <a:ext cx="5218180" cy="2662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dirty="0"/>
              <a:t>The magnetic field can be represented by </a:t>
            </a:r>
            <a:r>
              <a:rPr lang="en-US" dirty="0">
                <a:solidFill>
                  <a:srgbClr val="0000FF"/>
                </a:solidFill>
              </a:rPr>
              <a:t>magnetic field lines</a:t>
            </a:r>
            <a:r>
              <a:rPr lang="en-US" dirty="0"/>
              <a:t>. On any point of a field line, the line is always </a:t>
            </a:r>
            <a:r>
              <a:rPr lang="en-US" u="sng" dirty="0"/>
              <a:t>tangent to the magnetic field vector</a:t>
            </a:r>
            <a:r>
              <a:rPr lang="en-US" dirty="0"/>
              <a:t> at that point.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FF"/>
                </a:solidFill>
              </a:rPr>
              <a:t>Outside a magnet, the magnetic field lines point away from the N pole and toward the S pole. Inside a magnet, they point from S to N.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Field lines never intersect.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en-US" dirty="0"/>
              <a:t>Magnetic field lines are </a:t>
            </a:r>
            <a:r>
              <a:rPr lang="en-US" altLang="en-US" i="1" dirty="0"/>
              <a:t>not</a:t>
            </a:r>
            <a:r>
              <a:rPr lang="en-US" altLang="en-US" dirty="0"/>
              <a:t> lines of magnetic force.</a:t>
            </a:r>
            <a:endParaRPr lang="en-US" dirty="0"/>
          </a:p>
        </p:txBody>
      </p:sp>
      <p:pic>
        <p:nvPicPr>
          <p:cNvPr id="12" name="Picture 11" descr="27_11_Figure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840" y="2584764"/>
            <a:ext cx="3216769" cy="3660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999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27_13_Figu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47" y="1555798"/>
            <a:ext cx="7318249" cy="4927552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57199" y="434434"/>
            <a:ext cx="8357617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i="1" dirty="0">
                <a:solidFill>
                  <a:srgbClr val="0000FF"/>
                </a:solidFill>
              </a:rPr>
              <a:t>Figure</a:t>
            </a:r>
            <a:r>
              <a:rPr lang="en-US" b="1" dirty="0">
                <a:solidFill>
                  <a:srgbClr val="0000FF"/>
                </a:solidFill>
              </a:rPr>
              <a:t> 27.13 </a:t>
            </a:r>
            <a:r>
              <a:rPr lang="en-US" dirty="0"/>
              <a:t>Magnetic field lines produced by some common sources of magnetic field. </a:t>
            </a:r>
          </a:p>
          <a:p>
            <a:pPr algn="l">
              <a:spcAft>
                <a:spcPts val="600"/>
              </a:spcAft>
            </a:pPr>
            <a:r>
              <a:rPr lang="en-US" dirty="0"/>
              <a:t>To represent a field coming out of or going into the plane of the paper, we use </a:t>
            </a:r>
            <a:r>
              <a:rPr lang="en-US" dirty="0">
                <a:solidFill>
                  <a:srgbClr val="0000FF"/>
                </a:solidFill>
              </a:rPr>
              <a:t>dots and crosses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5566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84632" y="2447530"/>
            <a:ext cx="8403336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dirty="0"/>
              <a:t>No magnetic monopole (magnetic charge) has ever been observed. Every field line that enters a closed surface must also exit from it.</a:t>
            </a:r>
          </a:p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0000FF"/>
                </a:solidFill>
              </a:rPr>
              <a:t>Gauss’s law for magnetism</a:t>
            </a:r>
            <a:r>
              <a:rPr lang="en-US" dirty="0"/>
              <a:t>:</a:t>
            </a:r>
          </a:p>
          <a:p>
            <a:pPr algn="l">
              <a:spcAft>
                <a:spcPts val="600"/>
              </a:spcAft>
            </a:pPr>
            <a:r>
              <a:rPr lang="en-US" altLang="en-US" dirty="0"/>
              <a:t>The magnetic flux through any </a:t>
            </a:r>
            <a:r>
              <a:rPr lang="en-US" altLang="en-US" i="1" dirty="0"/>
              <a:t>closed surface </a:t>
            </a:r>
            <a:r>
              <a:rPr lang="en-US" altLang="en-US" dirty="0"/>
              <a:t>is zero.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8762152"/>
              </p:ext>
            </p:extLst>
          </p:nvPr>
        </p:nvGraphicFramePr>
        <p:xfrm>
          <a:off x="611189" y="3937189"/>
          <a:ext cx="1257300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99920" imgH="304560" progId="Equation.DSMT4">
                  <p:embed/>
                </p:oleObj>
              </mc:Choice>
              <mc:Fallback>
                <p:oleObj name="Equation" r:id="rId2" imgW="799920" imgH="304560" progId="Equation.DSMT4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11189" y="3937189"/>
                        <a:ext cx="1257300" cy="47942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484632" y="271989"/>
            <a:ext cx="4572000" cy="21082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Magnetic flux:</a:t>
            </a:r>
          </a:p>
          <a:p>
            <a:pPr algn="l"/>
            <a:r>
              <a:rPr lang="en-US" altLang="en-US" dirty="0"/>
              <a:t>Magnetic flux is defined similarly as we did for electric flux:</a:t>
            </a:r>
          </a:p>
          <a:p>
            <a:pPr algn="l"/>
            <a:endParaRPr lang="en-US" altLang="en-US" dirty="0"/>
          </a:p>
          <a:p>
            <a:pPr algn="l"/>
            <a:endParaRPr lang="en-US" altLang="en-US" dirty="0"/>
          </a:p>
          <a:p>
            <a:pPr algn="l"/>
            <a:r>
              <a:rPr lang="en-US" dirty="0"/>
              <a:t>The SI unit of the magnetic flux is weber (</a:t>
            </a:r>
            <a:r>
              <a:rPr lang="en-US" dirty="0" err="1"/>
              <a:t>Wb</a:t>
            </a:r>
            <a:r>
              <a:rPr lang="en-US" dirty="0"/>
              <a:t>). </a:t>
            </a:r>
          </a:p>
          <a:p>
            <a:pPr algn="l"/>
            <a:r>
              <a:rPr lang="en-US" dirty="0"/>
              <a:t>1 </a:t>
            </a:r>
            <a:r>
              <a:rPr lang="en-US" dirty="0" err="1"/>
              <a:t>Wb</a:t>
            </a:r>
            <a:r>
              <a:rPr lang="en-US" dirty="0"/>
              <a:t> = 1 T ∙ m</a:t>
            </a:r>
            <a:r>
              <a:rPr lang="en-US" baseline="30000" dirty="0"/>
              <a:t>2</a:t>
            </a:r>
            <a:r>
              <a:rPr lang="en-US" dirty="0"/>
              <a:t>.</a:t>
            </a:r>
            <a:endParaRPr lang="en-US" alt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8163264"/>
              </p:ext>
            </p:extLst>
          </p:nvPr>
        </p:nvGraphicFramePr>
        <p:xfrm>
          <a:off x="611189" y="1233112"/>
          <a:ext cx="2692400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14320" imgH="304560" progId="Equation.DSMT4">
                  <p:embed/>
                </p:oleObj>
              </mc:Choice>
              <mc:Fallback>
                <p:oleObj name="Equation" r:id="rId4" imgW="1714320" imgH="304560" progId="Equation.DSMT4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11189" y="1233112"/>
                        <a:ext cx="2692400" cy="47942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70"/>
          <a:stretch/>
        </p:blipFill>
        <p:spPr>
          <a:xfrm>
            <a:off x="5683953" y="328861"/>
            <a:ext cx="2456750" cy="205139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84632" y="4656176"/>
            <a:ext cx="8043676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i="1" dirty="0"/>
              <a:t>Example </a:t>
            </a:r>
            <a:r>
              <a:rPr lang="en-US" dirty="0"/>
              <a:t>27.2 magnetic flux calculations</a:t>
            </a:r>
          </a:p>
          <a:p>
            <a:pPr algn="l">
              <a:spcAft>
                <a:spcPts val="600"/>
              </a:spcAft>
            </a:pPr>
            <a:r>
              <a:rPr lang="en-US" i="1" dirty="0"/>
              <a:t>Test</a:t>
            </a:r>
            <a:r>
              <a:rPr lang="en-US" dirty="0"/>
              <a:t> 27.3 </a:t>
            </a:r>
          </a:p>
        </p:txBody>
      </p:sp>
    </p:spTree>
    <p:extLst>
      <p:ext uri="{BB962C8B-B14F-4D97-AF65-F5344CB8AC3E}">
        <p14:creationId xmlns:p14="http://schemas.microsoft.com/office/powerpoint/2010/main" val="3642129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CFCF79-3671-4295-B92C-83754C1C851C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509587" y="390525"/>
            <a:ext cx="3278642" cy="92333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FF"/>
                </a:solidFill>
                <a:latin typeface="Arial" charset="0"/>
                <a:ea typeface="Arial Unicode MS" pitchFamily="34" charset="-128"/>
              </a:rPr>
              <a:t>Read: Ch27: 1-3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Homework: 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Ch27: 3,8,9,11 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Due: October 24</a:t>
            </a:r>
          </a:p>
        </p:txBody>
      </p:sp>
    </p:spTree>
    <p:extLst>
      <p:ext uri="{BB962C8B-B14F-4D97-AF65-F5344CB8AC3E}">
        <p14:creationId xmlns:p14="http://schemas.microsoft.com/office/powerpoint/2010/main" val="230883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868" y="4078319"/>
            <a:ext cx="2673775" cy="2405031"/>
          </a:xfrm>
          <a:prstGeom prst="rect">
            <a:avLst/>
          </a:prstGeom>
        </p:spPr>
      </p:pic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F9041-1CCA-4C78-A9CF-A6C1E80A420C}" type="slidenum">
              <a:rPr lang="en-US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304795" y="982058"/>
            <a:ext cx="5254757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CA" altLang="en-US" dirty="0"/>
              <a:t>When a charged particle moves in a magnetic field, the magnetic force is always perpendicular to its velocity. Therefore, </a:t>
            </a:r>
            <a:r>
              <a:rPr lang="en-CA" altLang="en-US" dirty="0">
                <a:solidFill>
                  <a:srgbClr val="0000FF"/>
                </a:solidFill>
              </a:rPr>
              <a:t>magnetic force cannot change the speed (the magnitude of velocity) of a particle</a:t>
            </a:r>
            <a:r>
              <a:rPr lang="en-CA" altLang="en-US" dirty="0"/>
              <a:t>. </a:t>
            </a:r>
            <a:r>
              <a:rPr lang="en-CA" altLang="en-US" b="1" dirty="0">
                <a:solidFill>
                  <a:srgbClr val="0000FF"/>
                </a:solidFill>
              </a:rPr>
              <a:t>Magnetic force won’t do work to a particle</a:t>
            </a:r>
            <a:r>
              <a:rPr lang="en-CA" altLang="en-US" dirty="0">
                <a:solidFill>
                  <a:srgbClr val="0000FF"/>
                </a:solidFill>
              </a:rPr>
              <a:t>.</a:t>
            </a:r>
          </a:p>
          <a:p>
            <a:pPr algn="l"/>
            <a:r>
              <a:rPr lang="en-US" dirty="0"/>
              <a:t>A charge moving at right angles to a uniform </a:t>
            </a:r>
            <a:r>
              <a:rPr lang="en-US" b="1" dirty="0"/>
              <a:t>B</a:t>
            </a:r>
            <a:r>
              <a:rPr lang="en-US" dirty="0"/>
              <a:t> field moves in a circle at constant speed. The magnetic force acts as the centripetal force. </a:t>
            </a:r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>
              <a:spcAft>
                <a:spcPts val="600"/>
              </a:spcAft>
            </a:pPr>
            <a:r>
              <a:rPr lang="en-US" dirty="0"/>
              <a:t>The angular speed (angular frequency,</a:t>
            </a:r>
            <a:br>
              <a:rPr lang="en-US" dirty="0"/>
            </a:br>
            <a:r>
              <a:rPr lang="en-US" dirty="0"/>
              <a:t>cyclotron frequency) of the motion is</a:t>
            </a:r>
          </a:p>
          <a:p>
            <a:pPr algn="l"/>
            <a:r>
              <a:rPr lang="en-US" altLang="en-US" dirty="0"/>
              <a:t>If the particle has velocity components parallel the </a:t>
            </a:r>
            <a:r>
              <a:rPr lang="en-US" altLang="en-US" b="1" dirty="0"/>
              <a:t>B</a:t>
            </a:r>
            <a:r>
              <a:rPr lang="en-US" altLang="en-US" dirty="0"/>
              <a:t> field, its path is a helix: </a:t>
            </a:r>
            <a:endParaRPr lang="en-CA" altLang="en-US" dirty="0">
              <a:solidFill>
                <a:srgbClr val="0000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4798" y="228005"/>
            <a:ext cx="8628889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2000" b="1" u="sng" dirty="0">
                <a:solidFill>
                  <a:srgbClr val="660066"/>
                </a:solidFill>
                <a:latin typeface="Arial" charset="0"/>
              </a:rPr>
              <a:t>October 20 Particles in Magnetic Field</a:t>
            </a:r>
          </a:p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  <a:latin typeface="+mn-lt"/>
              </a:rPr>
              <a:t>27.4 Motion of charged particles in a magnetic field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05"/>
          <a:stretch/>
        </p:blipFill>
        <p:spPr>
          <a:xfrm>
            <a:off x="5879592" y="1040288"/>
            <a:ext cx="2624328" cy="2917335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355596" y="3267403"/>
            <a:ext cx="2654301" cy="729103"/>
            <a:chOff x="406463" y="2828718"/>
            <a:chExt cx="2654301" cy="729103"/>
          </a:xfrm>
        </p:grpSpPr>
        <p:graphicFrame>
          <p:nvGraphicFramePr>
            <p:cNvPr id="12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90244698"/>
                </p:ext>
              </p:extLst>
            </p:nvPr>
          </p:nvGraphicFramePr>
          <p:xfrm>
            <a:off x="406463" y="2828718"/>
            <a:ext cx="2654301" cy="698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688760" imgH="444240" progId="Equation.DSMT4">
                    <p:embed/>
                  </p:oleObj>
                </mc:Choice>
                <mc:Fallback>
                  <p:oleObj name="Equation" r:id="rId4" imgW="1688760" imgH="444240" progId="Equation.DSMT4">
                    <p:embed/>
                    <p:pic>
                      <p:nvPicPr>
                        <p:cNvPr id="4" name="Object 3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406463" y="2828718"/>
                          <a:ext cx="2654301" cy="698500"/>
                        </a:xfrm>
                        <a:prstGeom prst="rect">
                          <a:avLst/>
                        </a:prstGeom>
                        <a:noFill/>
                        <a:ln w="1587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51391595"/>
                </p:ext>
              </p:extLst>
            </p:nvPr>
          </p:nvGraphicFramePr>
          <p:xfrm>
            <a:off x="2262251" y="2899008"/>
            <a:ext cx="798513" cy="658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507960" imgH="419040" progId="Equation.DSMT4">
                    <p:embed/>
                  </p:oleObj>
                </mc:Choice>
                <mc:Fallback>
                  <p:oleObj name="Equation" r:id="rId6" imgW="507960" imgH="419040" progId="Equation.DSMT4">
                    <p:embed/>
                    <p:pic>
                      <p:nvPicPr>
                        <p:cNvPr id="12" name="Object 11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2262251" y="2899008"/>
                          <a:ext cx="798513" cy="658813"/>
                        </a:xfrm>
                        <a:prstGeom prst="rect">
                          <a:avLst/>
                        </a:prstGeom>
                        <a:solidFill>
                          <a:srgbClr val="FFFFCC"/>
                        </a:solidFill>
                        <a:ln w="15875">
                          <a:solidFill>
                            <a:srgbClr val="0000FF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7828880"/>
              </p:ext>
            </p:extLst>
          </p:nvPr>
        </p:nvGraphicFramePr>
        <p:xfrm>
          <a:off x="4048061" y="4058652"/>
          <a:ext cx="1316037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38080" imgH="393480" progId="Equation.DSMT4">
                  <p:embed/>
                </p:oleObj>
              </mc:Choice>
              <mc:Fallback>
                <p:oleObj name="Equation" r:id="rId8" imgW="838080" imgH="393480" progId="Equation.DSMT4">
                  <p:embed/>
                  <p:pic>
                    <p:nvPicPr>
                      <p:cNvPr id="12" name="Object 1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048061" y="4058652"/>
                        <a:ext cx="1316037" cy="619125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3383792"/>
              </p:ext>
            </p:extLst>
          </p:nvPr>
        </p:nvGraphicFramePr>
        <p:xfrm>
          <a:off x="355596" y="5291540"/>
          <a:ext cx="3152775" cy="658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006280" imgH="419040" progId="Equation.DSMT4">
                  <p:embed/>
                </p:oleObj>
              </mc:Choice>
              <mc:Fallback>
                <p:oleObj name="Equation" r:id="rId10" imgW="2006280" imgH="419040" progId="Equation.DSMT4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55596" y="5291540"/>
                        <a:ext cx="3152775" cy="658812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06676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93776" y="407015"/>
            <a:ext cx="8458200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u="sng" dirty="0"/>
              <a:t>Examples of the motion of charged particles in magnetic field:</a:t>
            </a:r>
          </a:p>
          <a:p>
            <a:pPr algn="l"/>
            <a:r>
              <a:rPr lang="en-US" dirty="0"/>
              <a:t>	Northern lights 				Electron-positron generation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49"/>
          <a:stretch/>
        </p:blipFill>
        <p:spPr>
          <a:xfrm>
            <a:off x="563880" y="1087213"/>
            <a:ext cx="4346448" cy="20341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761" y="1126110"/>
            <a:ext cx="1938527" cy="199521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93776" y="3287648"/>
            <a:ext cx="80436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i="1" dirty="0"/>
              <a:t>Example </a:t>
            </a:r>
            <a:r>
              <a:rPr lang="en-US" dirty="0"/>
              <a:t>27.3 Electron motion in a magnetron</a:t>
            </a:r>
          </a:p>
          <a:p>
            <a:pPr algn="l">
              <a:spcAft>
                <a:spcPts val="600"/>
              </a:spcAft>
            </a:pPr>
            <a:r>
              <a:rPr lang="en-US" i="1" dirty="0"/>
              <a:t>Example </a:t>
            </a:r>
            <a:r>
              <a:rPr lang="en-US" dirty="0"/>
              <a:t>27.4 Helical particle motion in a magnetic field</a:t>
            </a:r>
          </a:p>
          <a:p>
            <a:pPr algn="l">
              <a:spcAft>
                <a:spcPts val="600"/>
              </a:spcAft>
            </a:pPr>
            <a:r>
              <a:rPr lang="en-US" i="1" dirty="0"/>
              <a:t>Test</a:t>
            </a:r>
            <a:r>
              <a:rPr lang="en-US" dirty="0"/>
              <a:t> 27.4 </a:t>
            </a:r>
          </a:p>
        </p:txBody>
      </p:sp>
    </p:spTree>
    <p:extLst>
      <p:ext uri="{BB962C8B-B14F-4D97-AF65-F5344CB8AC3E}">
        <p14:creationId xmlns:p14="http://schemas.microsoft.com/office/powerpoint/2010/main" val="2522599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CFCF79-3671-4295-B92C-83754C1C851C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509587" y="390525"/>
            <a:ext cx="3193733" cy="92333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FF"/>
                </a:solidFill>
                <a:latin typeface="Arial" charset="0"/>
                <a:ea typeface="Arial Unicode MS" pitchFamily="34" charset="-128"/>
              </a:rPr>
              <a:t>Read: Ch27: 4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Homework: 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Ch27: 16,20,22 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Due: October 31</a:t>
            </a:r>
          </a:p>
        </p:txBody>
      </p:sp>
    </p:spTree>
    <p:extLst>
      <p:ext uri="{BB962C8B-B14F-4D97-AF65-F5344CB8AC3E}">
        <p14:creationId xmlns:p14="http://schemas.microsoft.com/office/powerpoint/2010/main" val="927088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319" y="3735173"/>
            <a:ext cx="4537431" cy="2249297"/>
          </a:xfrm>
          <a:prstGeom prst="rect">
            <a:avLst/>
          </a:prstGeom>
        </p:spPr>
      </p:pic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F9041-1CCA-4C78-A9CF-A6C1E80A420C}" type="slidenum">
              <a:rPr lang="en-US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304794" y="982058"/>
            <a:ext cx="5775965" cy="2385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altLang="en-US" b="1" u="sng" dirty="0">
                <a:solidFill>
                  <a:srgbClr val="0000FF"/>
                </a:solidFill>
              </a:rPr>
              <a:t>Velocity selector:</a:t>
            </a:r>
            <a:endParaRPr lang="en-US" b="1" u="sng" dirty="0">
              <a:solidFill>
                <a:srgbClr val="0000FF"/>
              </a:solidFill>
            </a:endParaRPr>
          </a:p>
          <a:p>
            <a:pPr algn="l"/>
            <a:r>
              <a:rPr lang="en-US" dirty="0"/>
              <a:t>A velocity selector uses perpendicular electric and magnetic fields to select particles of a specific speed from a beam. </a:t>
            </a:r>
          </a:p>
          <a:p>
            <a:pPr algn="l"/>
            <a:r>
              <a:rPr lang="en-US" dirty="0"/>
              <a:t>For a particular value of </a:t>
            </a:r>
            <a:r>
              <a:rPr lang="en-US" b="1" dirty="0"/>
              <a:t>v</a:t>
            </a:r>
            <a:r>
              <a:rPr lang="en-US" dirty="0"/>
              <a:t>, the electric force and the magnetic force on the particles can be canceled: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 </a:t>
            </a:r>
          </a:p>
          <a:p>
            <a:pPr algn="l">
              <a:spcAft>
                <a:spcPts val="600"/>
              </a:spcAft>
            </a:pPr>
            <a:r>
              <a:rPr lang="en-US" dirty="0"/>
              <a:t>Only these particles are </a:t>
            </a:r>
            <a:r>
              <a:rPr lang="en-US" dirty="0" err="1"/>
              <a:t>nondeflected</a:t>
            </a:r>
            <a:r>
              <a:rPr lang="en-US" dirty="0"/>
              <a:t> in the device.</a:t>
            </a:r>
            <a:endParaRPr lang="en-CA" altLang="en-US" dirty="0">
              <a:solidFill>
                <a:srgbClr val="0000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4798" y="228005"/>
            <a:ext cx="8628889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2000" b="1" u="sng" dirty="0">
                <a:solidFill>
                  <a:srgbClr val="660066"/>
                </a:solidFill>
                <a:latin typeface="Arial" charset="0"/>
              </a:rPr>
              <a:t>October 22 Applications of Motion of Charged Particles</a:t>
            </a:r>
          </a:p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  <a:latin typeface="+mn-lt"/>
              </a:rPr>
              <a:t>27.5 Applications of motion of charged particles</a:t>
            </a: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6662213"/>
              </p:ext>
            </p:extLst>
          </p:nvPr>
        </p:nvGraphicFramePr>
        <p:xfrm>
          <a:off x="375730" y="2410634"/>
          <a:ext cx="1954212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44520" imgH="393480" progId="Equation.DSMT4">
                  <p:embed/>
                </p:oleObj>
              </mc:Choice>
              <mc:Fallback>
                <p:oleObj name="Equation" r:id="rId3" imgW="1244520" imgH="393480" progId="Equation.DSMT4">
                  <p:embed/>
                  <p:pic>
                    <p:nvPicPr>
                      <p:cNvPr id="15" name="Object 1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5730" y="2410634"/>
                        <a:ext cx="1954212" cy="619125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31"/>
          <a:stretch/>
        </p:blipFill>
        <p:spPr>
          <a:xfrm>
            <a:off x="6336791" y="982058"/>
            <a:ext cx="2183199" cy="2492361"/>
          </a:xfrm>
          <a:prstGeom prst="rect">
            <a:avLst/>
          </a:prstGeom>
        </p:spPr>
      </p:pic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304794" y="3420571"/>
            <a:ext cx="3910589" cy="2385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altLang="en-US" b="1" u="sng" dirty="0">
                <a:solidFill>
                  <a:srgbClr val="0000FF"/>
                </a:solidFill>
              </a:rPr>
              <a:t>Thomson’s </a:t>
            </a:r>
            <a:r>
              <a:rPr lang="en-US" altLang="en-US" b="1" i="1" u="sng" dirty="0">
                <a:solidFill>
                  <a:srgbClr val="0000FF"/>
                </a:solidFill>
              </a:rPr>
              <a:t>e</a:t>
            </a:r>
            <a:r>
              <a:rPr lang="en-US" altLang="en-US" b="1" u="sng" dirty="0">
                <a:solidFill>
                  <a:srgbClr val="0000FF"/>
                </a:solidFill>
              </a:rPr>
              <a:t>/</a:t>
            </a:r>
            <a:r>
              <a:rPr lang="en-US" altLang="en-US" b="1" i="1" u="sng" dirty="0">
                <a:solidFill>
                  <a:srgbClr val="0000FF"/>
                </a:solidFill>
              </a:rPr>
              <a:t>m</a:t>
            </a:r>
            <a:r>
              <a:rPr lang="en-US" altLang="en-US" b="1" u="sng" dirty="0">
                <a:solidFill>
                  <a:srgbClr val="0000FF"/>
                </a:solidFill>
              </a:rPr>
              <a:t> experiment:</a:t>
            </a:r>
            <a:endParaRPr lang="en-US" b="1" u="sng" dirty="0">
              <a:solidFill>
                <a:srgbClr val="0000FF"/>
              </a:solidFill>
            </a:endParaRPr>
          </a:p>
          <a:p>
            <a:pPr algn="l"/>
            <a:r>
              <a:rPr lang="en-US" dirty="0"/>
              <a:t>When passing through a potential difference </a:t>
            </a:r>
            <a:r>
              <a:rPr lang="en-US" i="1" dirty="0"/>
              <a:t>V</a:t>
            </a:r>
            <a:r>
              <a:rPr lang="en-US" dirty="0"/>
              <a:t>, the electrons gain velocity</a:t>
            </a:r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r>
              <a:rPr lang="en-US" dirty="0"/>
              <a:t>Through a velocity selector we have </a:t>
            </a:r>
            <a:r>
              <a:rPr lang="en-US" i="1" dirty="0"/>
              <a:t>v</a:t>
            </a:r>
            <a:r>
              <a:rPr lang="en-US" dirty="0"/>
              <a:t>=</a:t>
            </a:r>
            <a:r>
              <a:rPr lang="en-US" i="1" dirty="0"/>
              <a:t>E</a:t>
            </a:r>
            <a:r>
              <a:rPr lang="en-US" dirty="0"/>
              <a:t>/</a:t>
            </a:r>
            <a:r>
              <a:rPr lang="en-US" i="1" dirty="0"/>
              <a:t>B</a:t>
            </a:r>
            <a:r>
              <a:rPr lang="en-US" dirty="0"/>
              <a:t>, therefore</a:t>
            </a: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0078220"/>
              </p:ext>
            </p:extLst>
          </p:nvPr>
        </p:nvGraphicFramePr>
        <p:xfrm>
          <a:off x="375730" y="4380485"/>
          <a:ext cx="2551112" cy="700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25400" imgH="444240" progId="Equation.DSMT4">
                  <p:embed/>
                </p:oleObj>
              </mc:Choice>
              <mc:Fallback>
                <p:oleObj name="Equation" r:id="rId6" imgW="1625400" imgH="444240" progId="Equation.DSMT4">
                  <p:embed/>
                  <p:pic>
                    <p:nvPicPr>
                      <p:cNvPr id="15" name="Object 1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75730" y="4380485"/>
                        <a:ext cx="2551112" cy="700087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3604656"/>
              </p:ext>
            </p:extLst>
          </p:nvPr>
        </p:nvGraphicFramePr>
        <p:xfrm>
          <a:off x="375730" y="5710286"/>
          <a:ext cx="1135062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23600" imgH="419040" progId="Equation.DSMT4">
                  <p:embed/>
                </p:oleObj>
              </mc:Choice>
              <mc:Fallback>
                <p:oleObj name="Equation" r:id="rId8" imgW="723600" imgH="419040" progId="Equation.DSMT4">
                  <p:embed/>
                  <p:pic>
                    <p:nvPicPr>
                      <p:cNvPr id="19" name="Object 18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75730" y="5710286"/>
                        <a:ext cx="1135062" cy="660400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06868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32226" y="265891"/>
            <a:ext cx="5830830" cy="127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altLang="en-US" b="1" u="sng" dirty="0">
                <a:solidFill>
                  <a:srgbClr val="0000FF"/>
                </a:solidFill>
              </a:rPr>
              <a:t>Mass spectrometer:</a:t>
            </a:r>
            <a:endParaRPr lang="en-US" b="1" u="sng" dirty="0">
              <a:solidFill>
                <a:srgbClr val="0000FF"/>
              </a:solidFill>
            </a:endParaRPr>
          </a:p>
          <a:p>
            <a:pPr algn="l"/>
            <a:r>
              <a:rPr lang="en-US" dirty="0"/>
              <a:t>A velocity selector selects particles with uniform velocity </a:t>
            </a:r>
            <a:r>
              <a:rPr lang="en-US" i="1" dirty="0"/>
              <a:t>v</a:t>
            </a:r>
            <a:r>
              <a:rPr lang="en-US" dirty="0"/>
              <a:t>. In the region with magnetic field </a:t>
            </a:r>
            <a:r>
              <a:rPr lang="en-US" i="1" dirty="0"/>
              <a:t>B</a:t>
            </a:r>
            <a:r>
              <a:rPr lang="en-US" dirty="0"/>
              <a:t>', particles with different masses travels at different radii.</a:t>
            </a:r>
          </a:p>
        </p:txBody>
      </p:sp>
      <p:pic>
        <p:nvPicPr>
          <p:cNvPr id="4" name="Picture 3" descr="27_24_Figur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909" y="356744"/>
            <a:ext cx="2044412" cy="34105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2226" y="1704894"/>
            <a:ext cx="555651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i="1" dirty="0"/>
              <a:t>Example </a:t>
            </a:r>
            <a:r>
              <a:rPr lang="en-US" dirty="0"/>
              <a:t>27.5 An </a:t>
            </a:r>
            <a:r>
              <a:rPr lang="en-US" i="1" dirty="0"/>
              <a:t>e</a:t>
            </a:r>
            <a:r>
              <a:rPr lang="en-US" dirty="0"/>
              <a:t>/</a:t>
            </a:r>
            <a:r>
              <a:rPr lang="en-US" i="1" dirty="0"/>
              <a:t>m</a:t>
            </a:r>
            <a:r>
              <a:rPr lang="en-US" dirty="0"/>
              <a:t> demonstration experiment</a:t>
            </a:r>
          </a:p>
          <a:p>
            <a:pPr algn="l">
              <a:spcAft>
                <a:spcPts val="600"/>
              </a:spcAft>
            </a:pPr>
            <a:r>
              <a:rPr lang="en-US" i="1" dirty="0"/>
              <a:t>Example </a:t>
            </a:r>
            <a:r>
              <a:rPr lang="en-US" dirty="0"/>
              <a:t>27.6 Finding leaks in a vacuum system</a:t>
            </a:r>
          </a:p>
          <a:p>
            <a:pPr algn="l">
              <a:spcAft>
                <a:spcPts val="600"/>
              </a:spcAft>
            </a:pPr>
            <a:r>
              <a:rPr lang="en-US" i="1" dirty="0"/>
              <a:t>Test</a:t>
            </a:r>
            <a:r>
              <a:rPr lang="en-US" dirty="0"/>
              <a:t> 27.5</a:t>
            </a:r>
          </a:p>
        </p:txBody>
      </p:sp>
    </p:spTree>
    <p:extLst>
      <p:ext uri="{BB962C8B-B14F-4D97-AF65-F5344CB8AC3E}">
        <p14:creationId xmlns:p14="http://schemas.microsoft.com/office/powerpoint/2010/main" val="113904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CFCF79-3671-4295-B92C-83754C1C851C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509587" y="390525"/>
            <a:ext cx="3193733" cy="92333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FF"/>
                </a:solidFill>
                <a:latin typeface="Arial" charset="0"/>
                <a:ea typeface="Arial Unicode MS" pitchFamily="34" charset="-128"/>
              </a:rPr>
              <a:t>Read: Ch27: 5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Homework: 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Ch27: 24,25,27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Due: October 31</a:t>
            </a:r>
          </a:p>
        </p:txBody>
      </p:sp>
    </p:spTree>
    <p:extLst>
      <p:ext uri="{BB962C8B-B14F-4D97-AF65-F5344CB8AC3E}">
        <p14:creationId xmlns:p14="http://schemas.microsoft.com/office/powerpoint/2010/main" val="41513823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" t="4842"/>
          <a:stretch/>
        </p:blipFill>
        <p:spPr>
          <a:xfrm>
            <a:off x="5346366" y="4053025"/>
            <a:ext cx="3479940" cy="2060733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 bwMode="auto">
          <a:xfrm>
            <a:off x="5124324" y="4169663"/>
            <a:ext cx="222042" cy="109169"/>
          </a:xfrm>
          <a:prstGeom prst="rect">
            <a:avLst/>
          </a:prstGeom>
          <a:solidFill>
            <a:schemeClr val="bg1"/>
          </a:solidFill>
          <a:ln w="349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2075" tIns="46038" rIns="92075" bIns="46038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F9041-1CCA-4C78-A9CF-A6C1E80A420C}" type="slidenum">
              <a:rPr lang="en-US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304794" y="982058"/>
            <a:ext cx="5839973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dirty="0"/>
              <a:t>Let </a:t>
            </a:r>
            <a:r>
              <a:rPr lang="en-US" b="1" dirty="0" err="1"/>
              <a:t>v</a:t>
            </a:r>
            <a:r>
              <a:rPr lang="en-US" i="1" baseline="-25000" dirty="0" err="1"/>
              <a:t>d</a:t>
            </a:r>
            <a:r>
              <a:rPr lang="en-US" dirty="0"/>
              <a:t> be the drift velocity, </a:t>
            </a:r>
            <a:r>
              <a:rPr lang="en-US" i="1" dirty="0"/>
              <a:t>n</a:t>
            </a:r>
            <a:r>
              <a:rPr lang="en-US" dirty="0"/>
              <a:t> be the charge density (charge concentration) of the particles. In the figure the total force on the segment of conductor is</a:t>
            </a:r>
          </a:p>
          <a:p>
            <a:pPr algn="l"/>
            <a:endParaRPr lang="en-US" altLang="en-US" dirty="0">
              <a:solidFill>
                <a:srgbClr val="0000FF"/>
              </a:solidFill>
            </a:endParaRPr>
          </a:p>
          <a:p>
            <a:pPr algn="l"/>
            <a:endParaRPr lang="en-US" altLang="en-US" dirty="0"/>
          </a:p>
          <a:p>
            <a:pPr algn="l">
              <a:spcAft>
                <a:spcPts val="1200"/>
              </a:spcAft>
            </a:pPr>
            <a:r>
              <a:rPr lang="en-US" altLang="en-US" dirty="0"/>
              <a:t>In general</a:t>
            </a:r>
          </a:p>
          <a:p>
            <a:pPr algn="l">
              <a:spcAft>
                <a:spcPts val="1200"/>
              </a:spcAft>
            </a:pPr>
            <a:endParaRPr lang="en-US" altLang="en-US" dirty="0"/>
          </a:p>
          <a:p>
            <a:pPr algn="l">
              <a:spcAft>
                <a:spcPts val="1200"/>
              </a:spcAft>
            </a:pPr>
            <a:endParaRPr lang="en-US" altLang="en-US" sz="1000" dirty="0"/>
          </a:p>
          <a:p>
            <a:pPr algn="l">
              <a:spcAft>
                <a:spcPts val="600"/>
              </a:spcAft>
            </a:pPr>
            <a:r>
              <a:rPr lang="en-US" altLang="en-US" dirty="0"/>
              <a:t>Here </a:t>
            </a:r>
            <a:r>
              <a:rPr lang="en-US" altLang="en-US" b="1" dirty="0"/>
              <a:t>l </a:t>
            </a:r>
            <a:r>
              <a:rPr lang="en-US" altLang="en-US" dirty="0"/>
              <a:t>(</a:t>
            </a:r>
            <a:r>
              <a:rPr lang="en-US" altLang="en-US" dirty="0">
                <a:solidFill>
                  <a:srgbClr val="0000FF"/>
                </a:solidFill>
              </a:rPr>
              <a:t>vector length</a:t>
            </a:r>
            <a:r>
              <a:rPr lang="en-US" altLang="en-US" dirty="0"/>
              <a:t>) is along the wire in the current direction.</a:t>
            </a:r>
          </a:p>
          <a:p>
            <a:pPr algn="l"/>
            <a:r>
              <a:rPr lang="en-US" altLang="en-US" dirty="0"/>
              <a:t>For an infinitesimal segment conductor,</a:t>
            </a:r>
          </a:p>
          <a:p>
            <a:pPr algn="l"/>
            <a:endParaRPr lang="en-US" altLang="en-US" sz="2400" dirty="0"/>
          </a:p>
          <a:p>
            <a:pPr algn="l"/>
            <a:r>
              <a:rPr lang="en-US" i="1" dirty="0"/>
              <a:t>Id </a:t>
            </a:r>
            <a:r>
              <a:rPr lang="en-US" b="1" dirty="0"/>
              <a:t>l</a:t>
            </a:r>
            <a:r>
              <a:rPr lang="en-US" dirty="0"/>
              <a:t> is the </a:t>
            </a:r>
            <a:r>
              <a:rPr lang="en-US" dirty="0">
                <a:solidFill>
                  <a:srgbClr val="0000FF"/>
                </a:solidFill>
              </a:rPr>
              <a:t>current element</a:t>
            </a:r>
            <a:r>
              <a:rPr lang="en-US" dirty="0"/>
              <a:t>.</a:t>
            </a:r>
          </a:p>
          <a:p>
            <a:pPr algn="l"/>
            <a:endParaRPr lang="en-US" sz="1100" dirty="0"/>
          </a:p>
          <a:p>
            <a:pPr algn="l"/>
            <a:r>
              <a:rPr lang="en-US" altLang="en-US" dirty="0"/>
              <a:t>For a wire of any shape,</a:t>
            </a:r>
          </a:p>
          <a:p>
            <a:pPr algn="l"/>
            <a:endParaRPr lang="en-US" altLang="en-US" sz="1200" dirty="0"/>
          </a:p>
          <a:p>
            <a:pPr algn="l"/>
            <a:r>
              <a:rPr lang="en-US" b="1" dirty="0"/>
              <a:t>F</a:t>
            </a:r>
            <a:r>
              <a:rPr lang="en-US" dirty="0"/>
              <a:t> will reverse its direction if either the current or the </a:t>
            </a:r>
            <a:r>
              <a:rPr lang="en-US" b="1" dirty="0"/>
              <a:t>B</a:t>
            </a:r>
            <a:r>
              <a:rPr lang="en-US" dirty="0"/>
              <a:t> field is reversed. </a:t>
            </a:r>
            <a:endParaRPr lang="en-US" altLang="en-US" dirty="0"/>
          </a:p>
        </p:txBody>
      </p:sp>
      <p:sp>
        <p:nvSpPr>
          <p:cNvPr id="8" name="Rectangle 7"/>
          <p:cNvSpPr/>
          <p:nvPr/>
        </p:nvSpPr>
        <p:spPr>
          <a:xfrm>
            <a:off x="304798" y="228005"/>
            <a:ext cx="8628889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2000" b="1" u="sng" dirty="0">
                <a:solidFill>
                  <a:srgbClr val="660066"/>
                </a:solidFill>
                <a:latin typeface="Arial" charset="0"/>
              </a:rPr>
              <a:t>October 23 Magnetic Force on Current</a:t>
            </a:r>
          </a:p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  <a:latin typeface="+mn-lt"/>
              </a:rPr>
              <a:t>27.6 Magnetic force on a current-carrying conductor</a:t>
            </a: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4245374"/>
              </p:ext>
            </p:extLst>
          </p:nvPr>
        </p:nvGraphicFramePr>
        <p:xfrm>
          <a:off x="396748" y="1941964"/>
          <a:ext cx="4727576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009600" imgH="228600" progId="Equation.DSMT4">
                  <p:embed/>
                </p:oleObj>
              </mc:Choice>
              <mc:Fallback>
                <p:oleObj name="Equation" r:id="rId3" imgW="3009600" imgH="228600" progId="Equation.DSMT4">
                  <p:embed/>
                  <p:pic>
                    <p:nvPicPr>
                      <p:cNvPr id="15" name="Object 1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6748" y="1941964"/>
                        <a:ext cx="4727576" cy="358775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096" y="982058"/>
            <a:ext cx="1805467" cy="2485755"/>
          </a:xfrm>
          <a:prstGeom prst="rect">
            <a:avLst/>
          </a:prstGeom>
        </p:spPr>
      </p:pic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1835933"/>
              </p:ext>
            </p:extLst>
          </p:nvPr>
        </p:nvGraphicFramePr>
        <p:xfrm>
          <a:off x="426912" y="3168361"/>
          <a:ext cx="1036637" cy="258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60240" imgH="164880" progId="Equation.DSMT4">
                  <p:embed/>
                </p:oleObj>
              </mc:Choice>
              <mc:Fallback>
                <p:oleObj name="Equation" r:id="rId6" imgW="660240" imgH="164880" progId="Equation.DSMT4">
                  <p:embed/>
                  <p:pic>
                    <p:nvPicPr>
                      <p:cNvPr id="15" name="Object 1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26912" y="3168361"/>
                        <a:ext cx="1036637" cy="258763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8194979"/>
              </p:ext>
            </p:extLst>
          </p:nvPr>
        </p:nvGraphicFramePr>
        <p:xfrm>
          <a:off x="426912" y="4541244"/>
          <a:ext cx="127635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12520" imgH="177480" progId="Equation.DSMT4">
                  <p:embed/>
                </p:oleObj>
              </mc:Choice>
              <mc:Fallback>
                <p:oleObj name="Equation" r:id="rId8" imgW="812520" imgH="177480" progId="Equation.DSMT4">
                  <p:embed/>
                  <p:pic>
                    <p:nvPicPr>
                      <p:cNvPr id="12" name="Object 1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26912" y="4541244"/>
                        <a:ext cx="1276350" cy="27940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4322424"/>
              </p:ext>
            </p:extLst>
          </p:nvPr>
        </p:nvGraphicFramePr>
        <p:xfrm>
          <a:off x="2702524" y="5192331"/>
          <a:ext cx="1296988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825480" imgH="304560" progId="Equation.DSMT4">
                  <p:embed/>
                </p:oleObj>
              </mc:Choice>
              <mc:Fallback>
                <p:oleObj name="Equation" r:id="rId10" imgW="825480" imgH="304560" progId="Equation.DSMT4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702524" y="5192331"/>
                        <a:ext cx="1296988" cy="47942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9654062"/>
              </p:ext>
            </p:extLst>
          </p:nvPr>
        </p:nvGraphicFramePr>
        <p:xfrm>
          <a:off x="331788" y="2695575"/>
          <a:ext cx="5326062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390840" imgH="228600" progId="Equation.DSMT4">
                  <p:embed/>
                </p:oleObj>
              </mc:Choice>
              <mc:Fallback>
                <p:oleObj name="Equation" r:id="rId12" imgW="3390840" imgH="228600" progId="Equation.DSMT4">
                  <p:embed/>
                  <p:pic>
                    <p:nvPicPr>
                      <p:cNvPr id="15" name="Object 14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31788" y="2695575"/>
                        <a:ext cx="5326062" cy="358775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64548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60242" y="379014"/>
            <a:ext cx="555651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i="1" dirty="0"/>
              <a:t>Example </a:t>
            </a:r>
            <a:r>
              <a:rPr lang="en-US" dirty="0"/>
              <a:t>27.7 Magnetic force on a straight conductor</a:t>
            </a:r>
          </a:p>
          <a:p>
            <a:pPr algn="l">
              <a:spcAft>
                <a:spcPts val="600"/>
              </a:spcAft>
            </a:pPr>
            <a:r>
              <a:rPr lang="en-US" i="1" dirty="0"/>
              <a:t>Example </a:t>
            </a:r>
            <a:r>
              <a:rPr lang="en-US" dirty="0"/>
              <a:t>27.8 Magnetic force on a curved conductor</a:t>
            </a:r>
          </a:p>
          <a:p>
            <a:pPr algn="l">
              <a:spcAft>
                <a:spcPts val="600"/>
              </a:spcAft>
            </a:pPr>
            <a:r>
              <a:rPr lang="en-US" i="1" dirty="0"/>
              <a:t>Test</a:t>
            </a:r>
            <a:r>
              <a:rPr lang="en-US" dirty="0"/>
              <a:t> 27.6</a:t>
            </a:r>
          </a:p>
        </p:txBody>
      </p:sp>
    </p:spTree>
    <p:extLst>
      <p:ext uri="{BB962C8B-B14F-4D97-AF65-F5344CB8AC3E}">
        <p14:creationId xmlns:p14="http://schemas.microsoft.com/office/powerpoint/2010/main" val="23614070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CFCF79-3671-4295-B92C-83754C1C851C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509587" y="390525"/>
            <a:ext cx="3193733" cy="92333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FF"/>
                </a:solidFill>
                <a:latin typeface="Arial" charset="0"/>
                <a:ea typeface="Arial Unicode MS" pitchFamily="34" charset="-128"/>
              </a:rPr>
              <a:t>Read: Ch27: 6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Homework: 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Ch27: 32,33,34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Due: October 31</a:t>
            </a:r>
          </a:p>
        </p:txBody>
      </p:sp>
    </p:spTree>
    <p:extLst>
      <p:ext uri="{BB962C8B-B14F-4D97-AF65-F5344CB8AC3E}">
        <p14:creationId xmlns:p14="http://schemas.microsoft.com/office/powerpoint/2010/main" val="31148937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 bwMode="auto">
          <a:xfrm>
            <a:off x="5124324" y="4169663"/>
            <a:ext cx="222042" cy="109169"/>
          </a:xfrm>
          <a:prstGeom prst="rect">
            <a:avLst/>
          </a:prstGeom>
          <a:solidFill>
            <a:schemeClr val="bg1"/>
          </a:solidFill>
          <a:ln w="349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2075" tIns="46038" rIns="92075" bIns="46038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F9041-1CCA-4C78-A9CF-A6C1E80A420C}" type="slidenum">
              <a:rPr lang="en-US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304794" y="982058"/>
            <a:ext cx="428549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u="sng" dirty="0">
                <a:solidFill>
                  <a:srgbClr val="800080"/>
                </a:solidFill>
              </a:rPr>
              <a:t>Net force on a current loop in a </a:t>
            </a:r>
            <a:r>
              <a:rPr lang="en-US" b="1" i="1" u="sng" dirty="0">
                <a:solidFill>
                  <a:srgbClr val="800080"/>
                </a:solidFill>
              </a:rPr>
              <a:t>uniform</a:t>
            </a:r>
            <a:r>
              <a:rPr lang="en-US" b="1" u="sng" dirty="0">
                <a:solidFill>
                  <a:srgbClr val="800080"/>
                </a:solidFill>
              </a:rPr>
              <a:t> magnetic field:</a:t>
            </a:r>
            <a:endParaRPr lang="en-US" altLang="en-US" b="1" dirty="0">
              <a:solidFill>
                <a:srgbClr val="80008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4798" y="228005"/>
            <a:ext cx="8628889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2000" b="1" u="sng" dirty="0">
                <a:solidFill>
                  <a:srgbClr val="660066"/>
                </a:solidFill>
                <a:latin typeface="Arial" charset="0"/>
              </a:rPr>
              <a:t>October 24 Magnetic Dipoles</a:t>
            </a:r>
          </a:p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  <a:latin typeface="+mn-lt"/>
              </a:rPr>
              <a:t>27.7 Force and torque on a current loop</a:t>
            </a: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7696554"/>
              </p:ext>
            </p:extLst>
          </p:nvPr>
        </p:nvGraphicFramePr>
        <p:xfrm>
          <a:off x="351109" y="1643868"/>
          <a:ext cx="3032126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30320" imgH="304560" progId="Equation.DSMT4">
                  <p:embed/>
                </p:oleObj>
              </mc:Choice>
              <mc:Fallback>
                <p:oleObj name="Equation" r:id="rId2" imgW="1930320" imgH="304560" progId="Equation.DSMT4">
                  <p:embed/>
                  <p:pic>
                    <p:nvPicPr>
                      <p:cNvPr id="23" name="Object 22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51109" y="1643868"/>
                        <a:ext cx="3032126" cy="479425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269740" y="2027109"/>
            <a:ext cx="4355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/>
              <a:t>The net force on a current loop in a uniform magnetic field is zero.</a:t>
            </a:r>
          </a:p>
          <a:p>
            <a:pPr algn="l"/>
            <a:r>
              <a:rPr lang="en-US" dirty="0">
                <a:effectLst/>
              </a:rPr>
              <a:t>In the figure on a rectangular loop we have</a:t>
            </a:r>
          </a:p>
        </p:txBody>
      </p:sp>
      <p:pic>
        <p:nvPicPr>
          <p:cNvPr id="16" name="Picture 15" descr="27_31_FigureA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005" y="701341"/>
            <a:ext cx="3976255" cy="3749040"/>
          </a:xfrm>
          <a:prstGeom prst="rect">
            <a:avLst/>
          </a:prstGeom>
        </p:spPr>
      </p:pic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0310001"/>
              </p:ext>
            </p:extLst>
          </p:nvPr>
        </p:nvGraphicFramePr>
        <p:xfrm>
          <a:off x="304794" y="2950439"/>
          <a:ext cx="2454275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562040" imgH="203040" progId="Equation.DSMT4">
                  <p:embed/>
                </p:oleObj>
              </mc:Choice>
              <mc:Fallback>
                <p:oleObj name="Equation" r:id="rId5" imgW="1562040" imgH="203040" progId="Equation.DSMT4">
                  <p:embed/>
                  <p:pic>
                    <p:nvPicPr>
                      <p:cNvPr id="23" name="Object 2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4794" y="2950439"/>
                        <a:ext cx="2454275" cy="319088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269740" y="3259989"/>
            <a:ext cx="4713740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Torque on a current loop in a </a:t>
            </a:r>
            <a:r>
              <a:rPr lang="en-US" b="1" i="1" u="sng" dirty="0">
                <a:solidFill>
                  <a:srgbClr val="800080"/>
                </a:solidFill>
              </a:rPr>
              <a:t>uniform</a:t>
            </a:r>
            <a:r>
              <a:rPr lang="en-US" b="1" u="sng" dirty="0">
                <a:solidFill>
                  <a:srgbClr val="800080"/>
                </a:solidFill>
              </a:rPr>
              <a:t> magnetic field:</a:t>
            </a:r>
          </a:p>
          <a:p>
            <a:pPr algn="l"/>
            <a:r>
              <a:rPr lang="en-US" dirty="0"/>
              <a:t>On a rectangular loop</a:t>
            </a:r>
            <a:endParaRPr lang="en-US" altLang="en-US" b="1" dirty="0">
              <a:solidFill>
                <a:srgbClr val="800080"/>
              </a:solidFill>
            </a:endParaRP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8731815"/>
              </p:ext>
            </p:extLst>
          </p:nvPr>
        </p:nvGraphicFramePr>
        <p:xfrm>
          <a:off x="310974" y="4184878"/>
          <a:ext cx="3152775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006280" imgH="609480" progId="Equation.DSMT4">
                  <p:embed/>
                </p:oleObj>
              </mc:Choice>
              <mc:Fallback>
                <p:oleObj name="Equation" r:id="rId7" imgW="2006280" imgH="609480" progId="Equation.DSMT4">
                  <p:embed/>
                  <p:pic>
                    <p:nvPicPr>
                      <p:cNvPr id="17" name="Object 1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10974" y="4184878"/>
                        <a:ext cx="3152775" cy="958850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304794" y="5153394"/>
            <a:ext cx="5163541" cy="800219"/>
            <a:chOff x="318086" y="5125440"/>
            <a:chExt cx="5163541" cy="800219"/>
          </a:xfrm>
        </p:grpSpPr>
        <p:sp>
          <p:nvSpPr>
            <p:cNvPr id="2" name="Rectangle 1"/>
            <p:cNvSpPr/>
            <p:nvPr/>
          </p:nvSpPr>
          <p:spPr>
            <a:xfrm>
              <a:off x="318086" y="5125440"/>
              <a:ext cx="4995257" cy="800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spcAft>
                  <a:spcPts val="1200"/>
                </a:spcAft>
              </a:pPr>
              <a:r>
                <a:rPr lang="en-US" dirty="0"/>
                <a:t>Define </a:t>
              </a:r>
              <a:r>
                <a:rPr lang="en-US" i="1" dirty="0">
                  <a:solidFill>
                    <a:srgbClr val="0000FF"/>
                  </a:solidFill>
                </a:rPr>
                <a:t>magnetic moment </a:t>
              </a:r>
              <a:r>
                <a:rPr lang="en-US" dirty="0"/>
                <a:t>(</a:t>
              </a:r>
              <a:r>
                <a:rPr lang="en-US" i="1" dirty="0"/>
                <a:t>magnetic dipole</a:t>
              </a:r>
              <a:r>
                <a:rPr lang="en-US" dirty="0"/>
                <a:t>) as</a:t>
              </a:r>
            </a:p>
            <a:p>
              <a:pPr algn="l"/>
              <a:r>
                <a:rPr lang="en-US" dirty="0"/>
                <a:t>The vector form of magnetic torque is then  </a:t>
              </a:r>
            </a:p>
          </p:txBody>
        </p:sp>
        <p:graphicFrame>
          <p:nvGraphicFramePr>
            <p:cNvPr id="20" name="Object 1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19270778"/>
                </p:ext>
              </p:extLst>
            </p:nvPr>
          </p:nvGraphicFramePr>
          <p:xfrm>
            <a:off x="4702164" y="5188050"/>
            <a:ext cx="779463" cy="3190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495000" imgH="203040" progId="Equation.DSMT4">
                    <p:embed/>
                  </p:oleObj>
                </mc:Choice>
                <mc:Fallback>
                  <p:oleObj name="Equation" r:id="rId9" imgW="495000" imgH="203040" progId="Equation.DSMT4">
                    <p:embed/>
                    <p:pic>
                      <p:nvPicPr>
                        <p:cNvPr id="19" name="Object 18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4702164" y="5188050"/>
                          <a:ext cx="779463" cy="319088"/>
                        </a:xfrm>
                        <a:prstGeom prst="rect">
                          <a:avLst/>
                        </a:prstGeom>
                        <a:solidFill>
                          <a:srgbClr val="FFFFCC"/>
                        </a:solidFill>
                        <a:ln w="15875">
                          <a:solidFill>
                            <a:srgbClr val="0000FF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" name="Object 2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37010724"/>
                </p:ext>
              </p:extLst>
            </p:nvPr>
          </p:nvGraphicFramePr>
          <p:xfrm>
            <a:off x="4403396" y="5625902"/>
            <a:ext cx="979488" cy="2984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622080" imgH="190440" progId="Equation.DSMT4">
                    <p:embed/>
                  </p:oleObj>
                </mc:Choice>
                <mc:Fallback>
                  <p:oleObj name="Equation" r:id="rId11" imgW="622080" imgH="190440" progId="Equation.DSMT4">
                    <p:embed/>
                    <p:pic>
                      <p:nvPicPr>
                        <p:cNvPr id="20" name="Object 19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4403396" y="5625902"/>
                          <a:ext cx="979488" cy="298450"/>
                        </a:xfrm>
                        <a:prstGeom prst="rect">
                          <a:avLst/>
                        </a:prstGeom>
                        <a:solidFill>
                          <a:srgbClr val="FFFFCC"/>
                        </a:solidFill>
                        <a:ln w="15875">
                          <a:solidFill>
                            <a:srgbClr val="0000FF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5750006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52620" y="279045"/>
            <a:ext cx="8234180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Potential energy of a magnetic dipole:</a:t>
            </a:r>
          </a:p>
          <a:p>
            <a:pPr algn="l"/>
            <a:r>
              <a:rPr lang="en-US" dirty="0"/>
              <a:t>Similar to electric dipole, which has torque                  and potential energy</a:t>
            </a:r>
            <a:br>
              <a:rPr lang="en-US" dirty="0"/>
            </a:br>
            <a:r>
              <a:rPr lang="en-US" dirty="0"/>
              <a:t>The potential energy of a magnetic dipole in a magnetic field is  </a:t>
            </a:r>
            <a:endParaRPr lang="en-US" altLang="en-US" b="1" dirty="0">
              <a:solidFill>
                <a:srgbClr val="800080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9211415"/>
              </p:ext>
            </p:extLst>
          </p:nvPr>
        </p:nvGraphicFramePr>
        <p:xfrm>
          <a:off x="4523990" y="703870"/>
          <a:ext cx="939800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96880" imgH="190440" progId="Equation.DSMT4">
                  <p:embed/>
                </p:oleObj>
              </mc:Choice>
              <mc:Fallback>
                <p:oleObj name="Equation" r:id="rId2" imgW="596880" imgH="190440" progId="Equation.DSMT4">
                  <p:embed/>
                  <p:pic>
                    <p:nvPicPr>
                      <p:cNvPr id="21" name="Object 20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523990" y="703870"/>
                        <a:ext cx="939800" cy="298450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2646371"/>
              </p:ext>
            </p:extLst>
          </p:nvPr>
        </p:nvGraphicFramePr>
        <p:xfrm>
          <a:off x="7413371" y="713014"/>
          <a:ext cx="1119188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11000" imgH="190440" progId="Equation.DSMT4">
                  <p:embed/>
                </p:oleObj>
              </mc:Choice>
              <mc:Fallback>
                <p:oleObj name="Equation" r:id="rId4" imgW="711000" imgH="19044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413371" y="713014"/>
                        <a:ext cx="1119188" cy="298450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3641666"/>
              </p:ext>
            </p:extLst>
          </p:nvPr>
        </p:nvGraphicFramePr>
        <p:xfrm>
          <a:off x="579438" y="1359662"/>
          <a:ext cx="1098550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98400" imgH="190440" progId="Equation.DSMT4">
                  <p:embed/>
                </p:oleObj>
              </mc:Choice>
              <mc:Fallback>
                <p:oleObj name="Equation" r:id="rId6" imgW="698400" imgH="19044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79438" y="1359662"/>
                        <a:ext cx="1098550" cy="29845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452620" y="1802463"/>
            <a:ext cx="4942339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Magnetic torque on coils:</a:t>
            </a:r>
          </a:p>
          <a:p>
            <a:pPr algn="l">
              <a:spcAft>
                <a:spcPts val="600"/>
              </a:spcAft>
            </a:pPr>
            <a:r>
              <a:rPr lang="en-US" dirty="0"/>
              <a:t>For a solenoid coil, the total torque in a uniform magnetic field is</a:t>
            </a:r>
          </a:p>
          <a:p>
            <a:pPr algn="l">
              <a:spcAft>
                <a:spcPts val="600"/>
              </a:spcAft>
            </a:pPr>
            <a:endParaRPr lang="en-US" dirty="0"/>
          </a:p>
          <a:p>
            <a:pPr algn="l">
              <a:spcAft>
                <a:spcPts val="600"/>
              </a:spcAft>
            </a:pPr>
            <a:r>
              <a:rPr lang="en-US" dirty="0"/>
              <a:t>Here </a:t>
            </a:r>
            <a:r>
              <a:rPr lang="en-US" i="1" dirty="0"/>
              <a:t>N</a:t>
            </a:r>
            <a:r>
              <a:rPr lang="en-US" dirty="0"/>
              <a:t> is the </a:t>
            </a:r>
            <a:r>
              <a:rPr lang="en-US" dirty="0">
                <a:solidFill>
                  <a:srgbClr val="0000FF"/>
                </a:solidFill>
              </a:rPr>
              <a:t>total number of turns</a:t>
            </a:r>
            <a:r>
              <a:rPr lang="en-US" dirty="0"/>
              <a:t>.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4136746"/>
              </p:ext>
            </p:extLst>
          </p:nvPr>
        </p:nvGraphicFramePr>
        <p:xfrm>
          <a:off x="515430" y="2800784"/>
          <a:ext cx="2897188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841400" imgH="203040" progId="Equation.DSMT4">
                  <p:embed/>
                </p:oleObj>
              </mc:Choice>
              <mc:Fallback>
                <p:oleObj name="Equation" r:id="rId8" imgW="1841400" imgH="203040" progId="Equation.DSMT4">
                  <p:embed/>
                  <p:pic>
                    <p:nvPicPr>
                      <p:cNvPr id="21" name="Object 20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15430" y="2800784"/>
                        <a:ext cx="2897188" cy="320675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 descr="27_34_Figure.jp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912" y="1359662"/>
            <a:ext cx="2048256" cy="253273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52620" y="3578878"/>
            <a:ext cx="5161796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Magnetic dipole in a nonuniform magnetic field:</a:t>
            </a:r>
          </a:p>
          <a:p>
            <a:pPr algn="l">
              <a:spcAft>
                <a:spcPts val="600"/>
              </a:spcAft>
            </a:pPr>
            <a:r>
              <a:rPr lang="en-US" dirty="0"/>
              <a:t>In the figure, a current loop with magnetic moment pointing to the left is in a nonuniform magnetic field. When all forces are summed to find the net force on the loop, the radial components cancel, so the net force is to the right.</a:t>
            </a:r>
          </a:p>
          <a:p>
            <a:pPr algn="l">
              <a:spcAft>
                <a:spcPts val="600"/>
              </a:spcAft>
            </a:pPr>
            <a:r>
              <a:rPr lang="en-US" u="sng" dirty="0">
                <a:solidFill>
                  <a:srgbClr val="0000FF"/>
                </a:solidFill>
              </a:rPr>
              <a:t>A current loop behaves like a magnet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/>
              <a:t>with its magnetic moment pointing internally from its S pole to its N pole.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5696712" y="4399026"/>
            <a:ext cx="2888014" cy="1453133"/>
            <a:chOff x="228600" y="1700808"/>
            <a:chExt cx="8616696" cy="4102584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607"/>
            <a:stretch/>
          </p:blipFill>
          <p:spPr>
            <a:xfrm>
              <a:off x="298704" y="1700808"/>
              <a:ext cx="8546592" cy="4102584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 bwMode="auto">
            <a:xfrm>
              <a:off x="228600" y="1700808"/>
              <a:ext cx="2869116" cy="432048"/>
            </a:xfrm>
            <a:prstGeom prst="rect">
              <a:avLst/>
            </a:prstGeom>
            <a:solidFill>
              <a:schemeClr val="bg1"/>
            </a:solidFill>
            <a:ln w="349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2075" tIns="46038" rIns="92075" bIns="46038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45105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60242" y="379014"/>
            <a:ext cx="8089398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i="1" dirty="0"/>
              <a:t>Example </a:t>
            </a:r>
            <a:r>
              <a:rPr lang="en-US" dirty="0"/>
              <a:t>27.9 Magnetic torque on a circular coil</a:t>
            </a:r>
          </a:p>
          <a:p>
            <a:pPr algn="l">
              <a:spcAft>
                <a:spcPts val="600"/>
              </a:spcAft>
            </a:pPr>
            <a:r>
              <a:rPr lang="en-US" dirty="0"/>
              <a:t>Confirms that a current loop behaves like a magnet. In a uniform magnetic field it only rotates. </a:t>
            </a:r>
          </a:p>
          <a:p>
            <a:pPr algn="l">
              <a:spcAft>
                <a:spcPts val="600"/>
              </a:spcAft>
            </a:pPr>
            <a:r>
              <a:rPr lang="en-US" i="1" dirty="0"/>
              <a:t>Example </a:t>
            </a:r>
            <a:r>
              <a:rPr lang="en-US" dirty="0"/>
              <a:t>27.10 Potential energy for a coil in a magnetic field</a:t>
            </a:r>
          </a:p>
          <a:p>
            <a:pPr algn="l">
              <a:spcAft>
                <a:spcPts val="600"/>
              </a:spcAft>
            </a:pPr>
            <a:r>
              <a:rPr lang="en-US" i="1" dirty="0"/>
              <a:t>Test</a:t>
            </a:r>
            <a:r>
              <a:rPr lang="en-US" dirty="0"/>
              <a:t> 27.7</a:t>
            </a:r>
          </a:p>
        </p:txBody>
      </p:sp>
    </p:spTree>
    <p:extLst>
      <p:ext uri="{BB962C8B-B14F-4D97-AF65-F5344CB8AC3E}">
        <p14:creationId xmlns:p14="http://schemas.microsoft.com/office/powerpoint/2010/main" val="32899214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CFCF79-3671-4295-B92C-83754C1C851C}" type="slidenum">
              <a:rPr lang="en-US"/>
              <a:pPr>
                <a:defRPr/>
              </a:pPr>
              <a:t>18</a:t>
            </a:fld>
            <a:endParaRPr lang="en-US"/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509587" y="390525"/>
            <a:ext cx="3193733" cy="92333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FF"/>
                </a:solidFill>
                <a:latin typeface="Arial" charset="0"/>
                <a:ea typeface="Arial Unicode MS" pitchFamily="34" charset="-128"/>
              </a:rPr>
              <a:t>Read: Ch27: 7-9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Homework: 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Ch27: 36,38,41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Due: October 31</a:t>
            </a:r>
          </a:p>
        </p:txBody>
      </p:sp>
    </p:spTree>
    <p:extLst>
      <p:ext uri="{BB962C8B-B14F-4D97-AF65-F5344CB8AC3E}">
        <p14:creationId xmlns:p14="http://schemas.microsoft.com/office/powerpoint/2010/main" val="358627782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spAutoFit/>
      </a:bodyPr>
      <a:lstStyle>
        <a:defPPr algn="l">
          <a:defRPr dirty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arrow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113811</TotalTime>
  <Words>1261</Words>
  <Application>Microsoft Office PowerPoint</Application>
  <PresentationFormat>On-screen Show (4:3)</PresentationFormat>
  <Paragraphs>139</Paragraphs>
  <Slides>18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Symbol</vt:lpstr>
      <vt:lpstr>Times New Roman</vt:lpstr>
      <vt:lpstr>Default Design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Western Illinois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pw103</dc:creator>
  <cp:lastModifiedBy>Pengqian Wang</cp:lastModifiedBy>
  <cp:revision>1979</cp:revision>
  <cp:lastPrinted>2021-10-11T16:08:05Z</cp:lastPrinted>
  <dcterms:created xsi:type="dcterms:W3CDTF">2006-08-25T03:15:15Z</dcterms:created>
  <dcterms:modified xsi:type="dcterms:W3CDTF">2025-10-12T00:40:50Z</dcterms:modified>
</cp:coreProperties>
</file>