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8" r:id="rId2"/>
    <p:sldId id="522" r:id="rId3"/>
    <p:sldId id="509" r:id="rId4"/>
    <p:sldId id="523" r:id="rId5"/>
    <p:sldId id="524" r:id="rId6"/>
    <p:sldId id="526" r:id="rId7"/>
    <p:sldId id="527" r:id="rId8"/>
    <p:sldId id="525" r:id="rId9"/>
    <p:sldId id="528" r:id="rId10"/>
    <p:sldId id="529" r:id="rId11"/>
    <p:sldId id="530" r:id="rId12"/>
    <p:sldId id="531" r:id="rId13"/>
    <p:sldId id="532" r:id="rId14"/>
    <p:sldId id="533" r:id="rId15"/>
    <p:sldId id="534" r:id="rId16"/>
    <p:sldId id="535" r:id="rId17"/>
  </p:sldIdLst>
  <p:sldSz cx="9144000" cy="6858000" type="screen4x3"/>
  <p:notesSz cx="7010400" cy="9236075"/>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CC"/>
    <a:srgbClr val="800080"/>
    <a:srgbClr val="336600"/>
    <a:srgbClr val="00CC00"/>
    <a:srgbClr val="990033"/>
    <a:srgbClr val="9900FF"/>
    <a:srgbClr val="0000CC"/>
    <a:srgbClr val="FF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72" autoAdjust="0"/>
    <p:restoredTop sz="98544" autoAdjust="0"/>
  </p:normalViewPr>
  <p:slideViewPr>
    <p:cSldViewPr snapToGrid="0">
      <p:cViewPr varScale="1">
        <p:scale>
          <a:sx n="82" d="100"/>
          <a:sy n="82" d="100"/>
        </p:scale>
        <p:origin x="169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2"/>
            <a:ext cx="3037840" cy="46236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l" defTabSz="931692">
              <a:defRPr sz="1200">
                <a:latin typeface="Arial" charset="0"/>
              </a:defRPr>
            </a:lvl1pPr>
          </a:lstStyle>
          <a:p>
            <a:pPr>
              <a:defRPr/>
            </a:pPr>
            <a:endParaRPr lang="en-US"/>
          </a:p>
        </p:txBody>
      </p:sp>
      <p:sp>
        <p:nvSpPr>
          <p:cNvPr id="6147" name="Rectangle 3"/>
          <p:cNvSpPr>
            <a:spLocks noGrp="1" noChangeArrowheads="1"/>
          </p:cNvSpPr>
          <p:nvPr>
            <p:ph type="dt" idx="1"/>
          </p:nvPr>
        </p:nvSpPr>
        <p:spPr bwMode="auto">
          <a:xfrm>
            <a:off x="3970938" y="2"/>
            <a:ext cx="3037840" cy="46236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r" defTabSz="931692">
              <a:defRPr sz="1200">
                <a:latin typeface="Arial" charset="0"/>
              </a:defRPr>
            </a:lvl1pPr>
          </a:lstStyle>
          <a:p>
            <a:pPr>
              <a:defRPr/>
            </a:pPr>
            <a:endParaRPr lang="en-US"/>
          </a:p>
        </p:txBody>
      </p:sp>
      <p:sp>
        <p:nvSpPr>
          <p:cNvPr id="52228"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701040" y="4386855"/>
            <a:ext cx="5608320" cy="4156475"/>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772098"/>
            <a:ext cx="3037840" cy="46236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l" defTabSz="931692">
              <a:defRPr sz="1200">
                <a:latin typeface="Arial" charset="0"/>
              </a:defRPr>
            </a:lvl1pPr>
          </a:lstStyle>
          <a:p>
            <a:pPr>
              <a:defRPr/>
            </a:pPr>
            <a:endParaRPr lang="en-US"/>
          </a:p>
        </p:txBody>
      </p:sp>
      <p:sp>
        <p:nvSpPr>
          <p:cNvPr id="6151" name="Rectangle 7"/>
          <p:cNvSpPr>
            <a:spLocks noGrp="1" noChangeArrowheads="1"/>
          </p:cNvSpPr>
          <p:nvPr>
            <p:ph type="sldNum" sz="quarter" idx="5"/>
          </p:nvPr>
        </p:nvSpPr>
        <p:spPr bwMode="auto">
          <a:xfrm>
            <a:off x="3970938" y="8772098"/>
            <a:ext cx="3037840" cy="46236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r" defTabSz="931692">
              <a:defRPr sz="1200">
                <a:latin typeface="Arial" charset="0"/>
              </a:defRPr>
            </a:lvl1pPr>
          </a:lstStyle>
          <a:p>
            <a:pPr>
              <a:defRPr/>
            </a:pPr>
            <a:fld id="{4235ECDD-4B40-4B40-8FAA-D1A4A8E49B4B}" type="slidenum">
              <a:rPr lang="en-US"/>
              <a:pPr>
                <a:defRPr/>
              </a:pPr>
              <a:t>‹#›</a:t>
            </a:fld>
            <a:endParaRPr lang="en-US"/>
          </a:p>
        </p:txBody>
      </p:sp>
    </p:spTree>
    <p:extLst>
      <p:ext uri="{BB962C8B-B14F-4D97-AF65-F5344CB8AC3E}">
        <p14:creationId xmlns:p14="http://schemas.microsoft.com/office/powerpoint/2010/main" val="19296960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88124A-F936-4FDF-B470-7110258EA81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EC6CDB-F77B-4E07-8CD8-6A77D707087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FDFA8D-FF0B-4107-B6B4-4ABCAE222A1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D6FFBB-01EB-4F95-900D-02AEEFD431C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98AC595-7421-40CA-B8A4-7B1E136CD70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E2451D8-3864-4A1E-9E35-4BF447377CC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40B721F-2C59-4FF6-9858-7BC68F46563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6A5738-A3FE-44AB-AEEE-F0D69F272CF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D35D80-A2B7-487F-AEC8-BE2A58865C8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DFF01D-50F7-4613-B797-EF0F8409DCF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D24249-244E-48EA-AAE6-1E9C236C271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7A8ED020-467A-4025-AFDB-90B0DAC1043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image" Target="../media/image1.wmf"/><Relationship Id="rId7" Type="http://schemas.openxmlformats.org/officeDocument/2006/relationships/oleObject" Target="../embeddings/oleObject3.bin"/><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7.wmf"/><Relationship Id="rId5" Type="http://schemas.openxmlformats.org/officeDocument/2006/relationships/oleObject" Target="../embeddings/oleObject5.bin"/><Relationship Id="rId10" Type="http://schemas.openxmlformats.org/officeDocument/2006/relationships/image" Target="../media/image9.wmf"/><Relationship Id="rId4" Type="http://schemas.openxmlformats.org/officeDocument/2006/relationships/image" Target="../media/image6.wmf"/><Relationship Id="rId9" Type="http://schemas.openxmlformats.org/officeDocument/2006/relationships/oleObject" Target="../embeddings/oleObject7.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wmf"/><Relationship Id="rId7" Type="http://schemas.openxmlformats.org/officeDocument/2006/relationships/image" Target="../media/image13.jpeg"/><Relationship Id="rId2" Type="http://schemas.openxmlformats.org/officeDocument/2006/relationships/oleObject" Target="../embeddings/oleObject8.bin"/><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wmf"/><Relationship Id="rId4" Type="http://schemas.openxmlformats.org/officeDocument/2006/relationships/oleObject" Target="../embeddings/oleObject9.bin"/></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7.wmf"/><Relationship Id="rId4" Type="http://schemas.openxmlformats.org/officeDocument/2006/relationships/oleObject" Target="../embeddings/oleObject10.bin"/></Relationships>
</file>

<file path=ppt/slides/_rels/slide8.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11.bin"/><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image" Target="../media/image24.wmf"/><Relationship Id="rId7" Type="http://schemas.openxmlformats.org/officeDocument/2006/relationships/oleObject" Target="../embeddings/oleObject14.bin"/><Relationship Id="rId2" Type="http://schemas.openxmlformats.org/officeDocument/2006/relationships/oleObject" Target="../embeddings/oleObject12.bin"/><Relationship Id="rId1" Type="http://schemas.openxmlformats.org/officeDocument/2006/relationships/slideLayout" Target="../slideLayouts/slideLayout7.xml"/><Relationship Id="rId6" Type="http://schemas.openxmlformats.org/officeDocument/2006/relationships/image" Target="../media/image26.wmf"/><Relationship Id="rId5" Type="http://schemas.openxmlformats.org/officeDocument/2006/relationships/oleObject" Target="../embeddings/oleObject13.bin"/><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8.wmf"/><Relationship Id="rId7" Type="http://schemas.openxmlformats.org/officeDocument/2006/relationships/image" Target="../media/image31.wmf"/><Relationship Id="rId2" Type="http://schemas.openxmlformats.org/officeDocument/2006/relationships/oleObject" Target="../embeddings/oleObject15.bin"/><Relationship Id="rId1" Type="http://schemas.openxmlformats.org/officeDocument/2006/relationships/slideLayout" Target="../slideLayouts/slideLayout7.xml"/><Relationship Id="rId6" Type="http://schemas.openxmlformats.org/officeDocument/2006/relationships/oleObject" Target="../embeddings/oleObject16.bin"/><Relationship Id="rId5" Type="http://schemas.openxmlformats.org/officeDocument/2006/relationships/image" Target="../media/image30.jpeg"/><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oleObject" Target="../embeddings/oleObject17.bin"/><Relationship Id="rId7" Type="http://schemas.openxmlformats.org/officeDocument/2006/relationships/image" Target="../media/image35.jpe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4.wmf"/><Relationship Id="rId5" Type="http://schemas.openxmlformats.org/officeDocument/2006/relationships/oleObject" Target="../embeddings/oleObject18.bin"/><Relationship Id="rId10" Type="http://schemas.openxmlformats.org/officeDocument/2006/relationships/image" Target="../media/image37.wmf"/><Relationship Id="rId4" Type="http://schemas.openxmlformats.org/officeDocument/2006/relationships/image" Target="../media/image33.wmf"/><Relationship Id="rId9" Type="http://schemas.openxmlformats.org/officeDocument/2006/relationships/oleObject" Target="../embeddings/oleObject19.bin"/></Relationships>
</file>

<file path=ppt/slides/_rels/slide15.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oleObject" Target="../embeddings/oleObject20.bin"/><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a:t>
            </a:fld>
            <a:endParaRPr lang="en-US" dirty="0"/>
          </a:p>
        </p:txBody>
      </p:sp>
      <p:sp>
        <p:nvSpPr>
          <p:cNvPr id="27651" name="Rectangle 4"/>
          <p:cNvSpPr>
            <a:spLocks noChangeArrowheads="1"/>
          </p:cNvSpPr>
          <p:nvPr/>
        </p:nvSpPr>
        <p:spPr bwMode="auto">
          <a:xfrm>
            <a:off x="304797" y="1366172"/>
            <a:ext cx="8628890" cy="1200329"/>
          </a:xfrm>
          <a:prstGeom prst="rect">
            <a:avLst/>
          </a:prstGeom>
          <a:noFill/>
          <a:ln w="9525">
            <a:noFill/>
            <a:miter lim="800000"/>
            <a:headEnd/>
            <a:tailEnd/>
          </a:ln>
        </p:spPr>
        <p:txBody>
          <a:bodyPr wrap="square">
            <a:spAutoFit/>
          </a:bodyPr>
          <a:lstStyle/>
          <a:p>
            <a:pPr algn="l">
              <a:spcAft>
                <a:spcPts val="600"/>
              </a:spcAft>
            </a:pPr>
            <a:r>
              <a:rPr lang="en-US" altLang="en-US" dirty="0"/>
              <a:t>For any combination of resistors, we can always find a single resistor that could replace the combination and result in the same total current and potential difference. The replacement has no influence on the part of the circuit outside of the combination. The resistance of this single resistor is called the </a:t>
            </a:r>
            <a:r>
              <a:rPr lang="en-US" altLang="en-US" i="1" dirty="0">
                <a:solidFill>
                  <a:srgbClr val="0000FF"/>
                </a:solidFill>
              </a:rPr>
              <a:t>equivalent resistance </a:t>
            </a:r>
            <a:r>
              <a:rPr lang="en-US" altLang="en-US" dirty="0"/>
              <a:t>of the combination.</a:t>
            </a:r>
          </a:p>
        </p:txBody>
      </p:sp>
      <p:sp>
        <p:nvSpPr>
          <p:cNvPr id="8" name="Rectangle 7"/>
          <p:cNvSpPr/>
          <p:nvPr/>
        </p:nvSpPr>
        <p:spPr>
          <a:xfrm>
            <a:off x="304798" y="228005"/>
            <a:ext cx="8628889" cy="1200329"/>
          </a:xfrm>
          <a:prstGeom prst="rect">
            <a:avLst/>
          </a:prstGeom>
        </p:spPr>
        <p:txBody>
          <a:bodyPr wrap="square">
            <a:spAutoFit/>
          </a:bodyPr>
          <a:lstStyle/>
          <a:p>
            <a:pPr>
              <a:spcAft>
                <a:spcPts val="600"/>
              </a:spcAft>
            </a:pPr>
            <a:r>
              <a:rPr lang="en-US" sz="2400" b="1" u="sng" dirty="0">
                <a:solidFill>
                  <a:srgbClr val="990000"/>
                </a:solidFill>
                <a:latin typeface="Arial" charset="0"/>
                <a:ea typeface="Arial Unicode MS" pitchFamily="34" charset="-128"/>
              </a:rPr>
              <a:t>Chapter 26 Direct-Current Circuits </a:t>
            </a:r>
          </a:p>
          <a:p>
            <a:pPr algn="l">
              <a:spcAft>
                <a:spcPts val="600"/>
              </a:spcAft>
            </a:pPr>
            <a:r>
              <a:rPr lang="en-US" sz="2000" b="1" u="sng" dirty="0">
                <a:solidFill>
                  <a:srgbClr val="660066"/>
                </a:solidFill>
                <a:latin typeface="Arial" charset="0"/>
              </a:rPr>
              <a:t>October 8 Resistor Combinations </a:t>
            </a:r>
          </a:p>
          <a:p>
            <a:pPr algn="l">
              <a:spcAft>
                <a:spcPts val="600"/>
              </a:spcAft>
            </a:pPr>
            <a:r>
              <a:rPr lang="en-US" b="1" u="sng" dirty="0">
                <a:solidFill>
                  <a:srgbClr val="800080"/>
                </a:solidFill>
                <a:latin typeface="+mn-lt"/>
              </a:rPr>
              <a:t>26.1 Resistors in series and in parallel</a:t>
            </a:r>
          </a:p>
        </p:txBody>
      </p:sp>
      <p:graphicFrame>
        <p:nvGraphicFramePr>
          <p:cNvPr id="14" name="Object 13"/>
          <p:cNvGraphicFramePr>
            <a:graphicFrameLocks noChangeAspect="1"/>
          </p:cNvGraphicFramePr>
          <p:nvPr>
            <p:extLst>
              <p:ext uri="{D42A27DB-BD31-4B8C-83A1-F6EECF244321}">
                <p14:modId xmlns:p14="http://schemas.microsoft.com/office/powerpoint/2010/main" val="177061554"/>
              </p:ext>
            </p:extLst>
          </p:nvPr>
        </p:nvGraphicFramePr>
        <p:xfrm>
          <a:off x="4944875" y="4247182"/>
          <a:ext cx="2255837" cy="379413"/>
        </p:xfrm>
        <a:graphic>
          <a:graphicData uri="http://schemas.openxmlformats.org/presentationml/2006/ole">
            <mc:AlternateContent xmlns:mc="http://schemas.openxmlformats.org/markup-compatibility/2006">
              <mc:Choice xmlns:v="urn:schemas-microsoft-com:vml" Requires="v">
                <p:oleObj name="Equation" r:id="rId2" imgW="1434960" imgH="241200" progId="Equation.DSMT4">
                  <p:embed/>
                </p:oleObj>
              </mc:Choice>
              <mc:Fallback>
                <p:oleObj name="Equation" r:id="rId2" imgW="1434960" imgH="241200" progId="Equation.DSMT4">
                  <p:embed/>
                  <p:pic>
                    <p:nvPicPr>
                      <p:cNvPr id="18" name="Object 17"/>
                      <p:cNvPicPr/>
                      <p:nvPr/>
                    </p:nvPicPr>
                    <p:blipFill>
                      <a:blip r:embed="rId3"/>
                      <a:stretch>
                        <a:fillRect/>
                      </a:stretch>
                    </p:blipFill>
                    <p:spPr>
                      <a:xfrm>
                        <a:off x="4944875" y="4247182"/>
                        <a:ext cx="2255837" cy="379413"/>
                      </a:xfrm>
                      <a:prstGeom prst="rect">
                        <a:avLst/>
                      </a:prstGeom>
                      <a:solidFill>
                        <a:srgbClr val="FFFFCC"/>
                      </a:solidFill>
                      <a:ln w="15875">
                        <a:solidFill>
                          <a:srgbClr val="0000FF"/>
                        </a:solidFill>
                      </a:ln>
                    </p:spPr>
                  </p:pic>
                </p:oleObj>
              </mc:Fallback>
            </mc:AlternateContent>
          </a:graphicData>
        </a:graphic>
      </p:graphicFrame>
      <p:sp>
        <p:nvSpPr>
          <p:cNvPr id="16" name="Rectangle 15"/>
          <p:cNvSpPr/>
          <p:nvPr/>
        </p:nvSpPr>
        <p:spPr>
          <a:xfrm>
            <a:off x="304796" y="2719806"/>
            <a:ext cx="5162943" cy="1554272"/>
          </a:xfrm>
          <a:prstGeom prst="rect">
            <a:avLst/>
          </a:prstGeom>
        </p:spPr>
        <p:txBody>
          <a:bodyPr wrap="square">
            <a:spAutoFit/>
          </a:bodyPr>
          <a:lstStyle/>
          <a:p>
            <a:pPr algn="l">
              <a:spcAft>
                <a:spcPts val="600"/>
              </a:spcAft>
            </a:pPr>
            <a:r>
              <a:rPr lang="en-US" b="1" u="sng" dirty="0">
                <a:solidFill>
                  <a:srgbClr val="800080"/>
                </a:solidFill>
              </a:rPr>
              <a:t>Resistors in series:</a:t>
            </a:r>
          </a:p>
          <a:p>
            <a:pPr algn="l"/>
            <a:r>
              <a:rPr lang="en-US" altLang="en-US" dirty="0"/>
              <a:t>When the resistors are in series, the current is the same in each of the resistors, while the voltage across the entire combination is the sum of the voltages on each individual resistor.  </a:t>
            </a:r>
            <a:endParaRPr lang="en-US" b="1" u="sng" dirty="0">
              <a:solidFill>
                <a:srgbClr val="800080"/>
              </a:solidFill>
            </a:endParaRPr>
          </a:p>
        </p:txBody>
      </p:sp>
      <p:pic>
        <p:nvPicPr>
          <p:cNvPr id="17" name="Picture 16" descr="26_01_FigureA.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49053" y="3077037"/>
            <a:ext cx="2561886" cy="992228"/>
          </a:xfrm>
          <a:prstGeom prst="rect">
            <a:avLst/>
          </a:prstGeom>
        </p:spPr>
      </p:pic>
      <p:graphicFrame>
        <p:nvGraphicFramePr>
          <p:cNvPr id="18" name="Object 17"/>
          <p:cNvGraphicFramePr>
            <a:graphicFrameLocks noChangeAspect="1"/>
          </p:cNvGraphicFramePr>
          <p:nvPr>
            <p:extLst>
              <p:ext uri="{D42A27DB-BD31-4B8C-83A1-F6EECF244321}">
                <p14:modId xmlns:p14="http://schemas.microsoft.com/office/powerpoint/2010/main" val="551926840"/>
              </p:ext>
            </p:extLst>
          </p:nvPr>
        </p:nvGraphicFramePr>
        <p:xfrm>
          <a:off x="387073" y="4273813"/>
          <a:ext cx="4471988" cy="379413"/>
        </p:xfrm>
        <a:graphic>
          <a:graphicData uri="http://schemas.openxmlformats.org/presentationml/2006/ole">
            <mc:AlternateContent xmlns:mc="http://schemas.openxmlformats.org/markup-compatibility/2006">
              <mc:Choice xmlns:v="urn:schemas-microsoft-com:vml" Requires="v">
                <p:oleObj name="Equation" r:id="rId5" imgW="2844720" imgH="241200" progId="Equation.DSMT4">
                  <p:embed/>
                </p:oleObj>
              </mc:Choice>
              <mc:Fallback>
                <p:oleObj name="Equation" r:id="rId5" imgW="2844720" imgH="241200" progId="Equation.DSMT4">
                  <p:embed/>
                  <p:pic>
                    <p:nvPicPr>
                      <p:cNvPr id="14" name="Object 13"/>
                      <p:cNvPicPr/>
                      <p:nvPr/>
                    </p:nvPicPr>
                    <p:blipFill>
                      <a:blip r:embed="rId6"/>
                      <a:stretch>
                        <a:fillRect/>
                      </a:stretch>
                    </p:blipFill>
                    <p:spPr>
                      <a:xfrm>
                        <a:off x="387073" y="4273813"/>
                        <a:ext cx="4471988" cy="379413"/>
                      </a:xfrm>
                      <a:prstGeom prst="rect">
                        <a:avLst/>
                      </a:prstGeom>
                      <a:noFill/>
                      <a:ln w="15875">
                        <a:noFill/>
                      </a:ln>
                    </p:spPr>
                  </p:pic>
                </p:oleObj>
              </mc:Fallback>
            </mc:AlternateContent>
          </a:graphicData>
        </a:graphic>
      </p:graphicFrame>
      <p:sp>
        <p:nvSpPr>
          <p:cNvPr id="3" name="Rectangle 2"/>
          <p:cNvSpPr/>
          <p:nvPr/>
        </p:nvSpPr>
        <p:spPr>
          <a:xfrm>
            <a:off x="304796" y="4804512"/>
            <a:ext cx="8349733" cy="1000274"/>
          </a:xfrm>
          <a:prstGeom prst="rect">
            <a:avLst/>
          </a:prstGeom>
        </p:spPr>
        <p:txBody>
          <a:bodyPr wrap="square">
            <a:spAutoFit/>
          </a:bodyPr>
          <a:lstStyle/>
          <a:p>
            <a:pPr algn="l">
              <a:spcAft>
                <a:spcPts val="600"/>
              </a:spcAft>
            </a:pPr>
            <a:r>
              <a:rPr lang="en-US" dirty="0">
                <a:solidFill>
                  <a:srgbClr val="0000FF"/>
                </a:solidFill>
              </a:rPr>
              <a:t>The equivalent resistance of a series combination equals the sum of the individual resistances</a:t>
            </a:r>
            <a:r>
              <a:rPr lang="en-US" dirty="0"/>
              <a:t>. The equivalent resistance is greater than any individual resistance.</a:t>
            </a:r>
          </a:p>
          <a:p>
            <a:pPr algn="l"/>
            <a:r>
              <a:rPr lang="en-US" dirty="0"/>
              <a:t>It follows that                                       , </a:t>
            </a:r>
            <a:r>
              <a:rPr lang="en-US" dirty="0">
                <a:solidFill>
                  <a:srgbClr val="0000FF"/>
                </a:solidFill>
              </a:rPr>
              <a:t>the larger resistor has more voltage</a:t>
            </a:r>
            <a:r>
              <a:rPr lang="en-US" dirty="0"/>
              <a:t>.   </a:t>
            </a:r>
          </a:p>
        </p:txBody>
      </p:sp>
      <p:graphicFrame>
        <p:nvGraphicFramePr>
          <p:cNvPr id="22" name="Object 21"/>
          <p:cNvGraphicFramePr>
            <a:graphicFrameLocks noChangeAspect="1"/>
          </p:cNvGraphicFramePr>
          <p:nvPr>
            <p:extLst>
              <p:ext uri="{D42A27DB-BD31-4B8C-83A1-F6EECF244321}">
                <p14:modId xmlns:p14="http://schemas.microsoft.com/office/powerpoint/2010/main" val="3669553635"/>
              </p:ext>
            </p:extLst>
          </p:nvPr>
        </p:nvGraphicFramePr>
        <p:xfrm>
          <a:off x="1730861" y="5444424"/>
          <a:ext cx="2176462" cy="360362"/>
        </p:xfrm>
        <a:graphic>
          <a:graphicData uri="http://schemas.openxmlformats.org/presentationml/2006/ole">
            <mc:AlternateContent xmlns:mc="http://schemas.openxmlformats.org/markup-compatibility/2006">
              <mc:Choice xmlns:v="urn:schemas-microsoft-com:vml" Requires="v">
                <p:oleObj name="Equation" r:id="rId7" imgW="1384200" imgH="228600" progId="Equation.DSMT4">
                  <p:embed/>
                </p:oleObj>
              </mc:Choice>
              <mc:Fallback>
                <p:oleObj name="Equation" r:id="rId7" imgW="1384200" imgH="228600" progId="Equation.DSMT4">
                  <p:embed/>
                  <p:pic>
                    <p:nvPicPr>
                      <p:cNvPr id="18" name="Object 17"/>
                      <p:cNvPicPr/>
                      <p:nvPr/>
                    </p:nvPicPr>
                    <p:blipFill>
                      <a:blip r:embed="rId8"/>
                      <a:stretch>
                        <a:fillRect/>
                      </a:stretch>
                    </p:blipFill>
                    <p:spPr>
                      <a:xfrm>
                        <a:off x="1730861" y="5444424"/>
                        <a:ext cx="2176462" cy="360362"/>
                      </a:xfrm>
                      <a:prstGeom prst="rect">
                        <a:avLst/>
                      </a:prstGeom>
                      <a:noFill/>
                      <a:ln w="15875">
                        <a:noFill/>
                      </a:ln>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2</a:t>
            </a:fld>
            <a:endParaRPr lang="en-US"/>
          </a:p>
        </p:txBody>
      </p:sp>
      <p:sp>
        <p:nvSpPr>
          <p:cNvPr id="3" name="Rectangle 2"/>
          <p:cNvSpPr/>
          <p:nvPr/>
        </p:nvSpPr>
        <p:spPr>
          <a:xfrm>
            <a:off x="327489" y="305161"/>
            <a:ext cx="5373516" cy="1554272"/>
          </a:xfrm>
          <a:prstGeom prst="rect">
            <a:avLst/>
          </a:prstGeom>
        </p:spPr>
        <p:txBody>
          <a:bodyPr wrap="square">
            <a:spAutoFit/>
          </a:bodyPr>
          <a:lstStyle/>
          <a:p>
            <a:pPr algn="l">
              <a:spcAft>
                <a:spcPts val="600"/>
              </a:spcAft>
            </a:pPr>
            <a:r>
              <a:rPr lang="en-US" b="1" u="sng" dirty="0">
                <a:solidFill>
                  <a:srgbClr val="800080"/>
                </a:solidFill>
              </a:rPr>
              <a:t>Resistors in parallel:</a:t>
            </a:r>
          </a:p>
          <a:p>
            <a:pPr algn="l"/>
            <a:r>
              <a:rPr lang="en-US" altLang="en-US" dirty="0"/>
              <a:t>When the resistors are in parallel, the voltage is the same across each resistor, while the total current through the entire combination is the sum of currents through each individual resistor.  </a:t>
            </a:r>
            <a:endParaRPr lang="en-US" b="1" u="sng" dirty="0">
              <a:solidFill>
                <a:srgbClr val="800080"/>
              </a:solidFill>
            </a:endParaRPr>
          </a:p>
        </p:txBody>
      </p:sp>
      <p:pic>
        <p:nvPicPr>
          <p:cNvPr id="4" name="Picture 3" descr="26_01_FigureB.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39543" y="569166"/>
            <a:ext cx="2332654" cy="1662141"/>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3459758261"/>
              </p:ext>
            </p:extLst>
          </p:nvPr>
        </p:nvGraphicFramePr>
        <p:xfrm>
          <a:off x="437738" y="2822493"/>
          <a:ext cx="2395538" cy="698500"/>
        </p:xfrm>
        <a:graphic>
          <a:graphicData uri="http://schemas.openxmlformats.org/presentationml/2006/ole">
            <mc:AlternateContent xmlns:mc="http://schemas.openxmlformats.org/markup-compatibility/2006">
              <mc:Choice xmlns:v="urn:schemas-microsoft-com:vml" Requires="v">
                <p:oleObj name="Equation" r:id="rId3" imgW="1523880" imgH="444240" progId="Equation.DSMT4">
                  <p:embed/>
                </p:oleObj>
              </mc:Choice>
              <mc:Fallback>
                <p:oleObj name="Equation" r:id="rId3" imgW="1523880" imgH="444240" progId="Equation.DSMT4">
                  <p:embed/>
                  <p:pic>
                    <p:nvPicPr>
                      <p:cNvPr id="14" name="Object 13"/>
                      <p:cNvPicPr/>
                      <p:nvPr/>
                    </p:nvPicPr>
                    <p:blipFill>
                      <a:blip r:embed="rId4"/>
                      <a:stretch>
                        <a:fillRect/>
                      </a:stretch>
                    </p:blipFill>
                    <p:spPr>
                      <a:xfrm>
                        <a:off x="437738" y="2822493"/>
                        <a:ext cx="2395538" cy="698500"/>
                      </a:xfrm>
                      <a:prstGeom prst="rect">
                        <a:avLst/>
                      </a:prstGeom>
                      <a:solidFill>
                        <a:srgbClr val="FFFFCC"/>
                      </a:solidFill>
                      <a:ln w="15875">
                        <a:solidFill>
                          <a:srgbClr val="0000FF"/>
                        </a:solid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486431171"/>
              </p:ext>
            </p:extLst>
          </p:nvPr>
        </p:nvGraphicFramePr>
        <p:xfrm>
          <a:off x="498475" y="1985963"/>
          <a:ext cx="4291013" cy="719137"/>
        </p:xfrm>
        <a:graphic>
          <a:graphicData uri="http://schemas.openxmlformats.org/presentationml/2006/ole">
            <mc:AlternateContent xmlns:mc="http://schemas.openxmlformats.org/markup-compatibility/2006">
              <mc:Choice xmlns:v="urn:schemas-microsoft-com:vml" Requires="v">
                <p:oleObj name="Equation" r:id="rId5" imgW="2730240" imgH="457200" progId="Equation.DSMT4">
                  <p:embed/>
                </p:oleObj>
              </mc:Choice>
              <mc:Fallback>
                <p:oleObj name="Equation" r:id="rId5" imgW="2730240" imgH="457200" progId="Equation.DSMT4">
                  <p:embed/>
                  <p:pic>
                    <p:nvPicPr>
                      <p:cNvPr id="18" name="Object 17"/>
                      <p:cNvPicPr/>
                      <p:nvPr/>
                    </p:nvPicPr>
                    <p:blipFill>
                      <a:blip r:embed="rId6"/>
                      <a:stretch>
                        <a:fillRect/>
                      </a:stretch>
                    </p:blipFill>
                    <p:spPr>
                      <a:xfrm>
                        <a:off x="498475" y="1985963"/>
                        <a:ext cx="4291013" cy="719137"/>
                      </a:xfrm>
                      <a:prstGeom prst="rect">
                        <a:avLst/>
                      </a:prstGeom>
                      <a:noFill/>
                      <a:ln w="15875">
                        <a:noFill/>
                      </a:ln>
                    </p:spPr>
                  </p:pic>
                </p:oleObj>
              </mc:Fallback>
            </mc:AlternateContent>
          </a:graphicData>
        </a:graphic>
      </p:graphicFrame>
      <p:sp>
        <p:nvSpPr>
          <p:cNvPr id="7" name="Rectangle 6"/>
          <p:cNvSpPr/>
          <p:nvPr/>
        </p:nvSpPr>
        <p:spPr>
          <a:xfrm>
            <a:off x="327489" y="3677782"/>
            <a:ext cx="8397551" cy="1277273"/>
          </a:xfrm>
          <a:prstGeom prst="rect">
            <a:avLst/>
          </a:prstGeom>
        </p:spPr>
        <p:txBody>
          <a:bodyPr wrap="square">
            <a:spAutoFit/>
          </a:bodyPr>
          <a:lstStyle/>
          <a:p>
            <a:pPr algn="l">
              <a:spcAft>
                <a:spcPts val="600"/>
              </a:spcAft>
            </a:pPr>
            <a:r>
              <a:rPr lang="en-US" dirty="0">
                <a:solidFill>
                  <a:srgbClr val="0000FF"/>
                </a:solidFill>
              </a:rPr>
              <a:t>The reciprocal of the equivalent resistance of a parallel combination equals the sum of the reciprocals of the individual resistances</a:t>
            </a:r>
            <a:r>
              <a:rPr lang="en-US" dirty="0"/>
              <a:t>. </a:t>
            </a:r>
            <a:r>
              <a:rPr lang="en-US" dirty="0">
                <a:solidFill>
                  <a:srgbClr val="0000FF"/>
                </a:solidFill>
              </a:rPr>
              <a:t>The equivalent resistance is always less than any individual resistance.</a:t>
            </a:r>
          </a:p>
          <a:p>
            <a:pPr algn="l"/>
            <a:r>
              <a:rPr lang="en-US" dirty="0"/>
              <a:t>It follows that                                         , </a:t>
            </a:r>
            <a:r>
              <a:rPr lang="en-US" dirty="0">
                <a:solidFill>
                  <a:srgbClr val="0000FF"/>
                </a:solidFill>
              </a:rPr>
              <a:t>the smaller resistor carries more current</a:t>
            </a:r>
            <a:r>
              <a:rPr lang="en-US" dirty="0"/>
              <a:t>. </a:t>
            </a:r>
          </a:p>
        </p:txBody>
      </p:sp>
      <p:graphicFrame>
        <p:nvGraphicFramePr>
          <p:cNvPr id="8" name="Object 7"/>
          <p:cNvGraphicFramePr>
            <a:graphicFrameLocks noChangeAspect="1"/>
          </p:cNvGraphicFramePr>
          <p:nvPr>
            <p:extLst>
              <p:ext uri="{D42A27DB-BD31-4B8C-83A1-F6EECF244321}">
                <p14:modId xmlns:p14="http://schemas.microsoft.com/office/powerpoint/2010/main" val="1389025196"/>
              </p:ext>
            </p:extLst>
          </p:nvPr>
        </p:nvGraphicFramePr>
        <p:xfrm>
          <a:off x="3173608" y="2832018"/>
          <a:ext cx="4132262" cy="679450"/>
        </p:xfrm>
        <a:graphic>
          <a:graphicData uri="http://schemas.openxmlformats.org/presentationml/2006/ole">
            <mc:AlternateContent xmlns:mc="http://schemas.openxmlformats.org/markup-compatibility/2006">
              <mc:Choice xmlns:v="urn:schemas-microsoft-com:vml" Requires="v">
                <p:oleObj name="Equation" r:id="rId7" imgW="2628720" imgH="431640" progId="Equation.DSMT4">
                  <p:embed/>
                </p:oleObj>
              </mc:Choice>
              <mc:Fallback>
                <p:oleObj name="Equation" r:id="rId7" imgW="2628720" imgH="431640" progId="Equation.DSMT4">
                  <p:embed/>
                  <p:pic>
                    <p:nvPicPr>
                      <p:cNvPr id="5" name="Object 4"/>
                      <p:cNvPicPr/>
                      <p:nvPr/>
                    </p:nvPicPr>
                    <p:blipFill>
                      <a:blip r:embed="rId8"/>
                      <a:stretch>
                        <a:fillRect/>
                      </a:stretch>
                    </p:blipFill>
                    <p:spPr>
                      <a:xfrm>
                        <a:off x="3173608" y="2832018"/>
                        <a:ext cx="4132262" cy="679450"/>
                      </a:xfrm>
                      <a:prstGeom prst="rect">
                        <a:avLst/>
                      </a:prstGeom>
                      <a:noFill/>
                      <a:ln w="15875">
                        <a:noFill/>
                      </a:ln>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977394895"/>
              </p:ext>
            </p:extLst>
          </p:nvPr>
        </p:nvGraphicFramePr>
        <p:xfrm>
          <a:off x="1741694" y="4468325"/>
          <a:ext cx="2276475" cy="681037"/>
        </p:xfrm>
        <a:graphic>
          <a:graphicData uri="http://schemas.openxmlformats.org/presentationml/2006/ole">
            <mc:AlternateContent xmlns:mc="http://schemas.openxmlformats.org/markup-compatibility/2006">
              <mc:Choice xmlns:v="urn:schemas-microsoft-com:vml" Requires="v">
                <p:oleObj name="Equation" r:id="rId9" imgW="1447560" imgH="431640" progId="Equation.DSMT4">
                  <p:embed/>
                </p:oleObj>
              </mc:Choice>
              <mc:Fallback>
                <p:oleObj name="Equation" r:id="rId9" imgW="1447560" imgH="431640" progId="Equation.DSMT4">
                  <p:embed/>
                  <p:pic>
                    <p:nvPicPr>
                      <p:cNvPr id="22" name="Object 21"/>
                      <p:cNvPicPr/>
                      <p:nvPr/>
                    </p:nvPicPr>
                    <p:blipFill>
                      <a:blip r:embed="rId10"/>
                      <a:stretch>
                        <a:fillRect/>
                      </a:stretch>
                    </p:blipFill>
                    <p:spPr>
                      <a:xfrm>
                        <a:off x="1741694" y="4468325"/>
                        <a:ext cx="2276475" cy="681037"/>
                      </a:xfrm>
                      <a:prstGeom prst="rect">
                        <a:avLst/>
                      </a:prstGeom>
                      <a:noFill/>
                      <a:ln w="15875">
                        <a:noFill/>
                      </a:ln>
                    </p:spPr>
                  </p:pic>
                </p:oleObj>
              </mc:Fallback>
            </mc:AlternateContent>
          </a:graphicData>
        </a:graphic>
      </p:graphicFrame>
      <p:sp>
        <p:nvSpPr>
          <p:cNvPr id="10" name="Rectangle 9"/>
          <p:cNvSpPr/>
          <p:nvPr/>
        </p:nvSpPr>
        <p:spPr>
          <a:xfrm>
            <a:off x="327489" y="5272795"/>
            <a:ext cx="8239113" cy="1077218"/>
          </a:xfrm>
          <a:prstGeom prst="rect">
            <a:avLst/>
          </a:prstGeom>
        </p:spPr>
        <p:txBody>
          <a:bodyPr wrap="square">
            <a:spAutoFit/>
          </a:bodyPr>
          <a:lstStyle/>
          <a:p>
            <a:pPr algn="l">
              <a:spcAft>
                <a:spcPts val="600"/>
              </a:spcAft>
            </a:pPr>
            <a:r>
              <a:rPr lang="en-US" i="1" dirty="0"/>
              <a:t>Example </a:t>
            </a:r>
            <a:r>
              <a:rPr lang="en-US" dirty="0"/>
              <a:t>26.1 Equivalent resistance</a:t>
            </a:r>
          </a:p>
          <a:p>
            <a:pPr algn="l">
              <a:spcAft>
                <a:spcPts val="600"/>
              </a:spcAft>
            </a:pPr>
            <a:r>
              <a:rPr lang="en-US" i="1" dirty="0"/>
              <a:t>Example </a:t>
            </a:r>
            <a:r>
              <a:rPr lang="en-US" dirty="0"/>
              <a:t>26.2 Series versus parallel combinations</a:t>
            </a:r>
          </a:p>
          <a:p>
            <a:pPr algn="l">
              <a:spcAft>
                <a:spcPts val="600"/>
              </a:spcAft>
            </a:pPr>
            <a:r>
              <a:rPr lang="en-US" i="1" dirty="0"/>
              <a:t>Test</a:t>
            </a:r>
            <a:r>
              <a:rPr lang="en-US" dirty="0"/>
              <a:t> 26.1 </a:t>
            </a:r>
          </a:p>
        </p:txBody>
      </p:sp>
    </p:spTree>
    <p:extLst>
      <p:ext uri="{BB962C8B-B14F-4D97-AF65-F5344CB8AC3E}">
        <p14:creationId xmlns:p14="http://schemas.microsoft.com/office/powerpoint/2010/main" val="3294283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3</a:t>
            </a:fld>
            <a:endParaRPr lang="en-US"/>
          </a:p>
        </p:txBody>
      </p:sp>
      <p:sp>
        <p:nvSpPr>
          <p:cNvPr id="29699" name="Rectangle 4"/>
          <p:cNvSpPr>
            <a:spLocks noChangeArrowheads="1"/>
          </p:cNvSpPr>
          <p:nvPr/>
        </p:nvSpPr>
        <p:spPr bwMode="auto">
          <a:xfrm>
            <a:off x="509587" y="390525"/>
            <a:ext cx="3278642"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Ch26: 1</a:t>
            </a:r>
          </a:p>
          <a:p>
            <a:pPr algn="l"/>
            <a:r>
              <a:rPr lang="en-US" b="1" dirty="0">
                <a:solidFill>
                  <a:srgbClr val="FF0000"/>
                </a:solidFill>
                <a:latin typeface="Arial" charset="0"/>
              </a:rPr>
              <a:t>Homework: </a:t>
            </a:r>
            <a:r>
              <a:rPr lang="en-US" b="1" dirty="0">
                <a:solidFill>
                  <a:srgbClr val="0000FF"/>
                </a:solidFill>
                <a:latin typeface="Arial" charset="0"/>
              </a:rPr>
              <a:t>Ch26: 4,7,11,17 </a:t>
            </a:r>
          </a:p>
          <a:p>
            <a:pPr algn="l"/>
            <a:r>
              <a:rPr lang="en-US" b="1" dirty="0">
                <a:solidFill>
                  <a:srgbClr val="FF0000"/>
                </a:solidFill>
                <a:latin typeface="Arial" charset="0"/>
              </a:rPr>
              <a:t>Due: October 17</a:t>
            </a:r>
          </a:p>
        </p:txBody>
      </p:sp>
    </p:spTree>
    <p:extLst>
      <p:ext uri="{BB962C8B-B14F-4D97-AF65-F5344CB8AC3E}">
        <p14:creationId xmlns:p14="http://schemas.microsoft.com/office/powerpoint/2010/main" val="230883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4</a:t>
            </a:fld>
            <a:endParaRPr lang="en-US" dirty="0"/>
          </a:p>
        </p:txBody>
      </p:sp>
      <p:sp>
        <p:nvSpPr>
          <p:cNvPr id="27651" name="Rectangle 4"/>
          <p:cNvSpPr>
            <a:spLocks noChangeArrowheads="1"/>
          </p:cNvSpPr>
          <p:nvPr/>
        </p:nvSpPr>
        <p:spPr bwMode="auto">
          <a:xfrm>
            <a:off x="304797" y="1012347"/>
            <a:ext cx="8512632" cy="1200329"/>
          </a:xfrm>
          <a:prstGeom prst="rect">
            <a:avLst/>
          </a:prstGeom>
          <a:noFill/>
          <a:ln w="9525">
            <a:noFill/>
            <a:miter lim="800000"/>
            <a:headEnd/>
            <a:tailEnd/>
          </a:ln>
        </p:spPr>
        <p:txBody>
          <a:bodyPr wrap="square">
            <a:spAutoFit/>
          </a:bodyPr>
          <a:lstStyle/>
          <a:p>
            <a:pPr algn="l">
              <a:spcAft>
                <a:spcPts val="600"/>
              </a:spcAft>
            </a:pPr>
            <a:r>
              <a:rPr lang="en-US" altLang="en-US" dirty="0"/>
              <a:t>Many resistor networks cannot be reduced to simple series or parallel combinations. For analyzing complicated networks, we need Kirchhoff’s rules. We define </a:t>
            </a:r>
            <a:r>
              <a:rPr lang="en-US" dirty="0"/>
              <a:t>a </a:t>
            </a:r>
            <a:r>
              <a:rPr lang="en-US" i="1" dirty="0">
                <a:solidFill>
                  <a:srgbClr val="0000FF"/>
                </a:solidFill>
              </a:rPr>
              <a:t>junction</a:t>
            </a:r>
            <a:r>
              <a:rPr lang="en-US" dirty="0"/>
              <a:t> in a circuit as a point where three or more conductors meet. A </a:t>
            </a:r>
            <a:r>
              <a:rPr lang="en-US" i="1" dirty="0">
                <a:solidFill>
                  <a:srgbClr val="0000FF"/>
                </a:solidFill>
              </a:rPr>
              <a:t>loop</a:t>
            </a:r>
            <a:r>
              <a:rPr lang="en-US" dirty="0"/>
              <a:t> is defined as any closed conducting path.</a:t>
            </a:r>
            <a:endParaRPr lang="en-US" altLang="en-US" dirty="0"/>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October 13 Kirchhoff’s Rules</a:t>
            </a:r>
          </a:p>
          <a:p>
            <a:pPr algn="l">
              <a:spcAft>
                <a:spcPts val="600"/>
              </a:spcAft>
            </a:pPr>
            <a:r>
              <a:rPr lang="en-US" b="1" u="sng" dirty="0">
                <a:solidFill>
                  <a:srgbClr val="800080"/>
                </a:solidFill>
                <a:latin typeface="+mn-lt"/>
              </a:rPr>
              <a:t>26.2 </a:t>
            </a:r>
            <a:r>
              <a:rPr lang="en-US" b="1" u="sng" dirty="0">
                <a:solidFill>
                  <a:srgbClr val="660066"/>
                </a:solidFill>
                <a:latin typeface="Arial" charset="0"/>
              </a:rPr>
              <a:t>Kirchhoff’s Rules</a:t>
            </a:r>
            <a:endParaRPr lang="en-US" b="1" u="sng" dirty="0">
              <a:solidFill>
                <a:srgbClr val="800080"/>
              </a:solidFill>
              <a:latin typeface="+mn-lt"/>
            </a:endParaRPr>
          </a:p>
        </p:txBody>
      </p:sp>
      <p:graphicFrame>
        <p:nvGraphicFramePr>
          <p:cNvPr id="14" name="Object 13"/>
          <p:cNvGraphicFramePr>
            <a:graphicFrameLocks noChangeAspect="1"/>
          </p:cNvGraphicFramePr>
          <p:nvPr>
            <p:extLst>
              <p:ext uri="{D42A27DB-BD31-4B8C-83A1-F6EECF244321}">
                <p14:modId xmlns:p14="http://schemas.microsoft.com/office/powerpoint/2010/main" val="163104349"/>
              </p:ext>
            </p:extLst>
          </p:nvPr>
        </p:nvGraphicFramePr>
        <p:xfrm>
          <a:off x="5484420" y="2466726"/>
          <a:ext cx="938213" cy="398463"/>
        </p:xfrm>
        <a:graphic>
          <a:graphicData uri="http://schemas.openxmlformats.org/presentationml/2006/ole">
            <mc:AlternateContent xmlns:mc="http://schemas.openxmlformats.org/markup-compatibility/2006">
              <mc:Choice xmlns:v="urn:schemas-microsoft-com:vml" Requires="v">
                <p:oleObj name="Equation" r:id="rId2" imgW="596880" imgH="253800" progId="Equation.DSMT4">
                  <p:embed/>
                </p:oleObj>
              </mc:Choice>
              <mc:Fallback>
                <p:oleObj name="Equation" r:id="rId2" imgW="596880" imgH="253800" progId="Equation.DSMT4">
                  <p:embed/>
                  <p:pic>
                    <p:nvPicPr>
                      <p:cNvPr id="14" name="Object 13"/>
                      <p:cNvPicPr/>
                      <p:nvPr/>
                    </p:nvPicPr>
                    <p:blipFill>
                      <a:blip r:embed="rId3"/>
                      <a:stretch>
                        <a:fillRect/>
                      </a:stretch>
                    </p:blipFill>
                    <p:spPr>
                      <a:xfrm>
                        <a:off x="5484420" y="2466726"/>
                        <a:ext cx="938213" cy="398463"/>
                      </a:xfrm>
                      <a:prstGeom prst="rect">
                        <a:avLst/>
                      </a:prstGeom>
                      <a:solidFill>
                        <a:srgbClr val="FFFFCC"/>
                      </a:solidFill>
                      <a:ln w="15875">
                        <a:solidFill>
                          <a:srgbClr val="0000FF"/>
                        </a:solidFill>
                      </a:ln>
                    </p:spPr>
                  </p:pic>
                </p:oleObj>
              </mc:Fallback>
            </mc:AlternateContent>
          </a:graphicData>
        </a:graphic>
      </p:graphicFrame>
      <p:sp>
        <p:nvSpPr>
          <p:cNvPr id="2" name="Rectangle 1"/>
          <p:cNvSpPr/>
          <p:nvPr/>
        </p:nvSpPr>
        <p:spPr>
          <a:xfrm>
            <a:off x="304797" y="2212676"/>
            <a:ext cx="6051657" cy="1277273"/>
          </a:xfrm>
          <a:prstGeom prst="rect">
            <a:avLst/>
          </a:prstGeom>
        </p:spPr>
        <p:txBody>
          <a:bodyPr wrap="none">
            <a:spAutoFit/>
          </a:bodyPr>
          <a:lstStyle/>
          <a:p>
            <a:pPr algn="l"/>
            <a:r>
              <a:rPr lang="en-US" altLang="en-US" u="sng" dirty="0">
                <a:solidFill>
                  <a:srgbClr val="0000FF"/>
                </a:solidFill>
              </a:rPr>
              <a:t>Kirchhoff’s junction rule: </a:t>
            </a:r>
          </a:p>
          <a:p>
            <a:pPr algn="l">
              <a:spcAft>
                <a:spcPts val="600"/>
              </a:spcAft>
            </a:pPr>
            <a:r>
              <a:rPr lang="en-US" altLang="en-US" dirty="0"/>
              <a:t>The sum of the currents into any junction equals zero.</a:t>
            </a:r>
          </a:p>
          <a:p>
            <a:pPr algn="l"/>
            <a:r>
              <a:rPr lang="en-US" altLang="en-US" u="sng" dirty="0">
                <a:solidFill>
                  <a:srgbClr val="0000FF"/>
                </a:solidFill>
              </a:rPr>
              <a:t>Kirchhoff’s loop rule: </a:t>
            </a:r>
          </a:p>
          <a:p>
            <a:pPr algn="l"/>
            <a:r>
              <a:rPr lang="en-US" altLang="en-US" dirty="0"/>
              <a:t>The sum of the potential changes around any loop equals zero.</a:t>
            </a:r>
          </a:p>
        </p:txBody>
      </p:sp>
      <p:graphicFrame>
        <p:nvGraphicFramePr>
          <p:cNvPr id="13" name="Object 12"/>
          <p:cNvGraphicFramePr>
            <a:graphicFrameLocks noChangeAspect="1"/>
          </p:cNvGraphicFramePr>
          <p:nvPr>
            <p:extLst>
              <p:ext uri="{D42A27DB-BD31-4B8C-83A1-F6EECF244321}">
                <p14:modId xmlns:p14="http://schemas.microsoft.com/office/powerpoint/2010/main" val="869282399"/>
              </p:ext>
            </p:extLst>
          </p:nvPr>
        </p:nvGraphicFramePr>
        <p:xfrm>
          <a:off x="6553200" y="3091487"/>
          <a:ext cx="898525" cy="398462"/>
        </p:xfrm>
        <a:graphic>
          <a:graphicData uri="http://schemas.openxmlformats.org/presentationml/2006/ole">
            <mc:AlternateContent xmlns:mc="http://schemas.openxmlformats.org/markup-compatibility/2006">
              <mc:Choice xmlns:v="urn:schemas-microsoft-com:vml" Requires="v">
                <p:oleObj name="Equation" r:id="rId4" imgW="571320" imgH="253800" progId="Equation.DSMT4">
                  <p:embed/>
                </p:oleObj>
              </mc:Choice>
              <mc:Fallback>
                <p:oleObj name="Equation" r:id="rId4" imgW="571320" imgH="253800" progId="Equation.DSMT4">
                  <p:embed/>
                  <p:pic>
                    <p:nvPicPr>
                      <p:cNvPr id="14" name="Object 13"/>
                      <p:cNvPicPr/>
                      <p:nvPr/>
                    </p:nvPicPr>
                    <p:blipFill>
                      <a:blip r:embed="rId5"/>
                      <a:stretch>
                        <a:fillRect/>
                      </a:stretch>
                    </p:blipFill>
                    <p:spPr>
                      <a:xfrm>
                        <a:off x="6553200" y="3091487"/>
                        <a:ext cx="898525" cy="398462"/>
                      </a:xfrm>
                      <a:prstGeom prst="rect">
                        <a:avLst/>
                      </a:prstGeom>
                      <a:solidFill>
                        <a:srgbClr val="FFFFCC"/>
                      </a:solidFill>
                      <a:ln w="15875">
                        <a:solidFill>
                          <a:srgbClr val="0000FF"/>
                        </a:solidFill>
                      </a:ln>
                    </p:spPr>
                  </p:pic>
                </p:oleObj>
              </mc:Fallback>
            </mc:AlternateContent>
          </a:graphicData>
        </a:graphic>
      </p:graphicFrame>
      <p:pic>
        <p:nvPicPr>
          <p:cNvPr id="15" name="Picture 14" descr="26_07_FigureA.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4736" y="4130915"/>
            <a:ext cx="3111622" cy="1662342"/>
          </a:xfrm>
          <a:prstGeom prst="rect">
            <a:avLst/>
          </a:prstGeom>
        </p:spPr>
      </p:pic>
      <p:pic>
        <p:nvPicPr>
          <p:cNvPr id="19" name="Picture 18" descr="26_06_FigureA.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45260" y="3743998"/>
            <a:ext cx="2932176" cy="2436175"/>
          </a:xfrm>
          <a:prstGeom prst="rect">
            <a:avLst/>
          </a:prstGeom>
        </p:spPr>
      </p:pic>
    </p:spTree>
    <p:extLst>
      <p:ext uri="{BB962C8B-B14F-4D97-AF65-F5344CB8AC3E}">
        <p14:creationId xmlns:p14="http://schemas.microsoft.com/office/powerpoint/2010/main" val="3531130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5</a:t>
            </a:fld>
            <a:endParaRPr lang="en-US"/>
          </a:p>
        </p:txBody>
      </p:sp>
      <p:sp>
        <p:nvSpPr>
          <p:cNvPr id="3" name="Rectangle 2"/>
          <p:cNvSpPr/>
          <p:nvPr/>
        </p:nvSpPr>
        <p:spPr>
          <a:xfrm>
            <a:off x="420624" y="243763"/>
            <a:ext cx="8092440" cy="2385268"/>
          </a:xfrm>
          <a:prstGeom prst="rect">
            <a:avLst/>
          </a:prstGeom>
        </p:spPr>
        <p:txBody>
          <a:bodyPr wrap="square">
            <a:spAutoFit/>
          </a:bodyPr>
          <a:lstStyle/>
          <a:p>
            <a:pPr algn="l"/>
            <a:r>
              <a:rPr lang="en-US" altLang="en-US" b="1" u="sng" dirty="0">
                <a:solidFill>
                  <a:srgbClr val="0000FF"/>
                </a:solidFill>
              </a:rPr>
              <a:t>Sign convention </a:t>
            </a:r>
            <a:r>
              <a:rPr lang="en-US" altLang="en-US" u="sng" dirty="0">
                <a:solidFill>
                  <a:srgbClr val="0000FF"/>
                </a:solidFill>
              </a:rPr>
              <a:t>of Kirchhoff’s junction rule: </a:t>
            </a:r>
          </a:p>
          <a:p>
            <a:pPr algn="l">
              <a:spcAft>
                <a:spcPts val="600"/>
              </a:spcAft>
            </a:pPr>
            <a:r>
              <a:rPr lang="en-US" altLang="en-US" dirty="0"/>
              <a:t>The current is positive when flowing into a junction, and negative when flowing out of a junction.</a:t>
            </a:r>
          </a:p>
          <a:p>
            <a:pPr algn="l"/>
            <a:r>
              <a:rPr lang="en-US" altLang="en-US" b="1" u="sng" dirty="0">
                <a:solidFill>
                  <a:srgbClr val="0000FF"/>
                </a:solidFill>
              </a:rPr>
              <a:t>Sign convention </a:t>
            </a:r>
            <a:r>
              <a:rPr lang="en-US" altLang="en-US" u="sng" dirty="0">
                <a:solidFill>
                  <a:srgbClr val="0000FF"/>
                </a:solidFill>
              </a:rPr>
              <a:t>of Kirchhoff’s loop rule:</a:t>
            </a:r>
          </a:p>
          <a:p>
            <a:pPr algn="l">
              <a:spcAft>
                <a:spcPts val="600"/>
              </a:spcAft>
            </a:pPr>
            <a:r>
              <a:rPr lang="en-US" altLang="en-US" dirty="0"/>
              <a:t>First assume a current direction, and assume a polarity of a battery in the loop, if they are not given. </a:t>
            </a:r>
            <a:r>
              <a:rPr lang="en-US" altLang="en-US" dirty="0">
                <a:solidFill>
                  <a:srgbClr val="0000FF"/>
                </a:solidFill>
              </a:rPr>
              <a:t>Don’t worry that our assumptions may be wrong</a:t>
            </a:r>
            <a:r>
              <a:rPr lang="en-US" altLang="en-US" dirty="0"/>
              <a:t>. Then </a:t>
            </a:r>
            <a:r>
              <a:rPr lang="en-US" altLang="en-US" dirty="0">
                <a:solidFill>
                  <a:srgbClr val="0000FF"/>
                </a:solidFill>
              </a:rPr>
              <a:t>travel</a:t>
            </a:r>
            <a:r>
              <a:rPr lang="en-US" altLang="en-US" dirty="0"/>
              <a:t> around the loop, using the following sign convention for the potential differences (</a:t>
            </a:r>
            <a:r>
              <a:rPr lang="en-US" altLang="en-US" dirty="0">
                <a:solidFill>
                  <a:srgbClr val="0000FF"/>
                </a:solidFill>
              </a:rPr>
              <a:t>potential changes</a:t>
            </a:r>
            <a:r>
              <a:rPr lang="en-US" altLang="en-US" dirty="0"/>
              <a:t>) through each element.</a:t>
            </a:r>
            <a:endParaRPr lang="en-US" dirty="0"/>
          </a:p>
        </p:txBody>
      </p:sp>
      <p:pic>
        <p:nvPicPr>
          <p:cNvPr id="4" name="Picture 3" descr="26_08_Figu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656" y="2633230"/>
            <a:ext cx="7086600" cy="1774177"/>
          </a:xfrm>
          <a:prstGeom prst="rect">
            <a:avLst/>
          </a:prstGeom>
        </p:spPr>
      </p:pic>
      <p:sp>
        <p:nvSpPr>
          <p:cNvPr id="5" name="Rectangle 4"/>
          <p:cNvSpPr/>
          <p:nvPr/>
        </p:nvSpPr>
        <p:spPr>
          <a:xfrm>
            <a:off x="520839" y="5083440"/>
            <a:ext cx="8239113" cy="1077218"/>
          </a:xfrm>
          <a:prstGeom prst="rect">
            <a:avLst/>
          </a:prstGeom>
        </p:spPr>
        <p:txBody>
          <a:bodyPr wrap="square">
            <a:spAutoFit/>
          </a:bodyPr>
          <a:lstStyle/>
          <a:p>
            <a:pPr algn="l">
              <a:spcAft>
                <a:spcPts val="600"/>
              </a:spcAft>
            </a:pPr>
            <a:r>
              <a:rPr lang="en-US" i="1" dirty="0"/>
              <a:t>Example </a:t>
            </a:r>
            <a:r>
              <a:rPr lang="en-US" dirty="0"/>
              <a:t>26.3 A single-loop circuit</a:t>
            </a:r>
          </a:p>
          <a:p>
            <a:pPr algn="l">
              <a:spcAft>
                <a:spcPts val="600"/>
              </a:spcAft>
            </a:pPr>
            <a:r>
              <a:rPr lang="en-US" i="1" dirty="0"/>
              <a:t>Example </a:t>
            </a:r>
            <a:r>
              <a:rPr lang="en-US" dirty="0"/>
              <a:t>26.4 Charging a battery</a:t>
            </a:r>
          </a:p>
          <a:p>
            <a:pPr algn="l">
              <a:spcAft>
                <a:spcPts val="600"/>
              </a:spcAft>
            </a:pPr>
            <a:r>
              <a:rPr lang="en-US" i="1" dirty="0"/>
              <a:t>Example </a:t>
            </a:r>
            <a:r>
              <a:rPr lang="en-US" dirty="0"/>
              <a:t>26.5 Power in a battery-charging circuit </a:t>
            </a:r>
          </a:p>
        </p:txBody>
      </p:sp>
      <p:sp>
        <p:nvSpPr>
          <p:cNvPr id="6" name="Rectangle 5"/>
          <p:cNvSpPr/>
          <p:nvPr/>
        </p:nvSpPr>
        <p:spPr>
          <a:xfrm>
            <a:off x="520839" y="4578876"/>
            <a:ext cx="7681329" cy="369332"/>
          </a:xfrm>
          <a:prstGeom prst="rect">
            <a:avLst/>
          </a:prstGeom>
        </p:spPr>
        <p:txBody>
          <a:bodyPr wrap="square">
            <a:spAutoFit/>
          </a:bodyPr>
          <a:lstStyle/>
          <a:p>
            <a:pPr algn="l"/>
            <a:r>
              <a:rPr lang="en-US" dirty="0"/>
              <a:t>Note: Not all junctions and loops generate independent equations.</a:t>
            </a:r>
          </a:p>
        </p:txBody>
      </p:sp>
    </p:spTree>
    <p:extLst>
      <p:ext uri="{BB962C8B-B14F-4D97-AF65-F5344CB8AC3E}">
        <p14:creationId xmlns:p14="http://schemas.microsoft.com/office/powerpoint/2010/main" val="1783893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6</a:t>
            </a:fld>
            <a:endParaRPr lang="en-US"/>
          </a:p>
        </p:txBody>
      </p:sp>
      <p:sp>
        <p:nvSpPr>
          <p:cNvPr id="29699" name="Rectangle 4"/>
          <p:cNvSpPr>
            <a:spLocks noChangeArrowheads="1"/>
          </p:cNvSpPr>
          <p:nvPr/>
        </p:nvSpPr>
        <p:spPr bwMode="auto">
          <a:xfrm>
            <a:off x="509587" y="390525"/>
            <a:ext cx="3239453"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Ch26: 2</a:t>
            </a:r>
          </a:p>
          <a:p>
            <a:pPr algn="l"/>
            <a:r>
              <a:rPr lang="en-US" b="1" dirty="0">
                <a:solidFill>
                  <a:srgbClr val="FF0000"/>
                </a:solidFill>
                <a:latin typeface="Arial" charset="0"/>
              </a:rPr>
              <a:t>Homework: </a:t>
            </a:r>
            <a:r>
              <a:rPr lang="en-US" b="1" dirty="0">
                <a:solidFill>
                  <a:srgbClr val="0000FF"/>
                </a:solidFill>
                <a:latin typeface="Arial" charset="0"/>
              </a:rPr>
              <a:t>Ch26: 22,26,30 </a:t>
            </a:r>
          </a:p>
          <a:p>
            <a:pPr algn="l"/>
            <a:r>
              <a:rPr lang="en-US" b="1" dirty="0">
                <a:solidFill>
                  <a:srgbClr val="FF0000"/>
                </a:solidFill>
                <a:latin typeface="Arial" charset="0"/>
              </a:rPr>
              <a:t>Due: October 24</a:t>
            </a:r>
          </a:p>
        </p:txBody>
      </p:sp>
    </p:spTree>
    <p:extLst>
      <p:ext uri="{BB962C8B-B14F-4D97-AF65-F5344CB8AC3E}">
        <p14:creationId xmlns:p14="http://schemas.microsoft.com/office/powerpoint/2010/main" val="1841144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7</a:t>
            </a:fld>
            <a:endParaRPr lang="en-US" dirty="0"/>
          </a:p>
        </p:txBody>
      </p:sp>
      <p:sp>
        <p:nvSpPr>
          <p:cNvPr id="27651" name="Rectangle 4"/>
          <p:cNvSpPr>
            <a:spLocks noChangeArrowheads="1"/>
          </p:cNvSpPr>
          <p:nvPr/>
        </p:nvSpPr>
        <p:spPr bwMode="auto">
          <a:xfrm>
            <a:off x="304798" y="982058"/>
            <a:ext cx="5556507" cy="2662267"/>
          </a:xfrm>
          <a:prstGeom prst="rect">
            <a:avLst/>
          </a:prstGeom>
          <a:noFill/>
          <a:ln w="9525">
            <a:noFill/>
            <a:miter lim="800000"/>
            <a:headEnd/>
            <a:tailEnd/>
          </a:ln>
        </p:spPr>
        <p:txBody>
          <a:bodyPr wrap="square">
            <a:spAutoFit/>
          </a:bodyPr>
          <a:lstStyle/>
          <a:p>
            <a:pPr algn="l">
              <a:spcAft>
                <a:spcPts val="600"/>
              </a:spcAft>
            </a:pPr>
            <a:r>
              <a:rPr lang="en-US" altLang="en-US" dirty="0"/>
              <a:t>Many common devices measure voltage, current, or resistance using a </a:t>
            </a:r>
            <a:r>
              <a:rPr lang="en-US" altLang="en-US" dirty="0" err="1">
                <a:solidFill>
                  <a:srgbClr val="0000FF"/>
                </a:solidFill>
              </a:rPr>
              <a:t>d’Arsonval</a:t>
            </a:r>
            <a:r>
              <a:rPr lang="en-US" altLang="en-US" dirty="0">
                <a:solidFill>
                  <a:srgbClr val="0000FF"/>
                </a:solidFill>
              </a:rPr>
              <a:t> galvanometer</a:t>
            </a:r>
            <a:r>
              <a:rPr lang="en-US" altLang="en-US" dirty="0"/>
              <a:t>. This meter has </a:t>
            </a:r>
            <a:r>
              <a:rPr lang="en-US" dirty="0"/>
              <a:t>a pivoted coil with an attached pointer, a permanent magnet, and a spring opposing the magnetic-field torque on the coil.</a:t>
            </a:r>
          </a:p>
          <a:p>
            <a:pPr algn="l">
              <a:spcAft>
                <a:spcPts val="600"/>
              </a:spcAft>
            </a:pPr>
            <a:r>
              <a:rPr lang="en-US" dirty="0"/>
              <a:t>The meter deflection is proportional to the current in the coil, and the device can be calibrated to measure current. The maximum deflection of the pointer (</a:t>
            </a:r>
            <a:r>
              <a:rPr lang="en-US" i="1" dirty="0"/>
              <a:t>I</a:t>
            </a:r>
            <a:r>
              <a:rPr lang="en-US" i="1" baseline="-25000" dirty="0"/>
              <a:t>fs</a:t>
            </a:r>
            <a:r>
              <a:rPr lang="en-US" dirty="0"/>
              <a:t>) is called the </a:t>
            </a:r>
            <a:r>
              <a:rPr lang="en-US" dirty="0">
                <a:solidFill>
                  <a:srgbClr val="0000FF"/>
                </a:solidFill>
              </a:rPr>
              <a:t>full-scale deflection</a:t>
            </a:r>
            <a:r>
              <a:rPr lang="en-US" dirty="0"/>
              <a:t>.  </a:t>
            </a:r>
            <a:endParaRPr lang="en-US" altLang="en-US" dirty="0"/>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October 15 Ammeters and Voltmeters</a:t>
            </a:r>
          </a:p>
          <a:p>
            <a:pPr algn="l">
              <a:spcAft>
                <a:spcPts val="600"/>
              </a:spcAft>
            </a:pPr>
            <a:r>
              <a:rPr lang="en-US" b="1" u="sng" dirty="0">
                <a:solidFill>
                  <a:srgbClr val="800080"/>
                </a:solidFill>
                <a:latin typeface="+mn-lt"/>
              </a:rPr>
              <a:t>26.3 Electrical measuring instruments</a:t>
            </a:r>
          </a:p>
        </p:txBody>
      </p:sp>
      <p:pic>
        <p:nvPicPr>
          <p:cNvPr id="10" name="Picture 9" descr="26_14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0292" y="712550"/>
            <a:ext cx="2503628" cy="2771313"/>
          </a:xfrm>
          <a:prstGeom prst="rect">
            <a:avLst/>
          </a:prstGeom>
        </p:spPr>
      </p:pic>
      <p:sp>
        <p:nvSpPr>
          <p:cNvPr id="11" name="Rectangle 10"/>
          <p:cNvSpPr/>
          <p:nvPr/>
        </p:nvSpPr>
        <p:spPr>
          <a:xfrm>
            <a:off x="304797" y="3644325"/>
            <a:ext cx="5556507" cy="2185214"/>
          </a:xfrm>
          <a:prstGeom prst="rect">
            <a:avLst/>
          </a:prstGeom>
        </p:spPr>
        <p:txBody>
          <a:bodyPr wrap="square">
            <a:spAutoFit/>
          </a:bodyPr>
          <a:lstStyle/>
          <a:p>
            <a:pPr algn="l">
              <a:spcAft>
                <a:spcPts val="600"/>
              </a:spcAft>
            </a:pPr>
            <a:r>
              <a:rPr lang="en-US" b="1" u="sng" dirty="0">
                <a:solidFill>
                  <a:srgbClr val="800080"/>
                </a:solidFill>
              </a:rPr>
              <a:t>Ammeters:</a:t>
            </a:r>
          </a:p>
          <a:p>
            <a:pPr algn="l">
              <a:spcAft>
                <a:spcPts val="600"/>
              </a:spcAft>
            </a:pPr>
            <a:r>
              <a:rPr lang="en-US" altLang="en-US" dirty="0"/>
              <a:t>A current-measuring instrument is called an </a:t>
            </a:r>
            <a:r>
              <a:rPr lang="en-US" altLang="en-US" dirty="0">
                <a:solidFill>
                  <a:srgbClr val="0000FF"/>
                </a:solidFill>
              </a:rPr>
              <a:t>ammeter</a:t>
            </a:r>
            <a:r>
              <a:rPr lang="en-US" altLang="en-US" dirty="0"/>
              <a:t>. An ammeter measures the current passing through it. An </a:t>
            </a:r>
            <a:r>
              <a:rPr lang="en-US" altLang="en-US" dirty="0">
                <a:solidFill>
                  <a:srgbClr val="0000FF"/>
                </a:solidFill>
              </a:rPr>
              <a:t>ideal ammeter </a:t>
            </a:r>
            <a:r>
              <a:rPr lang="en-US" dirty="0"/>
              <a:t>has zero resistance.</a:t>
            </a:r>
          </a:p>
          <a:p>
            <a:pPr algn="l"/>
            <a:r>
              <a:rPr lang="en-US" u="sng" dirty="0"/>
              <a:t>To measure larger current</a:t>
            </a:r>
            <a:r>
              <a:rPr lang="en-US" dirty="0"/>
              <a:t>, a </a:t>
            </a:r>
            <a:r>
              <a:rPr lang="en-US" dirty="0">
                <a:solidFill>
                  <a:srgbClr val="0000FF"/>
                </a:solidFill>
              </a:rPr>
              <a:t>shunt resistor </a:t>
            </a:r>
            <a:r>
              <a:rPr lang="en-US" i="1" dirty="0"/>
              <a:t>R</a:t>
            </a:r>
            <a:r>
              <a:rPr lang="en-US" i="1" baseline="-25000" dirty="0"/>
              <a:t>sh </a:t>
            </a:r>
            <a:r>
              <a:rPr lang="en-US" dirty="0"/>
              <a:t>is connected in parallel with the meter to bypass the current. In this case the </a:t>
            </a:r>
            <a:r>
              <a:rPr lang="en-US" dirty="0">
                <a:solidFill>
                  <a:srgbClr val="0000FF"/>
                </a:solidFill>
              </a:rPr>
              <a:t>new full scale reading </a:t>
            </a:r>
            <a:r>
              <a:rPr lang="en-US" i="1" dirty="0"/>
              <a:t>I</a:t>
            </a:r>
            <a:r>
              <a:rPr lang="en-US" i="1" baseline="-25000" dirty="0"/>
              <a:t>a</a:t>
            </a:r>
            <a:r>
              <a:rPr lang="en-US" dirty="0"/>
              <a:t> is determined by </a:t>
            </a:r>
            <a:r>
              <a:rPr lang="en-US" b="1" u="sng" dirty="0">
                <a:solidFill>
                  <a:srgbClr val="800080"/>
                </a:solidFill>
              </a:rPr>
              <a:t> </a:t>
            </a:r>
          </a:p>
        </p:txBody>
      </p:sp>
      <p:pic>
        <p:nvPicPr>
          <p:cNvPr id="12" name="Picture 11" descr="26_15_Figure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2946" y="3886111"/>
            <a:ext cx="1655867" cy="2276817"/>
          </a:xfrm>
          <a:prstGeom prst="rect">
            <a:avLst/>
          </a:prstGeom>
        </p:spPr>
      </p:pic>
      <p:graphicFrame>
        <p:nvGraphicFramePr>
          <p:cNvPr id="16" name="Object 15"/>
          <p:cNvGraphicFramePr>
            <a:graphicFrameLocks noChangeAspect="1"/>
          </p:cNvGraphicFramePr>
          <p:nvPr>
            <p:extLst>
              <p:ext uri="{D42A27DB-BD31-4B8C-83A1-F6EECF244321}">
                <p14:modId xmlns:p14="http://schemas.microsoft.com/office/powerpoint/2010/main" val="727658434"/>
              </p:ext>
            </p:extLst>
          </p:nvPr>
        </p:nvGraphicFramePr>
        <p:xfrm>
          <a:off x="396684" y="5764212"/>
          <a:ext cx="3954463" cy="719138"/>
        </p:xfrm>
        <a:graphic>
          <a:graphicData uri="http://schemas.openxmlformats.org/presentationml/2006/ole">
            <mc:AlternateContent xmlns:mc="http://schemas.openxmlformats.org/markup-compatibility/2006">
              <mc:Choice xmlns:v="urn:schemas-microsoft-com:vml" Requires="v">
                <p:oleObj name="Equation" r:id="rId4" imgW="2514600" imgH="457200" progId="Equation.DSMT4">
                  <p:embed/>
                </p:oleObj>
              </mc:Choice>
              <mc:Fallback>
                <p:oleObj name="Equation" r:id="rId4" imgW="2514600" imgH="457200" progId="Equation.DSMT4">
                  <p:embed/>
                  <p:pic>
                    <p:nvPicPr>
                      <p:cNvPr id="6" name="Object 5"/>
                      <p:cNvPicPr/>
                      <p:nvPr/>
                    </p:nvPicPr>
                    <p:blipFill>
                      <a:blip r:embed="rId5"/>
                      <a:stretch>
                        <a:fillRect/>
                      </a:stretch>
                    </p:blipFill>
                    <p:spPr>
                      <a:xfrm>
                        <a:off x="396684" y="5764212"/>
                        <a:ext cx="3954463" cy="719138"/>
                      </a:xfrm>
                      <a:prstGeom prst="rect">
                        <a:avLst/>
                      </a:prstGeom>
                      <a:noFill/>
                      <a:ln w="15875">
                        <a:noFill/>
                      </a:ln>
                    </p:spPr>
                  </p:pic>
                </p:oleObj>
              </mc:Fallback>
            </mc:AlternateContent>
          </a:graphicData>
        </a:graphic>
      </p:graphicFrame>
    </p:spTree>
    <p:extLst>
      <p:ext uri="{BB962C8B-B14F-4D97-AF65-F5344CB8AC3E}">
        <p14:creationId xmlns:p14="http://schemas.microsoft.com/office/powerpoint/2010/main" val="980821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8</a:t>
            </a:fld>
            <a:endParaRPr lang="en-US"/>
          </a:p>
        </p:txBody>
      </p:sp>
      <p:sp>
        <p:nvSpPr>
          <p:cNvPr id="4" name="Rectangle 3"/>
          <p:cNvSpPr/>
          <p:nvPr/>
        </p:nvSpPr>
        <p:spPr>
          <a:xfrm>
            <a:off x="387093" y="215325"/>
            <a:ext cx="5721099" cy="2185214"/>
          </a:xfrm>
          <a:prstGeom prst="rect">
            <a:avLst/>
          </a:prstGeom>
        </p:spPr>
        <p:txBody>
          <a:bodyPr wrap="square">
            <a:spAutoFit/>
          </a:bodyPr>
          <a:lstStyle/>
          <a:p>
            <a:pPr algn="l">
              <a:spcAft>
                <a:spcPts val="600"/>
              </a:spcAft>
            </a:pPr>
            <a:r>
              <a:rPr lang="en-US" b="1" u="sng" dirty="0">
                <a:solidFill>
                  <a:srgbClr val="800080"/>
                </a:solidFill>
              </a:rPr>
              <a:t>Voltmeters:</a:t>
            </a:r>
          </a:p>
          <a:p>
            <a:pPr algn="l">
              <a:spcAft>
                <a:spcPts val="600"/>
              </a:spcAft>
            </a:pPr>
            <a:r>
              <a:rPr lang="en-US" altLang="en-US" dirty="0"/>
              <a:t>A voltage-measuring device is called a </a:t>
            </a:r>
            <a:r>
              <a:rPr lang="en-US" altLang="en-US" dirty="0">
                <a:solidFill>
                  <a:srgbClr val="0000FF"/>
                </a:solidFill>
              </a:rPr>
              <a:t>voltmeter</a:t>
            </a:r>
            <a:r>
              <a:rPr lang="en-US" altLang="en-US" dirty="0"/>
              <a:t>. A voltmeter measures the potential difference between two points. An </a:t>
            </a:r>
            <a:r>
              <a:rPr lang="en-US" altLang="en-US" dirty="0">
                <a:solidFill>
                  <a:srgbClr val="0000FF"/>
                </a:solidFill>
              </a:rPr>
              <a:t>ideal voltmeter </a:t>
            </a:r>
            <a:r>
              <a:rPr lang="en-US" dirty="0"/>
              <a:t>has infinite resistance.</a:t>
            </a:r>
          </a:p>
          <a:p>
            <a:pPr algn="l"/>
            <a:r>
              <a:rPr lang="en-US" u="sng" dirty="0"/>
              <a:t>To measure larger voltage</a:t>
            </a:r>
            <a:r>
              <a:rPr lang="en-US" dirty="0"/>
              <a:t>, a </a:t>
            </a:r>
            <a:r>
              <a:rPr lang="en-US" dirty="0">
                <a:solidFill>
                  <a:srgbClr val="0000FF"/>
                </a:solidFill>
              </a:rPr>
              <a:t>series resistor </a:t>
            </a:r>
            <a:r>
              <a:rPr lang="en-US" i="1" dirty="0" err="1"/>
              <a:t>R</a:t>
            </a:r>
            <a:r>
              <a:rPr lang="en-US" i="1" baseline="-25000" dirty="0" err="1"/>
              <a:t>s</a:t>
            </a:r>
            <a:r>
              <a:rPr lang="en-US" dirty="0">
                <a:solidFill>
                  <a:srgbClr val="0000FF"/>
                </a:solidFill>
              </a:rPr>
              <a:t> </a:t>
            </a:r>
            <a:r>
              <a:rPr lang="en-US" dirty="0"/>
              <a:t>is connected in series with the meter to carry away the voltage. In this case </a:t>
            </a:r>
            <a:r>
              <a:rPr lang="en-US" dirty="0">
                <a:solidFill>
                  <a:srgbClr val="0000FF"/>
                </a:solidFill>
              </a:rPr>
              <a:t>the new full scale reading </a:t>
            </a:r>
            <a:r>
              <a:rPr lang="en-US" i="1" dirty="0" err="1"/>
              <a:t>V</a:t>
            </a:r>
            <a:r>
              <a:rPr lang="en-US" i="1" baseline="-25000" dirty="0" err="1"/>
              <a:t>v</a:t>
            </a:r>
            <a:r>
              <a:rPr lang="en-US" dirty="0"/>
              <a:t> is determined by </a:t>
            </a:r>
            <a:endParaRPr lang="en-US" b="1" u="sng" dirty="0">
              <a:solidFill>
                <a:srgbClr val="800080"/>
              </a:solidFill>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4182366435"/>
              </p:ext>
            </p:extLst>
          </p:nvPr>
        </p:nvGraphicFramePr>
        <p:xfrm>
          <a:off x="496888" y="2400300"/>
          <a:ext cx="1698625" cy="379413"/>
        </p:xfrm>
        <a:graphic>
          <a:graphicData uri="http://schemas.openxmlformats.org/presentationml/2006/ole">
            <mc:AlternateContent xmlns:mc="http://schemas.openxmlformats.org/markup-compatibility/2006">
              <mc:Choice xmlns:v="urn:schemas-microsoft-com:vml" Requires="v">
                <p:oleObj name="Equation" r:id="rId2" imgW="1079280" imgH="241200" progId="Equation.DSMT4">
                  <p:embed/>
                </p:oleObj>
              </mc:Choice>
              <mc:Fallback>
                <p:oleObj name="Equation" r:id="rId2" imgW="1079280" imgH="241200" progId="Equation.DSMT4">
                  <p:embed/>
                  <p:pic>
                    <p:nvPicPr>
                      <p:cNvPr id="16" name="Object 15"/>
                      <p:cNvPicPr/>
                      <p:nvPr/>
                    </p:nvPicPr>
                    <p:blipFill>
                      <a:blip r:embed="rId3"/>
                      <a:stretch>
                        <a:fillRect/>
                      </a:stretch>
                    </p:blipFill>
                    <p:spPr>
                      <a:xfrm>
                        <a:off x="496888" y="2400300"/>
                        <a:ext cx="1698625" cy="379413"/>
                      </a:xfrm>
                      <a:prstGeom prst="rect">
                        <a:avLst/>
                      </a:prstGeom>
                      <a:noFill/>
                      <a:ln w="15875">
                        <a:noFill/>
                      </a:ln>
                    </p:spPr>
                  </p:pic>
                </p:oleObj>
              </mc:Fallback>
            </mc:AlternateContent>
          </a:graphicData>
        </a:graphic>
      </p:graphicFrame>
      <p:pic>
        <p:nvPicPr>
          <p:cNvPr id="6" name="Picture 5" descr="26_15_FigureB.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6456" y="341574"/>
            <a:ext cx="1524000" cy="2621081"/>
          </a:xfrm>
          <a:prstGeom prst="rect">
            <a:avLst/>
          </a:prstGeom>
        </p:spPr>
      </p:pic>
      <p:sp>
        <p:nvSpPr>
          <p:cNvPr id="7" name="Rectangle 6"/>
          <p:cNvSpPr/>
          <p:nvPr/>
        </p:nvSpPr>
        <p:spPr>
          <a:xfrm>
            <a:off x="387093" y="2779713"/>
            <a:ext cx="8025387" cy="1554272"/>
          </a:xfrm>
          <a:prstGeom prst="rect">
            <a:avLst/>
          </a:prstGeom>
        </p:spPr>
        <p:txBody>
          <a:bodyPr wrap="square">
            <a:spAutoFit/>
          </a:bodyPr>
          <a:lstStyle/>
          <a:p>
            <a:pPr algn="l">
              <a:spcAft>
                <a:spcPts val="600"/>
              </a:spcAft>
            </a:pPr>
            <a:r>
              <a:rPr lang="en-US" b="1" u="sng" dirty="0">
                <a:solidFill>
                  <a:srgbClr val="800080"/>
                </a:solidFill>
              </a:rPr>
              <a:t>Ammeters and voltmeters in combination:</a:t>
            </a:r>
          </a:p>
          <a:p>
            <a:pPr algn="l">
              <a:spcAft>
                <a:spcPts val="600"/>
              </a:spcAft>
            </a:pPr>
            <a:r>
              <a:rPr lang="en-US" altLang="en-US" dirty="0"/>
              <a:t>In figure a the ammeter measures the correct current </a:t>
            </a:r>
            <a:r>
              <a:rPr lang="en-US" altLang="en-US" i="1" dirty="0"/>
              <a:t>I</a:t>
            </a:r>
            <a:r>
              <a:rPr lang="en-US" altLang="en-US" dirty="0"/>
              <a:t>, but the voltmeter reads a little larger than the actual voltage </a:t>
            </a:r>
            <a:r>
              <a:rPr lang="en-US" altLang="en-US" i="1" dirty="0" err="1"/>
              <a:t>V</a:t>
            </a:r>
            <a:r>
              <a:rPr lang="en-US" altLang="en-US" i="1" baseline="-25000" dirty="0" err="1"/>
              <a:t>ab</a:t>
            </a:r>
            <a:r>
              <a:rPr lang="en-US" altLang="en-US" dirty="0"/>
              <a:t>. In figure b the voltmeter measures the correct </a:t>
            </a:r>
            <a:r>
              <a:rPr lang="en-US" altLang="en-US" i="1" dirty="0" err="1"/>
              <a:t>V</a:t>
            </a:r>
            <a:r>
              <a:rPr lang="en-US" altLang="en-US" i="1" baseline="-25000" dirty="0" err="1"/>
              <a:t>ab</a:t>
            </a:r>
            <a:r>
              <a:rPr lang="en-US" altLang="en-US" dirty="0"/>
              <a:t>, but the ammeter reads a little more than the actual current </a:t>
            </a:r>
            <a:r>
              <a:rPr lang="en-US" altLang="en-US" i="1" dirty="0"/>
              <a:t>I</a:t>
            </a:r>
            <a:r>
              <a:rPr lang="en-US" altLang="en-US" dirty="0"/>
              <a:t>. In both cases we may need to correct the readings.</a:t>
            </a:r>
            <a:endParaRPr lang="en-US" b="1" u="sng" dirty="0">
              <a:solidFill>
                <a:srgbClr val="800080"/>
              </a:solidFill>
            </a:endParaRPr>
          </a:p>
        </p:txBody>
      </p:sp>
      <p:pic>
        <p:nvPicPr>
          <p:cNvPr id="8" name="Picture 7" descr="26_16_Figure.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5581" y="4375623"/>
            <a:ext cx="5135883" cy="1827964"/>
          </a:xfrm>
          <a:prstGeom prst="rect">
            <a:avLst/>
          </a:prstGeom>
        </p:spPr>
      </p:pic>
    </p:spTree>
    <p:extLst>
      <p:ext uri="{BB962C8B-B14F-4D97-AF65-F5344CB8AC3E}">
        <p14:creationId xmlns:p14="http://schemas.microsoft.com/office/powerpoint/2010/main" val="522051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9</a:t>
            </a:fld>
            <a:endParaRPr lang="en-US"/>
          </a:p>
        </p:txBody>
      </p:sp>
      <p:sp>
        <p:nvSpPr>
          <p:cNvPr id="3" name="Rectangle 2"/>
          <p:cNvSpPr/>
          <p:nvPr/>
        </p:nvSpPr>
        <p:spPr>
          <a:xfrm>
            <a:off x="387093" y="215325"/>
            <a:ext cx="6041139" cy="3370153"/>
          </a:xfrm>
          <a:prstGeom prst="rect">
            <a:avLst/>
          </a:prstGeom>
        </p:spPr>
        <p:txBody>
          <a:bodyPr wrap="square">
            <a:spAutoFit/>
          </a:bodyPr>
          <a:lstStyle/>
          <a:p>
            <a:pPr algn="l">
              <a:spcAft>
                <a:spcPts val="600"/>
              </a:spcAft>
            </a:pPr>
            <a:r>
              <a:rPr lang="en-US" b="1" u="sng" dirty="0">
                <a:solidFill>
                  <a:srgbClr val="800080"/>
                </a:solidFill>
              </a:rPr>
              <a:t>Ohmmeters:</a:t>
            </a:r>
          </a:p>
          <a:p>
            <a:pPr algn="l">
              <a:spcAft>
                <a:spcPts val="600"/>
              </a:spcAft>
            </a:pPr>
            <a:r>
              <a:rPr lang="en-US" altLang="en-US" dirty="0"/>
              <a:t> An </a:t>
            </a:r>
            <a:r>
              <a:rPr lang="en-US" altLang="en-US" dirty="0">
                <a:solidFill>
                  <a:srgbClr val="0000FF"/>
                </a:solidFill>
              </a:rPr>
              <a:t>ohmmeter</a:t>
            </a:r>
            <a:r>
              <a:rPr lang="en-US" altLang="en-US" dirty="0"/>
              <a:t> consists of a meter, a resistor, and a source connected in series. The ohmmeter is designed in such a way that when the two terminals are short-circuited the meter deflects the full scale. When the two terminals are open, the meter has no deflection.</a:t>
            </a:r>
          </a:p>
          <a:p>
            <a:pPr algn="l">
              <a:spcAft>
                <a:spcPts val="600"/>
              </a:spcAft>
            </a:pPr>
            <a:r>
              <a:rPr lang="en-US" b="1" u="sng" dirty="0">
                <a:solidFill>
                  <a:srgbClr val="800080"/>
                </a:solidFill>
              </a:rPr>
              <a:t>Digital </a:t>
            </a:r>
            <a:r>
              <a:rPr lang="en-US" b="1" u="sng" dirty="0" err="1">
                <a:solidFill>
                  <a:srgbClr val="800080"/>
                </a:solidFill>
              </a:rPr>
              <a:t>multimeters</a:t>
            </a:r>
            <a:r>
              <a:rPr lang="en-US" b="1" u="sng" dirty="0">
                <a:solidFill>
                  <a:srgbClr val="800080"/>
                </a:solidFill>
              </a:rPr>
              <a:t>:</a:t>
            </a:r>
          </a:p>
          <a:p>
            <a:pPr algn="l">
              <a:spcAft>
                <a:spcPts val="600"/>
              </a:spcAft>
            </a:pPr>
            <a:r>
              <a:rPr lang="en-US" altLang="en-US" dirty="0"/>
              <a:t>Nowadays a </a:t>
            </a:r>
            <a:r>
              <a:rPr lang="en-US" altLang="en-US" dirty="0">
                <a:solidFill>
                  <a:srgbClr val="0000FF"/>
                </a:solidFill>
              </a:rPr>
              <a:t>digital multimeter </a:t>
            </a:r>
            <a:r>
              <a:rPr lang="en-US" altLang="en-US" dirty="0"/>
              <a:t>can be used to measure current, voltage, resistance and other parameters quite easily. Every house-hold needs one, and everybody should learn how to use it.  </a:t>
            </a:r>
            <a:endParaRPr lang="en-US" b="1" u="sng" dirty="0">
              <a:solidFill>
                <a:srgbClr val="800080"/>
              </a:solidFill>
            </a:endParaRPr>
          </a:p>
        </p:txBody>
      </p:sp>
      <p:pic>
        <p:nvPicPr>
          <p:cNvPr id="4" name="Picture 3" descr="26_17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70435" y="297621"/>
            <a:ext cx="1050840" cy="2006667"/>
          </a:xfrm>
          <a:prstGeom prst="rect">
            <a:avLst/>
          </a:prstGeom>
        </p:spPr>
      </p:pic>
      <p:pic>
        <p:nvPicPr>
          <p:cNvPr id="5" name="Picture 4" descr="26_18_Fig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3563" y="2485678"/>
            <a:ext cx="1624584" cy="1311626"/>
          </a:xfrm>
          <a:prstGeom prst="rect">
            <a:avLst/>
          </a:prstGeom>
        </p:spPr>
      </p:pic>
      <p:sp>
        <p:nvSpPr>
          <p:cNvPr id="6" name="Rectangle 5"/>
          <p:cNvSpPr/>
          <p:nvPr/>
        </p:nvSpPr>
        <p:spPr>
          <a:xfrm>
            <a:off x="387093" y="3683797"/>
            <a:ext cx="5903980" cy="1908215"/>
          </a:xfrm>
          <a:prstGeom prst="rect">
            <a:avLst/>
          </a:prstGeom>
        </p:spPr>
        <p:txBody>
          <a:bodyPr wrap="square">
            <a:spAutoFit/>
          </a:bodyPr>
          <a:lstStyle/>
          <a:p>
            <a:pPr algn="l">
              <a:spcAft>
                <a:spcPts val="600"/>
              </a:spcAft>
            </a:pPr>
            <a:r>
              <a:rPr lang="en-US" b="1" u="sng" dirty="0">
                <a:solidFill>
                  <a:srgbClr val="800080"/>
                </a:solidFill>
              </a:rPr>
              <a:t>Potentiometers:</a:t>
            </a:r>
          </a:p>
          <a:p>
            <a:pPr algn="l">
              <a:spcAft>
                <a:spcPts val="600"/>
              </a:spcAft>
            </a:pPr>
            <a:r>
              <a:rPr lang="en-US" altLang="en-US" dirty="0"/>
              <a:t>A </a:t>
            </a:r>
            <a:r>
              <a:rPr lang="en-US" altLang="en-US" dirty="0">
                <a:solidFill>
                  <a:srgbClr val="0000FF"/>
                </a:solidFill>
              </a:rPr>
              <a:t>potentiometer</a:t>
            </a:r>
            <a:r>
              <a:rPr lang="en-US" altLang="en-US" dirty="0"/>
              <a:t> is an instrument used to measure the emf of a source without drawing any current from the source. In the figure shown, contact </a:t>
            </a:r>
            <a:r>
              <a:rPr lang="en-US" altLang="en-US" i="1" dirty="0"/>
              <a:t>c</a:t>
            </a:r>
            <a:r>
              <a:rPr lang="en-US" altLang="en-US" dirty="0"/>
              <a:t> is moved until the galvanometer shows no deflection; this corresponds to </a:t>
            </a:r>
            <a:r>
              <a:rPr lang="en-US" altLang="en-US" i="1" dirty="0"/>
              <a:t>I</a:t>
            </a:r>
            <a:r>
              <a:rPr lang="en-US" altLang="en-US" baseline="-25000" dirty="0"/>
              <a:t>2</a:t>
            </a:r>
            <a:r>
              <a:rPr lang="en-US" altLang="en-US" dirty="0"/>
              <a:t>=0. Then </a:t>
            </a:r>
            <a:r>
              <a:rPr lang="en-US" altLang="en-US" i="1" dirty="0">
                <a:latin typeface="French Script MT" panose="03020402040607040605" pitchFamily="66" charset="0"/>
              </a:rPr>
              <a:t>E</a:t>
            </a:r>
            <a:r>
              <a:rPr lang="en-US" altLang="en-US" baseline="-25000" dirty="0"/>
              <a:t>2</a:t>
            </a:r>
            <a:r>
              <a:rPr lang="en-US" altLang="en-US" dirty="0"/>
              <a:t>= </a:t>
            </a:r>
            <a:r>
              <a:rPr lang="en-US" altLang="en-US" i="1" dirty="0"/>
              <a:t>I </a:t>
            </a:r>
            <a:r>
              <a:rPr lang="en-US" altLang="en-US" i="1" dirty="0" err="1"/>
              <a:t>R</a:t>
            </a:r>
            <a:r>
              <a:rPr lang="en-US" altLang="en-US" i="1" baseline="-25000" dirty="0" err="1"/>
              <a:t>cb</a:t>
            </a:r>
            <a:r>
              <a:rPr lang="en-US" altLang="en-US" dirty="0"/>
              <a:t>.</a:t>
            </a:r>
          </a:p>
          <a:p>
            <a:pPr algn="l">
              <a:spcAft>
                <a:spcPts val="600"/>
              </a:spcAft>
            </a:pPr>
            <a:r>
              <a:rPr lang="en-US" altLang="en-US" dirty="0"/>
              <a:t>The term potentiometer is also used for a variable resistor.</a:t>
            </a:r>
            <a:endParaRPr lang="en-US" b="1" u="sng" dirty="0">
              <a:solidFill>
                <a:srgbClr val="800080"/>
              </a:solidFill>
            </a:endParaRPr>
          </a:p>
        </p:txBody>
      </p:sp>
      <p:pic>
        <p:nvPicPr>
          <p:cNvPr id="8" name="Picture 7" descr="26_19_FigureA.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3563" y="4193670"/>
            <a:ext cx="1624584" cy="2210774"/>
          </a:xfrm>
          <a:prstGeom prst="rect">
            <a:avLst/>
          </a:prstGeom>
        </p:spPr>
      </p:pic>
    </p:spTree>
    <p:extLst>
      <p:ext uri="{BB962C8B-B14F-4D97-AF65-F5344CB8AC3E}">
        <p14:creationId xmlns:p14="http://schemas.microsoft.com/office/powerpoint/2010/main" val="3660473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10</a:t>
            </a:fld>
            <a:endParaRPr lang="en-US"/>
          </a:p>
        </p:txBody>
      </p:sp>
      <p:sp>
        <p:nvSpPr>
          <p:cNvPr id="3" name="Rectangle 2"/>
          <p:cNvSpPr/>
          <p:nvPr/>
        </p:nvSpPr>
        <p:spPr>
          <a:xfrm>
            <a:off x="575703" y="401712"/>
            <a:ext cx="8239113" cy="1431161"/>
          </a:xfrm>
          <a:prstGeom prst="rect">
            <a:avLst/>
          </a:prstGeom>
        </p:spPr>
        <p:txBody>
          <a:bodyPr wrap="square">
            <a:spAutoFit/>
          </a:bodyPr>
          <a:lstStyle/>
          <a:p>
            <a:pPr algn="l">
              <a:spcAft>
                <a:spcPts val="600"/>
              </a:spcAft>
            </a:pPr>
            <a:r>
              <a:rPr lang="en-US" i="1" dirty="0"/>
              <a:t>Example </a:t>
            </a:r>
            <a:r>
              <a:rPr lang="en-US" dirty="0"/>
              <a:t>26.8 Designing an ammeter</a:t>
            </a:r>
          </a:p>
          <a:p>
            <a:pPr algn="l">
              <a:spcAft>
                <a:spcPts val="600"/>
              </a:spcAft>
            </a:pPr>
            <a:r>
              <a:rPr lang="en-US" i="1" dirty="0"/>
              <a:t>Example </a:t>
            </a:r>
            <a:r>
              <a:rPr lang="en-US" dirty="0"/>
              <a:t>26.9 Designing a voltmeter</a:t>
            </a:r>
          </a:p>
          <a:p>
            <a:pPr algn="l">
              <a:spcAft>
                <a:spcPts val="600"/>
              </a:spcAft>
            </a:pPr>
            <a:r>
              <a:rPr lang="en-US" i="1" dirty="0"/>
              <a:t>Example </a:t>
            </a:r>
            <a:r>
              <a:rPr lang="en-US" dirty="0"/>
              <a:t>26.10 Measuring resistance I</a:t>
            </a:r>
          </a:p>
          <a:p>
            <a:pPr algn="l">
              <a:spcAft>
                <a:spcPts val="600"/>
              </a:spcAft>
            </a:pPr>
            <a:r>
              <a:rPr lang="en-US" i="1" dirty="0"/>
              <a:t>Example </a:t>
            </a:r>
            <a:r>
              <a:rPr lang="en-US" dirty="0"/>
              <a:t>26.11 Measuring resistance II  </a:t>
            </a:r>
          </a:p>
        </p:txBody>
      </p:sp>
    </p:spTree>
    <p:extLst>
      <p:ext uri="{BB962C8B-B14F-4D97-AF65-F5344CB8AC3E}">
        <p14:creationId xmlns:p14="http://schemas.microsoft.com/office/powerpoint/2010/main" val="4148410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11</a:t>
            </a:fld>
            <a:endParaRPr lang="en-US"/>
          </a:p>
        </p:txBody>
      </p:sp>
      <p:sp>
        <p:nvSpPr>
          <p:cNvPr id="29699" name="Rectangle 4"/>
          <p:cNvSpPr>
            <a:spLocks noChangeArrowheads="1"/>
          </p:cNvSpPr>
          <p:nvPr/>
        </p:nvSpPr>
        <p:spPr bwMode="auto">
          <a:xfrm>
            <a:off x="509587" y="390525"/>
            <a:ext cx="2864549"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Ch26: 3</a:t>
            </a:r>
          </a:p>
          <a:p>
            <a:pPr algn="l"/>
            <a:r>
              <a:rPr lang="en-US" b="1" dirty="0">
                <a:solidFill>
                  <a:srgbClr val="FF0000"/>
                </a:solidFill>
                <a:latin typeface="Arial" charset="0"/>
              </a:rPr>
              <a:t>Homework: </a:t>
            </a:r>
            <a:r>
              <a:rPr lang="en-US" b="1" dirty="0">
                <a:solidFill>
                  <a:srgbClr val="0000FF"/>
                </a:solidFill>
                <a:latin typeface="Arial" charset="0"/>
              </a:rPr>
              <a:t>Ch26: 33,35</a:t>
            </a:r>
          </a:p>
          <a:p>
            <a:pPr algn="l"/>
            <a:r>
              <a:rPr lang="en-US" b="1" dirty="0">
                <a:solidFill>
                  <a:srgbClr val="FF0000"/>
                </a:solidFill>
                <a:latin typeface="Arial" charset="0"/>
              </a:rPr>
              <a:t>Due: October 24</a:t>
            </a:r>
          </a:p>
        </p:txBody>
      </p:sp>
    </p:spTree>
    <p:extLst>
      <p:ext uri="{BB962C8B-B14F-4D97-AF65-F5344CB8AC3E}">
        <p14:creationId xmlns:p14="http://schemas.microsoft.com/office/powerpoint/2010/main" val="2955795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12</a:t>
            </a:fld>
            <a:endParaRPr lang="en-US" dirty="0"/>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October 16 R-C Circuits</a:t>
            </a:r>
          </a:p>
          <a:p>
            <a:pPr algn="l">
              <a:spcAft>
                <a:spcPts val="600"/>
              </a:spcAft>
            </a:pPr>
            <a:r>
              <a:rPr lang="en-US" b="1" u="sng" dirty="0">
                <a:solidFill>
                  <a:srgbClr val="800080"/>
                </a:solidFill>
                <a:latin typeface="+mn-lt"/>
              </a:rPr>
              <a:t>26.4 R-C circuits</a:t>
            </a:r>
          </a:p>
        </p:txBody>
      </p:sp>
      <p:sp>
        <p:nvSpPr>
          <p:cNvPr id="11" name="Rectangle 10"/>
          <p:cNvSpPr/>
          <p:nvPr/>
        </p:nvSpPr>
        <p:spPr>
          <a:xfrm>
            <a:off x="304798" y="982058"/>
            <a:ext cx="5401057" cy="1277273"/>
          </a:xfrm>
          <a:prstGeom prst="rect">
            <a:avLst/>
          </a:prstGeom>
        </p:spPr>
        <p:txBody>
          <a:bodyPr wrap="square">
            <a:spAutoFit/>
          </a:bodyPr>
          <a:lstStyle/>
          <a:p>
            <a:pPr algn="l">
              <a:spcAft>
                <a:spcPts val="600"/>
              </a:spcAft>
            </a:pPr>
            <a:r>
              <a:rPr lang="en-US" b="1" u="sng" dirty="0">
                <a:solidFill>
                  <a:srgbClr val="800080"/>
                </a:solidFill>
              </a:rPr>
              <a:t>Charging a capacitor:</a:t>
            </a:r>
          </a:p>
          <a:p>
            <a:pPr algn="l">
              <a:spcAft>
                <a:spcPts val="600"/>
              </a:spcAft>
            </a:pPr>
            <a:r>
              <a:rPr lang="en-US" altLang="en-US" dirty="0"/>
              <a:t>When the switch is closed, the charge on the capacitor increases over time. Let </a:t>
            </a:r>
            <a:r>
              <a:rPr lang="en-US" altLang="en-US" i="1" dirty="0"/>
              <a:t>q</a:t>
            </a:r>
            <a:r>
              <a:rPr lang="en-US" altLang="en-US" dirty="0"/>
              <a:t>, </a:t>
            </a:r>
            <a:r>
              <a:rPr lang="en-US" altLang="en-US" i="1" dirty="0" err="1"/>
              <a:t>i</a:t>
            </a:r>
            <a:r>
              <a:rPr lang="en-US" altLang="en-US" dirty="0"/>
              <a:t>, and </a:t>
            </a:r>
            <a:r>
              <a:rPr lang="en-US" altLang="en-US" i="1" dirty="0" err="1"/>
              <a:t>v</a:t>
            </a:r>
            <a:r>
              <a:rPr lang="en-US" altLang="en-US" i="1" baseline="-25000" dirty="0" err="1"/>
              <a:t>bc</a:t>
            </a:r>
            <a:r>
              <a:rPr lang="en-US" altLang="en-US" dirty="0"/>
              <a:t> be the instantaneous charge, current and voltage on the capacitor.</a:t>
            </a:r>
            <a:endParaRPr lang="en-US" b="1" u="sng" dirty="0">
              <a:solidFill>
                <a:srgbClr val="800080"/>
              </a:solidFill>
            </a:endParaRPr>
          </a:p>
        </p:txBody>
      </p:sp>
      <p:graphicFrame>
        <p:nvGraphicFramePr>
          <p:cNvPr id="16" name="Object 15"/>
          <p:cNvGraphicFramePr>
            <a:graphicFrameLocks noChangeAspect="1"/>
          </p:cNvGraphicFramePr>
          <p:nvPr>
            <p:extLst>
              <p:ext uri="{D42A27DB-BD31-4B8C-83A1-F6EECF244321}">
                <p14:modId xmlns:p14="http://schemas.microsoft.com/office/powerpoint/2010/main" val="3050973779"/>
              </p:ext>
            </p:extLst>
          </p:nvPr>
        </p:nvGraphicFramePr>
        <p:xfrm>
          <a:off x="346327" y="2216201"/>
          <a:ext cx="5113338" cy="1277938"/>
        </p:xfrm>
        <a:graphic>
          <a:graphicData uri="http://schemas.openxmlformats.org/presentationml/2006/ole">
            <mc:AlternateContent xmlns:mc="http://schemas.openxmlformats.org/markup-compatibility/2006">
              <mc:Choice xmlns:v="urn:schemas-microsoft-com:vml" Requires="v">
                <p:oleObj name="Equation" r:id="rId2" imgW="3251160" imgH="812520" progId="Equation.DSMT4">
                  <p:embed/>
                </p:oleObj>
              </mc:Choice>
              <mc:Fallback>
                <p:oleObj name="Equation" r:id="rId2" imgW="3251160" imgH="812520" progId="Equation.DSMT4">
                  <p:embed/>
                  <p:pic>
                    <p:nvPicPr>
                      <p:cNvPr id="16" name="Object 15"/>
                      <p:cNvPicPr/>
                      <p:nvPr/>
                    </p:nvPicPr>
                    <p:blipFill>
                      <a:blip r:embed="rId3"/>
                      <a:stretch>
                        <a:fillRect/>
                      </a:stretch>
                    </p:blipFill>
                    <p:spPr>
                      <a:xfrm>
                        <a:off x="346327" y="2216201"/>
                        <a:ext cx="5113338" cy="1277938"/>
                      </a:xfrm>
                      <a:prstGeom prst="rect">
                        <a:avLst/>
                      </a:prstGeom>
                      <a:noFill/>
                      <a:ln w="15875">
                        <a:noFill/>
                      </a:ln>
                    </p:spPr>
                  </p:pic>
                </p:oleObj>
              </mc:Fallback>
            </mc:AlternateContent>
          </a:graphicData>
        </a:graphic>
      </p:graphicFrame>
      <p:pic>
        <p:nvPicPr>
          <p:cNvPr id="9" name="Picture 8" descr="26_20_Figur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62471" y="1042576"/>
            <a:ext cx="2689971" cy="4087208"/>
          </a:xfrm>
          <a:prstGeom prst="rect">
            <a:avLst/>
          </a:prstGeom>
        </p:spPr>
      </p:pic>
      <p:grpSp>
        <p:nvGrpSpPr>
          <p:cNvPr id="2" name="Group 1"/>
          <p:cNvGrpSpPr/>
          <p:nvPr/>
        </p:nvGrpSpPr>
        <p:grpSpPr>
          <a:xfrm>
            <a:off x="346327" y="3577019"/>
            <a:ext cx="5317997" cy="2749178"/>
            <a:chOff x="323850" y="3814763"/>
            <a:chExt cx="5317997" cy="2749178"/>
          </a:xfrm>
        </p:grpSpPr>
        <p:graphicFrame>
          <p:nvGraphicFramePr>
            <p:cNvPr id="13" name="Object 12"/>
            <p:cNvGraphicFramePr>
              <a:graphicFrameLocks noChangeAspect="1"/>
            </p:cNvGraphicFramePr>
            <p:nvPr>
              <p:extLst>
                <p:ext uri="{D42A27DB-BD31-4B8C-83A1-F6EECF244321}">
                  <p14:modId xmlns:p14="http://schemas.microsoft.com/office/powerpoint/2010/main" val="3604223129"/>
                </p:ext>
              </p:extLst>
            </p:nvPr>
          </p:nvGraphicFramePr>
          <p:xfrm>
            <a:off x="323850" y="3814763"/>
            <a:ext cx="4633913" cy="2432050"/>
          </p:xfrm>
          <a:graphic>
            <a:graphicData uri="http://schemas.openxmlformats.org/presentationml/2006/ole">
              <mc:AlternateContent xmlns:mc="http://schemas.openxmlformats.org/markup-compatibility/2006">
                <mc:Choice xmlns:v="urn:schemas-microsoft-com:vml" Requires="v">
                  <p:oleObj name="Equation" r:id="rId5" imgW="2946240" imgH="1549080" progId="Equation.DSMT4">
                    <p:embed/>
                  </p:oleObj>
                </mc:Choice>
                <mc:Fallback>
                  <p:oleObj name="Equation" r:id="rId5" imgW="2946240" imgH="1549080" progId="Equation.DSMT4">
                    <p:embed/>
                    <p:pic>
                      <p:nvPicPr>
                        <p:cNvPr id="16" name="Object 15"/>
                        <p:cNvPicPr/>
                        <p:nvPr/>
                      </p:nvPicPr>
                      <p:blipFill>
                        <a:blip r:embed="rId6"/>
                        <a:stretch>
                          <a:fillRect/>
                        </a:stretch>
                      </p:blipFill>
                      <p:spPr>
                        <a:xfrm>
                          <a:off x="323850" y="3814763"/>
                          <a:ext cx="4633913" cy="2432050"/>
                        </a:xfrm>
                        <a:prstGeom prst="rect">
                          <a:avLst/>
                        </a:prstGeom>
                        <a:noFill/>
                        <a:ln w="15875">
                          <a:noFill/>
                        </a:ln>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4034320355"/>
                </p:ext>
              </p:extLst>
            </p:nvPr>
          </p:nvGraphicFramePr>
          <p:xfrm>
            <a:off x="2365247" y="5286003"/>
            <a:ext cx="3276600" cy="1277938"/>
          </p:xfrm>
          <a:graphic>
            <a:graphicData uri="http://schemas.openxmlformats.org/presentationml/2006/ole">
              <mc:AlternateContent xmlns:mc="http://schemas.openxmlformats.org/markup-compatibility/2006">
                <mc:Choice xmlns:v="urn:schemas-microsoft-com:vml" Requires="v">
                  <p:oleObj name="Equation" r:id="rId7" imgW="2082600" imgH="812520" progId="Equation.DSMT4">
                    <p:embed/>
                  </p:oleObj>
                </mc:Choice>
                <mc:Fallback>
                  <p:oleObj name="Equation" r:id="rId7" imgW="2082600" imgH="812520" progId="Equation.DSMT4">
                    <p:embed/>
                    <p:pic>
                      <p:nvPicPr>
                        <p:cNvPr id="13" name="Object 12"/>
                        <p:cNvPicPr/>
                        <p:nvPr/>
                      </p:nvPicPr>
                      <p:blipFill>
                        <a:blip r:embed="rId8"/>
                        <a:stretch>
                          <a:fillRect/>
                        </a:stretch>
                      </p:blipFill>
                      <p:spPr>
                        <a:xfrm>
                          <a:off x="2365247" y="5286003"/>
                          <a:ext cx="3276600" cy="1277938"/>
                        </a:xfrm>
                        <a:prstGeom prst="rect">
                          <a:avLst/>
                        </a:prstGeom>
                        <a:solidFill>
                          <a:srgbClr val="FFFFCC"/>
                        </a:solidFill>
                        <a:ln w="15875">
                          <a:solidFill>
                            <a:srgbClr val="0000FF"/>
                          </a:solidFill>
                        </a:ln>
                      </p:spPr>
                    </p:pic>
                  </p:oleObj>
                </mc:Fallback>
              </mc:AlternateContent>
            </a:graphicData>
          </a:graphic>
        </p:graphicFrame>
      </p:grpSp>
    </p:spTree>
    <p:extLst>
      <p:ext uri="{BB962C8B-B14F-4D97-AF65-F5344CB8AC3E}">
        <p14:creationId xmlns:p14="http://schemas.microsoft.com/office/powerpoint/2010/main" val="1263634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13</a:t>
            </a:fld>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3856417282"/>
              </p:ext>
            </p:extLst>
          </p:nvPr>
        </p:nvGraphicFramePr>
        <p:xfrm>
          <a:off x="497903" y="543619"/>
          <a:ext cx="3276600" cy="1277938"/>
        </p:xfrm>
        <a:graphic>
          <a:graphicData uri="http://schemas.openxmlformats.org/presentationml/2006/ole">
            <mc:AlternateContent xmlns:mc="http://schemas.openxmlformats.org/markup-compatibility/2006">
              <mc:Choice xmlns:v="urn:schemas-microsoft-com:vml" Requires="v">
                <p:oleObj name="Equation" r:id="rId2" imgW="2082600" imgH="812520" progId="Equation.DSMT4">
                  <p:embed/>
                </p:oleObj>
              </mc:Choice>
              <mc:Fallback>
                <p:oleObj name="Equation" r:id="rId2" imgW="2082600" imgH="812520" progId="Equation.DSMT4">
                  <p:embed/>
                  <p:pic>
                    <p:nvPicPr>
                      <p:cNvPr id="14" name="Object 13"/>
                      <p:cNvPicPr/>
                      <p:nvPr/>
                    </p:nvPicPr>
                    <p:blipFill>
                      <a:blip r:embed="rId3"/>
                      <a:stretch>
                        <a:fillRect/>
                      </a:stretch>
                    </p:blipFill>
                    <p:spPr>
                      <a:xfrm>
                        <a:off x="497903" y="543619"/>
                        <a:ext cx="3276600" cy="1277938"/>
                      </a:xfrm>
                      <a:prstGeom prst="rect">
                        <a:avLst/>
                      </a:prstGeom>
                      <a:solidFill>
                        <a:srgbClr val="FFFFCC"/>
                      </a:solidFill>
                      <a:ln w="15875">
                        <a:solidFill>
                          <a:srgbClr val="0000FF"/>
                        </a:solidFill>
                      </a:ln>
                    </p:spPr>
                  </p:pic>
                </p:oleObj>
              </mc:Fallback>
            </mc:AlternateContent>
          </a:graphicData>
        </a:graphic>
      </p:graphicFrame>
      <p:sp>
        <p:nvSpPr>
          <p:cNvPr id="5" name="Rectangle 4"/>
          <p:cNvSpPr/>
          <p:nvPr/>
        </p:nvSpPr>
        <p:spPr>
          <a:xfrm>
            <a:off x="424750" y="3262643"/>
            <a:ext cx="4302697" cy="1831271"/>
          </a:xfrm>
          <a:prstGeom prst="rect">
            <a:avLst/>
          </a:prstGeom>
        </p:spPr>
        <p:txBody>
          <a:bodyPr wrap="square">
            <a:spAutoFit/>
          </a:bodyPr>
          <a:lstStyle/>
          <a:p>
            <a:pPr algn="l">
              <a:spcAft>
                <a:spcPts val="600"/>
              </a:spcAft>
            </a:pPr>
            <a:r>
              <a:rPr lang="en-US" b="1" u="sng" dirty="0">
                <a:solidFill>
                  <a:srgbClr val="0000FF"/>
                </a:solidFill>
              </a:rPr>
              <a:t>Time constant:</a:t>
            </a:r>
          </a:p>
          <a:p>
            <a:pPr algn="l">
              <a:spcAft>
                <a:spcPts val="600"/>
              </a:spcAft>
            </a:pPr>
            <a:r>
              <a:rPr lang="en-US" altLang="en-US" dirty="0"/>
              <a:t>The product </a:t>
            </a:r>
            <a:r>
              <a:rPr lang="en-US" altLang="en-US" i="1" dirty="0"/>
              <a:t>RC</a:t>
            </a:r>
            <a:r>
              <a:rPr lang="en-US" altLang="en-US" dirty="0"/>
              <a:t> is called the </a:t>
            </a:r>
            <a:r>
              <a:rPr lang="en-US" altLang="en-US" dirty="0">
                <a:solidFill>
                  <a:srgbClr val="0000FF"/>
                </a:solidFill>
              </a:rPr>
              <a:t>time constant </a:t>
            </a:r>
            <a:r>
              <a:rPr lang="en-US" altLang="en-US" i="1" dirty="0">
                <a:latin typeface="Symbol" panose="05050102010706020507" pitchFamily="18" charset="2"/>
              </a:rPr>
              <a:t>t</a:t>
            </a:r>
            <a:r>
              <a:rPr lang="en-US" altLang="en-US" dirty="0"/>
              <a:t>. At </a:t>
            </a:r>
            <a:r>
              <a:rPr lang="en-US" altLang="en-US" i="1" dirty="0"/>
              <a:t>t </a:t>
            </a:r>
            <a:r>
              <a:rPr lang="en-US" altLang="en-US" dirty="0"/>
              <a:t>= </a:t>
            </a:r>
            <a:r>
              <a:rPr lang="en-US" altLang="en-US" i="1" dirty="0">
                <a:latin typeface="Symbol" panose="05050102010706020507" pitchFamily="18" charset="2"/>
              </a:rPr>
              <a:t>t</a:t>
            </a:r>
            <a:r>
              <a:rPr lang="en-US" altLang="en-US" dirty="0"/>
              <a:t>, the current decreases to 1/</a:t>
            </a:r>
            <a:r>
              <a:rPr lang="en-US" altLang="en-US" i="1" dirty="0"/>
              <a:t>e </a:t>
            </a:r>
            <a:r>
              <a:rPr lang="en-US" altLang="en-US" dirty="0"/>
              <a:t>= 0.368 ≈ 1/3 of its initial value, and the charge has reached 1−1/</a:t>
            </a:r>
            <a:r>
              <a:rPr lang="en-US" altLang="en-US" i="1" dirty="0"/>
              <a:t>e </a:t>
            </a:r>
            <a:r>
              <a:rPr lang="en-US" altLang="en-US" dirty="0"/>
              <a:t>= 0.632 ≈ 2/3 of its final value.</a:t>
            </a:r>
            <a:endParaRPr lang="en-US" dirty="0"/>
          </a:p>
        </p:txBody>
      </p:sp>
      <p:pic>
        <p:nvPicPr>
          <p:cNvPr id="6" name="Picture 5" descr="26_21_FigureA.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6261" y="543619"/>
            <a:ext cx="2576911" cy="2157984"/>
          </a:xfrm>
          <a:prstGeom prst="rect">
            <a:avLst/>
          </a:prstGeom>
        </p:spPr>
      </p:pic>
      <p:pic>
        <p:nvPicPr>
          <p:cNvPr id="7" name="Picture 6" descr="26_21_FigureB.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77894" y="3024899"/>
            <a:ext cx="2750612" cy="2157984"/>
          </a:xfrm>
          <a:prstGeom prst="rect">
            <a:avLst/>
          </a:prstGeom>
        </p:spPr>
      </p:pic>
      <p:graphicFrame>
        <p:nvGraphicFramePr>
          <p:cNvPr id="8" name="Object 7"/>
          <p:cNvGraphicFramePr>
            <a:graphicFrameLocks noChangeAspect="1"/>
          </p:cNvGraphicFramePr>
          <p:nvPr>
            <p:extLst>
              <p:ext uri="{D42A27DB-BD31-4B8C-83A1-F6EECF244321}">
                <p14:modId xmlns:p14="http://schemas.microsoft.com/office/powerpoint/2010/main" val="2268212273"/>
              </p:ext>
            </p:extLst>
          </p:nvPr>
        </p:nvGraphicFramePr>
        <p:xfrm>
          <a:off x="497903" y="1986674"/>
          <a:ext cx="2616200" cy="1038225"/>
        </p:xfrm>
        <a:graphic>
          <a:graphicData uri="http://schemas.openxmlformats.org/presentationml/2006/ole">
            <mc:AlternateContent xmlns:mc="http://schemas.openxmlformats.org/markup-compatibility/2006">
              <mc:Choice xmlns:v="urn:schemas-microsoft-com:vml" Requires="v">
                <p:oleObj name="Equation" r:id="rId6" imgW="1663560" imgH="660240" progId="Equation.DSMT4">
                  <p:embed/>
                </p:oleObj>
              </mc:Choice>
              <mc:Fallback>
                <p:oleObj name="Equation" r:id="rId6" imgW="1663560" imgH="660240" progId="Equation.DSMT4">
                  <p:embed/>
                  <p:pic>
                    <p:nvPicPr>
                      <p:cNvPr id="3" name="Object 2"/>
                      <p:cNvPicPr/>
                      <p:nvPr/>
                    </p:nvPicPr>
                    <p:blipFill>
                      <a:blip r:embed="rId7"/>
                      <a:stretch>
                        <a:fillRect/>
                      </a:stretch>
                    </p:blipFill>
                    <p:spPr>
                      <a:xfrm>
                        <a:off x="497903" y="1986674"/>
                        <a:ext cx="2616200" cy="1038225"/>
                      </a:xfrm>
                      <a:prstGeom prst="rect">
                        <a:avLst/>
                      </a:prstGeom>
                      <a:noFill/>
                      <a:ln w="15875">
                        <a:noFill/>
                      </a:ln>
                    </p:spPr>
                  </p:pic>
                </p:oleObj>
              </mc:Fallback>
            </mc:AlternateContent>
          </a:graphicData>
        </a:graphic>
      </p:graphicFrame>
    </p:spTree>
    <p:extLst>
      <p:ext uri="{BB962C8B-B14F-4D97-AF65-F5344CB8AC3E}">
        <p14:creationId xmlns:p14="http://schemas.microsoft.com/office/powerpoint/2010/main" val="3573713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14</a:t>
            </a:fld>
            <a:endParaRPr lang="en-US"/>
          </a:p>
        </p:txBody>
      </p:sp>
      <p:sp>
        <p:nvSpPr>
          <p:cNvPr id="3" name="Rectangle 2"/>
          <p:cNvSpPr/>
          <p:nvPr/>
        </p:nvSpPr>
        <p:spPr>
          <a:xfrm>
            <a:off x="469390" y="259682"/>
            <a:ext cx="5401057" cy="723275"/>
          </a:xfrm>
          <a:prstGeom prst="rect">
            <a:avLst/>
          </a:prstGeom>
        </p:spPr>
        <p:txBody>
          <a:bodyPr wrap="square">
            <a:spAutoFit/>
          </a:bodyPr>
          <a:lstStyle/>
          <a:p>
            <a:pPr algn="l">
              <a:spcAft>
                <a:spcPts val="600"/>
              </a:spcAft>
            </a:pPr>
            <a:r>
              <a:rPr lang="en-US" b="1" u="sng" dirty="0">
                <a:solidFill>
                  <a:srgbClr val="800080"/>
                </a:solidFill>
              </a:rPr>
              <a:t>Discharging a capacitor:</a:t>
            </a:r>
          </a:p>
          <a:p>
            <a:pPr algn="l">
              <a:spcAft>
                <a:spcPts val="600"/>
              </a:spcAft>
            </a:pPr>
            <a:r>
              <a:rPr lang="en-US" altLang="en-US" dirty="0"/>
              <a:t>Now Kirchhoff’s loop rule gives</a:t>
            </a:r>
            <a:endParaRPr lang="en-US" b="1" u="sng" dirty="0">
              <a:solidFill>
                <a:srgbClr val="800080"/>
              </a:solidFill>
            </a:endParaRPr>
          </a:p>
        </p:txBody>
      </p:sp>
      <p:pic>
        <p:nvPicPr>
          <p:cNvPr id="4" name="Picture 3" descr="26_22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33189" y="272787"/>
            <a:ext cx="2423159" cy="3802163"/>
          </a:xfrm>
          <a:prstGeom prst="rect">
            <a:avLst/>
          </a:prstGeom>
        </p:spPr>
      </p:pic>
      <p:grpSp>
        <p:nvGrpSpPr>
          <p:cNvPr id="7" name="Group 6"/>
          <p:cNvGrpSpPr/>
          <p:nvPr/>
        </p:nvGrpSpPr>
        <p:grpSpPr>
          <a:xfrm>
            <a:off x="659705" y="1107123"/>
            <a:ext cx="4875213" cy="2595563"/>
            <a:chOff x="154681" y="1098919"/>
            <a:chExt cx="4875213" cy="2595563"/>
          </a:xfrm>
        </p:grpSpPr>
        <p:graphicFrame>
          <p:nvGraphicFramePr>
            <p:cNvPr id="5" name="Object 4"/>
            <p:cNvGraphicFramePr>
              <a:graphicFrameLocks noChangeAspect="1"/>
            </p:cNvGraphicFramePr>
            <p:nvPr>
              <p:extLst>
                <p:ext uri="{D42A27DB-BD31-4B8C-83A1-F6EECF244321}">
                  <p14:modId xmlns:p14="http://schemas.microsoft.com/office/powerpoint/2010/main" val="3453369777"/>
                </p:ext>
              </p:extLst>
            </p:nvPr>
          </p:nvGraphicFramePr>
          <p:xfrm>
            <a:off x="154681" y="1098919"/>
            <a:ext cx="4875213" cy="2595563"/>
          </p:xfrm>
          <a:graphic>
            <a:graphicData uri="http://schemas.openxmlformats.org/presentationml/2006/ole">
              <mc:AlternateContent xmlns:mc="http://schemas.openxmlformats.org/markup-compatibility/2006">
                <mc:Choice xmlns:v="urn:schemas-microsoft-com:vml" Requires="v">
                  <p:oleObj name="Equation" r:id="rId3" imgW="3085920" imgH="1650960" progId="Equation.DSMT4">
                    <p:embed/>
                  </p:oleObj>
                </mc:Choice>
                <mc:Fallback>
                  <p:oleObj name="Equation" r:id="rId3" imgW="3085920" imgH="1650960" progId="Equation.DSMT4">
                    <p:embed/>
                    <p:pic>
                      <p:nvPicPr>
                        <p:cNvPr id="16" name="Object 15"/>
                        <p:cNvPicPr/>
                        <p:nvPr/>
                      </p:nvPicPr>
                      <p:blipFill>
                        <a:blip r:embed="rId4"/>
                        <a:stretch>
                          <a:fillRect/>
                        </a:stretch>
                      </p:blipFill>
                      <p:spPr>
                        <a:xfrm>
                          <a:off x="154681" y="1098919"/>
                          <a:ext cx="4875213" cy="2595563"/>
                        </a:xfrm>
                        <a:prstGeom prst="rect">
                          <a:avLst/>
                        </a:prstGeom>
                        <a:noFill/>
                        <a:ln w="15875">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212926077"/>
                </p:ext>
              </p:extLst>
            </p:nvPr>
          </p:nvGraphicFramePr>
          <p:xfrm>
            <a:off x="2126737" y="1806479"/>
            <a:ext cx="2894013" cy="1200150"/>
          </p:xfrm>
          <a:graphic>
            <a:graphicData uri="http://schemas.openxmlformats.org/presentationml/2006/ole">
              <mc:AlternateContent xmlns:mc="http://schemas.openxmlformats.org/markup-compatibility/2006">
                <mc:Choice xmlns:v="urn:schemas-microsoft-com:vml" Requires="v">
                  <p:oleObj name="Equation" r:id="rId5" imgW="1841400" imgH="761760" progId="Equation.DSMT4">
                    <p:embed/>
                  </p:oleObj>
                </mc:Choice>
                <mc:Fallback>
                  <p:oleObj name="Equation" r:id="rId5" imgW="1841400" imgH="761760" progId="Equation.DSMT4">
                    <p:embed/>
                    <p:pic>
                      <p:nvPicPr>
                        <p:cNvPr id="5" name="Object 4"/>
                        <p:cNvPicPr/>
                        <p:nvPr/>
                      </p:nvPicPr>
                      <p:blipFill>
                        <a:blip r:embed="rId6"/>
                        <a:stretch>
                          <a:fillRect/>
                        </a:stretch>
                      </p:blipFill>
                      <p:spPr>
                        <a:xfrm>
                          <a:off x="2126737" y="1806479"/>
                          <a:ext cx="2894013" cy="1200150"/>
                        </a:xfrm>
                        <a:prstGeom prst="rect">
                          <a:avLst/>
                        </a:prstGeom>
                        <a:solidFill>
                          <a:srgbClr val="FFFFCC"/>
                        </a:solidFill>
                        <a:ln w="15875">
                          <a:solidFill>
                            <a:srgbClr val="0000FF"/>
                          </a:solidFill>
                        </a:ln>
                      </p:spPr>
                    </p:pic>
                  </p:oleObj>
                </mc:Fallback>
              </mc:AlternateContent>
            </a:graphicData>
          </a:graphic>
        </p:graphicFrame>
      </p:grpSp>
      <p:pic>
        <p:nvPicPr>
          <p:cNvPr id="8" name="Picture 7" descr="26_23_FigureA.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7262" y="4225218"/>
            <a:ext cx="2617442" cy="2191926"/>
          </a:xfrm>
          <a:prstGeom prst="rect">
            <a:avLst/>
          </a:prstGeom>
        </p:spPr>
      </p:pic>
      <p:pic>
        <p:nvPicPr>
          <p:cNvPr id="9" name="Picture 8" descr="26_23_FigureB.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70155" y="4407662"/>
            <a:ext cx="2910115" cy="2075688"/>
          </a:xfrm>
          <a:prstGeom prst="rect">
            <a:avLst/>
          </a:prstGeom>
        </p:spPr>
      </p:pic>
      <p:graphicFrame>
        <p:nvGraphicFramePr>
          <p:cNvPr id="10" name="Object 9"/>
          <p:cNvGraphicFramePr>
            <a:graphicFrameLocks noChangeAspect="1"/>
          </p:cNvGraphicFramePr>
          <p:nvPr>
            <p:extLst>
              <p:ext uri="{D42A27DB-BD31-4B8C-83A1-F6EECF244321}">
                <p14:modId xmlns:p14="http://schemas.microsoft.com/office/powerpoint/2010/main" val="4270517231"/>
              </p:ext>
            </p:extLst>
          </p:nvPr>
        </p:nvGraphicFramePr>
        <p:xfrm>
          <a:off x="3658710" y="487998"/>
          <a:ext cx="1277938" cy="619125"/>
        </p:xfrm>
        <a:graphic>
          <a:graphicData uri="http://schemas.openxmlformats.org/presentationml/2006/ole">
            <mc:AlternateContent xmlns:mc="http://schemas.openxmlformats.org/markup-compatibility/2006">
              <mc:Choice xmlns:v="urn:schemas-microsoft-com:vml" Requires="v">
                <p:oleObj name="Equation" r:id="rId9" imgW="812520" imgH="393480" progId="Equation.DSMT4">
                  <p:embed/>
                </p:oleObj>
              </mc:Choice>
              <mc:Fallback>
                <p:oleObj name="Equation" r:id="rId9" imgW="812520" imgH="393480" progId="Equation.DSMT4">
                  <p:embed/>
                  <p:pic>
                    <p:nvPicPr>
                      <p:cNvPr id="16" name="Object 15"/>
                      <p:cNvPicPr/>
                      <p:nvPr/>
                    </p:nvPicPr>
                    <p:blipFill>
                      <a:blip r:embed="rId10"/>
                      <a:stretch>
                        <a:fillRect/>
                      </a:stretch>
                    </p:blipFill>
                    <p:spPr>
                      <a:xfrm>
                        <a:off x="3658710" y="487998"/>
                        <a:ext cx="1277938" cy="619125"/>
                      </a:xfrm>
                      <a:prstGeom prst="rect">
                        <a:avLst/>
                      </a:prstGeom>
                      <a:noFill/>
                      <a:ln w="15875">
                        <a:noFill/>
                      </a:ln>
                    </p:spPr>
                  </p:pic>
                </p:oleObj>
              </mc:Fallback>
            </mc:AlternateContent>
          </a:graphicData>
        </a:graphic>
      </p:graphicFrame>
    </p:spTree>
    <p:extLst>
      <p:ext uri="{BB962C8B-B14F-4D97-AF65-F5344CB8AC3E}">
        <p14:creationId xmlns:p14="http://schemas.microsoft.com/office/powerpoint/2010/main" val="1886309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15</a:t>
            </a:fld>
            <a:endParaRPr lang="en-US"/>
          </a:p>
        </p:txBody>
      </p:sp>
      <p:sp>
        <p:nvSpPr>
          <p:cNvPr id="3" name="Rectangle 2"/>
          <p:cNvSpPr/>
          <p:nvPr/>
        </p:nvSpPr>
        <p:spPr>
          <a:xfrm>
            <a:off x="525335" y="439761"/>
            <a:ext cx="4270248" cy="369332"/>
          </a:xfrm>
          <a:prstGeom prst="rect">
            <a:avLst/>
          </a:prstGeom>
        </p:spPr>
        <p:txBody>
          <a:bodyPr wrap="square">
            <a:spAutoFit/>
          </a:bodyPr>
          <a:lstStyle/>
          <a:p>
            <a:pPr algn="l">
              <a:spcAft>
                <a:spcPts val="600"/>
              </a:spcAft>
            </a:pPr>
            <a:r>
              <a:rPr lang="en-US" b="1" u="sng" dirty="0">
                <a:solidFill>
                  <a:srgbClr val="0000FF"/>
                </a:solidFill>
              </a:rPr>
              <a:t>Energy in charging a capacitor:</a:t>
            </a:r>
          </a:p>
        </p:txBody>
      </p:sp>
      <p:graphicFrame>
        <p:nvGraphicFramePr>
          <p:cNvPr id="4" name="Object 3"/>
          <p:cNvGraphicFramePr>
            <a:graphicFrameLocks noChangeAspect="1"/>
          </p:cNvGraphicFramePr>
          <p:nvPr>
            <p:extLst>
              <p:ext uri="{D42A27DB-BD31-4B8C-83A1-F6EECF244321}">
                <p14:modId xmlns:p14="http://schemas.microsoft.com/office/powerpoint/2010/main" val="1684467866"/>
              </p:ext>
            </p:extLst>
          </p:nvPr>
        </p:nvGraphicFramePr>
        <p:xfrm>
          <a:off x="617601" y="809093"/>
          <a:ext cx="2716213" cy="619125"/>
        </p:xfrm>
        <a:graphic>
          <a:graphicData uri="http://schemas.openxmlformats.org/presentationml/2006/ole">
            <mc:AlternateContent xmlns:mc="http://schemas.openxmlformats.org/markup-compatibility/2006">
              <mc:Choice xmlns:v="urn:schemas-microsoft-com:vml" Requires="v">
                <p:oleObj name="Equation" r:id="rId2" imgW="1726920" imgH="393480" progId="Equation.DSMT4">
                  <p:embed/>
                </p:oleObj>
              </mc:Choice>
              <mc:Fallback>
                <p:oleObj name="Equation" r:id="rId2" imgW="1726920" imgH="393480" progId="Equation.DSMT4">
                  <p:embed/>
                  <p:pic>
                    <p:nvPicPr>
                      <p:cNvPr id="16" name="Object 15"/>
                      <p:cNvPicPr/>
                      <p:nvPr/>
                    </p:nvPicPr>
                    <p:blipFill>
                      <a:blip r:embed="rId3"/>
                      <a:stretch>
                        <a:fillRect/>
                      </a:stretch>
                    </p:blipFill>
                    <p:spPr>
                      <a:xfrm>
                        <a:off x="617601" y="809093"/>
                        <a:ext cx="2716213" cy="619125"/>
                      </a:xfrm>
                      <a:prstGeom prst="rect">
                        <a:avLst/>
                      </a:prstGeom>
                      <a:noFill/>
                      <a:ln w="15875">
                        <a:noFill/>
                      </a:ln>
                    </p:spPr>
                  </p:pic>
                </p:oleObj>
              </mc:Fallback>
            </mc:AlternateContent>
          </a:graphicData>
        </a:graphic>
      </p:graphicFrame>
      <p:sp>
        <p:nvSpPr>
          <p:cNvPr id="5" name="Rectangle 4"/>
          <p:cNvSpPr/>
          <p:nvPr/>
        </p:nvSpPr>
        <p:spPr>
          <a:xfrm>
            <a:off x="525334" y="1428218"/>
            <a:ext cx="8239113" cy="1554272"/>
          </a:xfrm>
          <a:prstGeom prst="rect">
            <a:avLst/>
          </a:prstGeom>
        </p:spPr>
        <p:txBody>
          <a:bodyPr wrap="square">
            <a:spAutoFit/>
          </a:bodyPr>
          <a:lstStyle/>
          <a:p>
            <a:pPr algn="l">
              <a:spcAft>
                <a:spcPts val="600"/>
              </a:spcAft>
            </a:pPr>
            <a:r>
              <a:rPr lang="en-US" altLang="en-US" dirty="0"/>
              <a:t>Of the power </a:t>
            </a:r>
            <a:r>
              <a:rPr lang="en-US" altLang="en-US" i="1" dirty="0">
                <a:latin typeface="French Script MT" panose="03020402040607040605" pitchFamily="66" charset="0"/>
              </a:rPr>
              <a:t>E </a:t>
            </a:r>
            <a:r>
              <a:rPr lang="en-US" altLang="en-US" i="1" dirty="0" err="1"/>
              <a:t>i</a:t>
            </a:r>
            <a:r>
              <a:rPr lang="en-US" altLang="en-US" i="1" dirty="0"/>
              <a:t> </a:t>
            </a:r>
            <a:r>
              <a:rPr lang="en-US" altLang="en-US" dirty="0"/>
              <a:t>supplied by the battery, part is dissipated in the resistor (</a:t>
            </a:r>
            <a:r>
              <a:rPr lang="en-US" altLang="en-US" i="1" dirty="0"/>
              <a:t>i</a:t>
            </a:r>
            <a:r>
              <a:rPr lang="en-US" altLang="en-US" baseline="30000" dirty="0"/>
              <a:t>2</a:t>
            </a:r>
            <a:r>
              <a:rPr lang="en-US" altLang="en-US" i="1" dirty="0"/>
              <a:t>R</a:t>
            </a:r>
            <a:r>
              <a:rPr lang="en-US" altLang="en-US" dirty="0"/>
              <a:t>), and part is stored in the capacitor (</a:t>
            </a:r>
            <a:r>
              <a:rPr lang="en-US" altLang="en-US" i="1" dirty="0"/>
              <a:t>iq</a:t>
            </a:r>
            <a:r>
              <a:rPr lang="en-US" altLang="en-US" dirty="0"/>
              <a:t>/</a:t>
            </a:r>
            <a:r>
              <a:rPr lang="en-US" altLang="en-US" i="1" dirty="0"/>
              <a:t>C</a:t>
            </a:r>
            <a:r>
              <a:rPr lang="en-US" altLang="en-US" dirty="0"/>
              <a:t>).</a:t>
            </a:r>
          </a:p>
          <a:p>
            <a:pPr algn="l">
              <a:spcAft>
                <a:spcPts val="600"/>
              </a:spcAft>
            </a:pPr>
            <a:r>
              <a:rPr lang="en-US" altLang="en-US" dirty="0"/>
              <a:t>The total energy supplied by the battery is </a:t>
            </a:r>
            <a:r>
              <a:rPr lang="en-US" altLang="en-US" i="1" dirty="0">
                <a:latin typeface="French Script MT" panose="03020402040607040605" pitchFamily="66" charset="0"/>
              </a:rPr>
              <a:t>E </a:t>
            </a:r>
            <a:r>
              <a:rPr lang="en-US" altLang="en-US" i="1" dirty="0"/>
              <a:t>Q</a:t>
            </a:r>
            <a:r>
              <a:rPr lang="en-US" altLang="en-US" i="1" baseline="-25000" dirty="0"/>
              <a:t>f</a:t>
            </a:r>
            <a:r>
              <a:rPr lang="en-US" altLang="en-US" dirty="0"/>
              <a:t>. The total energy stored in the capacitor is </a:t>
            </a:r>
            <a:r>
              <a:rPr lang="en-US" altLang="en-US" i="1" dirty="0"/>
              <a:t>Q</a:t>
            </a:r>
            <a:r>
              <a:rPr lang="en-US" altLang="en-US" i="1" baseline="-25000" dirty="0"/>
              <a:t>f</a:t>
            </a:r>
            <a:r>
              <a:rPr lang="en-US" altLang="en-US" i="1" dirty="0">
                <a:latin typeface="French Script MT" panose="03020402040607040605" pitchFamily="66" charset="0"/>
              </a:rPr>
              <a:t> E </a:t>
            </a:r>
            <a:r>
              <a:rPr lang="en-US" altLang="en-US" dirty="0"/>
              <a:t>/2. Therefore, of the energy supplied by the battery, exactly half is stored in the capacitor, and the other half is </a:t>
            </a:r>
            <a:r>
              <a:rPr lang="en-US" dirty="0"/>
              <a:t>dissipated in the resistor.</a:t>
            </a:r>
          </a:p>
        </p:txBody>
      </p:sp>
      <p:sp>
        <p:nvSpPr>
          <p:cNvPr id="6" name="Rectangle 5"/>
          <p:cNvSpPr/>
          <p:nvPr/>
        </p:nvSpPr>
        <p:spPr>
          <a:xfrm>
            <a:off x="525335" y="3182696"/>
            <a:ext cx="8239113" cy="1077218"/>
          </a:xfrm>
          <a:prstGeom prst="rect">
            <a:avLst/>
          </a:prstGeom>
        </p:spPr>
        <p:txBody>
          <a:bodyPr wrap="square">
            <a:spAutoFit/>
          </a:bodyPr>
          <a:lstStyle/>
          <a:p>
            <a:pPr algn="l">
              <a:spcAft>
                <a:spcPts val="600"/>
              </a:spcAft>
            </a:pPr>
            <a:r>
              <a:rPr lang="en-US" i="1" dirty="0"/>
              <a:t>Example </a:t>
            </a:r>
            <a:r>
              <a:rPr lang="en-US" dirty="0"/>
              <a:t>26.12 Charging a capacitor</a:t>
            </a:r>
          </a:p>
          <a:p>
            <a:pPr algn="l">
              <a:spcAft>
                <a:spcPts val="600"/>
              </a:spcAft>
            </a:pPr>
            <a:r>
              <a:rPr lang="en-US" i="1" dirty="0"/>
              <a:t>Example </a:t>
            </a:r>
            <a:r>
              <a:rPr lang="en-US" dirty="0"/>
              <a:t>26.13 Discharging a capacitor</a:t>
            </a:r>
          </a:p>
          <a:p>
            <a:pPr algn="l">
              <a:spcAft>
                <a:spcPts val="600"/>
              </a:spcAft>
            </a:pPr>
            <a:r>
              <a:rPr lang="en-US" i="1" dirty="0"/>
              <a:t>Test </a:t>
            </a:r>
            <a:r>
              <a:rPr lang="en-US" dirty="0"/>
              <a:t>26.4</a:t>
            </a:r>
          </a:p>
        </p:txBody>
      </p:sp>
    </p:spTree>
    <p:extLst>
      <p:ext uri="{BB962C8B-B14F-4D97-AF65-F5344CB8AC3E}">
        <p14:creationId xmlns:p14="http://schemas.microsoft.com/office/powerpoint/2010/main" val="2365018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16</a:t>
            </a:fld>
            <a:endParaRPr lang="en-US"/>
          </a:p>
        </p:txBody>
      </p:sp>
      <p:sp>
        <p:nvSpPr>
          <p:cNvPr id="29699" name="Rectangle 4"/>
          <p:cNvSpPr>
            <a:spLocks noChangeArrowheads="1"/>
          </p:cNvSpPr>
          <p:nvPr/>
        </p:nvSpPr>
        <p:spPr bwMode="auto">
          <a:xfrm>
            <a:off x="509587" y="390525"/>
            <a:ext cx="3175445"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Ch26: 4-5</a:t>
            </a:r>
          </a:p>
          <a:p>
            <a:pPr algn="l"/>
            <a:r>
              <a:rPr lang="en-US" b="1" dirty="0">
                <a:solidFill>
                  <a:srgbClr val="FF0000"/>
                </a:solidFill>
                <a:latin typeface="Arial" charset="0"/>
              </a:rPr>
              <a:t>Homework: </a:t>
            </a:r>
            <a:r>
              <a:rPr lang="en-US" b="1" dirty="0">
                <a:solidFill>
                  <a:srgbClr val="0000FF"/>
                </a:solidFill>
                <a:latin typeface="Arial" charset="0"/>
              </a:rPr>
              <a:t>Ch26: 39,43,48</a:t>
            </a:r>
          </a:p>
          <a:p>
            <a:pPr algn="l"/>
            <a:r>
              <a:rPr lang="en-US" b="1" dirty="0">
                <a:solidFill>
                  <a:srgbClr val="FF0000"/>
                </a:solidFill>
                <a:latin typeface="Arial" charset="0"/>
              </a:rPr>
              <a:t>Due: October 24</a:t>
            </a:r>
          </a:p>
        </p:txBody>
      </p:sp>
    </p:spTree>
    <p:extLst>
      <p:ext uri="{BB962C8B-B14F-4D97-AF65-F5344CB8AC3E}">
        <p14:creationId xmlns:p14="http://schemas.microsoft.com/office/powerpoint/2010/main" val="221892101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106132</TotalTime>
  <Words>1172</Words>
  <Application>Microsoft Office PowerPoint</Application>
  <PresentationFormat>On-screen Show (4:3)</PresentationFormat>
  <Paragraphs>95</Paragraphs>
  <Slides>16</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2" baseType="lpstr">
      <vt:lpstr>Arial</vt:lpstr>
      <vt:lpstr>French Script MT</vt:lpstr>
      <vt:lpstr>Symbol</vt:lpstr>
      <vt:lpstr>Times New Roman</vt:lpstr>
      <vt:lpstr>Default Design</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Western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pw103</dc:creator>
  <cp:lastModifiedBy>Pengqian Wang</cp:lastModifiedBy>
  <cp:revision>1923</cp:revision>
  <cp:lastPrinted>2023-09-17T01:13:44Z</cp:lastPrinted>
  <dcterms:created xsi:type="dcterms:W3CDTF">2006-08-25T03:15:15Z</dcterms:created>
  <dcterms:modified xsi:type="dcterms:W3CDTF">2025-09-21T02:01:36Z</dcterms:modified>
</cp:coreProperties>
</file>