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88" r:id="rId2"/>
    <p:sldId id="521" r:id="rId3"/>
    <p:sldId id="509" r:id="rId4"/>
    <p:sldId id="522" r:id="rId5"/>
    <p:sldId id="523" r:id="rId6"/>
    <p:sldId id="524" r:id="rId7"/>
    <p:sldId id="525" r:id="rId8"/>
    <p:sldId id="526" r:id="rId9"/>
    <p:sldId id="527" r:id="rId10"/>
    <p:sldId id="528" r:id="rId11"/>
    <p:sldId id="529" r:id="rId12"/>
    <p:sldId id="530" r:id="rId13"/>
    <p:sldId id="531" r:id="rId14"/>
    <p:sldId id="532" r:id="rId15"/>
  </p:sldIdLst>
  <p:sldSz cx="9144000" cy="6858000" type="screen4x3"/>
  <p:notesSz cx="7010400" cy="9296400"/>
  <p:defaultTextStyle>
    <a:defPPr>
      <a:defRPr lang="en-US"/>
    </a:defPPr>
    <a:lvl1pPr algn="ctr" rtl="0" fontAlgn="base">
      <a:spcBef>
        <a:spcPct val="0"/>
      </a:spcBef>
      <a:spcAft>
        <a:spcPct val="0"/>
      </a:spcAft>
      <a:defRPr kern="1200">
        <a:solidFill>
          <a:schemeClr val="tx1"/>
        </a:solidFill>
        <a:latin typeface="Times New Roman" pitchFamily="18" charset="0"/>
        <a:ea typeface="+mn-ea"/>
        <a:cs typeface="+mn-cs"/>
      </a:defRPr>
    </a:lvl1pPr>
    <a:lvl2pPr marL="457200" algn="ctr" rtl="0" fontAlgn="base">
      <a:spcBef>
        <a:spcPct val="0"/>
      </a:spcBef>
      <a:spcAft>
        <a:spcPct val="0"/>
      </a:spcAft>
      <a:defRPr kern="1200">
        <a:solidFill>
          <a:schemeClr val="tx1"/>
        </a:solidFill>
        <a:latin typeface="Times New Roman" pitchFamily="18" charset="0"/>
        <a:ea typeface="+mn-ea"/>
        <a:cs typeface="+mn-cs"/>
      </a:defRPr>
    </a:lvl2pPr>
    <a:lvl3pPr marL="914400" algn="ctr" rtl="0" fontAlgn="base">
      <a:spcBef>
        <a:spcPct val="0"/>
      </a:spcBef>
      <a:spcAft>
        <a:spcPct val="0"/>
      </a:spcAft>
      <a:defRPr kern="1200">
        <a:solidFill>
          <a:schemeClr val="tx1"/>
        </a:solidFill>
        <a:latin typeface="Times New Roman" pitchFamily="18" charset="0"/>
        <a:ea typeface="+mn-ea"/>
        <a:cs typeface="+mn-cs"/>
      </a:defRPr>
    </a:lvl3pPr>
    <a:lvl4pPr marL="1371600" algn="ctr" rtl="0" fontAlgn="base">
      <a:spcBef>
        <a:spcPct val="0"/>
      </a:spcBef>
      <a:spcAft>
        <a:spcPct val="0"/>
      </a:spcAft>
      <a:defRPr kern="1200">
        <a:solidFill>
          <a:schemeClr val="tx1"/>
        </a:solidFill>
        <a:latin typeface="Times New Roman" pitchFamily="18" charset="0"/>
        <a:ea typeface="+mn-ea"/>
        <a:cs typeface="+mn-cs"/>
      </a:defRPr>
    </a:lvl4pPr>
    <a:lvl5pPr marL="1828800" algn="ctr"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CC"/>
    <a:srgbClr val="800080"/>
    <a:srgbClr val="336600"/>
    <a:srgbClr val="00CC00"/>
    <a:srgbClr val="990033"/>
    <a:srgbClr val="9900FF"/>
    <a:srgbClr val="0000CC"/>
    <a:srgbClr val="FF33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72" autoAdjust="0"/>
    <p:restoredTop sz="98544" autoAdjust="0"/>
  </p:normalViewPr>
  <p:slideViewPr>
    <p:cSldViewPr snapToGrid="0">
      <p:cViewPr varScale="1">
        <p:scale>
          <a:sx n="82" d="100"/>
          <a:sy n="82" d="100"/>
        </p:scale>
        <p:origin x="1690"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2"/>
            <a:ext cx="3037840" cy="465388"/>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lvl1pPr algn="l" defTabSz="931692">
              <a:defRPr sz="1200">
                <a:latin typeface="Arial" charset="0"/>
              </a:defRPr>
            </a:lvl1pPr>
          </a:lstStyle>
          <a:p>
            <a:pPr>
              <a:defRPr/>
            </a:pPr>
            <a:endParaRPr lang="en-US"/>
          </a:p>
        </p:txBody>
      </p:sp>
      <p:sp>
        <p:nvSpPr>
          <p:cNvPr id="6147" name="Rectangle 3"/>
          <p:cNvSpPr>
            <a:spLocks noGrp="1" noChangeArrowheads="1"/>
          </p:cNvSpPr>
          <p:nvPr>
            <p:ph type="dt" idx="1"/>
          </p:nvPr>
        </p:nvSpPr>
        <p:spPr bwMode="auto">
          <a:xfrm>
            <a:off x="3970938" y="2"/>
            <a:ext cx="3037840" cy="465388"/>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lvl1pPr algn="r" defTabSz="931692">
              <a:defRPr sz="1200">
                <a:latin typeface="Arial" charset="0"/>
              </a:defRPr>
            </a:lvl1pPr>
          </a:lstStyle>
          <a:p>
            <a:pPr>
              <a:defRPr/>
            </a:pPr>
            <a:endParaRPr lang="en-US"/>
          </a:p>
        </p:txBody>
      </p:sp>
      <p:sp>
        <p:nvSpPr>
          <p:cNvPr id="5222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701040" y="4415506"/>
            <a:ext cx="5608320" cy="4183623"/>
          </a:xfrm>
          <a:prstGeom prst="rect">
            <a:avLst/>
          </a:prstGeom>
          <a:noFill/>
          <a:ln w="9525">
            <a:noFill/>
            <a:miter lim="800000"/>
            <a:headEnd/>
            <a:tailEnd/>
          </a:ln>
          <a:effectLst/>
        </p:spPr>
        <p:txBody>
          <a:bodyPr vert="horz" wrap="square" lIns="93164" tIns="46581" rIns="93164" bIns="4658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29391"/>
            <a:ext cx="3037840" cy="465387"/>
          </a:xfrm>
          <a:prstGeom prst="rect">
            <a:avLst/>
          </a:prstGeom>
          <a:noFill/>
          <a:ln w="9525">
            <a:noFill/>
            <a:miter lim="800000"/>
            <a:headEnd/>
            <a:tailEnd/>
          </a:ln>
          <a:effectLst/>
        </p:spPr>
        <p:txBody>
          <a:bodyPr vert="horz" wrap="square" lIns="93164" tIns="46581" rIns="93164" bIns="46581" numCol="1" anchor="b" anchorCtr="0" compatLnSpc="1">
            <a:prstTxWarp prst="textNoShape">
              <a:avLst/>
            </a:prstTxWarp>
          </a:bodyPr>
          <a:lstStyle>
            <a:lvl1pPr algn="l" defTabSz="931692">
              <a:defRPr sz="1200">
                <a:latin typeface="Arial" charset="0"/>
              </a:defRPr>
            </a:lvl1pPr>
          </a:lstStyle>
          <a:p>
            <a:pPr>
              <a:defRPr/>
            </a:pPr>
            <a:endParaRPr lang="en-US"/>
          </a:p>
        </p:txBody>
      </p:sp>
      <p:sp>
        <p:nvSpPr>
          <p:cNvPr id="6151" name="Rectangle 7"/>
          <p:cNvSpPr>
            <a:spLocks noGrp="1" noChangeArrowheads="1"/>
          </p:cNvSpPr>
          <p:nvPr>
            <p:ph type="sldNum" sz="quarter" idx="5"/>
          </p:nvPr>
        </p:nvSpPr>
        <p:spPr bwMode="auto">
          <a:xfrm>
            <a:off x="3970938" y="8829391"/>
            <a:ext cx="3037840" cy="465387"/>
          </a:xfrm>
          <a:prstGeom prst="rect">
            <a:avLst/>
          </a:prstGeom>
          <a:noFill/>
          <a:ln w="9525">
            <a:noFill/>
            <a:miter lim="800000"/>
            <a:headEnd/>
            <a:tailEnd/>
          </a:ln>
          <a:effectLst/>
        </p:spPr>
        <p:txBody>
          <a:bodyPr vert="horz" wrap="square" lIns="93164" tIns="46581" rIns="93164" bIns="46581" numCol="1" anchor="b" anchorCtr="0" compatLnSpc="1">
            <a:prstTxWarp prst="textNoShape">
              <a:avLst/>
            </a:prstTxWarp>
          </a:bodyPr>
          <a:lstStyle>
            <a:lvl1pPr algn="r" defTabSz="931692">
              <a:defRPr sz="1200">
                <a:latin typeface="Arial" charset="0"/>
              </a:defRPr>
            </a:lvl1pPr>
          </a:lstStyle>
          <a:p>
            <a:pPr>
              <a:defRPr/>
            </a:pPr>
            <a:fld id="{4235ECDD-4B40-4B40-8FAA-D1A4A8E49B4B}" type="slidenum">
              <a:rPr lang="en-US"/>
              <a:pPr>
                <a:defRPr/>
              </a:pPr>
              <a:t>‹#›</a:t>
            </a:fld>
            <a:endParaRPr lang="en-US"/>
          </a:p>
        </p:txBody>
      </p:sp>
    </p:spTree>
    <p:extLst>
      <p:ext uri="{BB962C8B-B14F-4D97-AF65-F5344CB8AC3E}">
        <p14:creationId xmlns:p14="http://schemas.microsoft.com/office/powerpoint/2010/main" val="19296960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88124A-F936-4FDF-B470-7110258EA81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EC6CDB-F77B-4E07-8CD8-6A77D707087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1FDFA8D-FF0B-4107-B6B4-4ABCAE222A1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4D6FFBB-01EB-4F95-900D-02AEEFD431C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98AC595-7421-40CA-B8A4-7B1E136CD70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E2451D8-3864-4A1E-9E35-4BF447377CC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40B721F-2C59-4FF6-9858-7BC68F46563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06A5738-A3FE-44AB-AEEE-F0D69F272CF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8D35D80-A2B7-487F-AEC8-BE2A58865C8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4DFF01D-50F7-4613-B797-EF0F8409DCF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CD24249-244E-48EA-AAE6-1E9C236C271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66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7A8ED020-467A-4025-AFDB-90B0DAC1043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5.wmf"/><Relationship Id="rId5" Type="http://schemas.openxmlformats.org/officeDocument/2006/relationships/oleObject" Target="../embeddings/oleObject3.bin"/><Relationship Id="rId10" Type="http://schemas.openxmlformats.org/officeDocument/2006/relationships/image" Target="../media/image7.wmf"/><Relationship Id="rId4" Type="http://schemas.openxmlformats.org/officeDocument/2006/relationships/image" Target="../media/image4.wmf"/><Relationship Id="rId9" Type="http://schemas.openxmlformats.org/officeDocument/2006/relationships/oleObject" Target="../embeddings/oleObject5.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oleObject" Target="../embeddings/oleObject6.bin"/><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oleObject" Target="../embeddings/oleObject7.bin"/><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4.wmf"/><Relationship Id="rId5" Type="http://schemas.openxmlformats.org/officeDocument/2006/relationships/oleObject" Target="../embeddings/oleObject9.bin"/><Relationship Id="rId10" Type="http://schemas.openxmlformats.org/officeDocument/2006/relationships/image" Target="../media/image16.wmf"/><Relationship Id="rId4" Type="http://schemas.openxmlformats.org/officeDocument/2006/relationships/image" Target="../media/image13.wmf"/><Relationship Id="rId9" Type="http://schemas.openxmlformats.org/officeDocument/2006/relationships/oleObject" Target="../embeddings/oleObject11.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oleObject" Target="../embeddings/oleObject12.bin"/><Relationship Id="rId7" Type="http://schemas.openxmlformats.org/officeDocument/2006/relationships/oleObject" Target="../embeddings/oleObject14.bin"/><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19.wmf"/><Relationship Id="rId5" Type="http://schemas.openxmlformats.org/officeDocument/2006/relationships/oleObject" Target="../embeddings/oleObject13.bin"/><Relationship Id="rId4" Type="http://schemas.openxmlformats.org/officeDocument/2006/relationships/image" Target="../media/image18.wmf"/></Relationships>
</file>

<file path=ppt/slides/_rels/slide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3.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image" Target="../media/image25.jpeg"/><Relationship Id="rId7" Type="http://schemas.openxmlformats.org/officeDocument/2006/relationships/image" Target="../media/image27.wmf"/><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oleObject" Target="../embeddings/oleObject17.bin"/><Relationship Id="rId5" Type="http://schemas.openxmlformats.org/officeDocument/2006/relationships/image" Target="../media/image26.wmf"/><Relationship Id="rId4" Type="http://schemas.openxmlformats.org/officeDocument/2006/relationships/oleObject" Target="../embeddings/oleObject16.bin"/><Relationship Id="rId9" Type="http://schemas.openxmlformats.org/officeDocument/2006/relationships/image" Target="../media/image28.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0.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1</a:t>
            </a:fld>
            <a:endParaRPr lang="en-US" dirty="0"/>
          </a:p>
        </p:txBody>
      </p:sp>
      <p:sp>
        <p:nvSpPr>
          <p:cNvPr id="27651" name="Rectangle 4"/>
          <p:cNvSpPr>
            <a:spLocks noChangeArrowheads="1"/>
          </p:cNvSpPr>
          <p:nvPr/>
        </p:nvSpPr>
        <p:spPr bwMode="auto">
          <a:xfrm>
            <a:off x="304797" y="1366172"/>
            <a:ext cx="6052901" cy="3570208"/>
          </a:xfrm>
          <a:prstGeom prst="rect">
            <a:avLst/>
          </a:prstGeom>
          <a:noFill/>
          <a:ln w="9525">
            <a:noFill/>
            <a:miter lim="800000"/>
            <a:headEnd/>
            <a:tailEnd/>
          </a:ln>
        </p:spPr>
        <p:txBody>
          <a:bodyPr wrap="square">
            <a:spAutoFit/>
          </a:bodyPr>
          <a:lstStyle/>
          <a:p>
            <a:pPr algn="l">
              <a:spcAft>
                <a:spcPts val="600"/>
              </a:spcAft>
            </a:pPr>
            <a:r>
              <a:rPr lang="en-US" altLang="en-US" dirty="0"/>
              <a:t>A </a:t>
            </a:r>
            <a:r>
              <a:rPr lang="en-US" altLang="en-US" i="1" dirty="0">
                <a:solidFill>
                  <a:srgbClr val="0000FF"/>
                </a:solidFill>
              </a:rPr>
              <a:t>current</a:t>
            </a:r>
            <a:r>
              <a:rPr lang="en-US" altLang="en-US" dirty="0"/>
              <a:t> is a motion of charge.</a:t>
            </a:r>
            <a:br>
              <a:rPr lang="en-US" altLang="en-US" dirty="0"/>
            </a:br>
            <a:r>
              <a:rPr lang="en-US" altLang="en-US" dirty="0"/>
              <a:t>If there is no electric field in a conductor, the free electrons inside move randomly in all directions at a high speed of 10</a:t>
            </a:r>
            <a:r>
              <a:rPr lang="en-US" altLang="en-US" baseline="30000" dirty="0"/>
              <a:t>6</a:t>
            </a:r>
            <a:r>
              <a:rPr lang="en-US" altLang="en-US" dirty="0"/>
              <a:t> m/s, but they do not escape from the surface of the conductor.</a:t>
            </a:r>
          </a:p>
          <a:p>
            <a:pPr algn="l">
              <a:spcAft>
                <a:spcPts val="600"/>
              </a:spcAft>
            </a:pPr>
            <a:r>
              <a:rPr lang="en-US" altLang="en-US" dirty="0"/>
              <a:t>If there is an electric field inside the conductor, the electric force causes a slow </a:t>
            </a:r>
            <a:r>
              <a:rPr lang="en-US" altLang="en-US" dirty="0">
                <a:solidFill>
                  <a:srgbClr val="0000FF"/>
                </a:solidFill>
              </a:rPr>
              <a:t>drift velocity </a:t>
            </a:r>
            <a:r>
              <a:rPr lang="en-US" altLang="en-US" b="1" dirty="0" err="1"/>
              <a:t>v</a:t>
            </a:r>
            <a:r>
              <a:rPr lang="en-US" altLang="en-US" i="1" baseline="-25000" dirty="0" err="1"/>
              <a:t>d</a:t>
            </a:r>
            <a:r>
              <a:rPr lang="en-US" altLang="en-US" dirty="0"/>
              <a:t> of the electrons (10</a:t>
            </a:r>
            <a:r>
              <a:rPr lang="en-US" altLang="en-US" baseline="30000" dirty="0"/>
              <a:t>-4</a:t>
            </a:r>
            <a:r>
              <a:rPr lang="en-US" altLang="en-US" dirty="0"/>
              <a:t>m/s).</a:t>
            </a:r>
          </a:p>
          <a:p>
            <a:pPr algn="l">
              <a:spcAft>
                <a:spcPts val="600"/>
              </a:spcAft>
            </a:pPr>
            <a:r>
              <a:rPr lang="en-US" dirty="0"/>
              <a:t>Current direction is described by</a:t>
            </a:r>
            <a:r>
              <a:rPr lang="en-US" b="1" dirty="0">
                <a:solidFill>
                  <a:srgbClr val="0000FF"/>
                </a:solidFill>
              </a:rPr>
              <a:t> conventional current</a:t>
            </a:r>
            <a:r>
              <a:rPr lang="en-US" dirty="0"/>
              <a:t>:</a:t>
            </a:r>
            <a:br>
              <a:rPr lang="en-US" dirty="0"/>
            </a:br>
            <a:r>
              <a:rPr lang="en-US" dirty="0"/>
              <a:t>If the charged particles are positive, the direction of the current is the same as the moving direction of the particle. If the charged particles are negative, especially electrons in conductors, the current is in the opposite direction to the actual motion of the particles.</a:t>
            </a:r>
            <a:endParaRPr lang="en-US" altLang="en-US" dirty="0"/>
          </a:p>
        </p:txBody>
      </p:sp>
      <p:sp>
        <p:nvSpPr>
          <p:cNvPr id="8" name="Rectangle 7"/>
          <p:cNvSpPr/>
          <p:nvPr/>
        </p:nvSpPr>
        <p:spPr>
          <a:xfrm>
            <a:off x="304798" y="228005"/>
            <a:ext cx="8628889" cy="1200329"/>
          </a:xfrm>
          <a:prstGeom prst="rect">
            <a:avLst/>
          </a:prstGeom>
        </p:spPr>
        <p:txBody>
          <a:bodyPr wrap="square">
            <a:spAutoFit/>
          </a:bodyPr>
          <a:lstStyle/>
          <a:p>
            <a:pPr>
              <a:spcAft>
                <a:spcPts val="600"/>
              </a:spcAft>
            </a:pPr>
            <a:r>
              <a:rPr lang="en-US" sz="2400" b="1" u="sng" dirty="0">
                <a:solidFill>
                  <a:srgbClr val="990000"/>
                </a:solidFill>
                <a:latin typeface="Arial" charset="0"/>
                <a:ea typeface="Arial Unicode MS" pitchFamily="34" charset="-128"/>
              </a:rPr>
              <a:t>Chapter 25 Current, Resistance, and Electromotive Force </a:t>
            </a:r>
          </a:p>
          <a:p>
            <a:pPr algn="l">
              <a:spcAft>
                <a:spcPts val="600"/>
              </a:spcAft>
            </a:pPr>
            <a:r>
              <a:rPr lang="en-US" sz="2000" b="1" u="sng" dirty="0">
                <a:solidFill>
                  <a:srgbClr val="660066"/>
                </a:solidFill>
                <a:latin typeface="Arial" charset="0"/>
              </a:rPr>
              <a:t>September 26 Current </a:t>
            </a:r>
          </a:p>
          <a:p>
            <a:pPr algn="l">
              <a:spcAft>
                <a:spcPts val="600"/>
              </a:spcAft>
            </a:pPr>
            <a:r>
              <a:rPr lang="en-US" b="1" u="sng" dirty="0">
                <a:solidFill>
                  <a:srgbClr val="800080"/>
                </a:solidFill>
                <a:latin typeface="+mn-lt"/>
              </a:rPr>
              <a:t>25.1 Current</a:t>
            </a:r>
          </a:p>
        </p:txBody>
      </p:sp>
      <p:pic>
        <p:nvPicPr>
          <p:cNvPr id="13" name="Picture 12" descr="25_01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87167" y="828169"/>
            <a:ext cx="2399633" cy="3904488"/>
          </a:xfrm>
          <a:prstGeom prst="rect">
            <a:avLst/>
          </a:prstGeom>
        </p:spPr>
      </p:pic>
      <p:sp>
        <p:nvSpPr>
          <p:cNvPr id="2" name="Rectangle 1"/>
          <p:cNvSpPr/>
          <p:nvPr/>
        </p:nvSpPr>
        <p:spPr>
          <a:xfrm>
            <a:off x="304796" y="4882896"/>
            <a:ext cx="5903980" cy="1277273"/>
          </a:xfrm>
          <a:prstGeom prst="rect">
            <a:avLst/>
          </a:prstGeom>
        </p:spPr>
        <p:txBody>
          <a:bodyPr wrap="square">
            <a:spAutoFit/>
          </a:bodyPr>
          <a:lstStyle/>
          <a:p>
            <a:pPr algn="just">
              <a:spcAft>
                <a:spcPts val="600"/>
              </a:spcAft>
            </a:pPr>
            <a:r>
              <a:rPr lang="en-US" altLang="en-US" dirty="0">
                <a:solidFill>
                  <a:srgbClr val="0000FF"/>
                </a:solidFill>
              </a:rPr>
              <a:t>Current</a:t>
            </a:r>
            <a:r>
              <a:rPr lang="en-US" altLang="en-US" dirty="0"/>
              <a:t> through a cross section area </a:t>
            </a:r>
            <a:r>
              <a:rPr lang="en-US" altLang="en-US" i="1" dirty="0"/>
              <a:t>A</a:t>
            </a:r>
            <a:r>
              <a:rPr lang="en-US" altLang="en-US" dirty="0"/>
              <a:t> is defined as the net charge flowing through the area per unit time:</a:t>
            </a:r>
          </a:p>
          <a:p>
            <a:pPr algn="l"/>
            <a:r>
              <a:rPr lang="en-US" altLang="en-US" dirty="0"/>
              <a:t>The unit of current is ampere, 1 A = 1 C/s.</a:t>
            </a:r>
          </a:p>
          <a:p>
            <a:pPr algn="l"/>
            <a:r>
              <a:rPr lang="en-US" altLang="en-US" dirty="0"/>
              <a:t>Current is a scalar. </a:t>
            </a:r>
            <a:endParaRPr lang="en-US" dirty="0"/>
          </a:p>
        </p:txBody>
      </p:sp>
      <p:graphicFrame>
        <p:nvGraphicFramePr>
          <p:cNvPr id="14" name="Object 13"/>
          <p:cNvGraphicFramePr>
            <a:graphicFrameLocks noChangeAspect="1"/>
          </p:cNvGraphicFramePr>
          <p:nvPr>
            <p:extLst>
              <p:ext uri="{D42A27DB-BD31-4B8C-83A1-F6EECF244321}">
                <p14:modId xmlns:p14="http://schemas.microsoft.com/office/powerpoint/2010/main" val="250142868"/>
              </p:ext>
            </p:extLst>
          </p:nvPr>
        </p:nvGraphicFramePr>
        <p:xfrm>
          <a:off x="6452616" y="5022464"/>
          <a:ext cx="858837" cy="620713"/>
        </p:xfrm>
        <a:graphic>
          <a:graphicData uri="http://schemas.openxmlformats.org/presentationml/2006/ole">
            <mc:AlternateContent xmlns:mc="http://schemas.openxmlformats.org/markup-compatibility/2006">
              <mc:Choice xmlns:v="urn:schemas-microsoft-com:vml" Requires="v">
                <p:oleObj name="Equation" r:id="rId3" imgW="545760" imgH="393480" progId="Equation.DSMT4">
                  <p:embed/>
                </p:oleObj>
              </mc:Choice>
              <mc:Fallback>
                <p:oleObj name="Equation" r:id="rId3" imgW="545760" imgH="393480" progId="Equation.DSMT4">
                  <p:embed/>
                  <p:pic>
                    <p:nvPicPr>
                      <p:cNvPr id="18" name="Object 17"/>
                      <p:cNvPicPr/>
                      <p:nvPr/>
                    </p:nvPicPr>
                    <p:blipFill>
                      <a:blip r:embed="rId4"/>
                      <a:stretch>
                        <a:fillRect/>
                      </a:stretch>
                    </p:blipFill>
                    <p:spPr>
                      <a:xfrm>
                        <a:off x="6452616" y="5022464"/>
                        <a:ext cx="858837" cy="620713"/>
                      </a:xfrm>
                      <a:prstGeom prst="rect">
                        <a:avLst/>
                      </a:prstGeom>
                      <a:solidFill>
                        <a:srgbClr val="FFFFCC"/>
                      </a:solidFill>
                      <a:ln w="15875">
                        <a:solidFill>
                          <a:srgbClr val="0000FF"/>
                        </a:solidFill>
                      </a:ln>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2</a:t>
            </a:fld>
            <a:endParaRPr lang="en-US"/>
          </a:p>
        </p:txBody>
      </p:sp>
      <p:sp>
        <p:nvSpPr>
          <p:cNvPr id="3" name="Rectangle 2"/>
          <p:cNvSpPr/>
          <p:nvPr/>
        </p:nvSpPr>
        <p:spPr>
          <a:xfrm>
            <a:off x="246520" y="245102"/>
            <a:ext cx="4645888" cy="369332"/>
          </a:xfrm>
          <a:prstGeom prst="rect">
            <a:avLst/>
          </a:prstGeom>
        </p:spPr>
        <p:txBody>
          <a:bodyPr wrap="none">
            <a:spAutoFit/>
          </a:bodyPr>
          <a:lstStyle/>
          <a:p>
            <a:r>
              <a:rPr lang="en-US" b="1" u="sng" dirty="0">
                <a:solidFill>
                  <a:srgbClr val="800080"/>
                </a:solidFill>
              </a:rPr>
              <a:t>Current, Drift Velocity, and Current Density:</a:t>
            </a:r>
          </a:p>
        </p:txBody>
      </p:sp>
      <p:sp>
        <p:nvSpPr>
          <p:cNvPr id="4" name="Rectangle 3"/>
          <p:cNvSpPr/>
          <p:nvPr/>
        </p:nvSpPr>
        <p:spPr>
          <a:xfrm>
            <a:off x="246519" y="614434"/>
            <a:ext cx="4104421" cy="2616101"/>
          </a:xfrm>
          <a:prstGeom prst="rect">
            <a:avLst/>
          </a:prstGeom>
        </p:spPr>
        <p:txBody>
          <a:bodyPr wrap="square">
            <a:spAutoFit/>
          </a:bodyPr>
          <a:lstStyle/>
          <a:p>
            <a:pPr algn="just">
              <a:spcAft>
                <a:spcPts val="1200"/>
              </a:spcAft>
            </a:pPr>
            <a:r>
              <a:rPr lang="en-US" altLang="en-US" dirty="0"/>
              <a:t>Let </a:t>
            </a:r>
            <a:r>
              <a:rPr lang="en-US" altLang="en-US" i="1" dirty="0"/>
              <a:t>n</a:t>
            </a:r>
            <a:r>
              <a:rPr lang="en-US" altLang="en-US" dirty="0"/>
              <a:t> be the concentration (</a:t>
            </a:r>
            <a:r>
              <a:rPr lang="en-US" altLang="en-US" i="1" dirty="0">
                <a:solidFill>
                  <a:srgbClr val="0000FF"/>
                </a:solidFill>
              </a:rPr>
              <a:t>number density</a:t>
            </a:r>
            <a:r>
              <a:rPr lang="en-US" altLang="en-US" dirty="0"/>
              <a:t>) of the particles. The charge </a:t>
            </a:r>
            <a:r>
              <a:rPr lang="en-US" altLang="en-US" i="1" dirty="0" err="1"/>
              <a:t>dQ</a:t>
            </a:r>
            <a:r>
              <a:rPr lang="en-US" altLang="en-US" dirty="0"/>
              <a:t> that flows out of the end of the cylinder during time </a:t>
            </a:r>
            <a:r>
              <a:rPr lang="en-US" altLang="en-US" i="1" dirty="0" err="1"/>
              <a:t>dt</a:t>
            </a:r>
            <a:r>
              <a:rPr lang="en-US" altLang="en-US" dirty="0"/>
              <a:t> is </a:t>
            </a:r>
            <a:endParaRPr lang="en-US" dirty="0"/>
          </a:p>
          <a:p>
            <a:pPr algn="just">
              <a:spcAft>
                <a:spcPts val="1200"/>
              </a:spcAft>
            </a:pPr>
            <a:r>
              <a:rPr lang="en-US" i="1" dirty="0">
                <a:solidFill>
                  <a:srgbClr val="0000FF"/>
                </a:solidFill>
              </a:rPr>
              <a:t>Current density </a:t>
            </a:r>
            <a:r>
              <a:rPr lang="en-US" dirty="0"/>
              <a:t>is defined as the current per unit cross section area:</a:t>
            </a:r>
          </a:p>
          <a:p>
            <a:pPr algn="just">
              <a:spcAft>
                <a:spcPts val="1200"/>
              </a:spcAft>
            </a:pPr>
            <a:r>
              <a:rPr lang="en-US" dirty="0"/>
              <a:t>We can then define the </a:t>
            </a:r>
            <a:r>
              <a:rPr lang="en-US" dirty="0">
                <a:solidFill>
                  <a:srgbClr val="0000FF"/>
                </a:solidFill>
              </a:rPr>
              <a:t>vector current density</a:t>
            </a:r>
            <a:r>
              <a:rPr lang="en-US" dirty="0"/>
              <a:t>:</a:t>
            </a:r>
          </a:p>
        </p:txBody>
      </p:sp>
      <p:pic>
        <p:nvPicPr>
          <p:cNvPr id="5" name="Picture 4" descr="25_03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39334" y="142077"/>
            <a:ext cx="2093769" cy="2852928"/>
          </a:xfrm>
          <a:prstGeom prst="rect">
            <a:avLst/>
          </a:prstGeom>
        </p:spPr>
      </p:pic>
      <p:graphicFrame>
        <p:nvGraphicFramePr>
          <p:cNvPr id="6" name="Object 5"/>
          <p:cNvGraphicFramePr>
            <a:graphicFrameLocks noChangeAspect="1"/>
          </p:cNvGraphicFramePr>
          <p:nvPr>
            <p:extLst>
              <p:ext uri="{D42A27DB-BD31-4B8C-83A1-F6EECF244321}">
                <p14:modId xmlns:p14="http://schemas.microsoft.com/office/powerpoint/2010/main" val="2887666631"/>
              </p:ext>
            </p:extLst>
          </p:nvPr>
        </p:nvGraphicFramePr>
        <p:xfrm>
          <a:off x="4537075" y="712852"/>
          <a:ext cx="2016125" cy="998537"/>
        </p:xfrm>
        <a:graphic>
          <a:graphicData uri="http://schemas.openxmlformats.org/presentationml/2006/ole">
            <mc:AlternateContent xmlns:mc="http://schemas.openxmlformats.org/markup-compatibility/2006">
              <mc:Choice xmlns:v="urn:schemas-microsoft-com:vml" Requires="v">
                <p:oleObj name="Equation" r:id="rId3" imgW="1282680" imgH="634680" progId="Equation.DSMT4">
                  <p:embed/>
                </p:oleObj>
              </mc:Choice>
              <mc:Fallback>
                <p:oleObj name="Equation" r:id="rId3" imgW="1282680" imgH="634680" progId="Equation.DSMT4">
                  <p:embed/>
                  <p:pic>
                    <p:nvPicPr>
                      <p:cNvPr id="14" name="Object 13"/>
                      <p:cNvPicPr/>
                      <p:nvPr/>
                    </p:nvPicPr>
                    <p:blipFill>
                      <a:blip r:embed="rId4"/>
                      <a:stretch>
                        <a:fillRect/>
                      </a:stretch>
                    </p:blipFill>
                    <p:spPr>
                      <a:xfrm>
                        <a:off x="4537075" y="712852"/>
                        <a:ext cx="2016125" cy="998537"/>
                      </a:xfrm>
                      <a:prstGeom prst="rect">
                        <a:avLst/>
                      </a:prstGeom>
                      <a:noFill/>
                      <a:ln w="15875">
                        <a:noFill/>
                      </a:ln>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899093529"/>
              </p:ext>
            </p:extLst>
          </p:nvPr>
        </p:nvGraphicFramePr>
        <p:xfrm>
          <a:off x="4537075" y="1711389"/>
          <a:ext cx="1417638" cy="619125"/>
        </p:xfrm>
        <a:graphic>
          <a:graphicData uri="http://schemas.openxmlformats.org/presentationml/2006/ole">
            <mc:AlternateContent xmlns:mc="http://schemas.openxmlformats.org/markup-compatibility/2006">
              <mc:Choice xmlns:v="urn:schemas-microsoft-com:vml" Requires="v">
                <p:oleObj name="Equation" r:id="rId5" imgW="901440" imgH="393480" progId="Equation.DSMT4">
                  <p:embed/>
                </p:oleObj>
              </mc:Choice>
              <mc:Fallback>
                <p:oleObj name="Equation" r:id="rId5" imgW="901440" imgH="393480" progId="Equation.DSMT4">
                  <p:embed/>
                  <p:pic>
                    <p:nvPicPr>
                      <p:cNvPr id="6" name="Object 5"/>
                      <p:cNvPicPr/>
                      <p:nvPr/>
                    </p:nvPicPr>
                    <p:blipFill>
                      <a:blip r:embed="rId6"/>
                      <a:stretch>
                        <a:fillRect/>
                      </a:stretch>
                    </p:blipFill>
                    <p:spPr>
                      <a:xfrm>
                        <a:off x="4537075" y="1711389"/>
                        <a:ext cx="1417638" cy="619125"/>
                      </a:xfrm>
                      <a:prstGeom prst="rect">
                        <a:avLst/>
                      </a:prstGeom>
                      <a:noFill/>
                      <a:ln w="15875">
                        <a:noFill/>
                      </a:ln>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777641614"/>
              </p:ext>
            </p:extLst>
          </p:nvPr>
        </p:nvGraphicFramePr>
        <p:xfrm>
          <a:off x="4572000" y="2529745"/>
          <a:ext cx="958850" cy="360362"/>
        </p:xfrm>
        <a:graphic>
          <a:graphicData uri="http://schemas.openxmlformats.org/presentationml/2006/ole">
            <mc:AlternateContent xmlns:mc="http://schemas.openxmlformats.org/markup-compatibility/2006">
              <mc:Choice xmlns:v="urn:schemas-microsoft-com:vml" Requires="v">
                <p:oleObj name="Equation" r:id="rId7" imgW="609480" imgH="228600" progId="Equation.DSMT4">
                  <p:embed/>
                </p:oleObj>
              </mc:Choice>
              <mc:Fallback>
                <p:oleObj name="Equation" r:id="rId7" imgW="609480" imgH="228600" progId="Equation.DSMT4">
                  <p:embed/>
                  <p:pic>
                    <p:nvPicPr>
                      <p:cNvPr id="7" name="Object 6"/>
                      <p:cNvPicPr/>
                      <p:nvPr/>
                    </p:nvPicPr>
                    <p:blipFill>
                      <a:blip r:embed="rId8"/>
                      <a:stretch>
                        <a:fillRect/>
                      </a:stretch>
                    </p:blipFill>
                    <p:spPr>
                      <a:xfrm>
                        <a:off x="4572000" y="2529745"/>
                        <a:ext cx="958850" cy="360362"/>
                      </a:xfrm>
                      <a:prstGeom prst="rect">
                        <a:avLst/>
                      </a:prstGeom>
                      <a:solidFill>
                        <a:srgbClr val="FFFFCC"/>
                      </a:solidFill>
                      <a:ln w="15875">
                        <a:solidFill>
                          <a:srgbClr val="0000FF"/>
                        </a:solidFill>
                      </a:ln>
                    </p:spPr>
                  </p:pic>
                </p:oleObj>
              </mc:Fallback>
            </mc:AlternateContent>
          </a:graphicData>
        </a:graphic>
      </p:graphicFrame>
      <p:sp>
        <p:nvSpPr>
          <p:cNvPr id="9" name="Rectangle 8"/>
          <p:cNvSpPr/>
          <p:nvPr/>
        </p:nvSpPr>
        <p:spPr>
          <a:xfrm>
            <a:off x="246519" y="3299134"/>
            <a:ext cx="8540496" cy="1277273"/>
          </a:xfrm>
          <a:prstGeom prst="rect">
            <a:avLst/>
          </a:prstGeom>
        </p:spPr>
        <p:txBody>
          <a:bodyPr wrap="square">
            <a:spAutoFit/>
          </a:bodyPr>
          <a:lstStyle/>
          <a:p>
            <a:pPr algn="l">
              <a:spcAft>
                <a:spcPts val="600"/>
              </a:spcAft>
            </a:pPr>
            <a:r>
              <a:rPr lang="en-US" dirty="0"/>
              <a:t>A current is </a:t>
            </a:r>
            <a:r>
              <a:rPr lang="en-US" dirty="0">
                <a:solidFill>
                  <a:srgbClr val="0000FF"/>
                </a:solidFill>
              </a:rPr>
              <a:t>steady</a:t>
            </a:r>
            <a:r>
              <a:rPr lang="en-US" dirty="0"/>
              <a:t> only if the conducting materials form a closed loop, which is called a </a:t>
            </a:r>
            <a:r>
              <a:rPr lang="en-US" i="1" dirty="0">
                <a:solidFill>
                  <a:srgbClr val="0000FF"/>
                </a:solidFill>
              </a:rPr>
              <a:t>circuit</a:t>
            </a:r>
            <a:r>
              <a:rPr lang="en-US" dirty="0"/>
              <a:t>. In such a steady situation, the current is the same at all cross sections of the circuit.</a:t>
            </a:r>
          </a:p>
          <a:p>
            <a:pPr algn="l">
              <a:spcAft>
                <a:spcPts val="600"/>
              </a:spcAft>
            </a:pPr>
            <a:r>
              <a:rPr lang="en-US" dirty="0"/>
              <a:t>In a circuit if the direction of the current is always the same, we call it </a:t>
            </a:r>
            <a:r>
              <a:rPr lang="en-US" i="1" dirty="0">
                <a:solidFill>
                  <a:srgbClr val="0000FF"/>
                </a:solidFill>
              </a:rPr>
              <a:t>direct current</a:t>
            </a:r>
            <a:r>
              <a:rPr lang="en-US" dirty="0"/>
              <a:t> (DC). If the current continuously changes direction, we call it </a:t>
            </a:r>
            <a:r>
              <a:rPr lang="en-US" i="1" dirty="0">
                <a:solidFill>
                  <a:srgbClr val="0000FF"/>
                </a:solidFill>
              </a:rPr>
              <a:t>alternating current</a:t>
            </a:r>
            <a:r>
              <a:rPr lang="en-US" dirty="0"/>
              <a:t> (AC).</a:t>
            </a:r>
          </a:p>
        </p:txBody>
      </p:sp>
      <p:sp>
        <p:nvSpPr>
          <p:cNvPr id="10" name="Rectangle 9"/>
          <p:cNvSpPr/>
          <p:nvPr/>
        </p:nvSpPr>
        <p:spPr>
          <a:xfrm>
            <a:off x="246519" y="4645006"/>
            <a:ext cx="8239113" cy="723275"/>
          </a:xfrm>
          <a:prstGeom prst="rect">
            <a:avLst/>
          </a:prstGeom>
        </p:spPr>
        <p:txBody>
          <a:bodyPr wrap="square">
            <a:spAutoFit/>
          </a:bodyPr>
          <a:lstStyle/>
          <a:p>
            <a:pPr algn="l">
              <a:spcAft>
                <a:spcPts val="600"/>
              </a:spcAft>
            </a:pPr>
            <a:r>
              <a:rPr lang="en-US" i="1" dirty="0"/>
              <a:t>Example </a:t>
            </a:r>
            <a:r>
              <a:rPr lang="en-US" dirty="0"/>
              <a:t>25.1 Current density and drift velocity in a wire.</a:t>
            </a:r>
          </a:p>
          <a:p>
            <a:pPr algn="l">
              <a:spcAft>
                <a:spcPts val="600"/>
              </a:spcAft>
            </a:pPr>
            <a:r>
              <a:rPr lang="en-US" i="1" dirty="0"/>
              <a:t>Test</a:t>
            </a:r>
            <a:r>
              <a:rPr lang="en-US" dirty="0"/>
              <a:t> 25.1 </a:t>
            </a:r>
          </a:p>
        </p:txBody>
      </p:sp>
      <p:graphicFrame>
        <p:nvGraphicFramePr>
          <p:cNvPr id="11" name="Object 10">
            <a:extLst>
              <a:ext uri="{FF2B5EF4-FFF2-40B4-BE49-F238E27FC236}">
                <a16:creationId xmlns:a16="http://schemas.microsoft.com/office/drawing/2014/main" id="{08CCA568-3E21-43F6-B5DF-B6514EFE3819}"/>
              </a:ext>
            </a:extLst>
          </p:cNvPr>
          <p:cNvGraphicFramePr>
            <a:graphicFrameLocks noChangeAspect="1"/>
          </p:cNvGraphicFramePr>
          <p:nvPr>
            <p:extLst>
              <p:ext uri="{D42A27DB-BD31-4B8C-83A1-F6EECF244321}">
                <p14:modId xmlns:p14="http://schemas.microsoft.com/office/powerpoint/2010/main" val="2209013002"/>
              </p:ext>
            </p:extLst>
          </p:nvPr>
        </p:nvGraphicFramePr>
        <p:xfrm>
          <a:off x="4880551" y="1092264"/>
          <a:ext cx="1695450" cy="619125"/>
        </p:xfrm>
        <a:graphic>
          <a:graphicData uri="http://schemas.openxmlformats.org/presentationml/2006/ole">
            <mc:AlternateContent xmlns:mc="http://schemas.openxmlformats.org/markup-compatibility/2006">
              <mc:Choice xmlns:v="urn:schemas-microsoft-com:vml" Requires="v">
                <p:oleObj name="Equation" r:id="rId9" imgW="1079280" imgH="393480" progId="Equation.DSMT4">
                  <p:embed/>
                </p:oleObj>
              </mc:Choice>
              <mc:Fallback>
                <p:oleObj name="Equation" r:id="rId9" imgW="1079280" imgH="393480" progId="Equation.DSMT4">
                  <p:embed/>
                  <p:pic>
                    <p:nvPicPr>
                      <p:cNvPr id="6" name="Object 5"/>
                      <p:cNvPicPr/>
                      <p:nvPr/>
                    </p:nvPicPr>
                    <p:blipFill>
                      <a:blip r:embed="rId10"/>
                      <a:stretch>
                        <a:fillRect/>
                      </a:stretch>
                    </p:blipFill>
                    <p:spPr>
                      <a:xfrm>
                        <a:off x="4880551" y="1092264"/>
                        <a:ext cx="1695450" cy="619125"/>
                      </a:xfrm>
                      <a:prstGeom prst="rect">
                        <a:avLst/>
                      </a:prstGeom>
                      <a:solidFill>
                        <a:srgbClr val="FFFFCC"/>
                      </a:solidFill>
                      <a:ln w="15875">
                        <a:solidFill>
                          <a:srgbClr val="0000FF"/>
                        </a:solidFill>
                      </a:ln>
                    </p:spPr>
                  </p:pic>
                </p:oleObj>
              </mc:Fallback>
            </mc:AlternateContent>
          </a:graphicData>
        </a:graphic>
      </p:graphicFrame>
    </p:spTree>
    <p:extLst>
      <p:ext uri="{BB962C8B-B14F-4D97-AF65-F5344CB8AC3E}">
        <p14:creationId xmlns:p14="http://schemas.microsoft.com/office/powerpoint/2010/main" val="153755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3</a:t>
            </a:fld>
            <a:endParaRPr lang="en-US"/>
          </a:p>
        </p:txBody>
      </p:sp>
      <p:sp>
        <p:nvSpPr>
          <p:cNvPr id="29699" name="Rectangle 4"/>
          <p:cNvSpPr>
            <a:spLocks noChangeArrowheads="1"/>
          </p:cNvSpPr>
          <p:nvPr/>
        </p:nvSpPr>
        <p:spPr bwMode="auto">
          <a:xfrm>
            <a:off x="509587" y="390525"/>
            <a:ext cx="2645093"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Ch25: 1</a:t>
            </a:r>
          </a:p>
          <a:p>
            <a:pPr algn="l"/>
            <a:r>
              <a:rPr lang="en-US" b="1" dirty="0">
                <a:solidFill>
                  <a:srgbClr val="FF0000"/>
                </a:solidFill>
                <a:latin typeface="Arial" charset="0"/>
              </a:rPr>
              <a:t>Homework: </a:t>
            </a:r>
            <a:r>
              <a:rPr lang="en-US" b="1" dirty="0">
                <a:solidFill>
                  <a:srgbClr val="0000FF"/>
                </a:solidFill>
                <a:latin typeface="Arial" charset="0"/>
              </a:rPr>
              <a:t>Ch25: 2,3 </a:t>
            </a:r>
          </a:p>
          <a:p>
            <a:pPr algn="l"/>
            <a:r>
              <a:rPr lang="en-US" b="1" dirty="0">
                <a:solidFill>
                  <a:srgbClr val="FF0000"/>
                </a:solidFill>
                <a:latin typeface="Arial" charset="0"/>
              </a:rPr>
              <a:t>Due: October 3</a:t>
            </a:r>
          </a:p>
        </p:txBody>
      </p:sp>
    </p:spTree>
    <p:extLst>
      <p:ext uri="{BB962C8B-B14F-4D97-AF65-F5344CB8AC3E}">
        <p14:creationId xmlns:p14="http://schemas.microsoft.com/office/powerpoint/2010/main" val="230883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4</a:t>
            </a:fld>
            <a:endParaRPr lang="en-US" dirty="0"/>
          </a:p>
        </p:txBody>
      </p:sp>
      <p:sp>
        <p:nvSpPr>
          <p:cNvPr id="8" name="Rectangle 7"/>
          <p:cNvSpPr/>
          <p:nvPr/>
        </p:nvSpPr>
        <p:spPr>
          <a:xfrm>
            <a:off x="304798" y="228005"/>
            <a:ext cx="8628889"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September 29 Resistance </a:t>
            </a:r>
          </a:p>
          <a:p>
            <a:pPr algn="l">
              <a:spcAft>
                <a:spcPts val="600"/>
              </a:spcAft>
            </a:pPr>
            <a:r>
              <a:rPr lang="en-US" b="1" u="sng" dirty="0">
                <a:solidFill>
                  <a:srgbClr val="800080"/>
                </a:solidFill>
                <a:latin typeface="+mn-lt"/>
              </a:rPr>
              <a:t>25.2 Resistivity</a:t>
            </a:r>
          </a:p>
        </p:txBody>
      </p:sp>
      <p:sp>
        <p:nvSpPr>
          <p:cNvPr id="2" name="Rectangle 1"/>
          <p:cNvSpPr/>
          <p:nvPr/>
        </p:nvSpPr>
        <p:spPr>
          <a:xfrm>
            <a:off x="304798" y="982058"/>
            <a:ext cx="8382002" cy="923330"/>
          </a:xfrm>
          <a:prstGeom prst="rect">
            <a:avLst/>
          </a:prstGeom>
        </p:spPr>
        <p:txBody>
          <a:bodyPr wrap="square">
            <a:spAutoFit/>
          </a:bodyPr>
          <a:lstStyle/>
          <a:p>
            <a:pPr algn="just">
              <a:spcAft>
                <a:spcPts val="600"/>
              </a:spcAft>
            </a:pPr>
            <a:r>
              <a:rPr lang="en-US" altLang="en-US" dirty="0"/>
              <a:t>The current density </a:t>
            </a:r>
            <a:r>
              <a:rPr lang="en-US" altLang="en-US" b="1" dirty="0"/>
              <a:t>J</a:t>
            </a:r>
            <a:r>
              <a:rPr lang="en-US" altLang="en-US" dirty="0"/>
              <a:t> in a conductor depends on the electric field </a:t>
            </a:r>
            <a:r>
              <a:rPr lang="en-US" altLang="en-US" b="1" dirty="0"/>
              <a:t>E</a:t>
            </a:r>
            <a:r>
              <a:rPr lang="en-US" altLang="en-US" dirty="0"/>
              <a:t> and the properties of the material. For some materials, at a given temperature, </a:t>
            </a:r>
            <a:r>
              <a:rPr lang="en-US" altLang="en-US" b="1" dirty="0"/>
              <a:t>J</a:t>
            </a:r>
            <a:r>
              <a:rPr lang="en-US" altLang="en-US" dirty="0"/>
              <a:t> is nearly directly proportional to </a:t>
            </a:r>
            <a:r>
              <a:rPr lang="en-US" altLang="en-US" b="1" dirty="0"/>
              <a:t>E</a:t>
            </a:r>
            <a:r>
              <a:rPr lang="en-US" altLang="en-US" dirty="0"/>
              <a:t>. This relationship is called the </a:t>
            </a:r>
            <a:r>
              <a:rPr lang="en-US" altLang="en-US" i="1" dirty="0">
                <a:solidFill>
                  <a:srgbClr val="0000FF"/>
                </a:solidFill>
              </a:rPr>
              <a:t>Ohm’s law</a:t>
            </a:r>
            <a:r>
              <a:rPr lang="en-US" altLang="en-US" dirty="0"/>
              <a:t>, and these materials are said to be </a:t>
            </a:r>
            <a:r>
              <a:rPr lang="en-US" altLang="en-US" i="1" dirty="0"/>
              <a:t>ohmic</a:t>
            </a:r>
            <a:r>
              <a:rPr lang="en-US" altLang="en-US" dirty="0"/>
              <a:t>. </a:t>
            </a:r>
            <a:endParaRPr lang="en-US" dirty="0"/>
          </a:p>
        </p:txBody>
      </p:sp>
      <p:sp>
        <p:nvSpPr>
          <p:cNvPr id="3" name="Rectangle 2"/>
          <p:cNvSpPr/>
          <p:nvPr/>
        </p:nvSpPr>
        <p:spPr>
          <a:xfrm>
            <a:off x="304798" y="1929791"/>
            <a:ext cx="5115503" cy="923330"/>
          </a:xfrm>
          <a:prstGeom prst="rect">
            <a:avLst/>
          </a:prstGeom>
        </p:spPr>
        <p:txBody>
          <a:bodyPr wrap="none">
            <a:spAutoFit/>
          </a:bodyPr>
          <a:lstStyle/>
          <a:p>
            <a:pPr algn="l"/>
            <a:r>
              <a:rPr lang="en-US" altLang="en-US" i="1" dirty="0">
                <a:solidFill>
                  <a:srgbClr val="0000FF"/>
                </a:solidFill>
              </a:rPr>
              <a:t>Resistivity</a:t>
            </a:r>
            <a:r>
              <a:rPr lang="en-US" altLang="en-US" dirty="0"/>
              <a:t> of a material is defined as</a:t>
            </a:r>
          </a:p>
          <a:p>
            <a:pPr algn="l"/>
            <a:r>
              <a:rPr lang="en-US" dirty="0"/>
              <a:t>Its unit is </a:t>
            </a:r>
            <a:r>
              <a:rPr lang="en-US" dirty="0" err="1"/>
              <a:t>V·m</a:t>
            </a:r>
            <a:r>
              <a:rPr lang="en-US" dirty="0"/>
              <a:t>/A, or </a:t>
            </a:r>
            <a:r>
              <a:rPr lang="en-US" dirty="0" err="1">
                <a:latin typeface="Symbol" panose="05050102010706020507" pitchFamily="18" charset="2"/>
              </a:rPr>
              <a:t>W</a:t>
            </a:r>
            <a:r>
              <a:rPr lang="en-US" dirty="0" err="1"/>
              <a:t>·m</a:t>
            </a:r>
            <a:r>
              <a:rPr lang="en-US" dirty="0"/>
              <a:t>.</a:t>
            </a:r>
          </a:p>
          <a:p>
            <a:pPr algn="l"/>
            <a:r>
              <a:rPr lang="en-US" dirty="0"/>
              <a:t>The reciprocal of resistivity is called the </a:t>
            </a:r>
            <a:r>
              <a:rPr lang="en-US" i="1" dirty="0">
                <a:solidFill>
                  <a:srgbClr val="0000FF"/>
                </a:solidFill>
              </a:rPr>
              <a:t>conductivity</a:t>
            </a:r>
            <a:r>
              <a:rPr lang="en-US" dirty="0"/>
              <a:t>.</a:t>
            </a:r>
          </a:p>
        </p:txBody>
      </p:sp>
      <p:graphicFrame>
        <p:nvGraphicFramePr>
          <p:cNvPr id="9" name="Object 8"/>
          <p:cNvGraphicFramePr>
            <a:graphicFrameLocks noChangeAspect="1"/>
          </p:cNvGraphicFramePr>
          <p:nvPr>
            <p:extLst>
              <p:ext uri="{D42A27DB-BD31-4B8C-83A1-F6EECF244321}">
                <p14:modId xmlns:p14="http://schemas.microsoft.com/office/powerpoint/2010/main" val="2606985489"/>
              </p:ext>
            </p:extLst>
          </p:nvPr>
        </p:nvGraphicFramePr>
        <p:xfrm>
          <a:off x="6088985" y="2081099"/>
          <a:ext cx="758825" cy="620713"/>
        </p:xfrm>
        <a:graphic>
          <a:graphicData uri="http://schemas.openxmlformats.org/presentationml/2006/ole">
            <mc:AlternateContent xmlns:mc="http://schemas.openxmlformats.org/markup-compatibility/2006">
              <mc:Choice xmlns:v="urn:schemas-microsoft-com:vml" Requires="v">
                <p:oleObj name="Equation" r:id="rId2" imgW="482400" imgH="393480" progId="Equation.DSMT4">
                  <p:embed/>
                </p:oleObj>
              </mc:Choice>
              <mc:Fallback>
                <p:oleObj name="Equation" r:id="rId2" imgW="482400" imgH="393480" progId="Equation.DSMT4">
                  <p:embed/>
                  <p:pic>
                    <p:nvPicPr>
                      <p:cNvPr id="14" name="Object 13"/>
                      <p:cNvPicPr/>
                      <p:nvPr/>
                    </p:nvPicPr>
                    <p:blipFill>
                      <a:blip r:embed="rId3"/>
                      <a:stretch>
                        <a:fillRect/>
                      </a:stretch>
                    </p:blipFill>
                    <p:spPr>
                      <a:xfrm>
                        <a:off x="6088985" y="2081099"/>
                        <a:ext cx="758825" cy="620713"/>
                      </a:xfrm>
                      <a:prstGeom prst="rect">
                        <a:avLst/>
                      </a:prstGeom>
                      <a:solidFill>
                        <a:srgbClr val="FFFFCC"/>
                      </a:solidFill>
                      <a:ln w="15875">
                        <a:solidFill>
                          <a:srgbClr val="0000FF"/>
                        </a:solidFill>
                      </a:ln>
                    </p:spPr>
                  </p:pic>
                </p:oleObj>
              </mc:Fallback>
            </mc:AlternateContent>
          </a:graphicData>
        </a:graphic>
      </p:graphicFrame>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7977" y="2985086"/>
            <a:ext cx="7255102" cy="3260139"/>
          </a:xfrm>
          <a:prstGeom prst="rect">
            <a:avLst/>
          </a:prstGeom>
        </p:spPr>
      </p:pic>
    </p:spTree>
    <p:extLst>
      <p:ext uri="{BB962C8B-B14F-4D97-AF65-F5344CB8AC3E}">
        <p14:creationId xmlns:p14="http://schemas.microsoft.com/office/powerpoint/2010/main" val="1050436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8328" y="1413651"/>
            <a:ext cx="8659368" cy="2462213"/>
          </a:xfrm>
          <a:prstGeom prst="rect">
            <a:avLst/>
          </a:prstGeom>
        </p:spPr>
        <p:txBody>
          <a:bodyPr wrap="square">
            <a:spAutoFit/>
          </a:bodyPr>
          <a:lstStyle/>
          <a:p>
            <a:pPr algn="l"/>
            <a:r>
              <a:rPr lang="en-US" dirty="0"/>
              <a:t>The resistivity of a metal can be represented</a:t>
            </a:r>
          </a:p>
          <a:p>
            <a:pPr algn="l">
              <a:spcAft>
                <a:spcPts val="600"/>
              </a:spcAft>
            </a:pPr>
            <a:r>
              <a:rPr lang="en-US" dirty="0"/>
              <a:t>approximately by the equation</a:t>
            </a:r>
          </a:p>
          <a:p>
            <a:pPr algn="l">
              <a:spcAft>
                <a:spcPts val="600"/>
              </a:spcAft>
            </a:pPr>
            <a:r>
              <a:rPr lang="en-US" dirty="0"/>
              <a:t>Here </a:t>
            </a:r>
            <a:r>
              <a:rPr lang="en-US" i="1" dirty="0"/>
              <a:t>T</a:t>
            </a:r>
            <a:r>
              <a:rPr lang="en-US" baseline="-25000" dirty="0"/>
              <a:t>0</a:t>
            </a:r>
            <a:r>
              <a:rPr lang="en-US" dirty="0"/>
              <a:t> is the reference temperature, often 0°C or 20°C. The factor </a:t>
            </a:r>
            <a:r>
              <a:rPr lang="en-US" i="1" dirty="0">
                <a:latin typeface="Symbol" panose="05050102010706020507" pitchFamily="18" charset="2"/>
              </a:rPr>
              <a:t>a</a:t>
            </a:r>
            <a:r>
              <a:rPr lang="en-US" dirty="0"/>
              <a:t> is called the </a:t>
            </a:r>
            <a:r>
              <a:rPr lang="en-US" i="1" dirty="0">
                <a:solidFill>
                  <a:srgbClr val="0000FF"/>
                </a:solidFill>
              </a:rPr>
              <a:t>temperature coefficient of resistivity</a:t>
            </a:r>
            <a:r>
              <a:rPr lang="en-US" dirty="0"/>
              <a:t>.</a:t>
            </a:r>
          </a:p>
          <a:p>
            <a:pPr algn="l"/>
            <a:r>
              <a:rPr lang="en-US" dirty="0"/>
              <a:t>Graphite has a negative temperature coefficient of resistivity because at higher temperatures more electrons “shake loose” from the atoms and become mobile. </a:t>
            </a:r>
          </a:p>
          <a:p>
            <a:pPr algn="l"/>
            <a:r>
              <a:rPr lang="en-US" dirty="0"/>
              <a:t> </a:t>
            </a:r>
          </a:p>
          <a:p>
            <a:pPr algn="l"/>
            <a:r>
              <a:rPr lang="en-US" dirty="0"/>
              <a:t> </a:t>
            </a:r>
          </a:p>
        </p:txBody>
      </p:sp>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5</a:t>
            </a:fld>
            <a:endParaRPr lang="en-US"/>
          </a:p>
        </p:txBody>
      </p:sp>
      <p:sp>
        <p:nvSpPr>
          <p:cNvPr id="3" name="Rectangle 2"/>
          <p:cNvSpPr/>
          <p:nvPr/>
        </p:nvSpPr>
        <p:spPr>
          <a:xfrm>
            <a:off x="338328" y="193792"/>
            <a:ext cx="8577072" cy="1200329"/>
          </a:xfrm>
          <a:prstGeom prst="rect">
            <a:avLst/>
          </a:prstGeom>
        </p:spPr>
        <p:txBody>
          <a:bodyPr wrap="square">
            <a:spAutoFit/>
          </a:bodyPr>
          <a:lstStyle/>
          <a:p>
            <a:pPr algn="l"/>
            <a:r>
              <a:rPr lang="en-US" b="1" u="sng" dirty="0">
                <a:solidFill>
                  <a:srgbClr val="800080"/>
                </a:solidFill>
              </a:rPr>
              <a:t>Resistivity and temperature:</a:t>
            </a:r>
          </a:p>
          <a:p>
            <a:pPr algn="l">
              <a:spcAft>
                <a:spcPts val="600"/>
              </a:spcAft>
            </a:pPr>
            <a:r>
              <a:rPr lang="en-US" dirty="0"/>
              <a:t>The resistivity of a metallic conductor nearly always increases with increasing temperature. As temperature increases, the ions of the conductor vibrate at greater amplitude, making it more likely that a moving electron will collide with an ion. </a:t>
            </a:r>
          </a:p>
        </p:txBody>
      </p:sp>
      <p:graphicFrame>
        <p:nvGraphicFramePr>
          <p:cNvPr id="4" name="Object 3"/>
          <p:cNvGraphicFramePr>
            <a:graphicFrameLocks noChangeAspect="1"/>
          </p:cNvGraphicFramePr>
          <p:nvPr>
            <p:extLst>
              <p:ext uri="{D42A27DB-BD31-4B8C-83A1-F6EECF244321}">
                <p14:modId xmlns:p14="http://schemas.microsoft.com/office/powerpoint/2010/main" val="2866103197"/>
              </p:ext>
            </p:extLst>
          </p:nvPr>
        </p:nvGraphicFramePr>
        <p:xfrm>
          <a:off x="5365210" y="1555722"/>
          <a:ext cx="2516188" cy="360363"/>
        </p:xfrm>
        <a:graphic>
          <a:graphicData uri="http://schemas.openxmlformats.org/presentationml/2006/ole">
            <mc:AlternateContent xmlns:mc="http://schemas.openxmlformats.org/markup-compatibility/2006">
              <mc:Choice xmlns:v="urn:schemas-microsoft-com:vml" Requires="v">
                <p:oleObj name="Equation" r:id="rId2" imgW="1600200" imgH="228600" progId="Equation.DSMT4">
                  <p:embed/>
                </p:oleObj>
              </mc:Choice>
              <mc:Fallback>
                <p:oleObj name="Equation" r:id="rId2" imgW="1600200" imgH="228600" progId="Equation.DSMT4">
                  <p:embed/>
                  <p:pic>
                    <p:nvPicPr>
                      <p:cNvPr id="9" name="Object 8"/>
                      <p:cNvPicPr/>
                      <p:nvPr/>
                    </p:nvPicPr>
                    <p:blipFill>
                      <a:blip r:embed="rId3"/>
                      <a:stretch>
                        <a:fillRect/>
                      </a:stretch>
                    </p:blipFill>
                    <p:spPr>
                      <a:xfrm>
                        <a:off x="5365210" y="1555722"/>
                        <a:ext cx="2516188" cy="360363"/>
                      </a:xfrm>
                      <a:prstGeom prst="rect">
                        <a:avLst/>
                      </a:prstGeom>
                      <a:solidFill>
                        <a:srgbClr val="FFFFCC"/>
                      </a:solidFill>
                      <a:ln w="15875">
                        <a:solidFill>
                          <a:srgbClr val="0000FF"/>
                        </a:solidFill>
                      </a:ln>
                    </p:spPr>
                  </p:pic>
                </p:oleObj>
              </mc:Fallback>
            </mc:AlternateContent>
          </a:graphicData>
        </a:graphic>
      </p:graphicFrame>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8198" y="3535581"/>
            <a:ext cx="6151594" cy="2000804"/>
          </a:xfrm>
          <a:prstGeom prst="rect">
            <a:avLst/>
          </a:prstGeom>
        </p:spPr>
      </p:pic>
    </p:spTree>
    <p:extLst>
      <p:ext uri="{BB962C8B-B14F-4D97-AF65-F5344CB8AC3E}">
        <p14:creationId xmlns:p14="http://schemas.microsoft.com/office/powerpoint/2010/main" val="550441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6</a:t>
            </a:fld>
            <a:endParaRPr lang="en-US" dirty="0"/>
          </a:p>
        </p:txBody>
      </p:sp>
      <p:sp>
        <p:nvSpPr>
          <p:cNvPr id="8" name="Rectangle 7"/>
          <p:cNvSpPr/>
          <p:nvPr/>
        </p:nvSpPr>
        <p:spPr>
          <a:xfrm>
            <a:off x="304798" y="228005"/>
            <a:ext cx="8628889" cy="369332"/>
          </a:xfrm>
          <a:prstGeom prst="rect">
            <a:avLst/>
          </a:prstGeom>
        </p:spPr>
        <p:txBody>
          <a:bodyPr wrap="square">
            <a:spAutoFit/>
          </a:bodyPr>
          <a:lstStyle/>
          <a:p>
            <a:pPr algn="l">
              <a:spcAft>
                <a:spcPts val="600"/>
              </a:spcAft>
            </a:pPr>
            <a:r>
              <a:rPr lang="en-US" b="1" u="sng" dirty="0">
                <a:solidFill>
                  <a:srgbClr val="800080"/>
                </a:solidFill>
                <a:latin typeface="+mn-lt"/>
              </a:rPr>
              <a:t>25.3 Resistance</a:t>
            </a:r>
          </a:p>
        </p:txBody>
      </p:sp>
      <p:sp>
        <p:nvSpPr>
          <p:cNvPr id="2" name="Rectangle 1"/>
          <p:cNvSpPr/>
          <p:nvPr/>
        </p:nvSpPr>
        <p:spPr>
          <a:xfrm>
            <a:off x="304798" y="597337"/>
            <a:ext cx="5611370" cy="4108817"/>
          </a:xfrm>
          <a:prstGeom prst="rect">
            <a:avLst/>
          </a:prstGeom>
        </p:spPr>
        <p:txBody>
          <a:bodyPr wrap="square">
            <a:spAutoFit/>
          </a:bodyPr>
          <a:lstStyle/>
          <a:p>
            <a:pPr algn="just">
              <a:spcAft>
                <a:spcPts val="600"/>
              </a:spcAft>
            </a:pPr>
            <a:r>
              <a:rPr lang="en-US" altLang="en-US" dirty="0"/>
              <a:t>When a conductor obeys Ohm’s law, assuming the electric field </a:t>
            </a:r>
            <a:r>
              <a:rPr lang="en-US" altLang="en-US" b="1" dirty="0"/>
              <a:t>E</a:t>
            </a:r>
            <a:r>
              <a:rPr lang="en-US" altLang="en-US" dirty="0"/>
              <a:t> is uniform, we have</a:t>
            </a:r>
          </a:p>
          <a:p>
            <a:pPr algn="just">
              <a:spcAft>
                <a:spcPts val="600"/>
              </a:spcAft>
            </a:pPr>
            <a:endParaRPr lang="en-US" dirty="0"/>
          </a:p>
          <a:p>
            <a:pPr algn="just">
              <a:spcAft>
                <a:spcPts val="600"/>
              </a:spcAft>
            </a:pPr>
            <a:endParaRPr lang="en-US" dirty="0"/>
          </a:p>
          <a:p>
            <a:pPr algn="just">
              <a:spcAft>
                <a:spcPts val="600"/>
              </a:spcAft>
            </a:pPr>
            <a:r>
              <a:rPr lang="en-US" dirty="0"/>
              <a:t>The </a:t>
            </a:r>
            <a:r>
              <a:rPr lang="en-US" i="1" dirty="0">
                <a:solidFill>
                  <a:srgbClr val="0000FF"/>
                </a:solidFill>
              </a:rPr>
              <a:t>resistance</a:t>
            </a:r>
            <a:r>
              <a:rPr lang="en-US" dirty="0"/>
              <a:t> of a conductor is its voltage to current ratio:</a:t>
            </a:r>
          </a:p>
          <a:p>
            <a:pPr algn="just">
              <a:spcAft>
                <a:spcPts val="600"/>
              </a:spcAft>
            </a:pPr>
            <a:endParaRPr lang="en-US" dirty="0"/>
          </a:p>
          <a:p>
            <a:pPr algn="just">
              <a:spcAft>
                <a:spcPts val="600"/>
              </a:spcAft>
            </a:pPr>
            <a:endParaRPr lang="en-US" dirty="0"/>
          </a:p>
          <a:p>
            <a:pPr algn="just">
              <a:spcAft>
                <a:spcPts val="600"/>
              </a:spcAft>
            </a:pPr>
            <a:r>
              <a:rPr lang="en-US" dirty="0"/>
              <a:t>Ohm’s law is now</a:t>
            </a:r>
          </a:p>
          <a:p>
            <a:pPr algn="just">
              <a:spcAft>
                <a:spcPts val="600"/>
              </a:spcAft>
            </a:pPr>
            <a:r>
              <a:rPr lang="en-US" dirty="0"/>
              <a:t>The unit of resistance is ohm, 1 </a:t>
            </a:r>
            <a:r>
              <a:rPr lang="en-US" dirty="0">
                <a:latin typeface="Symbol" panose="05050102010706020507" pitchFamily="18" charset="2"/>
              </a:rPr>
              <a:t>W </a:t>
            </a:r>
            <a:r>
              <a:rPr lang="en-US" dirty="0"/>
              <a:t>=1 V/A.</a:t>
            </a:r>
          </a:p>
          <a:p>
            <a:pPr algn="just">
              <a:spcAft>
                <a:spcPts val="600"/>
              </a:spcAft>
            </a:pPr>
            <a:r>
              <a:rPr lang="en-US" dirty="0"/>
              <a:t>The temperature dependence of resistance is the same as that for the resistivity:</a:t>
            </a:r>
          </a:p>
          <a:p>
            <a:pPr algn="just">
              <a:spcAft>
                <a:spcPts val="600"/>
              </a:spcAft>
            </a:pPr>
            <a:endParaRPr lang="en-US" dirty="0"/>
          </a:p>
        </p:txBody>
      </p:sp>
      <p:pic>
        <p:nvPicPr>
          <p:cNvPr id="10" name="Picture 9" descr="25_07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07062" y="526287"/>
            <a:ext cx="2305447" cy="2056209"/>
          </a:xfrm>
          <a:prstGeom prst="rect">
            <a:avLst/>
          </a:prstGeom>
        </p:spPr>
      </p:pic>
      <p:graphicFrame>
        <p:nvGraphicFramePr>
          <p:cNvPr id="11" name="Object 10"/>
          <p:cNvGraphicFramePr>
            <a:graphicFrameLocks noChangeAspect="1"/>
          </p:cNvGraphicFramePr>
          <p:nvPr>
            <p:extLst>
              <p:ext uri="{D42A27DB-BD31-4B8C-83A1-F6EECF244321}">
                <p14:modId xmlns:p14="http://schemas.microsoft.com/office/powerpoint/2010/main" val="2915004050"/>
              </p:ext>
            </p:extLst>
          </p:nvPr>
        </p:nvGraphicFramePr>
        <p:xfrm>
          <a:off x="398526" y="1243668"/>
          <a:ext cx="3454400" cy="620712"/>
        </p:xfrm>
        <a:graphic>
          <a:graphicData uri="http://schemas.openxmlformats.org/presentationml/2006/ole">
            <mc:AlternateContent xmlns:mc="http://schemas.openxmlformats.org/markup-compatibility/2006">
              <mc:Choice xmlns:v="urn:schemas-microsoft-com:vml" Requires="v">
                <p:oleObj name="Equation" r:id="rId3" imgW="2197080" imgH="393480" progId="Equation.DSMT4">
                  <p:embed/>
                </p:oleObj>
              </mc:Choice>
              <mc:Fallback>
                <p:oleObj name="Equation" r:id="rId3" imgW="2197080" imgH="393480" progId="Equation.DSMT4">
                  <p:embed/>
                  <p:pic>
                    <p:nvPicPr>
                      <p:cNvPr id="4" name="Object 3"/>
                      <p:cNvPicPr/>
                      <p:nvPr/>
                    </p:nvPicPr>
                    <p:blipFill>
                      <a:blip r:embed="rId4"/>
                      <a:stretch>
                        <a:fillRect/>
                      </a:stretch>
                    </p:blipFill>
                    <p:spPr>
                      <a:xfrm>
                        <a:off x="398526" y="1243668"/>
                        <a:ext cx="3454400" cy="620712"/>
                      </a:xfrm>
                      <a:prstGeom prst="rect">
                        <a:avLst/>
                      </a:prstGeom>
                      <a:noFill/>
                      <a:ln w="15875">
                        <a:noFill/>
                      </a:ln>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591217233"/>
              </p:ext>
            </p:extLst>
          </p:nvPr>
        </p:nvGraphicFramePr>
        <p:xfrm>
          <a:off x="398526" y="2305497"/>
          <a:ext cx="1838325" cy="620712"/>
        </p:xfrm>
        <a:graphic>
          <a:graphicData uri="http://schemas.openxmlformats.org/presentationml/2006/ole">
            <mc:AlternateContent xmlns:mc="http://schemas.openxmlformats.org/markup-compatibility/2006">
              <mc:Choice xmlns:v="urn:schemas-microsoft-com:vml" Requires="v">
                <p:oleObj name="Equation" r:id="rId5" imgW="1168200" imgH="393480" progId="Equation.DSMT4">
                  <p:embed/>
                </p:oleObj>
              </mc:Choice>
              <mc:Fallback>
                <p:oleObj name="Equation" r:id="rId5" imgW="1168200" imgH="393480" progId="Equation.DSMT4">
                  <p:embed/>
                  <p:pic>
                    <p:nvPicPr>
                      <p:cNvPr id="11" name="Object 10"/>
                      <p:cNvPicPr/>
                      <p:nvPr/>
                    </p:nvPicPr>
                    <p:blipFill>
                      <a:blip r:embed="rId6"/>
                      <a:stretch>
                        <a:fillRect/>
                      </a:stretch>
                    </p:blipFill>
                    <p:spPr>
                      <a:xfrm>
                        <a:off x="398526" y="2305497"/>
                        <a:ext cx="1838325" cy="620712"/>
                      </a:xfrm>
                      <a:prstGeom prst="rect">
                        <a:avLst/>
                      </a:prstGeom>
                      <a:solidFill>
                        <a:srgbClr val="FFFFCC"/>
                      </a:solidFill>
                      <a:ln w="15875">
                        <a:solidFill>
                          <a:srgbClr val="0000FF"/>
                        </a:solidFill>
                      </a:ln>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101757615"/>
              </p:ext>
            </p:extLst>
          </p:nvPr>
        </p:nvGraphicFramePr>
        <p:xfrm>
          <a:off x="2153158" y="3030756"/>
          <a:ext cx="779463" cy="260350"/>
        </p:xfrm>
        <a:graphic>
          <a:graphicData uri="http://schemas.openxmlformats.org/presentationml/2006/ole">
            <mc:AlternateContent xmlns:mc="http://schemas.openxmlformats.org/markup-compatibility/2006">
              <mc:Choice xmlns:v="urn:schemas-microsoft-com:vml" Requires="v">
                <p:oleObj name="Equation" r:id="rId7" imgW="495000" imgH="164880" progId="Equation.DSMT4">
                  <p:embed/>
                </p:oleObj>
              </mc:Choice>
              <mc:Fallback>
                <p:oleObj name="Equation" r:id="rId7" imgW="495000" imgH="164880" progId="Equation.DSMT4">
                  <p:embed/>
                  <p:pic>
                    <p:nvPicPr>
                      <p:cNvPr id="12" name="Object 11"/>
                      <p:cNvPicPr/>
                      <p:nvPr/>
                    </p:nvPicPr>
                    <p:blipFill>
                      <a:blip r:embed="rId8"/>
                      <a:stretch>
                        <a:fillRect/>
                      </a:stretch>
                    </p:blipFill>
                    <p:spPr>
                      <a:xfrm>
                        <a:off x="2153158" y="3030756"/>
                        <a:ext cx="779463" cy="260350"/>
                      </a:xfrm>
                      <a:prstGeom prst="rect">
                        <a:avLst/>
                      </a:prstGeom>
                      <a:solidFill>
                        <a:srgbClr val="FFFFCC"/>
                      </a:solidFill>
                      <a:ln w="15875">
                        <a:solidFill>
                          <a:srgbClr val="0000FF"/>
                        </a:solidFill>
                      </a:ln>
                    </p:spPr>
                  </p:pic>
                </p:oleObj>
              </mc:Fallback>
            </mc:AlternateContent>
          </a:graphicData>
        </a:graphic>
      </p:graphicFrame>
      <p:sp>
        <p:nvSpPr>
          <p:cNvPr id="14" name="Rectangle 13"/>
          <p:cNvSpPr/>
          <p:nvPr/>
        </p:nvSpPr>
        <p:spPr>
          <a:xfrm>
            <a:off x="317244" y="4536877"/>
            <a:ext cx="8239113" cy="1077218"/>
          </a:xfrm>
          <a:prstGeom prst="rect">
            <a:avLst/>
          </a:prstGeom>
        </p:spPr>
        <p:txBody>
          <a:bodyPr wrap="square">
            <a:spAutoFit/>
          </a:bodyPr>
          <a:lstStyle/>
          <a:p>
            <a:pPr algn="l">
              <a:spcAft>
                <a:spcPts val="600"/>
              </a:spcAft>
            </a:pPr>
            <a:r>
              <a:rPr lang="en-US" i="1" dirty="0"/>
              <a:t>Example </a:t>
            </a:r>
            <a:r>
              <a:rPr lang="en-US" dirty="0"/>
              <a:t>25.2 Electric field, potential difference, and resistance in a wire.</a:t>
            </a:r>
          </a:p>
          <a:p>
            <a:pPr algn="l">
              <a:spcAft>
                <a:spcPts val="600"/>
              </a:spcAft>
            </a:pPr>
            <a:r>
              <a:rPr lang="en-US" i="1" dirty="0"/>
              <a:t>Example </a:t>
            </a:r>
            <a:r>
              <a:rPr lang="en-US" dirty="0"/>
              <a:t>25.3 Temperature dependence of resistance.</a:t>
            </a:r>
          </a:p>
          <a:p>
            <a:pPr algn="l">
              <a:spcAft>
                <a:spcPts val="600"/>
              </a:spcAft>
            </a:pPr>
            <a:r>
              <a:rPr lang="en-US" i="1" dirty="0"/>
              <a:t>Test</a:t>
            </a:r>
            <a:r>
              <a:rPr lang="en-US" dirty="0"/>
              <a:t> 25.3 </a:t>
            </a:r>
          </a:p>
        </p:txBody>
      </p:sp>
      <p:graphicFrame>
        <p:nvGraphicFramePr>
          <p:cNvPr id="15" name="Object 14"/>
          <p:cNvGraphicFramePr>
            <a:graphicFrameLocks noChangeAspect="1"/>
          </p:cNvGraphicFramePr>
          <p:nvPr>
            <p:extLst>
              <p:ext uri="{D42A27DB-BD31-4B8C-83A1-F6EECF244321}">
                <p14:modId xmlns:p14="http://schemas.microsoft.com/office/powerpoint/2010/main" val="2518564"/>
              </p:ext>
            </p:extLst>
          </p:nvPr>
        </p:nvGraphicFramePr>
        <p:xfrm>
          <a:off x="6040169" y="3733810"/>
          <a:ext cx="2516188" cy="360363"/>
        </p:xfrm>
        <a:graphic>
          <a:graphicData uri="http://schemas.openxmlformats.org/presentationml/2006/ole">
            <mc:AlternateContent xmlns:mc="http://schemas.openxmlformats.org/markup-compatibility/2006">
              <mc:Choice xmlns:v="urn:schemas-microsoft-com:vml" Requires="v">
                <p:oleObj name="Equation" r:id="rId9" imgW="1600200" imgH="228600" progId="Equation.DSMT4">
                  <p:embed/>
                </p:oleObj>
              </mc:Choice>
              <mc:Fallback>
                <p:oleObj name="Equation" r:id="rId9" imgW="1600200" imgH="228600" progId="Equation.DSMT4">
                  <p:embed/>
                  <p:pic>
                    <p:nvPicPr>
                      <p:cNvPr id="4" name="Object 3"/>
                      <p:cNvPicPr/>
                      <p:nvPr/>
                    </p:nvPicPr>
                    <p:blipFill>
                      <a:blip r:embed="rId10"/>
                      <a:stretch>
                        <a:fillRect/>
                      </a:stretch>
                    </p:blipFill>
                    <p:spPr>
                      <a:xfrm>
                        <a:off x="6040169" y="3733810"/>
                        <a:ext cx="2516188" cy="360363"/>
                      </a:xfrm>
                      <a:prstGeom prst="rect">
                        <a:avLst/>
                      </a:prstGeom>
                      <a:solidFill>
                        <a:srgbClr val="FFFFCC"/>
                      </a:solidFill>
                      <a:ln w="15875">
                        <a:solidFill>
                          <a:srgbClr val="0000FF"/>
                        </a:solidFill>
                      </a:ln>
                    </p:spPr>
                  </p:pic>
                </p:oleObj>
              </mc:Fallback>
            </mc:AlternateContent>
          </a:graphicData>
        </a:graphic>
      </p:graphicFrame>
    </p:spTree>
    <p:extLst>
      <p:ext uri="{BB962C8B-B14F-4D97-AF65-F5344CB8AC3E}">
        <p14:creationId xmlns:p14="http://schemas.microsoft.com/office/powerpoint/2010/main" val="535801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7</a:t>
            </a:fld>
            <a:endParaRPr lang="en-US"/>
          </a:p>
        </p:txBody>
      </p:sp>
      <p:sp>
        <p:nvSpPr>
          <p:cNvPr id="29699" name="Rectangle 4"/>
          <p:cNvSpPr>
            <a:spLocks noChangeArrowheads="1"/>
          </p:cNvSpPr>
          <p:nvPr/>
        </p:nvSpPr>
        <p:spPr bwMode="auto">
          <a:xfrm>
            <a:off x="509587" y="390525"/>
            <a:ext cx="3184589"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Ch25: 2-3</a:t>
            </a:r>
          </a:p>
          <a:p>
            <a:pPr algn="l"/>
            <a:r>
              <a:rPr lang="en-US" b="1" dirty="0">
                <a:solidFill>
                  <a:srgbClr val="FF0000"/>
                </a:solidFill>
                <a:latin typeface="Arial" charset="0"/>
              </a:rPr>
              <a:t>Homework: </a:t>
            </a:r>
            <a:r>
              <a:rPr lang="en-US" b="1" dirty="0">
                <a:solidFill>
                  <a:srgbClr val="0000FF"/>
                </a:solidFill>
                <a:latin typeface="Arial" charset="0"/>
              </a:rPr>
              <a:t>Ch25: 15,20,24</a:t>
            </a:r>
          </a:p>
          <a:p>
            <a:pPr algn="l"/>
            <a:r>
              <a:rPr lang="en-US" b="1" dirty="0">
                <a:solidFill>
                  <a:srgbClr val="FF0000"/>
                </a:solidFill>
                <a:latin typeface="Arial" charset="0"/>
              </a:rPr>
              <a:t>Due: October 9</a:t>
            </a:r>
          </a:p>
        </p:txBody>
      </p:sp>
    </p:spTree>
    <p:extLst>
      <p:ext uri="{BB962C8B-B14F-4D97-AF65-F5344CB8AC3E}">
        <p14:creationId xmlns:p14="http://schemas.microsoft.com/office/powerpoint/2010/main" val="2490627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8</a:t>
            </a:fld>
            <a:endParaRPr lang="en-US" dirty="0"/>
          </a:p>
        </p:txBody>
      </p:sp>
      <p:sp>
        <p:nvSpPr>
          <p:cNvPr id="8" name="Rectangle 7"/>
          <p:cNvSpPr/>
          <p:nvPr/>
        </p:nvSpPr>
        <p:spPr>
          <a:xfrm>
            <a:off x="304798" y="228005"/>
            <a:ext cx="8628889"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October 1 Electromotive Force </a:t>
            </a:r>
          </a:p>
          <a:p>
            <a:pPr algn="l">
              <a:spcAft>
                <a:spcPts val="600"/>
              </a:spcAft>
            </a:pPr>
            <a:r>
              <a:rPr lang="en-US" b="1" u="sng" dirty="0">
                <a:solidFill>
                  <a:srgbClr val="800080"/>
                </a:solidFill>
                <a:latin typeface="+mn-lt"/>
              </a:rPr>
              <a:t>25.4 Electromotive force and circuits</a:t>
            </a:r>
          </a:p>
        </p:txBody>
      </p:sp>
      <p:sp>
        <p:nvSpPr>
          <p:cNvPr id="2" name="Rectangle 1"/>
          <p:cNvSpPr/>
          <p:nvPr/>
        </p:nvSpPr>
        <p:spPr>
          <a:xfrm>
            <a:off x="304798" y="982058"/>
            <a:ext cx="8382002" cy="2108269"/>
          </a:xfrm>
          <a:prstGeom prst="rect">
            <a:avLst/>
          </a:prstGeom>
        </p:spPr>
        <p:txBody>
          <a:bodyPr wrap="square">
            <a:spAutoFit/>
          </a:bodyPr>
          <a:lstStyle/>
          <a:p>
            <a:pPr algn="just">
              <a:spcAft>
                <a:spcPts val="600"/>
              </a:spcAft>
            </a:pPr>
            <a:r>
              <a:rPr lang="en-US" altLang="en-US" dirty="0"/>
              <a:t>In order to have a steady current in a circuit, there must be a device that makes the current flow from lower potential to higher potential. These devices utilize </a:t>
            </a:r>
            <a:r>
              <a:rPr lang="en-US" altLang="en-US" dirty="0">
                <a:solidFill>
                  <a:srgbClr val="0000FF"/>
                </a:solidFill>
              </a:rPr>
              <a:t>non-electrostatic forces</a:t>
            </a:r>
            <a:r>
              <a:rPr lang="en-US" altLang="en-US" dirty="0"/>
              <a:t> to complete the work.</a:t>
            </a:r>
          </a:p>
          <a:p>
            <a:pPr algn="just">
              <a:spcAft>
                <a:spcPts val="600"/>
              </a:spcAft>
            </a:pPr>
            <a:r>
              <a:rPr lang="en-US" dirty="0"/>
              <a:t>The influence that makes current flow from lower to higher potential is called the </a:t>
            </a:r>
            <a:r>
              <a:rPr lang="en-US" i="1" dirty="0">
                <a:solidFill>
                  <a:srgbClr val="0000FF"/>
                </a:solidFill>
              </a:rPr>
              <a:t>electromotive force </a:t>
            </a:r>
            <a:r>
              <a:rPr lang="en-US" dirty="0"/>
              <a:t>(abbreviated emf, symbol </a:t>
            </a:r>
            <a:r>
              <a:rPr lang="en-US" i="1" dirty="0">
                <a:latin typeface="French Script MT" panose="03020402040607040605" pitchFamily="66" charset="0"/>
              </a:rPr>
              <a:t>E </a:t>
            </a:r>
            <a:r>
              <a:rPr lang="en-US" dirty="0"/>
              <a:t>). A device that provides emf is called a </a:t>
            </a:r>
            <a:r>
              <a:rPr lang="en-US" dirty="0">
                <a:solidFill>
                  <a:srgbClr val="0000FF"/>
                </a:solidFill>
              </a:rPr>
              <a:t>source of emf</a:t>
            </a:r>
            <a:r>
              <a:rPr lang="en-US" dirty="0"/>
              <a:t>. These include batteries and generators. Note that </a:t>
            </a:r>
            <a:r>
              <a:rPr lang="en-US" dirty="0">
                <a:solidFill>
                  <a:srgbClr val="0000FF"/>
                </a:solidFill>
              </a:rPr>
              <a:t>emf is not a force</a:t>
            </a:r>
            <a:r>
              <a:rPr lang="en-US" dirty="0"/>
              <a:t>. The SI unit of emf is the same as that for potential, the volt. </a:t>
            </a:r>
          </a:p>
        </p:txBody>
      </p:sp>
      <p:pic>
        <p:nvPicPr>
          <p:cNvPr id="10" name="Picture 9" descr="25_14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14644" y="2920846"/>
            <a:ext cx="2554224" cy="3493861"/>
          </a:xfrm>
          <a:prstGeom prst="rect">
            <a:avLst/>
          </a:prstGeom>
        </p:spPr>
      </p:pic>
      <p:sp>
        <p:nvSpPr>
          <p:cNvPr id="5" name="Rectangle 4"/>
          <p:cNvSpPr/>
          <p:nvPr/>
        </p:nvSpPr>
        <p:spPr>
          <a:xfrm>
            <a:off x="304798" y="3031420"/>
            <a:ext cx="5391914" cy="3046988"/>
          </a:xfrm>
          <a:prstGeom prst="rect">
            <a:avLst/>
          </a:prstGeom>
        </p:spPr>
        <p:txBody>
          <a:bodyPr wrap="square">
            <a:spAutoFit/>
          </a:bodyPr>
          <a:lstStyle/>
          <a:p>
            <a:pPr algn="just">
              <a:spcAft>
                <a:spcPts val="600"/>
              </a:spcAft>
            </a:pPr>
            <a:r>
              <a:rPr lang="en-US" dirty="0"/>
              <a:t>In an </a:t>
            </a:r>
            <a:r>
              <a:rPr lang="en-US" u="sng" dirty="0">
                <a:solidFill>
                  <a:srgbClr val="0000FF"/>
                </a:solidFill>
              </a:rPr>
              <a:t>ideal source of emf</a:t>
            </a:r>
            <a:r>
              <a:rPr lang="en-US" dirty="0"/>
              <a:t>, when moving a positive charge </a:t>
            </a:r>
            <a:r>
              <a:rPr lang="en-US" i="1" dirty="0"/>
              <a:t>q</a:t>
            </a:r>
            <a:r>
              <a:rPr lang="en-US" dirty="0"/>
              <a:t> from terminal </a:t>
            </a:r>
            <a:r>
              <a:rPr lang="en-US" i="1" dirty="0"/>
              <a:t>b </a:t>
            </a:r>
            <a:r>
              <a:rPr lang="en-US" dirty="0"/>
              <a:t>(−) to </a:t>
            </a:r>
            <a:r>
              <a:rPr lang="en-US" i="1" dirty="0"/>
              <a:t>a </a:t>
            </a:r>
            <a:r>
              <a:rPr lang="en-US" dirty="0"/>
              <a:t>(+), the non-electrostatic force does work </a:t>
            </a:r>
            <a:r>
              <a:rPr lang="en-US" i="1" dirty="0" err="1"/>
              <a:t>q</a:t>
            </a:r>
            <a:r>
              <a:rPr lang="en-US" i="1" dirty="0" err="1">
                <a:latin typeface="French Script MT" panose="03020402040607040605" pitchFamily="66" charset="0"/>
              </a:rPr>
              <a:t>E</a:t>
            </a:r>
            <a:r>
              <a:rPr lang="en-US" dirty="0"/>
              <a:t>, which increases the potential energy of the charge by </a:t>
            </a:r>
            <a:r>
              <a:rPr lang="en-US" i="1" dirty="0" err="1"/>
              <a:t>q</a:t>
            </a:r>
            <a:r>
              <a:rPr lang="en-US" i="1" dirty="0" err="1">
                <a:latin typeface="French Script MT" panose="03020402040607040605" pitchFamily="66" charset="0"/>
              </a:rPr>
              <a:t>E</a:t>
            </a:r>
            <a:r>
              <a:rPr lang="en-US" i="1" dirty="0">
                <a:latin typeface="French Script MT" panose="03020402040607040605" pitchFamily="66" charset="0"/>
              </a:rPr>
              <a:t> </a:t>
            </a:r>
            <a:r>
              <a:rPr lang="en-US" dirty="0"/>
              <a:t>:</a:t>
            </a:r>
          </a:p>
          <a:p>
            <a:pPr algn="just">
              <a:spcAft>
                <a:spcPts val="600"/>
              </a:spcAft>
            </a:pPr>
            <a:endParaRPr lang="en-US" dirty="0"/>
          </a:p>
          <a:p>
            <a:pPr algn="just">
              <a:spcAft>
                <a:spcPts val="600"/>
              </a:spcAft>
            </a:pPr>
            <a:r>
              <a:rPr lang="en-US" dirty="0"/>
              <a:t>A </a:t>
            </a:r>
            <a:r>
              <a:rPr lang="en-US" u="sng" dirty="0">
                <a:solidFill>
                  <a:srgbClr val="0000FF"/>
                </a:solidFill>
              </a:rPr>
              <a:t>real emf source</a:t>
            </a:r>
            <a:r>
              <a:rPr lang="en-US" dirty="0">
                <a:solidFill>
                  <a:srgbClr val="0000FF"/>
                </a:solidFill>
              </a:rPr>
              <a:t> </a:t>
            </a:r>
            <a:r>
              <a:rPr lang="en-US" dirty="0"/>
              <a:t>has </a:t>
            </a:r>
            <a:r>
              <a:rPr lang="en-US" dirty="0">
                <a:solidFill>
                  <a:srgbClr val="0000FF"/>
                </a:solidFill>
              </a:rPr>
              <a:t>internal resistance </a:t>
            </a:r>
            <a:r>
              <a:rPr lang="en-US" i="1" dirty="0"/>
              <a:t>r</a:t>
            </a:r>
            <a:r>
              <a:rPr lang="en-US" dirty="0"/>
              <a:t>. The </a:t>
            </a:r>
            <a:r>
              <a:rPr lang="en-US" b="1" dirty="0">
                <a:solidFill>
                  <a:srgbClr val="0000FF"/>
                </a:solidFill>
              </a:rPr>
              <a:t>terminal</a:t>
            </a:r>
          </a:p>
          <a:p>
            <a:pPr algn="just">
              <a:spcAft>
                <a:spcPts val="1200"/>
              </a:spcAft>
            </a:pPr>
            <a:r>
              <a:rPr lang="en-US" b="1" dirty="0">
                <a:solidFill>
                  <a:srgbClr val="0000FF"/>
                </a:solidFill>
              </a:rPr>
              <a:t>voltage</a:t>
            </a:r>
            <a:r>
              <a:rPr lang="en-US" dirty="0"/>
              <a:t> is                         It equals </a:t>
            </a:r>
            <a:r>
              <a:rPr lang="en-US" i="1" dirty="0">
                <a:latin typeface="French Script MT" panose="03020402040607040605" pitchFamily="66" charset="0"/>
              </a:rPr>
              <a:t>E </a:t>
            </a:r>
            <a:r>
              <a:rPr lang="en-US" dirty="0"/>
              <a:t>only when </a:t>
            </a:r>
            <a:r>
              <a:rPr lang="en-US" i="1" dirty="0"/>
              <a:t>I </a:t>
            </a:r>
            <a:r>
              <a:rPr lang="en-US" dirty="0"/>
              <a:t>=0.</a:t>
            </a:r>
          </a:p>
          <a:p>
            <a:pPr algn="just">
              <a:spcAft>
                <a:spcPts val="600"/>
              </a:spcAft>
            </a:pPr>
            <a:endParaRPr lang="en-US" dirty="0"/>
          </a:p>
          <a:p>
            <a:pPr algn="just">
              <a:spcAft>
                <a:spcPts val="600"/>
              </a:spcAft>
            </a:pPr>
            <a:r>
              <a:rPr lang="en-US" dirty="0"/>
              <a:t>When an external </a:t>
            </a:r>
            <a:r>
              <a:rPr lang="en-US" i="1" dirty="0"/>
              <a:t>R</a:t>
            </a:r>
            <a:r>
              <a:rPr lang="en-US" dirty="0"/>
              <a:t> is connected, </a:t>
            </a:r>
          </a:p>
        </p:txBody>
      </p:sp>
      <p:graphicFrame>
        <p:nvGraphicFramePr>
          <p:cNvPr id="11" name="Object 10"/>
          <p:cNvGraphicFramePr>
            <a:graphicFrameLocks noChangeAspect="1"/>
          </p:cNvGraphicFramePr>
          <p:nvPr>
            <p:extLst>
              <p:ext uri="{D42A27DB-BD31-4B8C-83A1-F6EECF244321}">
                <p14:modId xmlns:p14="http://schemas.microsoft.com/office/powerpoint/2010/main" val="3075031262"/>
              </p:ext>
            </p:extLst>
          </p:nvPr>
        </p:nvGraphicFramePr>
        <p:xfrm>
          <a:off x="366713" y="4211638"/>
          <a:ext cx="4740275" cy="360362"/>
        </p:xfrm>
        <a:graphic>
          <a:graphicData uri="http://schemas.openxmlformats.org/presentationml/2006/ole">
            <mc:AlternateContent xmlns:mc="http://schemas.openxmlformats.org/markup-compatibility/2006">
              <mc:Choice xmlns:v="urn:schemas-microsoft-com:vml" Requires="v">
                <p:oleObj name="Equation" r:id="rId3" imgW="3009600" imgH="228600" progId="Equation.DSMT4">
                  <p:embed/>
                </p:oleObj>
              </mc:Choice>
              <mc:Fallback>
                <p:oleObj name="Equation" r:id="rId3" imgW="3009600" imgH="228600" progId="Equation.DSMT4">
                  <p:embed/>
                  <p:pic>
                    <p:nvPicPr>
                      <p:cNvPr id="13" name="Object 12"/>
                      <p:cNvPicPr/>
                      <p:nvPr/>
                    </p:nvPicPr>
                    <p:blipFill>
                      <a:blip r:embed="rId4"/>
                      <a:stretch>
                        <a:fillRect/>
                      </a:stretch>
                    </p:blipFill>
                    <p:spPr>
                      <a:xfrm>
                        <a:off x="366713" y="4211638"/>
                        <a:ext cx="4740275" cy="360362"/>
                      </a:xfrm>
                      <a:prstGeom prst="rect">
                        <a:avLst/>
                      </a:prstGeom>
                      <a:noFill/>
                      <a:ln w="15875">
                        <a:noFill/>
                      </a:ln>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656052157"/>
              </p:ext>
            </p:extLst>
          </p:nvPr>
        </p:nvGraphicFramePr>
        <p:xfrm>
          <a:off x="1369759" y="4959507"/>
          <a:ext cx="1220787" cy="360363"/>
        </p:xfrm>
        <a:graphic>
          <a:graphicData uri="http://schemas.openxmlformats.org/presentationml/2006/ole">
            <mc:AlternateContent xmlns:mc="http://schemas.openxmlformats.org/markup-compatibility/2006">
              <mc:Choice xmlns:v="urn:schemas-microsoft-com:vml" Requires="v">
                <p:oleObj name="Equation" r:id="rId5" imgW="774360" imgH="228600" progId="Equation.DSMT4">
                  <p:embed/>
                </p:oleObj>
              </mc:Choice>
              <mc:Fallback>
                <p:oleObj name="Equation" r:id="rId5" imgW="774360" imgH="228600" progId="Equation.DSMT4">
                  <p:embed/>
                  <p:pic>
                    <p:nvPicPr>
                      <p:cNvPr id="11" name="Object 10"/>
                      <p:cNvPicPr/>
                      <p:nvPr/>
                    </p:nvPicPr>
                    <p:blipFill>
                      <a:blip r:embed="rId6"/>
                      <a:stretch>
                        <a:fillRect/>
                      </a:stretch>
                    </p:blipFill>
                    <p:spPr>
                      <a:xfrm>
                        <a:off x="1369759" y="4959507"/>
                        <a:ext cx="1220787" cy="360363"/>
                      </a:xfrm>
                      <a:prstGeom prst="rect">
                        <a:avLst/>
                      </a:prstGeom>
                      <a:solidFill>
                        <a:srgbClr val="FFFFCC"/>
                      </a:solidFill>
                      <a:ln w="15875">
                        <a:solidFill>
                          <a:srgbClr val="0000FF"/>
                        </a:solidFill>
                      </a:ln>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555506121"/>
              </p:ext>
            </p:extLst>
          </p:nvPr>
        </p:nvGraphicFramePr>
        <p:xfrm>
          <a:off x="3522536" y="5409594"/>
          <a:ext cx="1739900" cy="1001712"/>
        </p:xfrm>
        <a:graphic>
          <a:graphicData uri="http://schemas.openxmlformats.org/presentationml/2006/ole">
            <mc:AlternateContent xmlns:mc="http://schemas.openxmlformats.org/markup-compatibility/2006">
              <mc:Choice xmlns:v="urn:schemas-microsoft-com:vml" Requires="v">
                <p:oleObj name="Equation" r:id="rId7" imgW="1104840" imgH="634680" progId="Equation.DSMT4">
                  <p:embed/>
                </p:oleObj>
              </mc:Choice>
              <mc:Fallback>
                <p:oleObj name="Equation" r:id="rId7" imgW="1104840" imgH="634680" progId="Equation.DSMT4">
                  <p:embed/>
                  <p:pic>
                    <p:nvPicPr>
                      <p:cNvPr id="12" name="Object 11"/>
                      <p:cNvPicPr/>
                      <p:nvPr/>
                    </p:nvPicPr>
                    <p:blipFill>
                      <a:blip r:embed="rId8"/>
                      <a:stretch>
                        <a:fillRect/>
                      </a:stretch>
                    </p:blipFill>
                    <p:spPr>
                      <a:xfrm>
                        <a:off x="3522536" y="5409594"/>
                        <a:ext cx="1739900" cy="1001712"/>
                      </a:xfrm>
                      <a:prstGeom prst="rect">
                        <a:avLst/>
                      </a:prstGeom>
                      <a:solidFill>
                        <a:srgbClr val="FFFFCC"/>
                      </a:solidFill>
                      <a:ln w="15875">
                        <a:solidFill>
                          <a:srgbClr val="0000FF"/>
                        </a:solidFill>
                      </a:ln>
                    </p:spPr>
                  </p:pic>
                </p:oleObj>
              </mc:Fallback>
            </mc:AlternateContent>
          </a:graphicData>
        </a:graphic>
      </p:graphicFrame>
    </p:spTree>
    <p:extLst>
      <p:ext uri="{BB962C8B-B14F-4D97-AF65-F5344CB8AC3E}">
        <p14:creationId xmlns:p14="http://schemas.microsoft.com/office/powerpoint/2010/main" val="3140508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9</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5849" y="2354074"/>
            <a:ext cx="6043359" cy="4254491"/>
          </a:xfrm>
          <a:prstGeom prst="rect">
            <a:avLst/>
          </a:prstGeom>
        </p:spPr>
      </p:pic>
      <p:sp>
        <p:nvSpPr>
          <p:cNvPr id="4" name="Rectangle 3"/>
          <p:cNvSpPr/>
          <p:nvPr/>
        </p:nvSpPr>
        <p:spPr>
          <a:xfrm>
            <a:off x="576072" y="259435"/>
            <a:ext cx="7946136" cy="1831271"/>
          </a:xfrm>
          <a:prstGeom prst="rect">
            <a:avLst/>
          </a:prstGeom>
        </p:spPr>
        <p:txBody>
          <a:bodyPr wrap="square">
            <a:spAutoFit/>
          </a:bodyPr>
          <a:lstStyle/>
          <a:p>
            <a:pPr algn="just">
              <a:spcAft>
                <a:spcPts val="600"/>
              </a:spcAft>
            </a:pPr>
            <a:r>
              <a:rPr lang="en-US" altLang="en-US" dirty="0"/>
              <a:t>Electric circuits are represented by drawings called the </a:t>
            </a:r>
            <a:r>
              <a:rPr lang="en-US" altLang="en-US" dirty="0">
                <a:solidFill>
                  <a:srgbClr val="0000FF"/>
                </a:solidFill>
              </a:rPr>
              <a:t>circuit diagrams. </a:t>
            </a:r>
            <a:r>
              <a:rPr lang="en-US" altLang="en-US" dirty="0"/>
              <a:t>In a diagram various electronic elements are represented by their </a:t>
            </a:r>
            <a:r>
              <a:rPr lang="en-US" altLang="en-US" dirty="0">
                <a:solidFill>
                  <a:srgbClr val="0000FF"/>
                </a:solidFill>
              </a:rPr>
              <a:t>symbols</a:t>
            </a:r>
            <a:r>
              <a:rPr lang="en-US" altLang="en-US" dirty="0"/>
              <a:t>.</a:t>
            </a:r>
          </a:p>
          <a:p>
            <a:pPr algn="just">
              <a:spcAft>
                <a:spcPts val="600"/>
              </a:spcAft>
            </a:pPr>
            <a:r>
              <a:rPr lang="en-US" altLang="en-US" dirty="0"/>
              <a:t>An idealized </a:t>
            </a:r>
            <a:r>
              <a:rPr lang="en-US" altLang="en-US" dirty="0">
                <a:solidFill>
                  <a:srgbClr val="0000FF"/>
                </a:solidFill>
              </a:rPr>
              <a:t>voltmeter</a:t>
            </a:r>
            <a:r>
              <a:rPr lang="en-US" altLang="en-US" dirty="0"/>
              <a:t> has infinitely large resistance and measures potential difference without having any current diverted through it. An </a:t>
            </a:r>
            <a:r>
              <a:rPr lang="en-US" altLang="en-US" dirty="0">
                <a:solidFill>
                  <a:srgbClr val="0000FF"/>
                </a:solidFill>
              </a:rPr>
              <a:t>ammeter</a:t>
            </a:r>
            <a:r>
              <a:rPr lang="en-US" altLang="en-US" dirty="0"/>
              <a:t> measures the current passing through it. An idealized ammeter has zero resistance and has no potential difference between its terminals. </a:t>
            </a:r>
          </a:p>
        </p:txBody>
      </p:sp>
    </p:spTree>
    <p:extLst>
      <p:ext uri="{BB962C8B-B14F-4D97-AF65-F5344CB8AC3E}">
        <p14:creationId xmlns:p14="http://schemas.microsoft.com/office/powerpoint/2010/main" val="1318310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10</a:t>
            </a:fld>
            <a:endParaRPr lang="en-US"/>
          </a:p>
        </p:txBody>
      </p:sp>
      <p:sp>
        <p:nvSpPr>
          <p:cNvPr id="3" name="Rectangle 2"/>
          <p:cNvSpPr/>
          <p:nvPr/>
        </p:nvSpPr>
        <p:spPr>
          <a:xfrm>
            <a:off x="310896" y="227922"/>
            <a:ext cx="5641848" cy="2739211"/>
          </a:xfrm>
          <a:prstGeom prst="rect">
            <a:avLst/>
          </a:prstGeom>
        </p:spPr>
        <p:txBody>
          <a:bodyPr wrap="square">
            <a:spAutoFit/>
          </a:bodyPr>
          <a:lstStyle/>
          <a:p>
            <a:pPr algn="l"/>
            <a:r>
              <a:rPr lang="en-US" b="1" u="sng" dirty="0">
                <a:solidFill>
                  <a:srgbClr val="800080"/>
                </a:solidFill>
              </a:rPr>
              <a:t>Potential changes around a circuit:</a:t>
            </a:r>
          </a:p>
          <a:p>
            <a:pPr algn="l">
              <a:spcAft>
                <a:spcPts val="600"/>
              </a:spcAft>
            </a:pPr>
            <a:r>
              <a:rPr lang="en-US" dirty="0"/>
              <a:t>The net change in potential around a circuit must be zero. That is, the algebraic sum of the potential differences and </a:t>
            </a:r>
            <a:r>
              <a:rPr lang="en-US" dirty="0" err="1"/>
              <a:t>emfs</a:t>
            </a:r>
            <a:r>
              <a:rPr lang="en-US" dirty="0"/>
              <a:t> around a loop is zero.</a:t>
            </a:r>
          </a:p>
          <a:p>
            <a:pPr algn="l">
              <a:spcAft>
                <a:spcPts val="600"/>
              </a:spcAft>
            </a:pPr>
            <a:endParaRPr lang="en-US" dirty="0"/>
          </a:p>
          <a:p>
            <a:pPr algn="l">
              <a:spcAft>
                <a:spcPts val="1200"/>
              </a:spcAft>
            </a:pPr>
            <a:r>
              <a:rPr lang="en-US" dirty="0"/>
              <a:t>A potential </a:t>
            </a:r>
            <a:r>
              <a:rPr lang="en-US" dirty="0">
                <a:solidFill>
                  <a:srgbClr val="0000FF"/>
                </a:solidFill>
              </a:rPr>
              <a:t>gain</a:t>
            </a:r>
            <a:r>
              <a:rPr lang="en-US" dirty="0"/>
              <a:t> of </a:t>
            </a:r>
            <a:r>
              <a:rPr lang="en-US" i="1" dirty="0">
                <a:latin typeface="French Script MT" panose="03020402040607040605" pitchFamily="66" charset="0"/>
              </a:rPr>
              <a:t>E</a:t>
            </a:r>
            <a:r>
              <a:rPr lang="en-US" dirty="0"/>
              <a:t> is associated with the emf, and potential drops of </a:t>
            </a:r>
            <a:r>
              <a:rPr lang="en-US" i="1" dirty="0" err="1"/>
              <a:t>Ir</a:t>
            </a:r>
            <a:r>
              <a:rPr lang="en-US" dirty="0"/>
              <a:t> and </a:t>
            </a:r>
            <a:r>
              <a:rPr lang="en-US" i="1" dirty="0"/>
              <a:t>IR</a:t>
            </a:r>
            <a:r>
              <a:rPr lang="en-US" dirty="0"/>
              <a:t> are associated with the internal resistance of the source and the external resistance, respectively.</a:t>
            </a:r>
          </a:p>
        </p:txBody>
      </p:sp>
      <p:pic>
        <p:nvPicPr>
          <p:cNvPr id="4" name="Picture 3" descr="25_20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206" y="227922"/>
            <a:ext cx="2449366" cy="2935902"/>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1510747064"/>
              </p:ext>
            </p:extLst>
          </p:nvPr>
        </p:nvGraphicFramePr>
        <p:xfrm>
          <a:off x="402019" y="1457827"/>
          <a:ext cx="1541462" cy="279400"/>
        </p:xfrm>
        <a:graphic>
          <a:graphicData uri="http://schemas.openxmlformats.org/presentationml/2006/ole">
            <mc:AlternateContent xmlns:mc="http://schemas.openxmlformats.org/markup-compatibility/2006">
              <mc:Choice xmlns:v="urn:schemas-microsoft-com:vml" Requires="v">
                <p:oleObj name="Equation" r:id="rId3" imgW="977760" imgH="177480" progId="Equation.DSMT4">
                  <p:embed/>
                </p:oleObj>
              </mc:Choice>
              <mc:Fallback>
                <p:oleObj name="Equation" r:id="rId3" imgW="977760" imgH="177480" progId="Equation.DSMT4">
                  <p:embed/>
                  <p:pic>
                    <p:nvPicPr>
                      <p:cNvPr id="11" name="Object 10"/>
                      <p:cNvPicPr/>
                      <p:nvPr/>
                    </p:nvPicPr>
                    <p:blipFill>
                      <a:blip r:embed="rId4"/>
                      <a:stretch>
                        <a:fillRect/>
                      </a:stretch>
                    </p:blipFill>
                    <p:spPr>
                      <a:xfrm>
                        <a:off x="402019" y="1457827"/>
                        <a:ext cx="1541462" cy="279400"/>
                      </a:xfrm>
                      <a:prstGeom prst="rect">
                        <a:avLst/>
                      </a:prstGeom>
                      <a:noFill/>
                      <a:ln w="15875">
                        <a:noFill/>
                      </a:ln>
                    </p:spPr>
                  </p:pic>
                </p:oleObj>
              </mc:Fallback>
            </mc:AlternateContent>
          </a:graphicData>
        </a:graphic>
      </p:graphicFrame>
      <p:sp>
        <p:nvSpPr>
          <p:cNvPr id="6" name="Rectangle 5"/>
          <p:cNvSpPr/>
          <p:nvPr/>
        </p:nvSpPr>
        <p:spPr>
          <a:xfrm>
            <a:off x="310896" y="3430615"/>
            <a:ext cx="8239113" cy="1785104"/>
          </a:xfrm>
          <a:prstGeom prst="rect">
            <a:avLst/>
          </a:prstGeom>
        </p:spPr>
        <p:txBody>
          <a:bodyPr wrap="square">
            <a:spAutoFit/>
          </a:bodyPr>
          <a:lstStyle/>
          <a:p>
            <a:pPr algn="l">
              <a:spcAft>
                <a:spcPts val="600"/>
              </a:spcAft>
            </a:pPr>
            <a:r>
              <a:rPr lang="en-US" i="1" dirty="0"/>
              <a:t>Example </a:t>
            </a:r>
            <a:r>
              <a:rPr lang="en-US" dirty="0"/>
              <a:t>25.4 A source in an open circuit</a:t>
            </a:r>
          </a:p>
          <a:p>
            <a:pPr algn="l">
              <a:spcAft>
                <a:spcPts val="600"/>
              </a:spcAft>
            </a:pPr>
            <a:r>
              <a:rPr lang="en-US" i="1" dirty="0"/>
              <a:t>Example </a:t>
            </a:r>
            <a:r>
              <a:rPr lang="en-US" dirty="0"/>
              <a:t>25.5 A source in a complete circuit</a:t>
            </a:r>
          </a:p>
          <a:p>
            <a:pPr algn="l">
              <a:spcAft>
                <a:spcPts val="600"/>
              </a:spcAft>
            </a:pPr>
            <a:r>
              <a:rPr lang="en-US" i="1" dirty="0"/>
              <a:t>Example </a:t>
            </a:r>
            <a:r>
              <a:rPr lang="en-US" dirty="0"/>
              <a:t>25.6 Using voltmeters and ammeters</a:t>
            </a:r>
          </a:p>
          <a:p>
            <a:pPr algn="l">
              <a:spcAft>
                <a:spcPts val="600"/>
              </a:spcAft>
            </a:pPr>
            <a:r>
              <a:rPr lang="en-US" i="1" dirty="0"/>
              <a:t>Example </a:t>
            </a:r>
            <a:r>
              <a:rPr lang="en-US" dirty="0"/>
              <a:t>25.7 A source with a short circuit</a:t>
            </a:r>
          </a:p>
          <a:p>
            <a:pPr algn="l">
              <a:spcAft>
                <a:spcPts val="600"/>
              </a:spcAft>
            </a:pPr>
            <a:r>
              <a:rPr lang="en-US" i="1" dirty="0"/>
              <a:t>Test</a:t>
            </a:r>
            <a:r>
              <a:rPr lang="en-US" dirty="0"/>
              <a:t> 25.4 </a:t>
            </a:r>
          </a:p>
        </p:txBody>
      </p:sp>
    </p:spTree>
    <p:extLst>
      <p:ext uri="{BB962C8B-B14F-4D97-AF65-F5344CB8AC3E}">
        <p14:creationId xmlns:p14="http://schemas.microsoft.com/office/powerpoint/2010/main" val="3694957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11</a:t>
            </a:fld>
            <a:endParaRPr lang="en-US"/>
          </a:p>
        </p:txBody>
      </p:sp>
      <p:sp>
        <p:nvSpPr>
          <p:cNvPr id="29699" name="Rectangle 4"/>
          <p:cNvSpPr>
            <a:spLocks noChangeArrowheads="1"/>
          </p:cNvSpPr>
          <p:nvPr/>
        </p:nvSpPr>
        <p:spPr bwMode="auto">
          <a:xfrm>
            <a:off x="509587" y="390525"/>
            <a:ext cx="3586925"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Ch25: 4</a:t>
            </a:r>
          </a:p>
          <a:p>
            <a:pPr algn="l"/>
            <a:r>
              <a:rPr lang="en-US" b="1" dirty="0">
                <a:solidFill>
                  <a:srgbClr val="FF0000"/>
                </a:solidFill>
                <a:latin typeface="Arial" charset="0"/>
              </a:rPr>
              <a:t>Homework: </a:t>
            </a:r>
            <a:r>
              <a:rPr lang="en-US" b="1" dirty="0">
                <a:solidFill>
                  <a:srgbClr val="0000FF"/>
                </a:solidFill>
                <a:latin typeface="Arial" charset="0"/>
              </a:rPr>
              <a:t>Ch25: 26,27,28,30</a:t>
            </a:r>
          </a:p>
          <a:p>
            <a:pPr algn="l"/>
            <a:r>
              <a:rPr lang="en-US" b="1" dirty="0">
                <a:solidFill>
                  <a:srgbClr val="FF0000"/>
                </a:solidFill>
                <a:latin typeface="Arial" charset="0"/>
              </a:rPr>
              <a:t>Due: October 9</a:t>
            </a:r>
          </a:p>
        </p:txBody>
      </p:sp>
    </p:spTree>
    <p:extLst>
      <p:ext uri="{BB962C8B-B14F-4D97-AF65-F5344CB8AC3E}">
        <p14:creationId xmlns:p14="http://schemas.microsoft.com/office/powerpoint/2010/main" val="2568837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5852160" y="3136392"/>
            <a:ext cx="2721871" cy="3467326"/>
            <a:chOff x="2293938" y="-393700"/>
            <a:chExt cx="4657725" cy="6583363"/>
          </a:xfrm>
        </p:grpSpPr>
        <p:pic>
          <p:nvPicPr>
            <p:cNvPr id="20" name="Picture 2" descr="\\172.168.8.215\irdvd\53641_young_upmp_14e_irdvd\production\ART\final_jpeg_files\chap025\A_Figures_and_Photos\25_22_Figure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93938" y="-393700"/>
              <a:ext cx="4657725" cy="6583363"/>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p:cNvSpPr/>
            <p:nvPr/>
          </p:nvSpPr>
          <p:spPr>
            <a:xfrm>
              <a:off x="2293938" y="6020410"/>
              <a:ext cx="1144206" cy="169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Placeholder 3"/>
          <p:cNvSpPr>
            <a:spLocks noGrp="1"/>
          </p:cNvSpPr>
          <p:nvPr>
            <p:ph type="sldNum" sz="quarter" idx="12"/>
          </p:nvPr>
        </p:nvSpPr>
        <p:spPr/>
        <p:txBody>
          <a:bodyPr/>
          <a:lstStyle/>
          <a:p>
            <a:pPr>
              <a:defRPr/>
            </a:pPr>
            <a:fld id="{C6FF9041-1CCA-4C78-A9CF-A6C1E80A420C}" type="slidenum">
              <a:rPr lang="en-US"/>
              <a:pPr>
                <a:defRPr/>
              </a:pPr>
              <a:t>12</a:t>
            </a:fld>
            <a:endParaRPr lang="en-US" dirty="0"/>
          </a:p>
        </p:txBody>
      </p:sp>
      <p:sp>
        <p:nvSpPr>
          <p:cNvPr id="8" name="Rectangle 7"/>
          <p:cNvSpPr/>
          <p:nvPr/>
        </p:nvSpPr>
        <p:spPr>
          <a:xfrm>
            <a:off x="304798" y="228005"/>
            <a:ext cx="8628889" cy="754053"/>
          </a:xfrm>
          <a:prstGeom prst="rect">
            <a:avLst/>
          </a:prstGeom>
        </p:spPr>
        <p:txBody>
          <a:bodyPr wrap="square">
            <a:spAutoFit/>
          </a:bodyPr>
          <a:lstStyle/>
          <a:p>
            <a:pPr algn="l">
              <a:spcAft>
                <a:spcPts val="600"/>
              </a:spcAft>
            </a:pPr>
            <a:r>
              <a:rPr lang="en-US" sz="2000" b="1" u="sng" dirty="0">
                <a:solidFill>
                  <a:srgbClr val="660066"/>
                </a:solidFill>
                <a:latin typeface="Arial" charset="0"/>
              </a:rPr>
              <a:t>October 6 Electric Energy </a:t>
            </a:r>
          </a:p>
          <a:p>
            <a:pPr algn="l">
              <a:spcAft>
                <a:spcPts val="600"/>
              </a:spcAft>
            </a:pPr>
            <a:r>
              <a:rPr lang="en-US" b="1" u="sng" dirty="0">
                <a:solidFill>
                  <a:srgbClr val="800080"/>
                </a:solidFill>
                <a:latin typeface="+mn-lt"/>
              </a:rPr>
              <a:t>25.5 Energy and power in electric circuits</a:t>
            </a:r>
          </a:p>
        </p:txBody>
      </p:sp>
      <p:sp>
        <p:nvSpPr>
          <p:cNvPr id="2" name="Rectangle 1"/>
          <p:cNvSpPr/>
          <p:nvPr/>
        </p:nvSpPr>
        <p:spPr>
          <a:xfrm>
            <a:off x="304798" y="982058"/>
            <a:ext cx="6248402" cy="2031325"/>
          </a:xfrm>
          <a:prstGeom prst="rect">
            <a:avLst/>
          </a:prstGeom>
        </p:spPr>
        <p:txBody>
          <a:bodyPr wrap="square">
            <a:spAutoFit/>
          </a:bodyPr>
          <a:lstStyle/>
          <a:p>
            <a:pPr algn="just">
              <a:spcAft>
                <a:spcPts val="600"/>
              </a:spcAft>
            </a:pPr>
            <a:r>
              <a:rPr lang="en-US" altLang="en-US" dirty="0"/>
              <a:t>When a charge </a:t>
            </a:r>
            <a:r>
              <a:rPr lang="en-US" altLang="en-US" i="1" dirty="0"/>
              <a:t>q</a:t>
            </a:r>
            <a:r>
              <a:rPr lang="en-US" altLang="en-US" dirty="0"/>
              <a:t> passes through a circuit element with potential difference </a:t>
            </a:r>
            <a:r>
              <a:rPr lang="en-US" altLang="en-US" i="1" dirty="0" err="1"/>
              <a:t>V</a:t>
            </a:r>
            <a:r>
              <a:rPr lang="en-US" altLang="en-US" i="1" baseline="-25000" dirty="0" err="1"/>
              <a:t>ab</a:t>
            </a:r>
            <a:r>
              <a:rPr lang="en-US" altLang="en-US" dirty="0"/>
              <a:t>=</a:t>
            </a:r>
            <a:r>
              <a:rPr lang="en-US" altLang="en-US" i="1" dirty="0"/>
              <a:t>V</a:t>
            </a:r>
            <a:r>
              <a:rPr lang="en-US" altLang="en-US" i="1" baseline="-25000" dirty="0"/>
              <a:t>a </a:t>
            </a:r>
            <a:r>
              <a:rPr lang="en-US" altLang="en-US" i="1" dirty="0"/>
              <a:t>−</a:t>
            </a:r>
            <a:r>
              <a:rPr lang="en-US" altLang="en-US" i="1" dirty="0" err="1"/>
              <a:t>V</a:t>
            </a:r>
            <a:r>
              <a:rPr lang="en-US" altLang="en-US" i="1" baseline="-25000" dirty="0" err="1"/>
              <a:t>b</a:t>
            </a:r>
            <a:r>
              <a:rPr lang="en-US" altLang="en-US" i="1" baseline="-25000" dirty="0"/>
              <a:t> </a:t>
            </a:r>
            <a:r>
              <a:rPr lang="en-US" altLang="en-US" dirty="0"/>
              <a:t>&gt; 0 , its potential energy decreases by </a:t>
            </a:r>
            <a:r>
              <a:rPr lang="en-US" altLang="en-US" i="1" dirty="0" err="1"/>
              <a:t>qV</a:t>
            </a:r>
            <a:r>
              <a:rPr lang="en-US" altLang="en-US" i="1" baseline="-25000" dirty="0" err="1"/>
              <a:t>ab</a:t>
            </a:r>
            <a:r>
              <a:rPr lang="en-US" altLang="en-US" dirty="0"/>
              <a:t>. This amount of energy is transferred into the circuit element. When </a:t>
            </a:r>
            <a:r>
              <a:rPr lang="en-US" altLang="en-US" i="1" dirty="0" err="1"/>
              <a:t>V</a:t>
            </a:r>
            <a:r>
              <a:rPr lang="en-US" altLang="en-US" i="1" baseline="-25000" dirty="0" err="1"/>
              <a:t>ab</a:t>
            </a:r>
            <a:r>
              <a:rPr lang="en-US" altLang="en-US" dirty="0"/>
              <a:t>&lt; 0 the energy is transferred out of the element. The potential energy change of the charges within time </a:t>
            </a:r>
            <a:r>
              <a:rPr lang="en-US" altLang="en-US" i="1" dirty="0" err="1"/>
              <a:t>dt</a:t>
            </a:r>
            <a:r>
              <a:rPr lang="en-US" altLang="en-US" dirty="0"/>
              <a:t> is </a:t>
            </a:r>
            <a:r>
              <a:rPr lang="en-US" altLang="en-US" i="1" dirty="0" err="1"/>
              <a:t>V</a:t>
            </a:r>
            <a:r>
              <a:rPr lang="en-US" altLang="en-US" i="1" baseline="-25000" dirty="0" err="1"/>
              <a:t>ab</a:t>
            </a:r>
            <a:r>
              <a:rPr lang="en-US" altLang="en-US" i="1" dirty="0" err="1"/>
              <a:t>dQ</a:t>
            </a:r>
            <a:r>
              <a:rPr lang="en-US" altLang="en-US" i="1" dirty="0"/>
              <a:t> </a:t>
            </a:r>
            <a:r>
              <a:rPr lang="en-US" altLang="en-US" dirty="0"/>
              <a:t>= </a:t>
            </a:r>
            <a:r>
              <a:rPr lang="en-US" altLang="en-US" i="1" dirty="0" err="1"/>
              <a:t>V</a:t>
            </a:r>
            <a:r>
              <a:rPr lang="en-US" altLang="en-US" i="1" baseline="-25000" dirty="0" err="1"/>
              <a:t>ab</a:t>
            </a:r>
            <a:r>
              <a:rPr lang="en-US" altLang="en-US" i="1" dirty="0" err="1"/>
              <a:t>Idt</a:t>
            </a:r>
            <a:r>
              <a:rPr lang="en-US" altLang="en-US" dirty="0"/>
              <a:t>,</a:t>
            </a:r>
            <a:r>
              <a:rPr lang="en-US" altLang="en-US" i="1" dirty="0"/>
              <a:t> </a:t>
            </a:r>
            <a:r>
              <a:rPr lang="en-US" altLang="en-US" dirty="0"/>
              <a:t>therefore the rate at which energy is transferred into or out of a circuit element, which is called the </a:t>
            </a:r>
            <a:r>
              <a:rPr lang="en-US" altLang="en-US" i="1" dirty="0">
                <a:solidFill>
                  <a:srgbClr val="0000FF"/>
                </a:solidFill>
              </a:rPr>
              <a:t>power</a:t>
            </a:r>
            <a:r>
              <a:rPr lang="en-US" altLang="en-US" dirty="0"/>
              <a:t>, is</a:t>
            </a:r>
          </a:p>
        </p:txBody>
      </p:sp>
      <p:pic>
        <p:nvPicPr>
          <p:cNvPr id="14" name="Picture 13" descr="25_21_Figur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0067" y="982058"/>
            <a:ext cx="2206752" cy="1141152"/>
          </a:xfrm>
          <a:prstGeom prst="rect">
            <a:avLst/>
          </a:prstGeom>
        </p:spPr>
      </p:pic>
      <p:graphicFrame>
        <p:nvGraphicFramePr>
          <p:cNvPr id="15" name="Object 14"/>
          <p:cNvGraphicFramePr>
            <a:graphicFrameLocks noChangeAspect="1"/>
          </p:cNvGraphicFramePr>
          <p:nvPr>
            <p:extLst>
              <p:ext uri="{D42A27DB-BD31-4B8C-83A1-F6EECF244321}">
                <p14:modId xmlns:p14="http://schemas.microsoft.com/office/powerpoint/2010/main" val="244737300"/>
              </p:ext>
            </p:extLst>
          </p:nvPr>
        </p:nvGraphicFramePr>
        <p:xfrm>
          <a:off x="4741854" y="2699488"/>
          <a:ext cx="900112" cy="360363"/>
        </p:xfrm>
        <a:graphic>
          <a:graphicData uri="http://schemas.openxmlformats.org/presentationml/2006/ole">
            <mc:AlternateContent xmlns:mc="http://schemas.openxmlformats.org/markup-compatibility/2006">
              <mc:Choice xmlns:v="urn:schemas-microsoft-com:vml" Requires="v">
                <p:oleObj name="Equation" r:id="rId4" imgW="571320" imgH="228600" progId="Equation.DSMT4">
                  <p:embed/>
                </p:oleObj>
              </mc:Choice>
              <mc:Fallback>
                <p:oleObj name="Equation" r:id="rId4" imgW="571320" imgH="228600" progId="Equation.DSMT4">
                  <p:embed/>
                  <p:pic>
                    <p:nvPicPr>
                      <p:cNvPr id="12" name="Object 11"/>
                      <p:cNvPicPr/>
                      <p:nvPr/>
                    </p:nvPicPr>
                    <p:blipFill>
                      <a:blip r:embed="rId5"/>
                      <a:stretch>
                        <a:fillRect/>
                      </a:stretch>
                    </p:blipFill>
                    <p:spPr>
                      <a:xfrm>
                        <a:off x="4741854" y="2699488"/>
                        <a:ext cx="900112" cy="360363"/>
                      </a:xfrm>
                      <a:prstGeom prst="rect">
                        <a:avLst/>
                      </a:prstGeom>
                      <a:solidFill>
                        <a:srgbClr val="FFFFCC"/>
                      </a:solidFill>
                      <a:ln w="15875">
                        <a:solidFill>
                          <a:srgbClr val="0000FF"/>
                        </a:solidFill>
                      </a:ln>
                    </p:spPr>
                  </p:pic>
                </p:oleObj>
              </mc:Fallback>
            </mc:AlternateContent>
          </a:graphicData>
        </a:graphic>
      </p:graphicFrame>
      <p:sp>
        <p:nvSpPr>
          <p:cNvPr id="3" name="Rectangle 2"/>
          <p:cNvSpPr/>
          <p:nvPr/>
        </p:nvSpPr>
        <p:spPr>
          <a:xfrm>
            <a:off x="304798" y="3028772"/>
            <a:ext cx="4572000" cy="877163"/>
          </a:xfrm>
          <a:prstGeom prst="rect">
            <a:avLst/>
          </a:prstGeom>
        </p:spPr>
        <p:txBody>
          <a:bodyPr>
            <a:spAutoFit/>
          </a:bodyPr>
          <a:lstStyle/>
          <a:p>
            <a:pPr algn="l">
              <a:spcAft>
                <a:spcPts val="1800"/>
              </a:spcAft>
            </a:pPr>
            <a:r>
              <a:rPr lang="en-US" b="1" u="sng" dirty="0">
                <a:solidFill>
                  <a:srgbClr val="800080"/>
                </a:solidFill>
              </a:rPr>
              <a:t>Power input to a pure resistance:</a:t>
            </a:r>
          </a:p>
          <a:p>
            <a:pPr algn="l">
              <a:spcAft>
                <a:spcPts val="600"/>
              </a:spcAft>
            </a:pPr>
            <a:r>
              <a:rPr lang="en-US" dirty="0"/>
              <a:t>For a resistor, </a:t>
            </a:r>
            <a:r>
              <a:rPr lang="en-US" altLang="en-US" i="1" dirty="0"/>
              <a:t>V</a:t>
            </a:r>
            <a:r>
              <a:rPr lang="en-US" altLang="en-US" i="1" baseline="-25000" dirty="0"/>
              <a:t>ab</a:t>
            </a:r>
            <a:r>
              <a:rPr lang="en-US" altLang="en-US" i="1" dirty="0"/>
              <a:t>= IR</a:t>
            </a:r>
            <a:r>
              <a:rPr lang="en-US" altLang="en-US" dirty="0"/>
              <a:t>, then</a:t>
            </a:r>
            <a:endParaRPr lang="en-US" i="1" dirty="0"/>
          </a:p>
        </p:txBody>
      </p:sp>
      <p:graphicFrame>
        <p:nvGraphicFramePr>
          <p:cNvPr id="16" name="Object 15"/>
          <p:cNvGraphicFramePr>
            <a:graphicFrameLocks noChangeAspect="1"/>
          </p:cNvGraphicFramePr>
          <p:nvPr>
            <p:extLst>
              <p:ext uri="{D42A27DB-BD31-4B8C-83A1-F6EECF244321}">
                <p14:modId xmlns:p14="http://schemas.microsoft.com/office/powerpoint/2010/main" val="2189310054"/>
              </p:ext>
            </p:extLst>
          </p:nvPr>
        </p:nvGraphicFramePr>
        <p:xfrm>
          <a:off x="3029233" y="3385472"/>
          <a:ext cx="2100263" cy="660400"/>
        </p:xfrm>
        <a:graphic>
          <a:graphicData uri="http://schemas.openxmlformats.org/presentationml/2006/ole">
            <mc:AlternateContent xmlns:mc="http://schemas.openxmlformats.org/markup-compatibility/2006">
              <mc:Choice xmlns:v="urn:schemas-microsoft-com:vml" Requires="v">
                <p:oleObj name="Equation" r:id="rId6" imgW="1333440" imgH="419040" progId="Equation.DSMT4">
                  <p:embed/>
                </p:oleObj>
              </mc:Choice>
              <mc:Fallback>
                <p:oleObj name="Equation" r:id="rId6" imgW="1333440" imgH="419040" progId="Equation.DSMT4">
                  <p:embed/>
                  <p:pic>
                    <p:nvPicPr>
                      <p:cNvPr id="15" name="Object 14"/>
                      <p:cNvPicPr/>
                      <p:nvPr/>
                    </p:nvPicPr>
                    <p:blipFill>
                      <a:blip r:embed="rId7"/>
                      <a:stretch>
                        <a:fillRect/>
                      </a:stretch>
                    </p:blipFill>
                    <p:spPr>
                      <a:xfrm>
                        <a:off x="3029233" y="3385472"/>
                        <a:ext cx="2100263" cy="660400"/>
                      </a:xfrm>
                      <a:prstGeom prst="rect">
                        <a:avLst/>
                      </a:prstGeom>
                      <a:solidFill>
                        <a:srgbClr val="FFFFCC"/>
                      </a:solidFill>
                      <a:ln w="15875">
                        <a:solidFill>
                          <a:srgbClr val="0000FF"/>
                        </a:solidFill>
                      </a:ln>
                    </p:spPr>
                  </p:pic>
                </p:oleObj>
              </mc:Fallback>
            </mc:AlternateContent>
          </a:graphicData>
        </a:graphic>
      </p:graphicFrame>
      <p:sp>
        <p:nvSpPr>
          <p:cNvPr id="17" name="Rectangle 16"/>
          <p:cNvSpPr/>
          <p:nvPr/>
        </p:nvSpPr>
        <p:spPr>
          <a:xfrm>
            <a:off x="304798" y="4106178"/>
            <a:ext cx="5547362" cy="2416046"/>
          </a:xfrm>
          <a:prstGeom prst="rect">
            <a:avLst/>
          </a:prstGeom>
        </p:spPr>
        <p:txBody>
          <a:bodyPr wrap="square">
            <a:spAutoFit/>
          </a:bodyPr>
          <a:lstStyle/>
          <a:p>
            <a:pPr algn="l">
              <a:spcAft>
                <a:spcPts val="1200"/>
              </a:spcAft>
            </a:pPr>
            <a:r>
              <a:rPr lang="en-US" b="1" u="sng" dirty="0">
                <a:solidFill>
                  <a:srgbClr val="800080"/>
                </a:solidFill>
              </a:rPr>
              <a:t>Power output of a source:</a:t>
            </a:r>
          </a:p>
          <a:p>
            <a:pPr algn="l">
              <a:spcAft>
                <a:spcPts val="1200"/>
              </a:spcAft>
            </a:pPr>
            <a:r>
              <a:rPr lang="en-US" dirty="0"/>
              <a:t>For a source (battery) with emf </a:t>
            </a:r>
            <a:r>
              <a:rPr lang="en-US" i="1" dirty="0">
                <a:latin typeface="French Script MT" panose="03020402040607040605" pitchFamily="66" charset="0"/>
              </a:rPr>
              <a:t>E</a:t>
            </a:r>
            <a:r>
              <a:rPr lang="en-US" dirty="0"/>
              <a:t> and internal resistance </a:t>
            </a:r>
            <a:r>
              <a:rPr lang="en-US" i="1" dirty="0"/>
              <a:t>r</a:t>
            </a:r>
            <a:r>
              <a:rPr lang="en-US" dirty="0"/>
              <a:t>,</a:t>
            </a:r>
            <a:br>
              <a:rPr lang="en-US" dirty="0"/>
            </a:br>
            <a:r>
              <a:rPr lang="en-US" altLang="en-US" i="1" dirty="0"/>
              <a:t>V</a:t>
            </a:r>
            <a:r>
              <a:rPr lang="en-US" altLang="en-US" i="1" baseline="-25000" dirty="0"/>
              <a:t>ab</a:t>
            </a:r>
            <a:r>
              <a:rPr lang="en-US" altLang="en-US" i="1" dirty="0"/>
              <a:t>=</a:t>
            </a:r>
            <a:r>
              <a:rPr lang="en-US" i="1" dirty="0">
                <a:latin typeface="French Script MT" panose="03020402040607040605" pitchFamily="66" charset="0"/>
              </a:rPr>
              <a:t> E </a:t>
            </a:r>
            <a:r>
              <a:rPr lang="en-US" altLang="en-US" i="1" dirty="0"/>
              <a:t>−I r</a:t>
            </a:r>
            <a:r>
              <a:rPr lang="en-US" altLang="en-US" dirty="0"/>
              <a:t>, then the </a:t>
            </a:r>
            <a:r>
              <a:rPr lang="en-US" altLang="en-US" u="sng" dirty="0">
                <a:solidFill>
                  <a:srgbClr val="0000FF"/>
                </a:solidFill>
              </a:rPr>
              <a:t>net power output </a:t>
            </a:r>
            <a:r>
              <a:rPr lang="en-US" altLang="en-US" dirty="0"/>
              <a:t>is </a:t>
            </a:r>
          </a:p>
          <a:p>
            <a:pPr algn="l">
              <a:spcAft>
                <a:spcPts val="600"/>
              </a:spcAft>
            </a:pPr>
            <a:endParaRPr lang="en-US" dirty="0"/>
          </a:p>
          <a:p>
            <a:pPr algn="l">
              <a:spcAft>
                <a:spcPts val="600"/>
              </a:spcAft>
            </a:pPr>
            <a:r>
              <a:rPr lang="en-US" dirty="0"/>
              <a:t>Here </a:t>
            </a:r>
            <a:r>
              <a:rPr lang="en-US" i="1" dirty="0">
                <a:latin typeface="French Script MT" panose="03020402040607040605" pitchFamily="66" charset="0"/>
              </a:rPr>
              <a:t>E</a:t>
            </a:r>
            <a:r>
              <a:rPr lang="en-US" dirty="0"/>
              <a:t> </a:t>
            </a:r>
            <a:r>
              <a:rPr lang="en-US" i="1" dirty="0"/>
              <a:t>I</a:t>
            </a:r>
            <a:r>
              <a:rPr lang="en-US" dirty="0"/>
              <a:t> is the </a:t>
            </a:r>
            <a:r>
              <a:rPr lang="en-US" u="sng" dirty="0">
                <a:solidFill>
                  <a:srgbClr val="0000FF"/>
                </a:solidFill>
              </a:rPr>
              <a:t>rate of energy conversion</a:t>
            </a:r>
            <a:r>
              <a:rPr lang="en-US" dirty="0"/>
              <a:t>, and </a:t>
            </a:r>
            <a:r>
              <a:rPr lang="en-US" i="1" dirty="0"/>
              <a:t>I </a:t>
            </a:r>
            <a:r>
              <a:rPr lang="en-US" baseline="30000" dirty="0"/>
              <a:t>2</a:t>
            </a:r>
            <a:r>
              <a:rPr lang="en-US" i="1" dirty="0"/>
              <a:t>r</a:t>
            </a:r>
            <a:r>
              <a:rPr lang="en-US" dirty="0"/>
              <a:t> is the </a:t>
            </a:r>
            <a:r>
              <a:rPr lang="en-US" u="sng" dirty="0">
                <a:solidFill>
                  <a:srgbClr val="0000FF"/>
                </a:solidFill>
              </a:rPr>
              <a:t>rate of energy dissipation on the internal resistor</a:t>
            </a:r>
            <a:r>
              <a:rPr lang="en-US" dirty="0"/>
              <a:t> of the battery.</a:t>
            </a:r>
            <a:endParaRPr lang="en-US" i="1" dirty="0"/>
          </a:p>
        </p:txBody>
      </p:sp>
      <p:graphicFrame>
        <p:nvGraphicFramePr>
          <p:cNvPr id="18" name="Object 17"/>
          <p:cNvGraphicFramePr>
            <a:graphicFrameLocks noChangeAspect="1"/>
          </p:cNvGraphicFramePr>
          <p:nvPr>
            <p:extLst>
              <p:ext uri="{D42A27DB-BD31-4B8C-83A1-F6EECF244321}">
                <p14:modId xmlns:p14="http://schemas.microsoft.com/office/powerpoint/2010/main" val="4022824181"/>
              </p:ext>
            </p:extLst>
          </p:nvPr>
        </p:nvGraphicFramePr>
        <p:xfrm>
          <a:off x="422275" y="5160963"/>
          <a:ext cx="1960563" cy="381000"/>
        </p:xfrm>
        <a:graphic>
          <a:graphicData uri="http://schemas.openxmlformats.org/presentationml/2006/ole">
            <mc:AlternateContent xmlns:mc="http://schemas.openxmlformats.org/markup-compatibility/2006">
              <mc:Choice xmlns:v="urn:schemas-microsoft-com:vml" Requires="v">
                <p:oleObj name="Equation" r:id="rId8" imgW="1244520" imgH="241200" progId="Equation.DSMT4">
                  <p:embed/>
                </p:oleObj>
              </mc:Choice>
              <mc:Fallback>
                <p:oleObj name="Equation" r:id="rId8" imgW="1244520" imgH="241200" progId="Equation.DSMT4">
                  <p:embed/>
                  <p:pic>
                    <p:nvPicPr>
                      <p:cNvPr id="16" name="Object 15"/>
                      <p:cNvPicPr/>
                      <p:nvPr/>
                    </p:nvPicPr>
                    <p:blipFill>
                      <a:blip r:embed="rId9"/>
                      <a:stretch>
                        <a:fillRect/>
                      </a:stretch>
                    </p:blipFill>
                    <p:spPr>
                      <a:xfrm>
                        <a:off x="422275" y="5160963"/>
                        <a:ext cx="1960563" cy="381000"/>
                      </a:xfrm>
                      <a:prstGeom prst="rect">
                        <a:avLst/>
                      </a:prstGeom>
                      <a:solidFill>
                        <a:srgbClr val="FFFFCC"/>
                      </a:solidFill>
                      <a:ln w="15875">
                        <a:solidFill>
                          <a:srgbClr val="0000FF"/>
                        </a:solidFill>
                      </a:ln>
                    </p:spPr>
                  </p:pic>
                </p:oleObj>
              </mc:Fallback>
            </mc:AlternateContent>
          </a:graphicData>
        </a:graphic>
      </p:graphicFrame>
    </p:spTree>
    <p:extLst>
      <p:ext uri="{BB962C8B-B14F-4D97-AF65-F5344CB8AC3E}">
        <p14:creationId xmlns:p14="http://schemas.microsoft.com/office/powerpoint/2010/main" val="3742259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40B721F-2C59-4FF6-9858-7BC68F465633}" type="slidenum">
              <a:rPr lang="en-US" smtClean="0"/>
              <a:pPr>
                <a:defRPr/>
              </a:pPr>
              <a:t>13</a:t>
            </a:fld>
            <a:endParaRPr lang="en-US"/>
          </a:p>
        </p:txBody>
      </p:sp>
      <p:sp>
        <p:nvSpPr>
          <p:cNvPr id="4" name="Rectangle 3"/>
          <p:cNvSpPr/>
          <p:nvPr/>
        </p:nvSpPr>
        <p:spPr>
          <a:xfrm>
            <a:off x="377951" y="324902"/>
            <a:ext cx="5684522" cy="1908215"/>
          </a:xfrm>
          <a:prstGeom prst="rect">
            <a:avLst/>
          </a:prstGeom>
        </p:spPr>
        <p:txBody>
          <a:bodyPr wrap="square">
            <a:spAutoFit/>
          </a:bodyPr>
          <a:lstStyle/>
          <a:p>
            <a:pPr algn="l">
              <a:spcAft>
                <a:spcPts val="600"/>
              </a:spcAft>
            </a:pPr>
            <a:r>
              <a:rPr lang="en-US" b="1" u="sng" dirty="0">
                <a:solidFill>
                  <a:srgbClr val="800080"/>
                </a:solidFill>
              </a:rPr>
              <a:t>Power input to a source (charging):</a:t>
            </a:r>
          </a:p>
          <a:p>
            <a:pPr algn="l">
              <a:spcAft>
                <a:spcPts val="600"/>
              </a:spcAft>
            </a:pPr>
            <a:r>
              <a:rPr lang="en-US" dirty="0"/>
              <a:t>When charging the battery, the current in the battery is reversed, </a:t>
            </a:r>
            <a:r>
              <a:rPr lang="en-US" altLang="en-US" i="1" dirty="0"/>
              <a:t>V</a:t>
            </a:r>
            <a:r>
              <a:rPr lang="en-US" altLang="en-US" i="1" baseline="-25000" dirty="0"/>
              <a:t>ab</a:t>
            </a:r>
            <a:r>
              <a:rPr lang="en-US" altLang="en-US" i="1" dirty="0"/>
              <a:t>=</a:t>
            </a:r>
            <a:r>
              <a:rPr lang="en-US" i="1" dirty="0">
                <a:latin typeface="French Script MT" panose="03020402040607040605" pitchFamily="66" charset="0"/>
              </a:rPr>
              <a:t> E </a:t>
            </a:r>
            <a:r>
              <a:rPr lang="en-US" altLang="en-US" i="1" dirty="0"/>
              <a:t>+I r</a:t>
            </a:r>
            <a:r>
              <a:rPr lang="en-US" altLang="en-US" dirty="0"/>
              <a:t>, then</a:t>
            </a:r>
          </a:p>
          <a:p>
            <a:pPr algn="l">
              <a:spcAft>
                <a:spcPts val="600"/>
              </a:spcAft>
            </a:pPr>
            <a:r>
              <a:rPr lang="en-US" dirty="0"/>
              <a:t>Here </a:t>
            </a:r>
            <a:r>
              <a:rPr lang="en-US" i="1" dirty="0">
                <a:latin typeface="French Script MT" panose="03020402040607040605" pitchFamily="66" charset="0"/>
              </a:rPr>
              <a:t>E</a:t>
            </a:r>
            <a:r>
              <a:rPr lang="en-US" dirty="0"/>
              <a:t> </a:t>
            </a:r>
            <a:r>
              <a:rPr lang="en-US" i="1" dirty="0"/>
              <a:t>I</a:t>
            </a:r>
            <a:r>
              <a:rPr lang="en-US" dirty="0"/>
              <a:t> is the power of storing energy in the battery, and </a:t>
            </a:r>
            <a:r>
              <a:rPr lang="en-US" i="1" dirty="0"/>
              <a:t>I</a:t>
            </a:r>
            <a:r>
              <a:rPr lang="en-US" baseline="30000" dirty="0"/>
              <a:t>2</a:t>
            </a:r>
            <a:r>
              <a:rPr lang="en-US" i="1" dirty="0"/>
              <a:t>r</a:t>
            </a:r>
            <a:r>
              <a:rPr lang="en-US" dirty="0"/>
              <a:t> is the rate at which the energy is dissipated on the internal resistor of the battery.</a:t>
            </a:r>
            <a:endParaRPr lang="en-US" i="1" dirty="0"/>
          </a:p>
        </p:txBody>
      </p:sp>
      <p:pic>
        <p:nvPicPr>
          <p:cNvPr id="5" name="Picture 4" descr="25_23_Fig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1071" y="420624"/>
            <a:ext cx="2108897" cy="2392046"/>
          </a:xfrm>
          <a:prstGeom prst="rect">
            <a:avLst/>
          </a:prstGeom>
        </p:spPr>
      </p:pic>
      <p:graphicFrame>
        <p:nvGraphicFramePr>
          <p:cNvPr id="6" name="Object 5"/>
          <p:cNvGraphicFramePr>
            <a:graphicFrameLocks noChangeAspect="1"/>
          </p:cNvGraphicFramePr>
          <p:nvPr>
            <p:extLst>
              <p:ext uri="{D42A27DB-BD31-4B8C-83A1-F6EECF244321}">
                <p14:modId xmlns:p14="http://schemas.microsoft.com/office/powerpoint/2010/main" val="1440062955"/>
              </p:ext>
            </p:extLst>
          </p:nvPr>
        </p:nvGraphicFramePr>
        <p:xfrm>
          <a:off x="2935732" y="954769"/>
          <a:ext cx="1981200" cy="381000"/>
        </p:xfrm>
        <a:graphic>
          <a:graphicData uri="http://schemas.openxmlformats.org/presentationml/2006/ole">
            <mc:AlternateContent xmlns:mc="http://schemas.openxmlformats.org/markup-compatibility/2006">
              <mc:Choice xmlns:v="urn:schemas-microsoft-com:vml" Requires="v">
                <p:oleObj name="Equation" r:id="rId3" imgW="1257120" imgH="241200" progId="Equation.DSMT4">
                  <p:embed/>
                </p:oleObj>
              </mc:Choice>
              <mc:Fallback>
                <p:oleObj name="Equation" r:id="rId3" imgW="1257120" imgH="241200" progId="Equation.DSMT4">
                  <p:embed/>
                  <p:pic>
                    <p:nvPicPr>
                      <p:cNvPr id="18" name="Object 17"/>
                      <p:cNvPicPr/>
                      <p:nvPr/>
                    </p:nvPicPr>
                    <p:blipFill>
                      <a:blip r:embed="rId4"/>
                      <a:stretch>
                        <a:fillRect/>
                      </a:stretch>
                    </p:blipFill>
                    <p:spPr>
                      <a:xfrm>
                        <a:off x="2935732" y="954769"/>
                        <a:ext cx="1981200" cy="381000"/>
                      </a:xfrm>
                      <a:prstGeom prst="rect">
                        <a:avLst/>
                      </a:prstGeom>
                      <a:noFill/>
                      <a:ln w="15875">
                        <a:noFill/>
                      </a:ln>
                    </p:spPr>
                  </p:pic>
                </p:oleObj>
              </mc:Fallback>
            </mc:AlternateContent>
          </a:graphicData>
        </a:graphic>
      </p:graphicFrame>
      <p:sp>
        <p:nvSpPr>
          <p:cNvPr id="7" name="Rectangle 6"/>
          <p:cNvSpPr/>
          <p:nvPr/>
        </p:nvSpPr>
        <p:spPr>
          <a:xfrm>
            <a:off x="447687" y="3220303"/>
            <a:ext cx="8239113" cy="1431161"/>
          </a:xfrm>
          <a:prstGeom prst="rect">
            <a:avLst/>
          </a:prstGeom>
        </p:spPr>
        <p:txBody>
          <a:bodyPr wrap="square">
            <a:spAutoFit/>
          </a:bodyPr>
          <a:lstStyle/>
          <a:p>
            <a:pPr algn="l">
              <a:spcAft>
                <a:spcPts val="600"/>
              </a:spcAft>
            </a:pPr>
            <a:r>
              <a:rPr lang="en-US" i="1" dirty="0"/>
              <a:t>Example </a:t>
            </a:r>
            <a:r>
              <a:rPr lang="en-US" dirty="0"/>
              <a:t>25.8 Power input and output in a complete circuit</a:t>
            </a:r>
          </a:p>
          <a:p>
            <a:pPr algn="l">
              <a:spcAft>
                <a:spcPts val="600"/>
              </a:spcAft>
            </a:pPr>
            <a:r>
              <a:rPr lang="en-US" i="1" dirty="0"/>
              <a:t>Example </a:t>
            </a:r>
            <a:r>
              <a:rPr lang="en-US" dirty="0"/>
              <a:t>25.9 Increasing the resistance</a:t>
            </a:r>
          </a:p>
          <a:p>
            <a:pPr algn="l">
              <a:spcAft>
                <a:spcPts val="600"/>
              </a:spcAft>
            </a:pPr>
            <a:r>
              <a:rPr lang="en-US" i="1" dirty="0"/>
              <a:t>Example </a:t>
            </a:r>
            <a:r>
              <a:rPr lang="en-US" dirty="0"/>
              <a:t>25.10 Power in a short circuit</a:t>
            </a:r>
          </a:p>
          <a:p>
            <a:pPr algn="l">
              <a:spcAft>
                <a:spcPts val="600"/>
              </a:spcAft>
            </a:pPr>
            <a:r>
              <a:rPr lang="en-US" i="1" dirty="0"/>
              <a:t>Test</a:t>
            </a:r>
            <a:r>
              <a:rPr lang="en-US" dirty="0"/>
              <a:t> 25.5 </a:t>
            </a:r>
          </a:p>
        </p:txBody>
      </p:sp>
    </p:spTree>
    <p:extLst>
      <p:ext uri="{BB962C8B-B14F-4D97-AF65-F5344CB8AC3E}">
        <p14:creationId xmlns:p14="http://schemas.microsoft.com/office/powerpoint/2010/main" val="3895595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B7CFCF79-3671-4295-B92C-83754C1C851C}" type="slidenum">
              <a:rPr lang="en-US"/>
              <a:pPr>
                <a:defRPr/>
              </a:pPr>
              <a:t>14</a:t>
            </a:fld>
            <a:endParaRPr lang="en-US"/>
          </a:p>
        </p:txBody>
      </p:sp>
      <p:sp>
        <p:nvSpPr>
          <p:cNvPr id="29699" name="Rectangle 4"/>
          <p:cNvSpPr>
            <a:spLocks noChangeArrowheads="1"/>
          </p:cNvSpPr>
          <p:nvPr/>
        </p:nvSpPr>
        <p:spPr bwMode="auto">
          <a:xfrm>
            <a:off x="509587" y="390525"/>
            <a:ext cx="3175445" cy="923330"/>
          </a:xfrm>
          <a:prstGeom prst="rect">
            <a:avLst/>
          </a:prstGeom>
          <a:noFill/>
          <a:ln w="19050">
            <a:solidFill>
              <a:srgbClr val="FF3300"/>
            </a:solidFill>
            <a:miter lim="800000"/>
            <a:headEnd/>
            <a:tailEnd/>
          </a:ln>
        </p:spPr>
        <p:txBody>
          <a:bodyPr wrap="square">
            <a:spAutoFit/>
          </a:bodyPr>
          <a:lstStyle/>
          <a:p>
            <a:pPr algn="l"/>
            <a:r>
              <a:rPr lang="en-US" b="1" dirty="0">
                <a:solidFill>
                  <a:srgbClr val="0000FF"/>
                </a:solidFill>
                <a:latin typeface="Arial" charset="0"/>
                <a:ea typeface="Arial Unicode MS" pitchFamily="34" charset="-128"/>
              </a:rPr>
              <a:t>Read: Ch25: 5</a:t>
            </a:r>
          </a:p>
          <a:p>
            <a:pPr algn="l"/>
            <a:r>
              <a:rPr lang="en-US" b="1" dirty="0">
                <a:solidFill>
                  <a:srgbClr val="FF0000"/>
                </a:solidFill>
                <a:latin typeface="Arial" charset="0"/>
              </a:rPr>
              <a:t>Homework: </a:t>
            </a:r>
            <a:r>
              <a:rPr lang="en-US" b="1" dirty="0">
                <a:solidFill>
                  <a:srgbClr val="0000FF"/>
                </a:solidFill>
                <a:latin typeface="Arial" charset="0"/>
              </a:rPr>
              <a:t>Ch25: 35,42,47</a:t>
            </a:r>
          </a:p>
          <a:p>
            <a:pPr algn="l"/>
            <a:r>
              <a:rPr lang="en-US" b="1" dirty="0">
                <a:solidFill>
                  <a:srgbClr val="FF0000"/>
                </a:solidFill>
                <a:latin typeface="Arial" charset="0"/>
              </a:rPr>
              <a:t>Due: October 17</a:t>
            </a:r>
          </a:p>
        </p:txBody>
      </p:sp>
    </p:spTree>
    <p:extLst>
      <p:ext uri="{BB962C8B-B14F-4D97-AF65-F5344CB8AC3E}">
        <p14:creationId xmlns:p14="http://schemas.microsoft.com/office/powerpoint/2010/main" val="4197753960"/>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arrow"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arrow"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107557</TotalTime>
  <Words>1308</Words>
  <Application>Microsoft Office PowerPoint</Application>
  <PresentationFormat>On-screen Show (4:3)</PresentationFormat>
  <Paragraphs>107</Paragraphs>
  <Slides>14</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0" baseType="lpstr">
      <vt:lpstr>Arial</vt:lpstr>
      <vt:lpstr>French Script MT</vt:lpstr>
      <vt:lpstr>Symbol</vt:lpstr>
      <vt:lpstr>Times New Roman</vt:lpstr>
      <vt:lpstr>Default Design</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Western Illinois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pw103</dc:creator>
  <cp:lastModifiedBy>Pengqian Wang</cp:lastModifiedBy>
  <cp:revision>1884</cp:revision>
  <cp:lastPrinted>2017-01-04T16:34:42Z</cp:lastPrinted>
  <dcterms:created xsi:type="dcterms:W3CDTF">2006-08-25T03:15:15Z</dcterms:created>
  <dcterms:modified xsi:type="dcterms:W3CDTF">2025-09-21T01:32:14Z</dcterms:modified>
</cp:coreProperties>
</file>