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8" r:id="rId2"/>
    <p:sldId id="508" r:id="rId3"/>
    <p:sldId id="507" r:id="rId4"/>
    <p:sldId id="509" r:id="rId5"/>
    <p:sldId id="510" r:id="rId6"/>
    <p:sldId id="511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21" r:id="rId15"/>
    <p:sldId id="519" r:id="rId16"/>
    <p:sldId id="520" r:id="rId17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800080"/>
    <a:srgbClr val="336600"/>
    <a:srgbClr val="00CC00"/>
    <a:srgbClr val="990033"/>
    <a:srgbClr val="9900FF"/>
    <a:srgbClr val="0000CC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6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6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9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9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9.wmf"/><Relationship Id="rId7" Type="http://schemas.openxmlformats.org/officeDocument/2006/relationships/oleObject" Target="../embeddings/oleObject17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8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8" y="1366172"/>
            <a:ext cx="5803393" cy="23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i="1" dirty="0">
                <a:solidFill>
                  <a:srgbClr val="0000FF"/>
                </a:solidFill>
              </a:rPr>
              <a:t>Capacitor</a:t>
            </a:r>
            <a:r>
              <a:rPr lang="en-US" altLang="en-US" dirty="0"/>
              <a:t>: Any two conductors separated by an insulator or by vacuum.</a:t>
            </a:r>
            <a:br>
              <a:rPr lang="en-US" altLang="en-US" dirty="0"/>
            </a:br>
            <a:r>
              <a:rPr lang="en-US" altLang="en-US" dirty="0"/>
              <a:t>Usually a capacitor is charged so that one conductor has + </a:t>
            </a:r>
            <a:r>
              <a:rPr lang="en-US" altLang="en-US" i="1" dirty="0"/>
              <a:t>Q</a:t>
            </a:r>
            <a:r>
              <a:rPr lang="en-US" altLang="en-US" dirty="0"/>
              <a:t>, they other has – </a:t>
            </a:r>
            <a:r>
              <a:rPr lang="en-US" altLang="en-US" i="1" dirty="0"/>
              <a:t>Q</a:t>
            </a:r>
            <a:r>
              <a:rPr lang="en-US" altLang="en-US" dirty="0"/>
              <a:t>. We say that </a:t>
            </a:r>
            <a:r>
              <a:rPr lang="en-US" altLang="en-US" dirty="0">
                <a:solidFill>
                  <a:srgbClr val="0000FF"/>
                </a:solidFill>
              </a:rPr>
              <a:t>the capacitor has charge </a:t>
            </a:r>
            <a:r>
              <a:rPr lang="en-US" altLang="en-US" i="1" dirty="0">
                <a:solidFill>
                  <a:srgbClr val="0000FF"/>
                </a:solidFill>
              </a:rPr>
              <a:t>Q</a:t>
            </a:r>
            <a:r>
              <a:rPr lang="en-US" altLang="en-US" dirty="0"/>
              <a:t>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Due to the superposition principle, the electric field at any point between the conductors is proportional to the charge </a:t>
            </a:r>
            <a:r>
              <a:rPr lang="en-US" i="1" dirty="0"/>
              <a:t>Q</a:t>
            </a:r>
            <a:r>
              <a:rPr lang="en-US" dirty="0"/>
              <a:t> on each conductor. Therefore, the potential difference </a:t>
            </a:r>
            <a:r>
              <a:rPr lang="en-US" i="1" dirty="0"/>
              <a:t>V</a:t>
            </a:r>
            <a:r>
              <a:rPr lang="en-US" i="1" baseline="-25000" dirty="0"/>
              <a:t>ab</a:t>
            </a:r>
            <a:r>
              <a:rPr lang="en-US" dirty="0"/>
              <a:t> between the conductors is also proportional to </a:t>
            </a:r>
            <a:r>
              <a:rPr lang="en-US" i="1" dirty="0"/>
              <a:t>Q</a:t>
            </a:r>
            <a:r>
              <a:rPr lang="en-US" dirty="0"/>
              <a:t>.</a:t>
            </a:r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304799" y="228005"/>
            <a:ext cx="8215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24 Capacitance and Dielectrics</a:t>
            </a:r>
          </a:p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September 18 Capacitors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24.1 Capacitors and Capacitance</a:t>
            </a:r>
          </a:p>
        </p:txBody>
      </p:sp>
      <p:pic>
        <p:nvPicPr>
          <p:cNvPr id="29" name="Picture 28" descr="24_Pg786_Un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397" y="3432319"/>
            <a:ext cx="1531203" cy="258841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13942" y="3928485"/>
            <a:ext cx="8452347" cy="2202561"/>
            <a:chOff x="304798" y="3928485"/>
            <a:chExt cx="8452347" cy="2202561"/>
          </a:xfrm>
        </p:grpSpPr>
        <p:grpSp>
          <p:nvGrpSpPr>
            <p:cNvPr id="11" name="Group 10"/>
            <p:cNvGrpSpPr/>
            <p:nvPr/>
          </p:nvGrpSpPr>
          <p:grpSpPr>
            <a:xfrm>
              <a:off x="304798" y="3928485"/>
              <a:ext cx="8452347" cy="2202561"/>
              <a:chOff x="67786" y="4409592"/>
              <a:chExt cx="8452347" cy="2202561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7786" y="4519272"/>
                <a:ext cx="8452347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spcAft>
                    <a:spcPts val="1800"/>
                  </a:spcAft>
                </a:pPr>
                <a:r>
                  <a:rPr lang="en-US" altLang="en-US" i="1" dirty="0">
                    <a:solidFill>
                      <a:srgbClr val="0000FF"/>
                    </a:solidFill>
                  </a:rPr>
                  <a:t>Capacitance</a:t>
                </a:r>
                <a:r>
                  <a:rPr lang="en-US" altLang="en-US" dirty="0"/>
                  <a:t>: The capacitance of a capacitor is defined as:                </a:t>
                </a:r>
              </a:p>
              <a:p>
                <a:pPr algn="l">
                  <a:spcAft>
                    <a:spcPts val="600"/>
                  </a:spcAft>
                </a:pPr>
                <a:r>
                  <a:rPr lang="en-US" altLang="en-US" dirty="0"/>
                  <a:t>The unit of capacitance is </a:t>
                </a:r>
                <a:r>
                  <a:rPr lang="en-US" altLang="en-US" dirty="0">
                    <a:solidFill>
                      <a:srgbClr val="0000FF"/>
                    </a:solidFill>
                  </a:rPr>
                  <a:t>farad</a:t>
                </a:r>
                <a:r>
                  <a:rPr lang="en-US" altLang="en-US" dirty="0"/>
                  <a:t>, 1 F = 1 C/V.</a:t>
                </a:r>
              </a:p>
              <a:p>
                <a:pPr algn="l">
                  <a:spcAft>
                    <a:spcPts val="1200"/>
                  </a:spcAft>
                </a:pPr>
                <a:r>
                  <a:rPr lang="en-US" dirty="0"/>
                  <a:t>More convenient units for capacitance are </a:t>
                </a:r>
                <a:r>
                  <a:rPr lang="en-US" dirty="0">
                    <a:latin typeface="Symbol" panose="05050102010706020507" pitchFamily="18" charset="2"/>
                  </a:rPr>
                  <a:t>m</a:t>
                </a:r>
                <a:r>
                  <a:rPr lang="en-US" dirty="0"/>
                  <a:t>F and pF.</a:t>
                </a:r>
              </a:p>
              <a:p>
                <a:pPr algn="l">
                  <a:spcAft>
                    <a:spcPts val="1200"/>
                  </a:spcAft>
                </a:pPr>
                <a:r>
                  <a:rPr lang="en-US" dirty="0"/>
                  <a:t>Capacitance measures the ability of a capacitor to store charge,</a:t>
                </a:r>
              </a:p>
              <a:p>
                <a:pPr algn="l"/>
                <a:r>
                  <a:rPr lang="en-US" dirty="0"/>
                  <a:t>It also measures the ability of a capacitor to store energy. </a:t>
                </a:r>
              </a:p>
            </p:txBody>
          </p:sp>
          <p:graphicFrame>
            <p:nvGraphicFramePr>
              <p:cNvPr id="30" name="Object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3748939"/>
                  </p:ext>
                </p:extLst>
              </p:nvPr>
            </p:nvGraphicFramePr>
            <p:xfrm>
              <a:off x="5641911" y="4409592"/>
              <a:ext cx="798513" cy="6778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507960" imgH="431640" progId="Equation.DSMT4">
                      <p:embed/>
                    </p:oleObj>
                  </mc:Choice>
                  <mc:Fallback>
                    <p:oleObj name="Equation" r:id="rId3" imgW="507960" imgH="431640" progId="Equation.DSMT4">
                      <p:embed/>
                      <p:pic>
                        <p:nvPicPr>
                          <p:cNvPr id="28" name="Object 27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5641911" y="4409592"/>
                            <a:ext cx="798513" cy="677863"/>
                          </a:xfrm>
                          <a:prstGeom prst="rect">
                            <a:avLst/>
                          </a:prstGeom>
                          <a:solidFill>
                            <a:srgbClr val="FFFFCC"/>
                          </a:solidFill>
                          <a:ln w="15875">
                            <a:solidFill>
                              <a:srgbClr val="0000FF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4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756901"/>
                </p:ext>
              </p:extLst>
            </p:nvPr>
          </p:nvGraphicFramePr>
          <p:xfrm>
            <a:off x="6224270" y="5330825"/>
            <a:ext cx="998538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634680" imgH="228600" progId="Equation.DSMT4">
                    <p:embed/>
                  </p:oleObj>
                </mc:Choice>
                <mc:Fallback>
                  <p:oleObj name="Equation" r:id="rId5" imgW="634680" imgH="228600" progId="Equation.DSMT4">
                    <p:embed/>
                    <p:pic>
                      <p:nvPicPr>
                        <p:cNvPr id="30" name="Object 2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224270" y="5330825"/>
                          <a:ext cx="998538" cy="35877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5" name="Picture 34" descr="24_07_Figur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032" y="1082738"/>
            <a:ext cx="2576401" cy="19203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3" name="Picture 2" descr="24_02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04" y="666810"/>
            <a:ext cx="2752344" cy="4383825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64090" y="319249"/>
            <a:ext cx="49255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b="1" u="sng" dirty="0">
                <a:solidFill>
                  <a:srgbClr val="800080"/>
                </a:solidFill>
              </a:rPr>
              <a:t>Calculating capacitance: capacitors in vacuum:</a:t>
            </a:r>
          </a:p>
        </p:txBody>
      </p:sp>
      <p:sp>
        <p:nvSpPr>
          <p:cNvPr id="5" name="Rectangle 4"/>
          <p:cNvSpPr/>
          <p:nvPr/>
        </p:nvSpPr>
        <p:spPr>
          <a:xfrm>
            <a:off x="364091" y="666810"/>
            <a:ext cx="51954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parallel-plate capacitor </a:t>
            </a:r>
            <a:r>
              <a:rPr lang="en-US" dirty="0"/>
              <a:t>consists of two parallel conducting plates, each with area </a:t>
            </a:r>
            <a:r>
              <a:rPr lang="en-US" i="1" dirty="0"/>
              <a:t>A</a:t>
            </a:r>
            <a:r>
              <a:rPr lang="en-US" dirty="0"/>
              <a:t>, separated by a small distance </a:t>
            </a:r>
            <a:r>
              <a:rPr lang="en-US" i="1" dirty="0"/>
              <a:t>d</a:t>
            </a:r>
            <a:r>
              <a:rPr lang="en-US" dirty="0"/>
              <a:t>. The electric field between such plates is essentially uniform.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Capacitance only depends on the geometry of the capacitor; it is directly proportional to the area </a:t>
            </a:r>
            <a:r>
              <a:rPr lang="en-US" i="1" dirty="0"/>
              <a:t>A</a:t>
            </a:r>
            <a:r>
              <a:rPr lang="en-US" dirty="0"/>
              <a:t> of each plate and inversely proportional to their separation </a:t>
            </a:r>
            <a:r>
              <a:rPr lang="en-US" i="1" dirty="0"/>
              <a:t>d</a:t>
            </a:r>
            <a:r>
              <a:rPr lang="en-US" dirty="0"/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75615" y="1834515"/>
            <a:ext cx="3273425" cy="1403350"/>
            <a:chOff x="512102" y="697633"/>
            <a:chExt cx="3273425" cy="1403350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4619649"/>
                </p:ext>
              </p:extLst>
            </p:nvPr>
          </p:nvGraphicFramePr>
          <p:xfrm>
            <a:off x="512102" y="697633"/>
            <a:ext cx="3273425" cy="1403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82600" imgH="888840" progId="Equation.DSMT4">
                    <p:embed/>
                  </p:oleObj>
                </mc:Choice>
                <mc:Fallback>
                  <p:oleObj name="Equation" r:id="rId3" imgW="2082600" imgH="88884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12102" y="697633"/>
                          <a:ext cx="3273425" cy="14033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12499840"/>
                </p:ext>
              </p:extLst>
            </p:nvPr>
          </p:nvGraphicFramePr>
          <p:xfrm>
            <a:off x="1335062" y="1419292"/>
            <a:ext cx="758825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82400" imgH="393480" progId="Equation.DSMT4">
                    <p:embed/>
                  </p:oleObj>
                </mc:Choice>
                <mc:Fallback>
                  <p:oleObj name="Equation" r:id="rId5" imgW="482400" imgH="393480" progId="Equation.DSMT4">
                    <p:embed/>
                    <p:pic>
                      <p:nvPicPr>
                        <p:cNvPr id="5" name="Object 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35062" y="1419292"/>
                          <a:ext cx="758825" cy="622300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86278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9206" y="507180"/>
            <a:ext cx="738835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24.1 Size of a 1-F capacitor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24.2 Properties of a parallel-plate capacitor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24.3 A spherical capacitor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Note that capacitance only depends on the geometry of the capacitor.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24.4 A cylindrical capacitor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24.1</a:t>
            </a:r>
          </a:p>
        </p:txBody>
      </p:sp>
    </p:spTree>
    <p:extLst>
      <p:ext uri="{BB962C8B-B14F-4D97-AF65-F5344CB8AC3E}">
        <p14:creationId xmlns:p14="http://schemas.microsoft.com/office/powerpoint/2010/main" val="2248931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2818829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Ch24: 1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Ch24: 2,7,9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26</a:t>
            </a:r>
          </a:p>
        </p:txBody>
      </p:sp>
    </p:spTree>
    <p:extLst>
      <p:ext uri="{BB962C8B-B14F-4D97-AF65-F5344CB8AC3E}">
        <p14:creationId xmlns:p14="http://schemas.microsoft.com/office/powerpoint/2010/main" val="230883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24_08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066" y="927534"/>
            <a:ext cx="2915037" cy="5372216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9" y="982058"/>
            <a:ext cx="5529073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Capacitors are manufactured with standard capacitances. We can obtain certain desired values of capacitances by combining them.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Capacitors in series: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When capacitors are in a </a:t>
            </a:r>
            <a:r>
              <a:rPr lang="en-US" dirty="0">
                <a:solidFill>
                  <a:srgbClr val="0000FF"/>
                </a:solidFill>
              </a:rPr>
              <a:t>series connection</a:t>
            </a:r>
            <a:r>
              <a:rPr lang="en-US" dirty="0"/>
              <a:t>, the charge on all capacitors is the same.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0"/>
              </a:spcAft>
            </a:pPr>
            <a:r>
              <a:rPr lang="en-US" dirty="0"/>
              <a:t>The </a:t>
            </a:r>
            <a:r>
              <a:rPr lang="en-US" i="1" dirty="0">
                <a:solidFill>
                  <a:srgbClr val="0000FF"/>
                </a:solidFill>
              </a:rPr>
              <a:t>equivalent capacitance </a:t>
            </a:r>
            <a:r>
              <a:rPr lang="en-US" i="1" dirty="0" err="1"/>
              <a:t>C</a:t>
            </a:r>
            <a:r>
              <a:rPr lang="en-US" i="1" baseline="-25000" dirty="0" err="1"/>
              <a:t>eq</a:t>
            </a:r>
            <a:r>
              <a:rPr lang="en-US" dirty="0"/>
              <a:t> of a combination is defined as the capacitance of a single capacitor for which the charge </a:t>
            </a:r>
            <a:r>
              <a:rPr lang="en-US" i="1" dirty="0"/>
              <a:t>Q</a:t>
            </a:r>
            <a:r>
              <a:rPr lang="en-US" dirty="0"/>
              <a:t> and potential difference </a:t>
            </a:r>
            <a:r>
              <a:rPr lang="en-US" i="1" dirty="0"/>
              <a:t>V</a:t>
            </a:r>
            <a:r>
              <a:rPr lang="en-US" dirty="0"/>
              <a:t> are the same as in the combination.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For a number of capacitors in series,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September 19 Capacitor Combinations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24.2 Capacitors in Series and in Parallel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705778"/>
              </p:ext>
            </p:extLst>
          </p:nvPr>
        </p:nvGraphicFramePr>
        <p:xfrm>
          <a:off x="389953" y="2882578"/>
          <a:ext cx="49101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24080" imgH="457200" progId="Equation.DSMT4">
                  <p:embed/>
                </p:oleObj>
              </mc:Choice>
              <mc:Fallback>
                <p:oleObj name="Equation" r:id="rId3" imgW="3124080" imgH="457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9953" y="2882578"/>
                        <a:ext cx="4910138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305320"/>
              </p:ext>
            </p:extLst>
          </p:nvPr>
        </p:nvGraphicFramePr>
        <p:xfrm>
          <a:off x="389953" y="4672909"/>
          <a:ext cx="2535238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444240" progId="Equation.DSMT4">
                  <p:embed/>
                </p:oleObj>
              </mc:Choice>
              <mc:Fallback>
                <p:oleObj name="Equation" r:id="rId5" imgW="1612800" imgH="44424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9953" y="4672909"/>
                        <a:ext cx="2535238" cy="700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907184"/>
              </p:ext>
            </p:extLst>
          </p:nvPr>
        </p:nvGraphicFramePr>
        <p:xfrm>
          <a:off x="389953" y="5751659"/>
          <a:ext cx="23558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98320" imgH="444240" progId="Equation.DSMT4">
                  <p:embed/>
                </p:oleObj>
              </mc:Choice>
              <mc:Fallback>
                <p:oleObj name="Equation" r:id="rId7" imgW="1498320" imgH="4442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9953" y="5751659"/>
                        <a:ext cx="2355850" cy="7000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1084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4_09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09" y="2105871"/>
            <a:ext cx="2985691" cy="42094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8912" y="1111651"/>
            <a:ext cx="8037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00FF"/>
                </a:solidFill>
              </a:rPr>
              <a:t>The reciprocal of the equivalent capacitance of a series combination equals the sum of the reciprocals of the individual capacitances.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556853"/>
              </p:ext>
            </p:extLst>
          </p:nvPr>
        </p:nvGraphicFramePr>
        <p:xfrm>
          <a:off x="557784" y="411563"/>
          <a:ext cx="23558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98320" imgH="444240" progId="Equation.DSMT4">
                  <p:embed/>
                </p:oleObj>
              </mc:Choice>
              <mc:Fallback>
                <p:oleObj name="Equation" r:id="rId3" imgW="1498320" imgH="44424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7784" y="411563"/>
                        <a:ext cx="2355850" cy="7000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8911" y="1794558"/>
            <a:ext cx="5118509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Capacitors in parallel: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When capacitors are in a </a:t>
            </a:r>
            <a:r>
              <a:rPr lang="en-US" dirty="0">
                <a:solidFill>
                  <a:srgbClr val="0000FF"/>
                </a:solidFill>
              </a:rPr>
              <a:t>parallel connection</a:t>
            </a:r>
            <a:r>
              <a:rPr lang="en-US" dirty="0"/>
              <a:t>, the potential difference on each capacitor is the same.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For a number of capacitors in parallel,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0"/>
              </a:spcAft>
            </a:pPr>
            <a:endParaRPr lang="en-US" sz="1000" dirty="0">
              <a:solidFill>
                <a:srgbClr val="0000FF"/>
              </a:solidFill>
            </a:endParaRPr>
          </a:p>
          <a:p>
            <a:pPr algn="l">
              <a:spcAft>
                <a:spcPts val="600"/>
              </a:spcAft>
            </a:pPr>
            <a:r>
              <a:rPr lang="en-US" dirty="0">
                <a:solidFill>
                  <a:srgbClr val="0000FF"/>
                </a:solidFill>
              </a:rPr>
              <a:t>The equivalent capacitance of a parallel combination equals the sum of the individual capacitances. </a:t>
            </a:r>
            <a:endParaRPr lang="en-US" alt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856077"/>
              </p:ext>
            </p:extLst>
          </p:nvPr>
        </p:nvGraphicFramePr>
        <p:xfrm>
          <a:off x="525970" y="2759075"/>
          <a:ext cx="479107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47760" imgH="660240" progId="Equation.DSMT4">
                  <p:embed/>
                </p:oleObj>
              </mc:Choice>
              <mc:Fallback>
                <p:oleObj name="Equation" r:id="rId5" imgW="3047760" imgH="66024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970" y="2759075"/>
                        <a:ext cx="4791075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2595"/>
              </p:ext>
            </p:extLst>
          </p:nvPr>
        </p:nvGraphicFramePr>
        <p:xfrm>
          <a:off x="557784" y="4210603"/>
          <a:ext cx="22161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400" imgH="241200" progId="Equation.DSMT4">
                  <p:embed/>
                </p:oleObj>
              </mc:Choice>
              <mc:Fallback>
                <p:oleObj name="Equation" r:id="rId7" imgW="1409400" imgH="2412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7784" y="4210603"/>
                        <a:ext cx="2216150" cy="381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5316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9206" y="507180"/>
            <a:ext cx="7388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24.5 Capacitors in series and in parallel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24.6 A capacitor network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24.2</a:t>
            </a:r>
          </a:p>
        </p:txBody>
      </p:sp>
    </p:spTree>
    <p:extLst>
      <p:ext uri="{BB962C8B-B14F-4D97-AF65-F5344CB8AC3E}">
        <p14:creationId xmlns:p14="http://schemas.microsoft.com/office/powerpoint/2010/main" val="12073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477197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Ch24: 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Ch24: 16,18,19,21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September 26</a:t>
            </a:r>
          </a:p>
        </p:txBody>
      </p:sp>
    </p:spTree>
    <p:extLst>
      <p:ext uri="{BB962C8B-B14F-4D97-AF65-F5344CB8AC3E}">
        <p14:creationId xmlns:p14="http://schemas.microsoft.com/office/powerpoint/2010/main" val="1659853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9" y="982058"/>
            <a:ext cx="85008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electric potential energy stored in a charged capacitor is equal to the amount of work required to charge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September 22 Energy in Capacitors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24.3 Energy Storage in Capacitors and Electric-field Energy 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858372"/>
              </p:ext>
            </p:extLst>
          </p:nvPr>
        </p:nvGraphicFramePr>
        <p:xfrm>
          <a:off x="417513" y="1479550"/>
          <a:ext cx="5786437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0" imgH="838080" progId="Equation.DSMT4">
                  <p:embed/>
                </p:oleObj>
              </mc:Choice>
              <mc:Fallback>
                <p:oleObj name="Equation" r:id="rId2" imgW="3682800" imgH="8380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7513" y="1479550"/>
                        <a:ext cx="5786437" cy="131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95655" y="2921144"/>
            <a:ext cx="3732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u="sng" dirty="0">
                <a:solidFill>
                  <a:srgbClr val="0000FF"/>
                </a:solidFill>
              </a:rPr>
              <a:t>Potential energy stored in a capacitor: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560892"/>
              </p:ext>
            </p:extLst>
          </p:nvPr>
        </p:nvGraphicFramePr>
        <p:xfrm>
          <a:off x="4028408" y="2776404"/>
          <a:ext cx="2514600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419040" progId="Equation.DSMT4">
                  <p:embed/>
                </p:oleObj>
              </mc:Choice>
              <mc:Fallback>
                <p:oleObj name="Equation" r:id="rId4" imgW="1600200" imgH="4190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8408" y="2776404"/>
                        <a:ext cx="2514600" cy="6588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14991" y="3539592"/>
            <a:ext cx="8679275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Electric-field energy:</a:t>
            </a:r>
          </a:p>
          <a:p>
            <a:pPr algn="l"/>
            <a:r>
              <a:rPr lang="en-US" dirty="0"/>
              <a:t>If we can think of the energy as being stored in the field in the region between the plates, then the energy per unit volume, called the </a:t>
            </a:r>
            <a:r>
              <a:rPr lang="en-US" i="1" dirty="0">
                <a:solidFill>
                  <a:srgbClr val="0000FF"/>
                </a:solidFill>
              </a:rPr>
              <a:t>energy density</a:t>
            </a:r>
            <a:r>
              <a:rPr lang="en-US" dirty="0"/>
              <a:t>, is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This expression is valid for any electric field in vacuum.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The electric-field energy is a different way of interpreting electric potential energy.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We can regard the energy of a system of charges as being a shared property of all the charges, or as being a property of the electric field they create.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7649" y="4539866"/>
            <a:ext cx="3516902" cy="679450"/>
            <a:chOff x="111125" y="5565775"/>
            <a:chExt cx="3516902" cy="679450"/>
          </a:xfrm>
        </p:grpSpPr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0980721"/>
                </p:ext>
              </p:extLst>
            </p:nvPr>
          </p:nvGraphicFramePr>
          <p:xfrm>
            <a:off x="111125" y="5565775"/>
            <a:ext cx="3432175" cy="679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184120" imgH="431640" progId="Equation.DSMT4">
                    <p:embed/>
                  </p:oleObj>
                </mc:Choice>
                <mc:Fallback>
                  <p:oleObj name="Equation" r:id="rId6" imgW="2184120" imgH="431640" progId="Equation.DSMT4">
                    <p:embed/>
                    <p:pic>
                      <p:nvPicPr>
                        <p:cNvPr id="12" name="Object 11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11125" y="5565775"/>
                          <a:ext cx="3432175" cy="679450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319236"/>
                </p:ext>
              </p:extLst>
            </p:nvPr>
          </p:nvGraphicFramePr>
          <p:xfrm>
            <a:off x="2669177" y="5625982"/>
            <a:ext cx="958850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609480" imgH="393480" progId="Equation.DSMT4">
                    <p:embed/>
                  </p:oleObj>
                </mc:Choice>
                <mc:Fallback>
                  <p:oleObj name="Equation" r:id="rId8" imgW="609480" imgH="393480" progId="Equation.DSMT4">
                    <p:embed/>
                    <p:pic>
                      <p:nvPicPr>
                        <p:cNvPr id="10" name="Object 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669177" y="5625982"/>
                          <a:ext cx="958850" cy="6191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1813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9206" y="507180"/>
            <a:ext cx="7388352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24.7 Transferring charge and energy between capacitors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24.8 Electric-field energy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24.9 Two ways to calculate energy stored in a capacitor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24.3</a:t>
            </a:r>
          </a:p>
        </p:txBody>
      </p:sp>
    </p:spTree>
    <p:extLst>
      <p:ext uri="{BB962C8B-B14F-4D97-AF65-F5344CB8AC3E}">
        <p14:creationId xmlns:p14="http://schemas.microsoft.com/office/powerpoint/2010/main" val="1375979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221165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Ch24: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Ch24: 23,25,29</a:t>
            </a:r>
            <a:endParaRPr lang="en-US" b="1" dirty="0">
              <a:solidFill>
                <a:srgbClr val="FF0000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</a:t>
            </a:r>
          </a:p>
        </p:txBody>
      </p:sp>
    </p:spTree>
    <p:extLst>
      <p:ext uri="{BB962C8B-B14F-4D97-AF65-F5344CB8AC3E}">
        <p14:creationId xmlns:p14="http://schemas.microsoft.com/office/powerpoint/2010/main" val="320933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800" y="982058"/>
            <a:ext cx="8473440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>
                <a:solidFill>
                  <a:srgbClr val="0000FF"/>
                </a:solidFill>
              </a:rPr>
              <a:t>Dielectrics</a:t>
            </a:r>
            <a:r>
              <a:rPr lang="en-US" dirty="0"/>
              <a:t> are non-conducting materials. The capacitance of a capacitor of given dimensions is greater when there is a dielectric material between the plates (</a:t>
            </a:r>
            <a:r>
              <a:rPr lang="en-US" i="1" dirty="0"/>
              <a:t>C</a:t>
            </a:r>
            <a:r>
              <a:rPr lang="en-US" dirty="0"/>
              <a:t>) than when there is vacuum (</a:t>
            </a:r>
            <a:r>
              <a:rPr lang="en-US" i="1" dirty="0"/>
              <a:t>C</a:t>
            </a:r>
            <a:r>
              <a:rPr lang="en-US" baseline="-25000" dirty="0"/>
              <a:t>0</a:t>
            </a:r>
            <a:r>
              <a:rPr lang="en-US" dirty="0"/>
              <a:t>). This is due to induced surface charge on the dielectric. It can be explained by keeping the charge (or voltage) constant and inserting the dielectric into the capacitor.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ratio between the two capacitances is called the </a:t>
            </a:r>
            <a:r>
              <a:rPr lang="en-US" i="1" dirty="0">
                <a:solidFill>
                  <a:srgbClr val="0000FF"/>
                </a:solidFill>
              </a:rPr>
              <a:t>dielectric constant</a:t>
            </a:r>
            <a:r>
              <a:rPr lang="en-US" dirty="0"/>
              <a:t>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When the charge is a constant, 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9" y="228005"/>
            <a:ext cx="821533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September 24 Dielectrics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24.4 </a:t>
            </a:r>
            <a:r>
              <a:rPr lang="en-US" b="1" u="sng" dirty="0">
                <a:solidFill>
                  <a:srgbClr val="800080"/>
                </a:solidFill>
                <a:latin typeface="Arial" charset="0"/>
              </a:rPr>
              <a:t>Dielectrics</a:t>
            </a:r>
            <a:endParaRPr lang="en-US" b="1" u="sng" dirty="0">
              <a:solidFill>
                <a:srgbClr val="800080"/>
              </a:solidFill>
              <a:latin typeface="+mn-lt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454492"/>
              </p:ext>
            </p:extLst>
          </p:nvPr>
        </p:nvGraphicFramePr>
        <p:xfrm>
          <a:off x="7037483" y="2328424"/>
          <a:ext cx="858838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760" imgH="431640" progId="Equation.DSMT4">
                  <p:embed/>
                </p:oleObj>
              </mc:Choice>
              <mc:Fallback>
                <p:oleObj name="Equation" r:id="rId2" imgW="545760" imgH="4316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37483" y="2328424"/>
                        <a:ext cx="858838" cy="679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24_01_Ta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20" y="4005538"/>
            <a:ext cx="6139370" cy="250917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0335" y="3197341"/>
            <a:ext cx="5172075" cy="619720"/>
            <a:chOff x="728663" y="2690218"/>
            <a:chExt cx="5172075" cy="619720"/>
          </a:xfrm>
        </p:grpSpPr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5354520"/>
                </p:ext>
              </p:extLst>
            </p:nvPr>
          </p:nvGraphicFramePr>
          <p:xfrm>
            <a:off x="728663" y="2690813"/>
            <a:ext cx="5172075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288960" imgH="393480" progId="Equation.DSMT4">
                    <p:embed/>
                  </p:oleObj>
                </mc:Choice>
                <mc:Fallback>
                  <p:oleObj name="Equation" r:id="rId5" imgW="3288960" imgH="393480" progId="Equation.DSMT4">
                    <p:embed/>
                    <p:pic>
                      <p:nvPicPr>
                        <p:cNvPr id="17" name="Object 1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28663" y="2690813"/>
                          <a:ext cx="5172075" cy="619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7640886"/>
                </p:ext>
              </p:extLst>
            </p:nvPr>
          </p:nvGraphicFramePr>
          <p:xfrm>
            <a:off x="2535237" y="2690218"/>
            <a:ext cx="1557337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990360" imgH="393480" progId="Equation.DSMT4">
                    <p:embed/>
                  </p:oleObj>
                </mc:Choice>
                <mc:Fallback>
                  <p:oleObj name="Equation" r:id="rId7" imgW="990360" imgH="393480" progId="Equation.DSMT4">
                    <p:embed/>
                    <p:pic>
                      <p:nvPicPr>
                        <p:cNvPr id="14" name="Object 1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535237" y="2690218"/>
                          <a:ext cx="1557337" cy="6191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88102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42423" y="348336"/>
            <a:ext cx="552802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Induced charge and polarization: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In a capacitor with a dielectric, an </a:t>
            </a:r>
            <a:r>
              <a:rPr lang="en-US" dirty="0">
                <a:solidFill>
                  <a:srgbClr val="0000FF"/>
                </a:solidFill>
              </a:rPr>
              <a:t>induced surface charge </a:t>
            </a:r>
            <a:r>
              <a:rPr lang="en-US" dirty="0"/>
              <a:t>of the opposite sign appears on each surface of the dielectric. The induced charges arise as a result of redistribution of positive and negative charge within the dielectric material, a phenomenon called </a:t>
            </a:r>
            <a:r>
              <a:rPr lang="en-US" dirty="0">
                <a:solidFill>
                  <a:srgbClr val="0000FF"/>
                </a:solidFill>
              </a:rPr>
              <a:t>polarization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We assume that the induced surface charge (</a:t>
            </a:r>
            <a:r>
              <a:rPr lang="en-US" i="1" dirty="0" err="1">
                <a:latin typeface="Symbol" panose="05050102010706020507" pitchFamily="18" charset="2"/>
              </a:rPr>
              <a:t>s</a:t>
            </a:r>
            <a:r>
              <a:rPr lang="en-US" i="1" baseline="-25000" dirty="0" err="1"/>
              <a:t>i</a:t>
            </a:r>
            <a:r>
              <a:rPr lang="en-US" dirty="0"/>
              <a:t>) is proportional to the electric-field </a:t>
            </a:r>
            <a:r>
              <a:rPr lang="en-US" i="1" dirty="0"/>
              <a:t>E</a:t>
            </a:r>
            <a:r>
              <a:rPr lang="en-US" dirty="0"/>
              <a:t> in the material (similar to Hooke’s law). </a:t>
            </a:r>
          </a:p>
        </p:txBody>
      </p:sp>
      <p:pic>
        <p:nvPicPr>
          <p:cNvPr id="4" name="Picture 3" descr="24_15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24" y="758849"/>
            <a:ext cx="2393165" cy="3273552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002189"/>
              </p:ext>
            </p:extLst>
          </p:nvPr>
        </p:nvGraphicFramePr>
        <p:xfrm>
          <a:off x="360363" y="3024188"/>
          <a:ext cx="46132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33640" imgH="444240" progId="Equation.DSMT4">
                  <p:embed/>
                </p:oleObj>
              </mc:Choice>
              <mc:Fallback>
                <p:oleObj name="Equation" r:id="rId3" imgW="2933640" imgH="44424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363" y="3024188"/>
                        <a:ext cx="461327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33279" y="3746778"/>
            <a:ext cx="7980483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>
                <a:solidFill>
                  <a:srgbClr val="0000FF"/>
                </a:solidFill>
              </a:rPr>
              <a:t>Permittivity</a:t>
            </a:r>
            <a:r>
              <a:rPr lang="en-US" dirty="0"/>
              <a:t> of a dielectric is</a:t>
            </a:r>
          </a:p>
          <a:p>
            <a:pPr algn="l"/>
            <a:r>
              <a:rPr lang="en-US" dirty="0"/>
              <a:t>The electric field within the dielectric is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Capacitance of a parallel-plate capacitor with dielectric:</a:t>
            </a:r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/>
            <a:r>
              <a:rPr lang="en-US" dirty="0"/>
              <a:t>Electric energy density in a dielectric:</a:t>
            </a:r>
          </a:p>
          <a:p>
            <a:pPr algn="l"/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4688"/>
              </p:ext>
            </p:extLst>
          </p:nvPr>
        </p:nvGraphicFramePr>
        <p:xfrm>
          <a:off x="3046228" y="3765066"/>
          <a:ext cx="8778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58720" imgH="228600" progId="Equation.DSMT4">
                  <p:embed/>
                </p:oleObj>
              </mc:Choice>
              <mc:Fallback>
                <p:oleObj name="Equation" r:id="rId5" imgW="558720" imgH="2286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6228" y="3765066"/>
                        <a:ext cx="877887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715803"/>
              </p:ext>
            </p:extLst>
          </p:nvPr>
        </p:nvGraphicFramePr>
        <p:xfrm>
          <a:off x="4154170" y="4010914"/>
          <a:ext cx="7588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2400" imgH="393480" progId="Equation.DSMT4">
                  <p:embed/>
                </p:oleObj>
              </mc:Choice>
              <mc:Fallback>
                <p:oleObj name="Equation" r:id="rId7" imgW="482400" imgH="3934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54170" y="4010914"/>
                        <a:ext cx="758825" cy="61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736798"/>
              </p:ext>
            </p:extLst>
          </p:nvPr>
        </p:nvGraphicFramePr>
        <p:xfrm>
          <a:off x="5600682" y="4545039"/>
          <a:ext cx="24352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49080" imgH="393480" progId="Equation.DSMT4">
                  <p:embed/>
                </p:oleObj>
              </mc:Choice>
              <mc:Fallback>
                <p:oleObj name="Equation" r:id="rId9" imgW="1549080" imgH="39348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00682" y="4545039"/>
                        <a:ext cx="2435225" cy="6191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489189"/>
              </p:ext>
            </p:extLst>
          </p:nvPr>
        </p:nvGraphicFramePr>
        <p:xfrm>
          <a:off x="3975178" y="5228104"/>
          <a:ext cx="213518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58640" imgH="393480" progId="Equation.DSMT4">
                  <p:embed/>
                </p:oleObj>
              </mc:Choice>
              <mc:Fallback>
                <p:oleObj name="Equation" r:id="rId11" imgW="1358640" imgH="39348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75178" y="5228104"/>
                        <a:ext cx="2135187" cy="6191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477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0352" y="507599"/>
            <a:ext cx="8037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>
                <a:solidFill>
                  <a:srgbClr val="0000FF"/>
                </a:solidFill>
              </a:rPr>
              <a:t>Dielectric strength</a:t>
            </a:r>
            <a:r>
              <a:rPr lang="en-US" dirty="0"/>
              <a:t>: the maximum electric field that a material can withstand without breakdown.</a:t>
            </a:r>
          </a:p>
        </p:txBody>
      </p:sp>
      <p:pic>
        <p:nvPicPr>
          <p:cNvPr id="4" name="Picture 3" descr="24_02_Tab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" y="1948793"/>
            <a:ext cx="7699248" cy="26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48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4799" y="597337"/>
            <a:ext cx="5318761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/>
              <a:t>Apply Gauss’s law to a dielectric:</a:t>
            </a:r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>
              <a:spcAft>
                <a:spcPts val="1200"/>
              </a:spcAft>
            </a:pPr>
            <a:r>
              <a:rPr lang="en-US" dirty="0"/>
              <a:t>The flux of </a:t>
            </a:r>
            <a:r>
              <a:rPr lang="en-US" i="1" dirty="0"/>
              <a:t>KE</a:t>
            </a:r>
            <a:r>
              <a:rPr lang="en-US" dirty="0"/>
              <a:t> through the Gaussian surface is equal to the </a:t>
            </a:r>
            <a:r>
              <a:rPr lang="en-US" dirty="0">
                <a:solidFill>
                  <a:srgbClr val="0000FF"/>
                </a:solidFill>
              </a:rPr>
              <a:t>enclosed free charge </a:t>
            </a:r>
            <a:r>
              <a:rPr lang="en-US" i="1" dirty="0">
                <a:latin typeface="Symbol" panose="05050102010706020507" pitchFamily="18" charset="2"/>
              </a:rPr>
              <a:t>s</a:t>
            </a:r>
            <a:r>
              <a:rPr lang="en-US" i="1" dirty="0"/>
              <a:t>A</a:t>
            </a:r>
            <a:r>
              <a:rPr lang="en-US" dirty="0"/>
              <a:t> divided by </a:t>
            </a:r>
            <a:r>
              <a:rPr lang="en-US" i="1" dirty="0">
                <a:latin typeface="Symbol" panose="05050102010706020507" pitchFamily="18" charset="2"/>
              </a:rPr>
              <a:t>e</a:t>
            </a:r>
            <a:r>
              <a:rPr lang="en-US" baseline="-25000" dirty="0"/>
              <a:t>0</a:t>
            </a:r>
            <a:r>
              <a:rPr lang="en-US" dirty="0"/>
              <a:t>.</a:t>
            </a:r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>
              <a:spcAft>
                <a:spcPts val="1200"/>
              </a:spcAft>
            </a:pPr>
            <a:r>
              <a:rPr lang="en-US" dirty="0"/>
              <a:t>Let electric displacement </a:t>
            </a:r>
            <a:r>
              <a:rPr lang="en-US" b="1" dirty="0"/>
              <a:t>D </a:t>
            </a:r>
            <a:r>
              <a:rPr lang="en-US" dirty="0"/>
              <a:t>= </a:t>
            </a:r>
            <a:r>
              <a:rPr lang="en-US" i="1" dirty="0">
                <a:latin typeface="Symbol" panose="05050102010706020507" pitchFamily="18" charset="2"/>
              </a:rPr>
              <a:t>e </a:t>
            </a:r>
            <a:r>
              <a:rPr lang="en-US" b="1" dirty="0" err="1"/>
              <a:t>E</a:t>
            </a:r>
            <a:r>
              <a:rPr lang="en-US" dirty="0"/>
              <a:t>, then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799" y="228005"/>
            <a:ext cx="8215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24.6 Gauss’s Law in Di</a:t>
            </a:r>
            <a:r>
              <a:rPr lang="en-US" b="1" u="sng" dirty="0">
                <a:solidFill>
                  <a:srgbClr val="800080"/>
                </a:solidFill>
                <a:latin typeface="Arial" charset="0"/>
              </a:rPr>
              <a:t>electrics</a:t>
            </a:r>
            <a:endParaRPr lang="en-US" b="1" u="sng" dirty="0">
              <a:solidFill>
                <a:srgbClr val="800080"/>
              </a:solidFill>
              <a:latin typeface="+mn-lt"/>
            </a:endParaRPr>
          </a:p>
        </p:txBody>
      </p:sp>
      <p:pic>
        <p:nvPicPr>
          <p:cNvPr id="5" name="Picture 4" descr="24_22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488" y="597337"/>
            <a:ext cx="2212848" cy="3750831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948452"/>
              </p:ext>
            </p:extLst>
          </p:nvPr>
        </p:nvGraphicFramePr>
        <p:xfrm>
          <a:off x="392113" y="966669"/>
          <a:ext cx="459263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20680" imgH="457200" progId="Equation.DSMT4">
                  <p:embed/>
                </p:oleObj>
              </mc:Choice>
              <mc:Fallback>
                <p:oleObj name="Equation" r:id="rId3" imgW="2920680" imgH="4572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113" y="966669"/>
                        <a:ext cx="4592637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42447"/>
              </p:ext>
            </p:extLst>
          </p:nvPr>
        </p:nvGraphicFramePr>
        <p:xfrm>
          <a:off x="419132" y="2634312"/>
          <a:ext cx="21161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6040" imgH="444240" progId="Equation.DSMT4">
                  <p:embed/>
                </p:oleObj>
              </mc:Choice>
              <mc:Fallback>
                <p:oleObj name="Equation" r:id="rId5" imgW="1346040" imgH="4442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32" y="2634312"/>
                        <a:ext cx="2116138" cy="698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19132" y="5008305"/>
            <a:ext cx="7388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24.10 A capacitor with and without a dielectric 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24.11 Energy storage with and without a dielectric 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 </a:t>
            </a:r>
            <a:r>
              <a:rPr lang="en-US" dirty="0"/>
              <a:t>24.4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AF37E57-2596-2FA9-3106-56E22BC39D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0241"/>
              </p:ext>
            </p:extLst>
          </p:nvPr>
        </p:nvGraphicFramePr>
        <p:xfrm>
          <a:off x="419132" y="4020459"/>
          <a:ext cx="18970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06360" imgH="279360" progId="Equation.DSMT4">
                  <p:embed/>
                </p:oleObj>
              </mc:Choice>
              <mc:Fallback>
                <p:oleObj name="Equation" r:id="rId7" imgW="1206360" imgH="2793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32" y="4020459"/>
                        <a:ext cx="1897063" cy="4381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21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221165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Ch24: 4-6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Ch24: 33,37,40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</a:t>
            </a:r>
          </a:p>
        </p:txBody>
      </p:sp>
    </p:spTree>
    <p:extLst>
      <p:ext uri="{BB962C8B-B14F-4D97-AF65-F5344CB8AC3E}">
        <p14:creationId xmlns:p14="http://schemas.microsoft.com/office/powerpoint/2010/main" val="23526405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104604</TotalTime>
  <Words>933</Words>
  <Application>Microsoft Office PowerPoint</Application>
  <PresentationFormat>On-screen Show (4:3)</PresentationFormat>
  <Paragraphs>119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Symbol</vt:lpstr>
      <vt:lpstr>Times New Roman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1850</cp:revision>
  <cp:lastPrinted>2022-09-08T02:53:32Z</cp:lastPrinted>
  <dcterms:created xsi:type="dcterms:W3CDTF">2006-08-25T03:15:15Z</dcterms:created>
  <dcterms:modified xsi:type="dcterms:W3CDTF">2025-09-04T16:12:14Z</dcterms:modified>
</cp:coreProperties>
</file>