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88" r:id="rId2"/>
    <p:sldId id="505" r:id="rId3"/>
    <p:sldId id="506" r:id="rId4"/>
    <p:sldId id="503" r:id="rId5"/>
    <p:sldId id="504" r:id="rId6"/>
    <p:sldId id="507" r:id="rId7"/>
    <p:sldId id="508" r:id="rId8"/>
    <p:sldId id="509" r:id="rId9"/>
    <p:sldId id="510" r:id="rId10"/>
    <p:sldId id="511" r:id="rId11"/>
    <p:sldId id="512" r:id="rId12"/>
    <p:sldId id="513" r:id="rId13"/>
    <p:sldId id="514" r:id="rId14"/>
  </p:sldIdLst>
  <p:sldSz cx="9144000" cy="6858000" type="screen4x3"/>
  <p:notesSz cx="7010400" cy="9236075"/>
  <p:defaultTextStyle>
    <a:defPPr>
      <a:defRPr lang="en-US"/>
    </a:defPPr>
    <a:lvl1pPr algn="ctr" rtl="0" fontAlgn="base">
      <a:spcBef>
        <a:spcPct val="0"/>
      </a:spcBef>
      <a:spcAft>
        <a:spcPct val="0"/>
      </a:spcAft>
      <a:defRPr kern="1200">
        <a:solidFill>
          <a:schemeClr val="tx1"/>
        </a:solidFill>
        <a:latin typeface="Times New Roman" pitchFamily="18" charset="0"/>
        <a:ea typeface="+mn-ea"/>
        <a:cs typeface="+mn-cs"/>
      </a:defRPr>
    </a:lvl1pPr>
    <a:lvl2pPr marL="457200" algn="ctr" rtl="0" fontAlgn="base">
      <a:spcBef>
        <a:spcPct val="0"/>
      </a:spcBef>
      <a:spcAft>
        <a:spcPct val="0"/>
      </a:spcAft>
      <a:defRPr kern="1200">
        <a:solidFill>
          <a:schemeClr val="tx1"/>
        </a:solidFill>
        <a:latin typeface="Times New Roman" pitchFamily="18" charset="0"/>
        <a:ea typeface="+mn-ea"/>
        <a:cs typeface="+mn-cs"/>
      </a:defRPr>
    </a:lvl2pPr>
    <a:lvl3pPr marL="914400" algn="ctr" rtl="0" fontAlgn="base">
      <a:spcBef>
        <a:spcPct val="0"/>
      </a:spcBef>
      <a:spcAft>
        <a:spcPct val="0"/>
      </a:spcAft>
      <a:defRPr kern="1200">
        <a:solidFill>
          <a:schemeClr val="tx1"/>
        </a:solidFill>
        <a:latin typeface="Times New Roman" pitchFamily="18" charset="0"/>
        <a:ea typeface="+mn-ea"/>
        <a:cs typeface="+mn-cs"/>
      </a:defRPr>
    </a:lvl3pPr>
    <a:lvl4pPr marL="1371600" algn="ctr" rtl="0" fontAlgn="base">
      <a:spcBef>
        <a:spcPct val="0"/>
      </a:spcBef>
      <a:spcAft>
        <a:spcPct val="0"/>
      </a:spcAft>
      <a:defRPr kern="1200">
        <a:solidFill>
          <a:schemeClr val="tx1"/>
        </a:solidFill>
        <a:latin typeface="Times New Roman" pitchFamily="18" charset="0"/>
        <a:ea typeface="+mn-ea"/>
        <a:cs typeface="+mn-cs"/>
      </a:defRPr>
    </a:lvl4pPr>
    <a:lvl5pPr marL="1828800" algn="ctr" rtl="0" fontAlgn="base">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CC"/>
    <a:srgbClr val="800080"/>
    <a:srgbClr val="336600"/>
    <a:srgbClr val="00CC00"/>
    <a:srgbClr val="990033"/>
    <a:srgbClr val="9900FF"/>
    <a:srgbClr val="0000CC"/>
    <a:srgbClr val="FF33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72" autoAdjust="0"/>
    <p:restoredTop sz="98544" autoAdjust="0"/>
  </p:normalViewPr>
  <p:slideViewPr>
    <p:cSldViewPr snapToGrid="0">
      <p:cViewPr varScale="1">
        <p:scale>
          <a:sx n="82" d="100"/>
          <a:sy n="82" d="100"/>
        </p:scale>
        <p:origin x="1690"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38405" cy="384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2"/>
            <a:ext cx="3037840" cy="462368"/>
          </a:xfrm>
          <a:prstGeom prst="rect">
            <a:avLst/>
          </a:prstGeom>
          <a:noFill/>
          <a:ln w="9525">
            <a:noFill/>
            <a:miter lim="800000"/>
            <a:headEnd/>
            <a:tailEnd/>
          </a:ln>
          <a:effectLst/>
        </p:spPr>
        <p:txBody>
          <a:bodyPr vert="horz" wrap="square" lIns="93164" tIns="46581" rIns="93164" bIns="46581" numCol="1" anchor="t" anchorCtr="0" compatLnSpc="1">
            <a:prstTxWarp prst="textNoShape">
              <a:avLst/>
            </a:prstTxWarp>
          </a:bodyPr>
          <a:lstStyle>
            <a:lvl1pPr algn="l" defTabSz="931692">
              <a:defRPr sz="1200">
                <a:latin typeface="Arial" charset="0"/>
              </a:defRPr>
            </a:lvl1pPr>
          </a:lstStyle>
          <a:p>
            <a:pPr>
              <a:defRPr/>
            </a:pPr>
            <a:endParaRPr lang="en-US"/>
          </a:p>
        </p:txBody>
      </p:sp>
      <p:sp>
        <p:nvSpPr>
          <p:cNvPr id="6147" name="Rectangle 3"/>
          <p:cNvSpPr>
            <a:spLocks noGrp="1" noChangeArrowheads="1"/>
          </p:cNvSpPr>
          <p:nvPr>
            <p:ph type="dt" idx="1"/>
          </p:nvPr>
        </p:nvSpPr>
        <p:spPr bwMode="auto">
          <a:xfrm>
            <a:off x="3970938" y="2"/>
            <a:ext cx="3037840" cy="462368"/>
          </a:xfrm>
          <a:prstGeom prst="rect">
            <a:avLst/>
          </a:prstGeom>
          <a:noFill/>
          <a:ln w="9525">
            <a:noFill/>
            <a:miter lim="800000"/>
            <a:headEnd/>
            <a:tailEnd/>
          </a:ln>
          <a:effectLst/>
        </p:spPr>
        <p:txBody>
          <a:bodyPr vert="horz" wrap="square" lIns="93164" tIns="46581" rIns="93164" bIns="46581" numCol="1" anchor="t" anchorCtr="0" compatLnSpc="1">
            <a:prstTxWarp prst="textNoShape">
              <a:avLst/>
            </a:prstTxWarp>
          </a:bodyPr>
          <a:lstStyle>
            <a:lvl1pPr algn="r" defTabSz="931692">
              <a:defRPr sz="1200">
                <a:latin typeface="Arial" charset="0"/>
              </a:defRPr>
            </a:lvl1pPr>
          </a:lstStyle>
          <a:p>
            <a:pPr>
              <a:defRPr/>
            </a:pPr>
            <a:endParaRPr lang="en-US"/>
          </a:p>
        </p:txBody>
      </p:sp>
      <p:sp>
        <p:nvSpPr>
          <p:cNvPr id="52228" name="Rectangle 4"/>
          <p:cNvSpPr>
            <a:spLocks noGrp="1" noRot="1" noChangeAspect="1" noChangeArrowheads="1" noTextEdit="1"/>
          </p:cNvSpPr>
          <p:nvPr>
            <p:ph type="sldImg" idx="2"/>
          </p:nvPr>
        </p:nvSpPr>
        <p:spPr bwMode="auto">
          <a:xfrm>
            <a:off x="1195388" y="692150"/>
            <a:ext cx="4619625" cy="3463925"/>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701040" y="4386855"/>
            <a:ext cx="5608320" cy="4156475"/>
          </a:xfrm>
          <a:prstGeom prst="rect">
            <a:avLst/>
          </a:prstGeom>
          <a:noFill/>
          <a:ln w="9525">
            <a:noFill/>
            <a:miter lim="800000"/>
            <a:headEnd/>
            <a:tailEnd/>
          </a:ln>
          <a:effectLst/>
        </p:spPr>
        <p:txBody>
          <a:bodyPr vert="horz" wrap="square" lIns="93164" tIns="46581" rIns="93164" bIns="4658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772098"/>
            <a:ext cx="3037840" cy="462367"/>
          </a:xfrm>
          <a:prstGeom prst="rect">
            <a:avLst/>
          </a:prstGeom>
          <a:noFill/>
          <a:ln w="9525">
            <a:noFill/>
            <a:miter lim="800000"/>
            <a:headEnd/>
            <a:tailEnd/>
          </a:ln>
          <a:effectLst/>
        </p:spPr>
        <p:txBody>
          <a:bodyPr vert="horz" wrap="square" lIns="93164" tIns="46581" rIns="93164" bIns="46581" numCol="1" anchor="b" anchorCtr="0" compatLnSpc="1">
            <a:prstTxWarp prst="textNoShape">
              <a:avLst/>
            </a:prstTxWarp>
          </a:bodyPr>
          <a:lstStyle>
            <a:lvl1pPr algn="l" defTabSz="931692">
              <a:defRPr sz="1200">
                <a:latin typeface="Arial" charset="0"/>
              </a:defRPr>
            </a:lvl1pPr>
          </a:lstStyle>
          <a:p>
            <a:pPr>
              <a:defRPr/>
            </a:pPr>
            <a:endParaRPr lang="en-US"/>
          </a:p>
        </p:txBody>
      </p:sp>
      <p:sp>
        <p:nvSpPr>
          <p:cNvPr id="6151" name="Rectangle 7"/>
          <p:cNvSpPr>
            <a:spLocks noGrp="1" noChangeArrowheads="1"/>
          </p:cNvSpPr>
          <p:nvPr>
            <p:ph type="sldNum" sz="quarter" idx="5"/>
          </p:nvPr>
        </p:nvSpPr>
        <p:spPr bwMode="auto">
          <a:xfrm>
            <a:off x="3970938" y="8772098"/>
            <a:ext cx="3037840" cy="462367"/>
          </a:xfrm>
          <a:prstGeom prst="rect">
            <a:avLst/>
          </a:prstGeom>
          <a:noFill/>
          <a:ln w="9525">
            <a:noFill/>
            <a:miter lim="800000"/>
            <a:headEnd/>
            <a:tailEnd/>
          </a:ln>
          <a:effectLst/>
        </p:spPr>
        <p:txBody>
          <a:bodyPr vert="horz" wrap="square" lIns="93164" tIns="46581" rIns="93164" bIns="46581" numCol="1" anchor="b" anchorCtr="0" compatLnSpc="1">
            <a:prstTxWarp prst="textNoShape">
              <a:avLst/>
            </a:prstTxWarp>
          </a:bodyPr>
          <a:lstStyle>
            <a:lvl1pPr algn="r" defTabSz="931692">
              <a:defRPr sz="1200">
                <a:latin typeface="Arial" charset="0"/>
              </a:defRPr>
            </a:lvl1pPr>
          </a:lstStyle>
          <a:p>
            <a:pPr>
              <a:defRPr/>
            </a:pPr>
            <a:fld id="{4235ECDD-4B40-4B40-8FAA-D1A4A8E49B4B}" type="slidenum">
              <a:rPr lang="en-US"/>
              <a:pPr>
                <a:defRPr/>
              </a:pPr>
              <a:t>‹#›</a:t>
            </a:fld>
            <a:endParaRPr lang="en-US"/>
          </a:p>
        </p:txBody>
      </p:sp>
    </p:spTree>
    <p:extLst>
      <p:ext uri="{BB962C8B-B14F-4D97-AF65-F5344CB8AC3E}">
        <p14:creationId xmlns:p14="http://schemas.microsoft.com/office/powerpoint/2010/main" val="19296960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988124A-F936-4FDF-B470-7110258EA81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BEC6CDB-F77B-4E07-8CD8-6A77D707087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1FDFA8D-FF0B-4107-B6B4-4ABCAE222A11}"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4D6FFBB-01EB-4F95-900D-02AEEFD431C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98AC595-7421-40CA-B8A4-7B1E136CD70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E2451D8-3864-4A1E-9E35-4BF447377CC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40B721F-2C59-4FF6-9858-7BC68F46563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06A5738-A3FE-44AB-AEEE-F0D69F272CF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8D35D80-A2B7-487F-AEC8-BE2A58865C8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4DFF01D-50F7-4613-B797-EF0F8409DCF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CD24249-244E-48EA-AAE6-1E9C236C271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66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7A8ED020-467A-4025-AFDB-90B0DAC1043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oleObject" Target="../embeddings/oleObject6.bin"/><Relationship Id="rId3" Type="http://schemas.openxmlformats.org/officeDocument/2006/relationships/image" Target="../media/image1.wmf"/><Relationship Id="rId7" Type="http://schemas.openxmlformats.org/officeDocument/2006/relationships/image" Target="../media/image3.wmf"/><Relationship Id="rId12" Type="http://schemas.openxmlformats.org/officeDocument/2006/relationships/image" Target="../media/image6.wmf"/><Relationship Id="rId2" Type="http://schemas.openxmlformats.org/officeDocument/2006/relationships/oleObject" Target="../embeddings/oleObject1.bin"/><Relationship Id="rId1" Type="http://schemas.openxmlformats.org/officeDocument/2006/relationships/slideLayout" Target="../slideLayouts/slideLayout7.xml"/><Relationship Id="rId6" Type="http://schemas.openxmlformats.org/officeDocument/2006/relationships/oleObject" Target="../embeddings/oleObject3.bin"/><Relationship Id="rId11" Type="http://schemas.openxmlformats.org/officeDocument/2006/relationships/oleObject" Target="../embeddings/oleObject5.bin"/><Relationship Id="rId5" Type="http://schemas.openxmlformats.org/officeDocument/2006/relationships/image" Target="../media/image2.wmf"/><Relationship Id="rId10" Type="http://schemas.openxmlformats.org/officeDocument/2006/relationships/image" Target="../media/image5.jpeg"/><Relationship Id="rId4" Type="http://schemas.openxmlformats.org/officeDocument/2006/relationships/oleObject" Target="../embeddings/oleObject2.bin"/><Relationship Id="rId9" Type="http://schemas.openxmlformats.org/officeDocument/2006/relationships/image" Target="../media/image4.wmf"/><Relationship Id="rId14" Type="http://schemas.openxmlformats.org/officeDocument/2006/relationships/image" Target="../media/image7.wmf"/></Relationships>
</file>

<file path=ppt/slides/_rels/slide2.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image" Target="../media/image9.jpeg"/><Relationship Id="rId7" Type="http://schemas.openxmlformats.org/officeDocument/2006/relationships/oleObject" Target="../embeddings/oleObject8.bin"/><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1.wmf"/><Relationship Id="rId5" Type="http://schemas.openxmlformats.org/officeDocument/2006/relationships/oleObject" Target="../embeddings/oleObject7.bin"/><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image" Target="../media/image13.wmf"/><Relationship Id="rId7" Type="http://schemas.openxmlformats.org/officeDocument/2006/relationships/oleObject" Target="../embeddings/oleObject11.bin"/><Relationship Id="rId2" Type="http://schemas.openxmlformats.org/officeDocument/2006/relationships/oleObject" Target="../embeddings/oleObject9.bin"/><Relationship Id="rId1" Type="http://schemas.openxmlformats.org/officeDocument/2006/relationships/slideLayout" Target="../slideLayouts/slideLayout7.xml"/><Relationship Id="rId6" Type="http://schemas.openxmlformats.org/officeDocument/2006/relationships/image" Target="../media/image15.wmf"/><Relationship Id="rId5" Type="http://schemas.openxmlformats.org/officeDocument/2006/relationships/oleObject" Target="../embeddings/oleObject10.bin"/><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5.bin"/><Relationship Id="rId3" Type="http://schemas.openxmlformats.org/officeDocument/2006/relationships/image" Target="../media/image17.wmf"/><Relationship Id="rId7" Type="http://schemas.openxmlformats.org/officeDocument/2006/relationships/image" Target="../media/image19.wmf"/><Relationship Id="rId2" Type="http://schemas.openxmlformats.org/officeDocument/2006/relationships/oleObject" Target="../embeddings/oleObject12.bin"/><Relationship Id="rId1" Type="http://schemas.openxmlformats.org/officeDocument/2006/relationships/slideLayout" Target="../slideLayouts/slideLayout7.xml"/><Relationship Id="rId6" Type="http://schemas.openxmlformats.org/officeDocument/2006/relationships/oleObject" Target="../embeddings/oleObject14.bin"/><Relationship Id="rId5" Type="http://schemas.openxmlformats.org/officeDocument/2006/relationships/image" Target="../media/image18.wmf"/><Relationship Id="rId4" Type="http://schemas.openxmlformats.org/officeDocument/2006/relationships/oleObject" Target="../embeddings/oleObject13.bin"/><Relationship Id="rId9" Type="http://schemas.openxmlformats.org/officeDocument/2006/relationships/image" Target="../media/image20.wmf"/></Relationships>
</file>

<file path=ppt/slides/_rels/slide6.xml.rels><?xml version="1.0" encoding="UTF-8" standalone="yes"?>
<Relationships xmlns="http://schemas.openxmlformats.org/package/2006/relationships"><Relationship Id="rId3" Type="http://schemas.openxmlformats.org/officeDocument/2006/relationships/image" Target="../media/image21.wmf"/><Relationship Id="rId7" Type="http://schemas.openxmlformats.org/officeDocument/2006/relationships/image" Target="../media/image23.wmf"/><Relationship Id="rId2" Type="http://schemas.openxmlformats.org/officeDocument/2006/relationships/oleObject" Target="../embeddings/oleObject16.bin"/><Relationship Id="rId1" Type="http://schemas.openxmlformats.org/officeDocument/2006/relationships/slideLayout" Target="../slideLayouts/slideLayout7.xml"/><Relationship Id="rId6" Type="http://schemas.openxmlformats.org/officeDocument/2006/relationships/oleObject" Target="../embeddings/oleObject18.bin"/><Relationship Id="rId5" Type="http://schemas.openxmlformats.org/officeDocument/2006/relationships/image" Target="../media/image22.wmf"/><Relationship Id="rId4" Type="http://schemas.openxmlformats.org/officeDocument/2006/relationships/oleObject" Target="../embeddings/oleObject17.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oleObject" Target="../embeddings/oleObject19.bin"/><Relationship Id="rId1" Type="http://schemas.openxmlformats.org/officeDocument/2006/relationships/slideLayout" Target="../slideLayouts/slideLayout7.xml"/><Relationship Id="rId5" Type="http://schemas.openxmlformats.org/officeDocument/2006/relationships/image" Target="../media/image25.wmf"/><Relationship Id="rId4" Type="http://schemas.openxmlformats.org/officeDocument/2006/relationships/oleObject" Target="../embeddings/oleObject20.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image" Target="../media/image29.wmf"/><Relationship Id="rId7" Type="http://schemas.openxmlformats.org/officeDocument/2006/relationships/image" Target="../media/image31.wmf"/><Relationship Id="rId2" Type="http://schemas.openxmlformats.org/officeDocument/2006/relationships/oleObject" Target="../embeddings/oleObject21.bin"/><Relationship Id="rId1" Type="http://schemas.openxmlformats.org/officeDocument/2006/relationships/slideLayout" Target="../slideLayouts/slideLayout7.xml"/><Relationship Id="rId6" Type="http://schemas.openxmlformats.org/officeDocument/2006/relationships/oleObject" Target="../embeddings/oleObject23.bin"/><Relationship Id="rId5" Type="http://schemas.openxmlformats.org/officeDocument/2006/relationships/image" Target="../media/image30.wmf"/><Relationship Id="rId4" Type="http://schemas.openxmlformats.org/officeDocument/2006/relationships/oleObject" Target="../embeddings/oleObject22.bin"/><Relationship Id="rId9" Type="http://schemas.openxmlformats.org/officeDocument/2006/relationships/image" Target="../media/image32.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1</a:t>
            </a:fld>
            <a:endParaRPr lang="en-US" dirty="0"/>
          </a:p>
        </p:txBody>
      </p:sp>
      <p:sp>
        <p:nvSpPr>
          <p:cNvPr id="27651" name="Rectangle 4"/>
          <p:cNvSpPr>
            <a:spLocks noChangeArrowheads="1"/>
          </p:cNvSpPr>
          <p:nvPr/>
        </p:nvSpPr>
        <p:spPr bwMode="auto">
          <a:xfrm>
            <a:off x="304798" y="1384302"/>
            <a:ext cx="8382002" cy="2769989"/>
          </a:xfrm>
          <a:prstGeom prst="rect">
            <a:avLst/>
          </a:prstGeom>
          <a:noFill/>
          <a:ln w="9525">
            <a:noFill/>
            <a:miter lim="800000"/>
            <a:headEnd/>
            <a:tailEnd/>
          </a:ln>
        </p:spPr>
        <p:txBody>
          <a:bodyPr wrap="square">
            <a:spAutoFit/>
          </a:bodyPr>
          <a:lstStyle/>
          <a:p>
            <a:pPr algn="l">
              <a:spcAft>
                <a:spcPts val="600"/>
              </a:spcAft>
            </a:pPr>
            <a:r>
              <a:rPr lang="en-US" b="1" u="sng" dirty="0">
                <a:solidFill>
                  <a:srgbClr val="800080"/>
                </a:solidFill>
              </a:rPr>
              <a:t>Review: potential energy</a:t>
            </a:r>
          </a:p>
          <a:p>
            <a:pPr algn="l">
              <a:spcAft>
                <a:spcPts val="1200"/>
              </a:spcAft>
            </a:pPr>
            <a:r>
              <a:rPr lang="en-US" altLang="en-US" dirty="0">
                <a:solidFill>
                  <a:srgbClr val="0000FF"/>
                </a:solidFill>
              </a:rPr>
              <a:t>Work </a:t>
            </a:r>
            <a:r>
              <a:rPr lang="en-US" altLang="en-US" dirty="0"/>
              <a:t>done by a force:</a:t>
            </a:r>
          </a:p>
          <a:p>
            <a:pPr algn="l">
              <a:spcAft>
                <a:spcPts val="600"/>
              </a:spcAft>
            </a:pPr>
            <a:r>
              <a:rPr lang="en-US" altLang="en-US" dirty="0">
                <a:solidFill>
                  <a:srgbClr val="0000FF"/>
                </a:solidFill>
              </a:rPr>
              <a:t>Work-kinetic energy principle:</a:t>
            </a:r>
            <a:r>
              <a:rPr lang="en-US" altLang="en-US" dirty="0"/>
              <a:t> total work </a:t>
            </a:r>
            <a:r>
              <a:rPr lang="en-US" altLang="en-US" dirty="0">
                <a:solidFill>
                  <a:srgbClr val="0000FF"/>
                </a:solidFill>
              </a:rPr>
              <a:t> </a:t>
            </a:r>
          </a:p>
          <a:p>
            <a:pPr algn="l">
              <a:spcAft>
                <a:spcPts val="600"/>
              </a:spcAft>
            </a:pPr>
            <a:r>
              <a:rPr lang="en-US" altLang="en-US" dirty="0">
                <a:solidFill>
                  <a:srgbClr val="0000FF"/>
                </a:solidFill>
              </a:rPr>
              <a:t>Conservative force </a:t>
            </a:r>
            <a:r>
              <a:rPr lang="en-US" altLang="en-US" dirty="0"/>
              <a:t>is defined as a force whose work only depends on the two end points of the path. For a conservative force, a </a:t>
            </a:r>
            <a:r>
              <a:rPr lang="en-US" altLang="en-US" dirty="0">
                <a:solidFill>
                  <a:srgbClr val="0000FF"/>
                </a:solidFill>
              </a:rPr>
              <a:t>potential energy </a:t>
            </a:r>
            <a:r>
              <a:rPr lang="en-US" altLang="en-US" dirty="0"/>
              <a:t>can be defined to a point, so that </a:t>
            </a:r>
            <a:r>
              <a:rPr lang="en-US" altLang="en-US" u="sng" dirty="0"/>
              <a:t>the </a:t>
            </a:r>
            <a:r>
              <a:rPr lang="en-US" altLang="en-US" u="sng" dirty="0">
                <a:solidFill>
                  <a:srgbClr val="0000FF"/>
                </a:solidFill>
              </a:rPr>
              <a:t>change in potential energy </a:t>
            </a:r>
            <a:r>
              <a:rPr lang="en-US" altLang="en-US" u="sng" dirty="0"/>
              <a:t>is the </a:t>
            </a:r>
            <a:r>
              <a:rPr lang="en-US" altLang="en-US" u="sng" dirty="0">
                <a:solidFill>
                  <a:srgbClr val="0000FF"/>
                </a:solidFill>
              </a:rPr>
              <a:t>negative of the work done by the conservative force</a:t>
            </a:r>
            <a:r>
              <a:rPr lang="en-US" altLang="en-US" u="sng" dirty="0"/>
              <a:t>. </a:t>
            </a:r>
            <a:r>
              <a:rPr lang="en-US" altLang="en-US" dirty="0"/>
              <a:t>You can easily remember this by thinking about the gravitational potential energy.</a:t>
            </a:r>
          </a:p>
          <a:p>
            <a:pPr algn="l">
              <a:spcAft>
                <a:spcPts val="600"/>
              </a:spcAft>
            </a:pPr>
            <a:endParaRPr lang="en-US" altLang="en-US" dirty="0"/>
          </a:p>
        </p:txBody>
      </p:sp>
      <p:sp>
        <p:nvSpPr>
          <p:cNvPr id="8" name="Rectangle 7"/>
          <p:cNvSpPr/>
          <p:nvPr/>
        </p:nvSpPr>
        <p:spPr>
          <a:xfrm>
            <a:off x="304799" y="228005"/>
            <a:ext cx="8215334" cy="1231106"/>
          </a:xfrm>
          <a:prstGeom prst="rect">
            <a:avLst/>
          </a:prstGeom>
        </p:spPr>
        <p:txBody>
          <a:bodyPr wrap="square">
            <a:spAutoFit/>
          </a:bodyPr>
          <a:lstStyle/>
          <a:p>
            <a:pPr>
              <a:spcAft>
                <a:spcPts val="600"/>
              </a:spcAft>
            </a:pPr>
            <a:r>
              <a:rPr lang="en-US" sz="2400" b="1" u="sng" dirty="0">
                <a:solidFill>
                  <a:srgbClr val="990000"/>
                </a:solidFill>
                <a:latin typeface="Arial" charset="0"/>
                <a:ea typeface="Arial Unicode MS" pitchFamily="34" charset="-128"/>
              </a:rPr>
              <a:t>Chapter 23 Electric Potential</a:t>
            </a:r>
          </a:p>
          <a:p>
            <a:pPr algn="l">
              <a:spcAft>
                <a:spcPts val="600"/>
              </a:spcAft>
            </a:pPr>
            <a:r>
              <a:rPr lang="en-US" sz="2000" b="1" u="sng" dirty="0">
                <a:solidFill>
                  <a:srgbClr val="660066"/>
                </a:solidFill>
                <a:latin typeface="Arial" charset="0"/>
              </a:rPr>
              <a:t>September 11 Electric Potential Energy</a:t>
            </a:r>
          </a:p>
          <a:p>
            <a:pPr algn="l">
              <a:spcAft>
                <a:spcPts val="600"/>
              </a:spcAft>
            </a:pPr>
            <a:r>
              <a:rPr lang="en-US" b="1" u="sng" dirty="0">
                <a:solidFill>
                  <a:srgbClr val="800080"/>
                </a:solidFill>
                <a:latin typeface="+mn-lt"/>
              </a:rPr>
              <a:t>23.1 </a:t>
            </a:r>
            <a:r>
              <a:rPr lang="en-US" b="1" u="sng" dirty="0">
                <a:solidFill>
                  <a:srgbClr val="800080"/>
                </a:solidFill>
                <a:latin typeface="Arial" charset="0"/>
              </a:rPr>
              <a:t>Electric Potential Energy</a:t>
            </a:r>
            <a:endParaRPr lang="en-US" b="1" u="sng" dirty="0">
              <a:solidFill>
                <a:srgbClr val="800080"/>
              </a:solidFill>
              <a:latin typeface="+mn-lt"/>
            </a:endParaRPr>
          </a:p>
        </p:txBody>
      </p:sp>
      <p:graphicFrame>
        <p:nvGraphicFramePr>
          <p:cNvPr id="17" name="Object 16"/>
          <p:cNvGraphicFramePr>
            <a:graphicFrameLocks noChangeAspect="1"/>
          </p:cNvGraphicFramePr>
          <p:nvPr>
            <p:extLst>
              <p:ext uri="{D42A27DB-BD31-4B8C-83A1-F6EECF244321}">
                <p14:modId xmlns:p14="http://schemas.microsoft.com/office/powerpoint/2010/main" val="2388606364"/>
              </p:ext>
            </p:extLst>
          </p:nvPr>
        </p:nvGraphicFramePr>
        <p:xfrm>
          <a:off x="2489609" y="1656368"/>
          <a:ext cx="2833688" cy="520700"/>
        </p:xfrm>
        <a:graphic>
          <a:graphicData uri="http://schemas.openxmlformats.org/presentationml/2006/ole">
            <mc:AlternateContent xmlns:mc="http://schemas.openxmlformats.org/markup-compatibility/2006">
              <mc:Choice xmlns:v="urn:schemas-microsoft-com:vml" Requires="v">
                <p:oleObj name="Equation" r:id="rId2" imgW="1803240" imgH="330120" progId="Equation.DSMT4">
                  <p:embed/>
                </p:oleObj>
              </mc:Choice>
              <mc:Fallback>
                <p:oleObj name="Equation" r:id="rId2" imgW="1803240" imgH="330120" progId="Equation.DSMT4">
                  <p:embed/>
                  <p:pic>
                    <p:nvPicPr>
                      <p:cNvPr id="12" name="Object 11"/>
                      <p:cNvPicPr/>
                      <p:nvPr/>
                    </p:nvPicPr>
                    <p:blipFill>
                      <a:blip r:embed="rId3"/>
                      <a:stretch>
                        <a:fillRect/>
                      </a:stretch>
                    </p:blipFill>
                    <p:spPr>
                      <a:xfrm>
                        <a:off x="2489609" y="1656368"/>
                        <a:ext cx="2833688" cy="520700"/>
                      </a:xfrm>
                      <a:prstGeom prst="rect">
                        <a:avLst/>
                      </a:prstGeom>
                    </p:spPr>
                  </p:pic>
                </p:oleObj>
              </mc:Fallback>
            </mc:AlternateContent>
          </a:graphicData>
        </a:graphic>
      </p:graphicFrame>
      <p:sp>
        <p:nvSpPr>
          <p:cNvPr id="23" name="Rectangle 4"/>
          <p:cNvSpPr>
            <a:spLocks noChangeArrowheads="1"/>
          </p:cNvSpPr>
          <p:nvPr/>
        </p:nvSpPr>
        <p:spPr bwMode="auto">
          <a:xfrm>
            <a:off x="304797" y="4757821"/>
            <a:ext cx="4748213" cy="1661993"/>
          </a:xfrm>
          <a:prstGeom prst="rect">
            <a:avLst/>
          </a:prstGeom>
          <a:noFill/>
          <a:ln w="9525">
            <a:noFill/>
            <a:miter lim="800000"/>
            <a:headEnd/>
            <a:tailEnd/>
          </a:ln>
        </p:spPr>
        <p:txBody>
          <a:bodyPr wrap="square">
            <a:spAutoFit/>
          </a:bodyPr>
          <a:lstStyle/>
          <a:p>
            <a:pPr algn="l">
              <a:spcAft>
                <a:spcPts val="1200"/>
              </a:spcAft>
            </a:pPr>
            <a:r>
              <a:rPr lang="en-US" b="1" u="sng" dirty="0">
                <a:solidFill>
                  <a:srgbClr val="800080"/>
                </a:solidFill>
              </a:rPr>
              <a:t>Electric potential energy in a uniform field:</a:t>
            </a:r>
          </a:p>
          <a:p>
            <a:pPr algn="l">
              <a:spcAft>
                <a:spcPts val="1200"/>
              </a:spcAft>
            </a:pPr>
            <a:r>
              <a:rPr lang="en-US" altLang="en-US" dirty="0"/>
              <a:t>Work done on a charge </a:t>
            </a:r>
            <a:r>
              <a:rPr lang="en-US" altLang="en-US" i="1" dirty="0"/>
              <a:t>q</a:t>
            </a:r>
            <a:r>
              <a:rPr lang="en-US" altLang="en-US" baseline="-25000" dirty="0"/>
              <a:t>0</a:t>
            </a:r>
            <a:r>
              <a:rPr lang="en-US" altLang="en-US" dirty="0"/>
              <a:t>:</a:t>
            </a:r>
          </a:p>
          <a:p>
            <a:pPr algn="l">
              <a:spcAft>
                <a:spcPts val="1200"/>
              </a:spcAft>
            </a:pPr>
            <a:r>
              <a:rPr lang="en-US" altLang="en-US" dirty="0"/>
              <a:t>Therefore,</a:t>
            </a:r>
          </a:p>
          <a:p>
            <a:pPr algn="l">
              <a:spcAft>
                <a:spcPts val="1200"/>
              </a:spcAft>
            </a:pPr>
            <a:r>
              <a:rPr lang="en-US" altLang="en-US" dirty="0"/>
              <a:t>It applies to both positive and negative charges.</a:t>
            </a:r>
            <a:endParaRPr lang="en-US" b="1" u="sng" dirty="0">
              <a:solidFill>
                <a:srgbClr val="800080"/>
              </a:solidFill>
            </a:endParaRPr>
          </a:p>
        </p:txBody>
      </p:sp>
      <p:graphicFrame>
        <p:nvGraphicFramePr>
          <p:cNvPr id="15" name="Object 14"/>
          <p:cNvGraphicFramePr>
            <a:graphicFrameLocks noChangeAspect="1"/>
          </p:cNvGraphicFramePr>
          <p:nvPr>
            <p:extLst>
              <p:ext uri="{D42A27DB-BD31-4B8C-83A1-F6EECF244321}">
                <p14:modId xmlns:p14="http://schemas.microsoft.com/office/powerpoint/2010/main" val="1350832165"/>
              </p:ext>
            </p:extLst>
          </p:nvPr>
        </p:nvGraphicFramePr>
        <p:xfrm>
          <a:off x="346865" y="3679502"/>
          <a:ext cx="4748213" cy="360362"/>
        </p:xfrm>
        <a:graphic>
          <a:graphicData uri="http://schemas.openxmlformats.org/presentationml/2006/ole">
            <mc:AlternateContent xmlns:mc="http://schemas.openxmlformats.org/markup-compatibility/2006">
              <mc:Choice xmlns:v="urn:schemas-microsoft-com:vml" Requires="v">
                <p:oleObj name="Equation" r:id="rId4" imgW="3022560" imgH="228600" progId="Equation.DSMT4">
                  <p:embed/>
                </p:oleObj>
              </mc:Choice>
              <mc:Fallback>
                <p:oleObj name="Equation" r:id="rId4" imgW="3022560" imgH="228600" progId="Equation.DSMT4">
                  <p:embed/>
                  <p:pic>
                    <p:nvPicPr>
                      <p:cNvPr id="17" name="Object 16"/>
                      <p:cNvPicPr/>
                      <p:nvPr/>
                    </p:nvPicPr>
                    <p:blipFill>
                      <a:blip r:embed="rId5"/>
                      <a:stretch>
                        <a:fillRect/>
                      </a:stretch>
                    </p:blipFill>
                    <p:spPr>
                      <a:xfrm>
                        <a:off x="346865" y="3679502"/>
                        <a:ext cx="4748213" cy="360362"/>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1067435855"/>
              </p:ext>
            </p:extLst>
          </p:nvPr>
        </p:nvGraphicFramePr>
        <p:xfrm>
          <a:off x="4258564" y="2177068"/>
          <a:ext cx="1536700" cy="360362"/>
        </p:xfrm>
        <a:graphic>
          <a:graphicData uri="http://schemas.openxmlformats.org/presentationml/2006/ole">
            <mc:AlternateContent xmlns:mc="http://schemas.openxmlformats.org/markup-compatibility/2006">
              <mc:Choice xmlns:v="urn:schemas-microsoft-com:vml" Requires="v">
                <p:oleObj name="Equation" r:id="rId6" imgW="977760" imgH="228600" progId="Equation.DSMT4">
                  <p:embed/>
                </p:oleObj>
              </mc:Choice>
              <mc:Fallback>
                <p:oleObj name="Equation" r:id="rId6" imgW="977760" imgH="228600" progId="Equation.DSMT4">
                  <p:embed/>
                  <p:pic>
                    <p:nvPicPr>
                      <p:cNvPr id="17" name="Object 16"/>
                      <p:cNvPicPr/>
                      <p:nvPr/>
                    </p:nvPicPr>
                    <p:blipFill>
                      <a:blip r:embed="rId7"/>
                      <a:stretch>
                        <a:fillRect/>
                      </a:stretch>
                    </p:blipFill>
                    <p:spPr>
                      <a:xfrm>
                        <a:off x="4258564" y="2177068"/>
                        <a:ext cx="1536700" cy="360362"/>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1713805404"/>
              </p:ext>
            </p:extLst>
          </p:nvPr>
        </p:nvGraphicFramePr>
        <p:xfrm>
          <a:off x="3720465" y="4376457"/>
          <a:ext cx="1876425" cy="360363"/>
        </p:xfrm>
        <a:graphic>
          <a:graphicData uri="http://schemas.openxmlformats.org/presentationml/2006/ole">
            <mc:AlternateContent xmlns:mc="http://schemas.openxmlformats.org/markup-compatibility/2006">
              <mc:Choice xmlns:v="urn:schemas-microsoft-com:vml" Requires="v">
                <p:oleObj name="Equation" r:id="rId8" imgW="1193760" imgH="228600" progId="Equation.DSMT4">
                  <p:embed/>
                </p:oleObj>
              </mc:Choice>
              <mc:Fallback>
                <p:oleObj name="Equation" r:id="rId8" imgW="1193760" imgH="228600" progId="Equation.DSMT4">
                  <p:embed/>
                  <p:pic>
                    <p:nvPicPr>
                      <p:cNvPr id="15" name="Object 14"/>
                      <p:cNvPicPr/>
                      <p:nvPr/>
                    </p:nvPicPr>
                    <p:blipFill>
                      <a:blip r:embed="rId9"/>
                      <a:stretch>
                        <a:fillRect/>
                      </a:stretch>
                    </p:blipFill>
                    <p:spPr>
                      <a:xfrm>
                        <a:off x="3720465" y="4376457"/>
                        <a:ext cx="1876425" cy="360363"/>
                      </a:xfrm>
                      <a:prstGeom prst="rect">
                        <a:avLst/>
                      </a:prstGeom>
                    </p:spPr>
                  </p:pic>
                </p:oleObj>
              </mc:Fallback>
            </mc:AlternateContent>
          </a:graphicData>
        </a:graphic>
      </p:graphicFrame>
      <p:pic>
        <p:nvPicPr>
          <p:cNvPr id="26" name="Picture 25" descr="23_03_FigureA.jp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104540" y="3764230"/>
            <a:ext cx="2214226" cy="2904625"/>
          </a:xfrm>
          <a:prstGeom prst="rect">
            <a:avLst/>
          </a:prstGeom>
        </p:spPr>
      </p:pic>
      <p:sp>
        <p:nvSpPr>
          <p:cNvPr id="2" name="Rectangle 1"/>
          <p:cNvSpPr/>
          <p:nvPr/>
        </p:nvSpPr>
        <p:spPr>
          <a:xfrm>
            <a:off x="304797" y="4078995"/>
            <a:ext cx="3819334" cy="646331"/>
          </a:xfrm>
          <a:prstGeom prst="rect">
            <a:avLst/>
          </a:prstGeom>
        </p:spPr>
        <p:txBody>
          <a:bodyPr wrap="square">
            <a:spAutoFit/>
          </a:bodyPr>
          <a:lstStyle/>
          <a:p>
            <a:pPr algn="l">
              <a:spcAft>
                <a:spcPts val="600"/>
              </a:spcAft>
            </a:pPr>
            <a:r>
              <a:rPr lang="en-US" altLang="en-US" b="1" dirty="0">
                <a:solidFill>
                  <a:srgbClr val="0000FF"/>
                </a:solidFill>
              </a:rPr>
              <a:t>Conservation of mechanical energy</a:t>
            </a:r>
            <a:r>
              <a:rPr lang="en-US" altLang="en-US" dirty="0"/>
              <a:t>: If only conservative forces do work, </a:t>
            </a:r>
          </a:p>
        </p:txBody>
      </p:sp>
      <p:graphicFrame>
        <p:nvGraphicFramePr>
          <p:cNvPr id="27" name="Object 26"/>
          <p:cNvGraphicFramePr>
            <a:graphicFrameLocks noChangeAspect="1"/>
          </p:cNvGraphicFramePr>
          <p:nvPr>
            <p:extLst>
              <p:ext uri="{D42A27DB-BD31-4B8C-83A1-F6EECF244321}">
                <p14:modId xmlns:p14="http://schemas.microsoft.com/office/powerpoint/2010/main" val="2473379269"/>
              </p:ext>
            </p:extLst>
          </p:nvPr>
        </p:nvGraphicFramePr>
        <p:xfrm>
          <a:off x="2855102" y="5228454"/>
          <a:ext cx="2995613" cy="360363"/>
        </p:xfrm>
        <a:graphic>
          <a:graphicData uri="http://schemas.openxmlformats.org/presentationml/2006/ole">
            <mc:AlternateContent xmlns:mc="http://schemas.openxmlformats.org/markup-compatibility/2006">
              <mc:Choice xmlns:v="urn:schemas-microsoft-com:vml" Requires="v">
                <p:oleObj name="Equation" r:id="rId11" imgW="1904760" imgH="228600" progId="Equation.DSMT4">
                  <p:embed/>
                </p:oleObj>
              </mc:Choice>
              <mc:Fallback>
                <p:oleObj name="Equation" r:id="rId11" imgW="1904760" imgH="228600" progId="Equation.DSMT4">
                  <p:embed/>
                  <p:pic>
                    <p:nvPicPr>
                      <p:cNvPr id="25" name="Object 24"/>
                      <p:cNvPicPr/>
                      <p:nvPr/>
                    </p:nvPicPr>
                    <p:blipFill>
                      <a:blip r:embed="rId12"/>
                      <a:stretch>
                        <a:fillRect/>
                      </a:stretch>
                    </p:blipFill>
                    <p:spPr>
                      <a:xfrm>
                        <a:off x="2855102" y="5228454"/>
                        <a:ext cx="2995613" cy="360363"/>
                      </a:xfrm>
                      <a:prstGeom prst="rect">
                        <a:avLst/>
                      </a:prstGeom>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1330715451"/>
              </p:ext>
            </p:extLst>
          </p:nvPr>
        </p:nvGraphicFramePr>
        <p:xfrm>
          <a:off x="1470434" y="5656725"/>
          <a:ext cx="1019175" cy="358775"/>
        </p:xfrm>
        <a:graphic>
          <a:graphicData uri="http://schemas.openxmlformats.org/presentationml/2006/ole">
            <mc:AlternateContent xmlns:mc="http://schemas.openxmlformats.org/markup-compatibility/2006">
              <mc:Choice xmlns:v="urn:schemas-microsoft-com:vml" Requires="v">
                <p:oleObj name="Equation" r:id="rId13" imgW="647640" imgH="228600" progId="Equation.DSMT4">
                  <p:embed/>
                </p:oleObj>
              </mc:Choice>
              <mc:Fallback>
                <p:oleObj name="Equation" r:id="rId13" imgW="647640" imgH="228600" progId="Equation.DSMT4">
                  <p:embed/>
                  <p:pic>
                    <p:nvPicPr>
                      <p:cNvPr id="27" name="Object 26"/>
                      <p:cNvPicPr/>
                      <p:nvPr/>
                    </p:nvPicPr>
                    <p:blipFill>
                      <a:blip r:embed="rId14"/>
                      <a:stretch>
                        <a:fillRect/>
                      </a:stretch>
                    </p:blipFill>
                    <p:spPr>
                      <a:xfrm>
                        <a:off x="1470434" y="5656725"/>
                        <a:ext cx="1019175" cy="358775"/>
                      </a:xfrm>
                      <a:prstGeom prst="rect">
                        <a:avLst/>
                      </a:prstGeom>
                      <a:solidFill>
                        <a:srgbClr val="FFFFCC"/>
                      </a:solidFill>
                      <a:ln w="15875">
                        <a:solidFill>
                          <a:srgbClr val="0000FF"/>
                        </a:solidFill>
                      </a:ln>
                    </p:spPr>
                  </p:pic>
                </p:oleObj>
              </mc:Fallback>
            </mc:AlternateContent>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23_07_FigureA.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36902" y="3836916"/>
            <a:ext cx="2255305" cy="2372114"/>
          </a:xfrm>
          <a:prstGeom prst="rect">
            <a:avLst/>
          </a:prstGeom>
        </p:spPr>
      </p:pic>
      <p:pic>
        <p:nvPicPr>
          <p:cNvPr id="11" name="Picture 10" descr="23_07_FigureB.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67004" y="3836916"/>
            <a:ext cx="2239581" cy="2372114"/>
          </a:xfrm>
          <a:prstGeom prst="rect">
            <a:avLst/>
          </a:prstGeom>
        </p:spPr>
      </p:pic>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2</a:t>
            </a:fld>
            <a:endParaRPr lang="en-US"/>
          </a:p>
        </p:txBody>
      </p:sp>
      <p:sp>
        <p:nvSpPr>
          <p:cNvPr id="3" name="Rectangle 4"/>
          <p:cNvSpPr>
            <a:spLocks noChangeArrowheads="1"/>
          </p:cNvSpPr>
          <p:nvPr/>
        </p:nvSpPr>
        <p:spPr bwMode="auto">
          <a:xfrm>
            <a:off x="432813" y="231541"/>
            <a:ext cx="4898139" cy="723275"/>
          </a:xfrm>
          <a:prstGeom prst="rect">
            <a:avLst/>
          </a:prstGeom>
          <a:noFill/>
          <a:ln w="9525">
            <a:noFill/>
            <a:miter lim="800000"/>
            <a:headEnd/>
            <a:tailEnd/>
          </a:ln>
        </p:spPr>
        <p:txBody>
          <a:bodyPr wrap="square">
            <a:spAutoFit/>
          </a:bodyPr>
          <a:lstStyle/>
          <a:p>
            <a:pPr algn="l">
              <a:spcAft>
                <a:spcPts val="600"/>
              </a:spcAft>
            </a:pPr>
            <a:r>
              <a:rPr lang="en-US" b="1" u="sng" dirty="0">
                <a:solidFill>
                  <a:srgbClr val="800080"/>
                </a:solidFill>
              </a:rPr>
              <a:t>Electric potential energy of two point charges:</a:t>
            </a:r>
          </a:p>
          <a:p>
            <a:pPr algn="l">
              <a:spcAft>
                <a:spcPts val="1200"/>
              </a:spcAft>
            </a:pPr>
            <a:r>
              <a:rPr lang="en-US" altLang="en-US" dirty="0"/>
              <a:t>Work done on a charge </a:t>
            </a:r>
            <a:r>
              <a:rPr lang="en-US" altLang="en-US" i="1" dirty="0"/>
              <a:t>q</a:t>
            </a:r>
            <a:r>
              <a:rPr lang="en-US" altLang="en-US" baseline="-25000" dirty="0"/>
              <a:t>0</a:t>
            </a:r>
            <a:r>
              <a:rPr lang="en-US" altLang="en-US" dirty="0"/>
              <a:t>:</a:t>
            </a:r>
            <a:endParaRPr lang="en-US" b="1" u="sng" dirty="0">
              <a:solidFill>
                <a:srgbClr val="800080"/>
              </a:solidFill>
            </a:endParaRPr>
          </a:p>
        </p:txBody>
      </p:sp>
      <p:pic>
        <p:nvPicPr>
          <p:cNvPr id="4" name="Picture 3" descr="23_06_Figure.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13640" y="271744"/>
            <a:ext cx="2773160" cy="3063240"/>
          </a:xfrm>
          <a:prstGeom prst="rect">
            <a:avLst/>
          </a:prstGeom>
        </p:spPr>
      </p:pic>
      <p:graphicFrame>
        <p:nvGraphicFramePr>
          <p:cNvPr id="5" name="Object 4"/>
          <p:cNvGraphicFramePr>
            <a:graphicFrameLocks noChangeAspect="1"/>
          </p:cNvGraphicFramePr>
          <p:nvPr>
            <p:extLst>
              <p:ext uri="{D42A27DB-BD31-4B8C-83A1-F6EECF244321}">
                <p14:modId xmlns:p14="http://schemas.microsoft.com/office/powerpoint/2010/main" val="3007085012"/>
              </p:ext>
            </p:extLst>
          </p:nvPr>
        </p:nvGraphicFramePr>
        <p:xfrm>
          <a:off x="537144" y="976896"/>
          <a:ext cx="4689476" cy="1441450"/>
        </p:xfrm>
        <a:graphic>
          <a:graphicData uri="http://schemas.openxmlformats.org/presentationml/2006/ole">
            <mc:AlternateContent xmlns:mc="http://schemas.openxmlformats.org/markup-compatibility/2006">
              <mc:Choice xmlns:v="urn:schemas-microsoft-com:vml" Requires="v">
                <p:oleObj name="Equation" r:id="rId5" imgW="2984400" imgH="914400" progId="Equation.DSMT4">
                  <p:embed/>
                </p:oleObj>
              </mc:Choice>
              <mc:Fallback>
                <p:oleObj name="Equation" r:id="rId5" imgW="2984400" imgH="914400" progId="Equation.DSMT4">
                  <p:embed/>
                  <p:pic>
                    <p:nvPicPr>
                      <p:cNvPr id="17" name="Object 16"/>
                      <p:cNvPicPr/>
                      <p:nvPr/>
                    </p:nvPicPr>
                    <p:blipFill>
                      <a:blip r:embed="rId6"/>
                      <a:stretch>
                        <a:fillRect/>
                      </a:stretch>
                    </p:blipFill>
                    <p:spPr>
                      <a:xfrm>
                        <a:off x="537144" y="976896"/>
                        <a:ext cx="4689476" cy="1441450"/>
                      </a:xfrm>
                      <a:prstGeom prst="rect">
                        <a:avLst/>
                      </a:prstGeom>
                    </p:spPr>
                  </p:pic>
                </p:oleObj>
              </mc:Fallback>
            </mc:AlternateContent>
          </a:graphicData>
        </a:graphic>
      </p:graphicFrame>
      <p:sp>
        <p:nvSpPr>
          <p:cNvPr id="6" name="Rectangle 5"/>
          <p:cNvSpPr/>
          <p:nvPr/>
        </p:nvSpPr>
        <p:spPr>
          <a:xfrm>
            <a:off x="432812" y="2454922"/>
            <a:ext cx="5282188" cy="861774"/>
          </a:xfrm>
          <a:prstGeom prst="rect">
            <a:avLst/>
          </a:prstGeom>
        </p:spPr>
        <p:txBody>
          <a:bodyPr wrap="square">
            <a:spAutoFit/>
          </a:bodyPr>
          <a:lstStyle/>
          <a:p>
            <a:pPr algn="l"/>
            <a:r>
              <a:rPr lang="en-US" dirty="0">
                <a:solidFill>
                  <a:srgbClr val="0000FF"/>
                </a:solidFill>
              </a:rPr>
              <a:t>Electric potential energy of two point charges </a:t>
            </a:r>
            <a:r>
              <a:rPr lang="en-US" dirty="0"/>
              <a:t>is</a:t>
            </a:r>
          </a:p>
          <a:p>
            <a:pPr algn="l"/>
            <a:endParaRPr lang="en-US" sz="1400" dirty="0"/>
          </a:p>
          <a:p>
            <a:pPr algn="l"/>
            <a:r>
              <a:rPr lang="en-US" dirty="0"/>
              <a:t>therefore given by</a:t>
            </a:r>
          </a:p>
        </p:txBody>
      </p:sp>
      <p:graphicFrame>
        <p:nvGraphicFramePr>
          <p:cNvPr id="7" name="Object 6"/>
          <p:cNvGraphicFramePr>
            <a:graphicFrameLocks noChangeAspect="1"/>
          </p:cNvGraphicFramePr>
          <p:nvPr>
            <p:extLst>
              <p:ext uri="{D42A27DB-BD31-4B8C-83A1-F6EECF244321}">
                <p14:modId xmlns:p14="http://schemas.microsoft.com/office/powerpoint/2010/main" val="812202470"/>
              </p:ext>
            </p:extLst>
          </p:nvPr>
        </p:nvGraphicFramePr>
        <p:xfrm>
          <a:off x="2344738" y="2844800"/>
          <a:ext cx="1458912" cy="676275"/>
        </p:xfrm>
        <a:graphic>
          <a:graphicData uri="http://schemas.openxmlformats.org/presentationml/2006/ole">
            <mc:AlternateContent xmlns:mc="http://schemas.openxmlformats.org/markup-compatibility/2006">
              <mc:Choice xmlns:v="urn:schemas-microsoft-com:vml" Requires="v">
                <p:oleObj name="Equation" r:id="rId7" imgW="927000" imgH="431640" progId="Equation.DSMT4">
                  <p:embed/>
                </p:oleObj>
              </mc:Choice>
              <mc:Fallback>
                <p:oleObj name="Equation" r:id="rId7" imgW="927000" imgH="431640" progId="Equation.DSMT4">
                  <p:embed/>
                  <p:pic>
                    <p:nvPicPr>
                      <p:cNvPr id="28" name="Object 27"/>
                      <p:cNvPicPr/>
                      <p:nvPr/>
                    </p:nvPicPr>
                    <p:blipFill>
                      <a:blip r:embed="rId8"/>
                      <a:stretch>
                        <a:fillRect/>
                      </a:stretch>
                    </p:blipFill>
                    <p:spPr>
                      <a:xfrm>
                        <a:off x="2344738" y="2844800"/>
                        <a:ext cx="1458912" cy="676275"/>
                      </a:xfrm>
                      <a:prstGeom prst="rect">
                        <a:avLst/>
                      </a:prstGeom>
                      <a:solidFill>
                        <a:srgbClr val="FFFFCC"/>
                      </a:solidFill>
                      <a:ln w="15875">
                        <a:solidFill>
                          <a:srgbClr val="0000FF"/>
                        </a:solidFill>
                      </a:ln>
                    </p:spPr>
                  </p:pic>
                </p:oleObj>
              </mc:Fallback>
            </mc:AlternateContent>
          </a:graphicData>
        </a:graphic>
      </p:graphicFrame>
      <p:sp>
        <p:nvSpPr>
          <p:cNvPr id="12" name="Rectangle 11"/>
          <p:cNvSpPr/>
          <p:nvPr/>
        </p:nvSpPr>
        <p:spPr>
          <a:xfrm>
            <a:off x="389634" y="3706574"/>
            <a:ext cx="3678514" cy="2462213"/>
          </a:xfrm>
          <a:prstGeom prst="rect">
            <a:avLst/>
          </a:prstGeom>
        </p:spPr>
        <p:txBody>
          <a:bodyPr wrap="square">
            <a:spAutoFit/>
          </a:bodyPr>
          <a:lstStyle/>
          <a:p>
            <a:pPr marL="285750" indent="-285750" algn="l">
              <a:spcAft>
                <a:spcPts val="600"/>
              </a:spcAft>
              <a:buFont typeface="Arial" panose="020B0604020202020204" pitchFamily="34" charset="0"/>
              <a:buChar char="•"/>
            </a:pPr>
            <a:r>
              <a:rPr lang="en-US" altLang="en-US" dirty="0"/>
              <a:t>The electric potential energy of two point charges only depends on the distance between the charges.</a:t>
            </a:r>
          </a:p>
          <a:p>
            <a:pPr marL="285750" indent="-285750" algn="l">
              <a:spcAft>
                <a:spcPts val="600"/>
              </a:spcAft>
              <a:buFont typeface="Arial" panose="020B0604020202020204" pitchFamily="34" charset="0"/>
              <a:buChar char="•"/>
            </a:pPr>
            <a:r>
              <a:rPr lang="en-US" altLang="en-US" dirty="0"/>
              <a:t>This equation is valid no matter what the signs of the charges are.</a:t>
            </a:r>
          </a:p>
          <a:p>
            <a:pPr marL="285750" indent="-285750" algn="l">
              <a:spcAft>
                <a:spcPts val="600"/>
              </a:spcAft>
              <a:buFont typeface="Arial" panose="020B0604020202020204" pitchFamily="34" charset="0"/>
              <a:buChar char="•"/>
            </a:pPr>
            <a:r>
              <a:rPr lang="en-US" altLang="en-US" dirty="0"/>
              <a:t>Potential energy is defined to be zero when the charges are infinitely far apart.</a:t>
            </a:r>
          </a:p>
        </p:txBody>
      </p:sp>
    </p:spTree>
    <p:extLst>
      <p:ext uri="{BB962C8B-B14F-4D97-AF65-F5344CB8AC3E}">
        <p14:creationId xmlns:p14="http://schemas.microsoft.com/office/powerpoint/2010/main" val="1305287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3</a:t>
            </a:fld>
            <a:endParaRPr lang="en-US"/>
          </a:p>
        </p:txBody>
      </p:sp>
      <p:sp>
        <p:nvSpPr>
          <p:cNvPr id="3" name="Rectangle 4"/>
          <p:cNvSpPr>
            <a:spLocks noChangeArrowheads="1"/>
          </p:cNvSpPr>
          <p:nvPr/>
        </p:nvSpPr>
        <p:spPr bwMode="auto">
          <a:xfrm>
            <a:off x="505964" y="330212"/>
            <a:ext cx="5583940" cy="3123932"/>
          </a:xfrm>
          <a:prstGeom prst="rect">
            <a:avLst/>
          </a:prstGeom>
          <a:noFill/>
          <a:ln w="9525">
            <a:noFill/>
            <a:miter lim="800000"/>
            <a:headEnd/>
            <a:tailEnd/>
          </a:ln>
        </p:spPr>
        <p:txBody>
          <a:bodyPr wrap="square">
            <a:spAutoFit/>
          </a:bodyPr>
          <a:lstStyle/>
          <a:p>
            <a:pPr algn="l">
              <a:spcAft>
                <a:spcPts val="600"/>
              </a:spcAft>
            </a:pPr>
            <a:r>
              <a:rPr lang="en-US" b="1" u="sng" dirty="0">
                <a:solidFill>
                  <a:srgbClr val="800080"/>
                </a:solidFill>
              </a:rPr>
              <a:t>Electrical potential energy with several point charges:</a:t>
            </a:r>
          </a:p>
          <a:p>
            <a:pPr algn="l">
              <a:spcAft>
                <a:spcPts val="1200"/>
              </a:spcAft>
            </a:pPr>
            <a:r>
              <a:rPr lang="en-US" altLang="en-US" dirty="0"/>
              <a:t>The potential energy </a:t>
            </a:r>
            <a:r>
              <a:rPr lang="en-US" altLang="en-US" dirty="0">
                <a:solidFill>
                  <a:srgbClr val="0000FF"/>
                </a:solidFill>
              </a:rPr>
              <a:t>associated with a specific </a:t>
            </a:r>
            <a:r>
              <a:rPr lang="en-US" altLang="en-US" i="1" dirty="0"/>
              <a:t>q</a:t>
            </a:r>
            <a:r>
              <a:rPr lang="en-US" altLang="en-US" baseline="-25000" dirty="0"/>
              <a:t>0</a:t>
            </a:r>
            <a:r>
              <a:rPr lang="en-US" altLang="en-US" dirty="0"/>
              <a:t> depends on the other charges and their distances from </a:t>
            </a:r>
            <a:r>
              <a:rPr lang="en-US" altLang="en-US" i="1" dirty="0"/>
              <a:t>q</a:t>
            </a:r>
            <a:r>
              <a:rPr lang="en-US" altLang="en-US" baseline="-25000" dirty="0"/>
              <a:t>0</a:t>
            </a:r>
            <a:r>
              <a:rPr lang="en-US" altLang="en-US" dirty="0"/>
              <a:t>. The electric potential energy is the algebraic sum:</a:t>
            </a:r>
          </a:p>
          <a:p>
            <a:pPr algn="l">
              <a:spcAft>
                <a:spcPts val="1200"/>
              </a:spcAft>
            </a:pPr>
            <a:endParaRPr lang="en-US" altLang="en-US" dirty="0"/>
          </a:p>
          <a:p>
            <a:pPr algn="l">
              <a:spcAft>
                <a:spcPts val="1200"/>
              </a:spcAft>
            </a:pPr>
            <a:endParaRPr lang="en-US" altLang="en-US" dirty="0"/>
          </a:p>
          <a:p>
            <a:pPr algn="l">
              <a:spcAft>
                <a:spcPts val="1200"/>
              </a:spcAft>
            </a:pPr>
            <a:r>
              <a:rPr lang="en-US" dirty="0"/>
              <a:t>The </a:t>
            </a:r>
            <a:r>
              <a:rPr lang="en-US" dirty="0">
                <a:solidFill>
                  <a:srgbClr val="0000FF"/>
                </a:solidFill>
              </a:rPr>
              <a:t>total potential energy </a:t>
            </a:r>
            <a:r>
              <a:rPr lang="en-US" i="1" dirty="0"/>
              <a:t>U</a:t>
            </a:r>
            <a:r>
              <a:rPr lang="en-US" dirty="0"/>
              <a:t> with respect to the status that all charges are far apart is the sum of the potential energies of interaction for each pair of charges:</a:t>
            </a:r>
            <a:endParaRPr lang="en-US" alt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740243190"/>
              </p:ext>
            </p:extLst>
          </p:nvPr>
        </p:nvGraphicFramePr>
        <p:xfrm>
          <a:off x="604202" y="1682369"/>
          <a:ext cx="3678238" cy="715963"/>
        </p:xfrm>
        <a:graphic>
          <a:graphicData uri="http://schemas.openxmlformats.org/presentationml/2006/ole">
            <mc:AlternateContent xmlns:mc="http://schemas.openxmlformats.org/markup-compatibility/2006">
              <mc:Choice xmlns:v="urn:schemas-microsoft-com:vml" Requires="v">
                <p:oleObj name="Equation" r:id="rId2" imgW="2336760" imgH="457200" progId="Equation.DSMT4">
                  <p:embed/>
                </p:oleObj>
              </mc:Choice>
              <mc:Fallback>
                <p:oleObj name="Equation" r:id="rId2" imgW="2336760" imgH="457200" progId="Equation.DSMT4">
                  <p:embed/>
                  <p:pic>
                    <p:nvPicPr>
                      <p:cNvPr id="7" name="Object 6"/>
                      <p:cNvPicPr/>
                      <p:nvPr/>
                    </p:nvPicPr>
                    <p:blipFill>
                      <a:blip r:embed="rId3"/>
                      <a:stretch>
                        <a:fillRect/>
                      </a:stretch>
                    </p:blipFill>
                    <p:spPr>
                      <a:xfrm>
                        <a:off x="604202" y="1682369"/>
                        <a:ext cx="3678238" cy="715963"/>
                      </a:xfrm>
                      <a:prstGeom prst="rect">
                        <a:avLst/>
                      </a:prstGeom>
                      <a:solidFill>
                        <a:srgbClr val="FFFFCC"/>
                      </a:solidFill>
                      <a:ln w="15875">
                        <a:solidFill>
                          <a:srgbClr val="0000FF"/>
                        </a:solidFill>
                      </a:ln>
                    </p:spPr>
                  </p:pic>
                </p:oleObj>
              </mc:Fallback>
            </mc:AlternateContent>
          </a:graphicData>
        </a:graphic>
      </p:graphicFrame>
      <p:pic>
        <p:nvPicPr>
          <p:cNvPr id="5" name="Picture 4" descr="23_08_Figure.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59798" y="365814"/>
            <a:ext cx="2327002" cy="2032518"/>
          </a:xfrm>
          <a:prstGeom prst="rect">
            <a:avLst/>
          </a:prstGeom>
        </p:spPr>
      </p:pic>
      <p:graphicFrame>
        <p:nvGraphicFramePr>
          <p:cNvPr id="11" name="Object 10"/>
          <p:cNvGraphicFramePr>
            <a:graphicFrameLocks noChangeAspect="1"/>
          </p:cNvGraphicFramePr>
          <p:nvPr>
            <p:extLst>
              <p:ext uri="{D42A27DB-BD31-4B8C-83A1-F6EECF244321}">
                <p14:modId xmlns:p14="http://schemas.microsoft.com/office/powerpoint/2010/main" val="1700617887"/>
              </p:ext>
            </p:extLst>
          </p:nvPr>
        </p:nvGraphicFramePr>
        <p:xfrm>
          <a:off x="6263463" y="2590962"/>
          <a:ext cx="1758950" cy="715962"/>
        </p:xfrm>
        <a:graphic>
          <a:graphicData uri="http://schemas.openxmlformats.org/presentationml/2006/ole">
            <mc:AlternateContent xmlns:mc="http://schemas.openxmlformats.org/markup-compatibility/2006">
              <mc:Choice xmlns:v="urn:schemas-microsoft-com:vml" Requires="v">
                <p:oleObj name="Equation" r:id="rId5" imgW="1117440" imgH="457200" progId="Equation.DSMT4">
                  <p:embed/>
                </p:oleObj>
              </mc:Choice>
              <mc:Fallback>
                <p:oleObj name="Equation" r:id="rId5" imgW="1117440" imgH="457200" progId="Equation.DSMT4">
                  <p:embed/>
                  <p:pic>
                    <p:nvPicPr>
                      <p:cNvPr id="4" name="Object 3"/>
                      <p:cNvPicPr/>
                      <p:nvPr/>
                    </p:nvPicPr>
                    <p:blipFill>
                      <a:blip r:embed="rId6"/>
                      <a:stretch>
                        <a:fillRect/>
                      </a:stretch>
                    </p:blipFill>
                    <p:spPr>
                      <a:xfrm>
                        <a:off x="6263463" y="2590962"/>
                        <a:ext cx="1758950" cy="715962"/>
                      </a:xfrm>
                      <a:prstGeom prst="rect">
                        <a:avLst/>
                      </a:prstGeom>
                      <a:noFill/>
                      <a:ln w="15875">
                        <a:noFill/>
                      </a:ln>
                    </p:spPr>
                  </p:pic>
                </p:oleObj>
              </mc:Fallback>
            </mc:AlternateContent>
          </a:graphicData>
        </a:graphic>
      </p:graphicFrame>
      <p:sp>
        <p:nvSpPr>
          <p:cNvPr id="12" name="Rectangle 11"/>
          <p:cNvSpPr/>
          <p:nvPr/>
        </p:nvSpPr>
        <p:spPr>
          <a:xfrm>
            <a:off x="505964" y="4958511"/>
            <a:ext cx="7388352" cy="1077218"/>
          </a:xfrm>
          <a:prstGeom prst="rect">
            <a:avLst/>
          </a:prstGeom>
        </p:spPr>
        <p:txBody>
          <a:bodyPr wrap="square">
            <a:spAutoFit/>
          </a:bodyPr>
          <a:lstStyle/>
          <a:p>
            <a:pPr algn="l">
              <a:spcAft>
                <a:spcPts val="600"/>
              </a:spcAft>
            </a:pPr>
            <a:r>
              <a:rPr lang="en-US" i="1" dirty="0"/>
              <a:t>Example </a:t>
            </a:r>
            <a:r>
              <a:rPr lang="en-US" dirty="0"/>
              <a:t>23.1 Conservation of energy with electric forces</a:t>
            </a:r>
          </a:p>
          <a:p>
            <a:pPr algn="l">
              <a:spcAft>
                <a:spcPts val="600"/>
              </a:spcAft>
            </a:pPr>
            <a:r>
              <a:rPr lang="en-US" i="1" dirty="0"/>
              <a:t>Example </a:t>
            </a:r>
            <a:r>
              <a:rPr lang="en-US" dirty="0"/>
              <a:t>23.2 A system of point charges </a:t>
            </a:r>
          </a:p>
          <a:p>
            <a:pPr algn="l">
              <a:spcAft>
                <a:spcPts val="600"/>
              </a:spcAft>
            </a:pPr>
            <a:r>
              <a:rPr lang="en-US" i="1" dirty="0"/>
              <a:t>Test </a:t>
            </a:r>
            <a:r>
              <a:rPr lang="en-US" dirty="0"/>
              <a:t>23.1</a:t>
            </a:r>
          </a:p>
        </p:txBody>
      </p:sp>
      <p:sp>
        <p:nvSpPr>
          <p:cNvPr id="13" name="Rectangle 12"/>
          <p:cNvSpPr/>
          <p:nvPr/>
        </p:nvSpPr>
        <p:spPr>
          <a:xfrm>
            <a:off x="505964" y="3429000"/>
            <a:ext cx="7927150" cy="1554272"/>
          </a:xfrm>
          <a:prstGeom prst="rect">
            <a:avLst/>
          </a:prstGeom>
        </p:spPr>
        <p:txBody>
          <a:bodyPr wrap="square">
            <a:spAutoFit/>
          </a:bodyPr>
          <a:lstStyle/>
          <a:p>
            <a:pPr algn="l">
              <a:spcAft>
                <a:spcPts val="600"/>
              </a:spcAft>
            </a:pPr>
            <a:r>
              <a:rPr lang="en-US" b="1" u="sng" dirty="0">
                <a:solidFill>
                  <a:srgbClr val="800080"/>
                </a:solidFill>
              </a:rPr>
              <a:t>Interpreting electric potential energy:</a:t>
            </a:r>
          </a:p>
          <a:p>
            <a:pPr algn="l">
              <a:spcAft>
                <a:spcPts val="1200"/>
              </a:spcAft>
            </a:pPr>
            <a:r>
              <a:rPr lang="en-US" altLang="en-US" dirty="0"/>
              <a:t>The potential-energy difference </a:t>
            </a:r>
            <a:r>
              <a:rPr lang="en-US" altLang="en-US" i="1" dirty="0" err="1"/>
              <a:t>U</a:t>
            </a:r>
            <a:r>
              <a:rPr lang="en-US" altLang="en-US" i="1" baseline="-25000" dirty="0" err="1"/>
              <a:t>a</a:t>
            </a:r>
            <a:r>
              <a:rPr lang="en-US" altLang="en-US" dirty="0"/>
              <a:t> − </a:t>
            </a:r>
            <a:r>
              <a:rPr lang="en-US" altLang="en-US" i="1" dirty="0" err="1"/>
              <a:t>U</a:t>
            </a:r>
            <a:r>
              <a:rPr lang="en-US" altLang="en-US" i="1" baseline="-25000" dirty="0" err="1"/>
              <a:t>b</a:t>
            </a:r>
            <a:r>
              <a:rPr lang="en-US" altLang="en-US" dirty="0"/>
              <a:t> equals the work that is done by the electric force when the particle moves from </a:t>
            </a:r>
            <a:r>
              <a:rPr lang="en-US" altLang="en-US" i="1" dirty="0"/>
              <a:t>a</a:t>
            </a:r>
            <a:r>
              <a:rPr lang="en-US" altLang="en-US" dirty="0"/>
              <a:t> to </a:t>
            </a:r>
            <a:r>
              <a:rPr lang="en-US" altLang="en-US" i="1" dirty="0"/>
              <a:t>b</a:t>
            </a:r>
            <a:r>
              <a:rPr lang="en-US" altLang="en-US" dirty="0"/>
              <a:t>: </a:t>
            </a:r>
            <a:br>
              <a:rPr lang="en-US" altLang="en-US" dirty="0"/>
            </a:br>
            <a:r>
              <a:rPr lang="en-US" altLang="en-US" dirty="0"/>
              <a:t>It is also </a:t>
            </a:r>
            <a:r>
              <a:rPr lang="en-US" dirty="0"/>
              <a:t>the work that must be done by an external force to move the particle </a:t>
            </a:r>
            <a:r>
              <a:rPr lang="en-US" i="1" dirty="0"/>
              <a:t>slowly</a:t>
            </a:r>
            <a:r>
              <a:rPr lang="en-US" dirty="0"/>
              <a:t> from </a:t>
            </a:r>
            <a:r>
              <a:rPr lang="en-US" i="1" dirty="0"/>
              <a:t>b</a:t>
            </a:r>
            <a:r>
              <a:rPr lang="en-US" dirty="0"/>
              <a:t> to </a:t>
            </a:r>
            <a:r>
              <a:rPr lang="en-US" i="1" dirty="0"/>
              <a:t>a</a:t>
            </a:r>
            <a:r>
              <a:rPr lang="en-US" dirty="0"/>
              <a:t> against the electric force.</a:t>
            </a:r>
            <a:r>
              <a:rPr lang="en-US" altLang="en-US" dirty="0"/>
              <a:t> </a:t>
            </a:r>
          </a:p>
        </p:txBody>
      </p:sp>
      <p:graphicFrame>
        <p:nvGraphicFramePr>
          <p:cNvPr id="6" name="Object 5">
            <a:extLst>
              <a:ext uri="{FF2B5EF4-FFF2-40B4-BE49-F238E27FC236}">
                <a16:creationId xmlns:a16="http://schemas.microsoft.com/office/drawing/2014/main" id="{7236F70F-D44A-BCC1-508F-493DCA84D027}"/>
              </a:ext>
            </a:extLst>
          </p:cNvPr>
          <p:cNvGraphicFramePr>
            <a:graphicFrameLocks noChangeAspect="1"/>
          </p:cNvGraphicFramePr>
          <p:nvPr>
            <p:extLst>
              <p:ext uri="{D42A27DB-BD31-4B8C-83A1-F6EECF244321}">
                <p14:modId xmlns:p14="http://schemas.microsoft.com/office/powerpoint/2010/main" val="155826942"/>
              </p:ext>
            </p:extLst>
          </p:nvPr>
        </p:nvGraphicFramePr>
        <p:xfrm>
          <a:off x="4534676" y="4082815"/>
          <a:ext cx="3990975" cy="360362"/>
        </p:xfrm>
        <a:graphic>
          <a:graphicData uri="http://schemas.openxmlformats.org/presentationml/2006/ole">
            <mc:AlternateContent xmlns:mc="http://schemas.openxmlformats.org/markup-compatibility/2006">
              <mc:Choice xmlns:v="urn:schemas-microsoft-com:vml" Requires="v">
                <p:oleObj name="Equation" r:id="rId7" imgW="2539800" imgH="228600" progId="Equation.DSMT4">
                  <p:embed/>
                </p:oleObj>
              </mc:Choice>
              <mc:Fallback>
                <p:oleObj name="Equation" r:id="rId7" imgW="2539800" imgH="228600" progId="Equation.DSMT4">
                  <p:embed/>
                  <p:pic>
                    <p:nvPicPr>
                      <p:cNvPr id="15" name="Object 14"/>
                      <p:cNvPicPr/>
                      <p:nvPr/>
                    </p:nvPicPr>
                    <p:blipFill>
                      <a:blip r:embed="rId8"/>
                      <a:stretch>
                        <a:fillRect/>
                      </a:stretch>
                    </p:blipFill>
                    <p:spPr>
                      <a:xfrm>
                        <a:off x="4534676" y="4082815"/>
                        <a:ext cx="3990975" cy="360362"/>
                      </a:xfrm>
                      <a:prstGeom prst="rect">
                        <a:avLst/>
                      </a:prstGeom>
                    </p:spPr>
                  </p:pic>
                </p:oleObj>
              </mc:Fallback>
            </mc:AlternateContent>
          </a:graphicData>
        </a:graphic>
      </p:graphicFrame>
    </p:spTree>
    <p:extLst>
      <p:ext uri="{BB962C8B-B14F-4D97-AF65-F5344CB8AC3E}">
        <p14:creationId xmlns:p14="http://schemas.microsoft.com/office/powerpoint/2010/main" val="3865646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4</a:t>
            </a:fld>
            <a:endParaRPr lang="en-US"/>
          </a:p>
        </p:txBody>
      </p:sp>
      <p:sp>
        <p:nvSpPr>
          <p:cNvPr id="29699" name="Rectangle 4"/>
          <p:cNvSpPr>
            <a:spLocks noChangeArrowheads="1"/>
          </p:cNvSpPr>
          <p:nvPr/>
        </p:nvSpPr>
        <p:spPr bwMode="auto">
          <a:xfrm>
            <a:off x="509587" y="390525"/>
            <a:ext cx="2818829"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Ch23: 1</a:t>
            </a:r>
          </a:p>
          <a:p>
            <a:pPr algn="l"/>
            <a:r>
              <a:rPr lang="en-US" b="1" dirty="0">
                <a:solidFill>
                  <a:srgbClr val="FF0000"/>
                </a:solidFill>
                <a:latin typeface="Arial" charset="0"/>
              </a:rPr>
              <a:t>Homework: </a:t>
            </a:r>
            <a:r>
              <a:rPr lang="en-US" b="1" dirty="0">
                <a:solidFill>
                  <a:srgbClr val="0000FF"/>
                </a:solidFill>
                <a:latin typeface="Arial" charset="0"/>
              </a:rPr>
              <a:t>Ch23: 4,7,8 </a:t>
            </a:r>
          </a:p>
          <a:p>
            <a:pPr algn="l"/>
            <a:r>
              <a:rPr lang="en-US" b="1" dirty="0">
                <a:solidFill>
                  <a:srgbClr val="FF0000"/>
                </a:solidFill>
                <a:latin typeface="Arial" charset="0"/>
              </a:rPr>
              <a:t>Due: September 19</a:t>
            </a:r>
          </a:p>
        </p:txBody>
      </p:sp>
    </p:spTree>
    <p:extLst>
      <p:ext uri="{BB962C8B-B14F-4D97-AF65-F5344CB8AC3E}">
        <p14:creationId xmlns:p14="http://schemas.microsoft.com/office/powerpoint/2010/main" val="3892356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5</a:t>
            </a:fld>
            <a:endParaRPr lang="en-US"/>
          </a:p>
        </p:txBody>
      </p:sp>
      <p:sp>
        <p:nvSpPr>
          <p:cNvPr id="4" name="Rectangle 3"/>
          <p:cNvSpPr/>
          <p:nvPr/>
        </p:nvSpPr>
        <p:spPr>
          <a:xfrm>
            <a:off x="304799" y="228005"/>
            <a:ext cx="8215334" cy="754053"/>
          </a:xfrm>
          <a:prstGeom prst="rect">
            <a:avLst/>
          </a:prstGeom>
        </p:spPr>
        <p:txBody>
          <a:bodyPr wrap="square">
            <a:spAutoFit/>
          </a:bodyPr>
          <a:lstStyle/>
          <a:p>
            <a:pPr algn="l">
              <a:spcAft>
                <a:spcPts val="600"/>
              </a:spcAft>
            </a:pPr>
            <a:r>
              <a:rPr lang="en-US" sz="2000" b="1" u="sng" dirty="0">
                <a:solidFill>
                  <a:srgbClr val="660066"/>
                </a:solidFill>
                <a:latin typeface="Arial" charset="0"/>
              </a:rPr>
              <a:t>September 12 Electric Potential</a:t>
            </a:r>
          </a:p>
          <a:p>
            <a:pPr algn="l">
              <a:spcAft>
                <a:spcPts val="600"/>
              </a:spcAft>
            </a:pPr>
            <a:r>
              <a:rPr lang="en-US" b="1" u="sng" dirty="0">
                <a:solidFill>
                  <a:srgbClr val="800080"/>
                </a:solidFill>
                <a:latin typeface="+mn-lt"/>
              </a:rPr>
              <a:t>23.2 </a:t>
            </a:r>
            <a:r>
              <a:rPr lang="en-US" b="1" u="sng" dirty="0">
                <a:solidFill>
                  <a:srgbClr val="800080"/>
                </a:solidFill>
                <a:latin typeface="Arial" charset="0"/>
              </a:rPr>
              <a:t>Electric Potential</a:t>
            </a:r>
            <a:endParaRPr lang="en-US" b="1" u="sng" dirty="0">
              <a:solidFill>
                <a:srgbClr val="800080"/>
              </a:solidFill>
              <a:latin typeface="+mn-lt"/>
            </a:endParaRPr>
          </a:p>
        </p:txBody>
      </p:sp>
      <p:sp>
        <p:nvSpPr>
          <p:cNvPr id="6" name="Rectangle 5"/>
          <p:cNvSpPr/>
          <p:nvPr/>
        </p:nvSpPr>
        <p:spPr>
          <a:xfrm>
            <a:off x="304800" y="982058"/>
            <a:ext cx="8564880" cy="2308324"/>
          </a:xfrm>
          <a:prstGeom prst="rect">
            <a:avLst/>
          </a:prstGeom>
        </p:spPr>
        <p:txBody>
          <a:bodyPr wrap="square">
            <a:spAutoFit/>
          </a:bodyPr>
          <a:lstStyle/>
          <a:p>
            <a:pPr algn="l"/>
            <a:r>
              <a:rPr lang="en-US" i="1" dirty="0">
                <a:solidFill>
                  <a:srgbClr val="0000FF"/>
                </a:solidFill>
              </a:rPr>
              <a:t>Electric potential </a:t>
            </a:r>
            <a:r>
              <a:rPr lang="en-US" dirty="0"/>
              <a:t>(</a:t>
            </a:r>
            <a:r>
              <a:rPr lang="en-US" i="1" dirty="0"/>
              <a:t>potential</a:t>
            </a:r>
            <a:r>
              <a:rPr lang="en-US" dirty="0"/>
              <a:t>) is the potential energy per unit charge: </a:t>
            </a:r>
            <a:r>
              <a:rPr lang="en-US" i="1" dirty="0"/>
              <a:t>V </a:t>
            </a:r>
            <a:r>
              <a:rPr lang="en-US" dirty="0"/>
              <a:t>= </a:t>
            </a:r>
            <a:r>
              <a:rPr lang="en-US" i="1" dirty="0"/>
              <a:t>U</a:t>
            </a:r>
            <a:r>
              <a:rPr lang="en-US" dirty="0"/>
              <a:t>/</a:t>
            </a:r>
            <a:r>
              <a:rPr lang="en-US" i="1" dirty="0"/>
              <a:t>q</a:t>
            </a:r>
            <a:r>
              <a:rPr lang="en-US" baseline="-25000" dirty="0"/>
              <a:t>0</a:t>
            </a:r>
            <a:r>
              <a:rPr lang="en-US" dirty="0"/>
              <a:t>.</a:t>
            </a:r>
          </a:p>
          <a:p>
            <a:pPr algn="l"/>
            <a:r>
              <a:rPr lang="en-US" dirty="0"/>
              <a:t>The SI unit of potential is volt, V: 1 V=1 J/C.</a:t>
            </a:r>
          </a:p>
          <a:p>
            <a:pPr algn="l"/>
            <a:endParaRPr lang="en-US" dirty="0"/>
          </a:p>
          <a:p>
            <a:pPr algn="l"/>
            <a:r>
              <a:rPr lang="en-US" dirty="0"/>
              <a:t>In terms of work done by electric force,</a:t>
            </a:r>
          </a:p>
          <a:p>
            <a:pPr algn="l"/>
            <a:endParaRPr lang="en-US" dirty="0"/>
          </a:p>
          <a:p>
            <a:pPr algn="l"/>
            <a:r>
              <a:rPr lang="en-US" dirty="0"/>
              <a:t>The </a:t>
            </a:r>
            <a:r>
              <a:rPr lang="en-US" dirty="0">
                <a:solidFill>
                  <a:srgbClr val="0000FF"/>
                </a:solidFill>
              </a:rPr>
              <a:t>potential of point </a:t>
            </a:r>
            <a:r>
              <a:rPr lang="en-US" i="1" dirty="0">
                <a:solidFill>
                  <a:srgbClr val="0000FF"/>
                </a:solidFill>
              </a:rPr>
              <a:t>a</a:t>
            </a:r>
            <a:r>
              <a:rPr lang="en-US" dirty="0">
                <a:solidFill>
                  <a:srgbClr val="0000FF"/>
                </a:solidFill>
              </a:rPr>
              <a:t> with respect to point b, </a:t>
            </a:r>
            <a:r>
              <a:rPr lang="en-US" i="1" dirty="0">
                <a:solidFill>
                  <a:srgbClr val="0000FF"/>
                </a:solidFill>
              </a:rPr>
              <a:t>V</a:t>
            </a:r>
            <a:r>
              <a:rPr lang="en-US" i="1" baseline="-25000" dirty="0">
                <a:solidFill>
                  <a:srgbClr val="0000FF"/>
                </a:solidFill>
              </a:rPr>
              <a:t>ab</a:t>
            </a:r>
            <a:r>
              <a:rPr lang="en-US" dirty="0"/>
              <a:t>, equals the work done by the electric force when a unit charge moves from </a:t>
            </a:r>
            <a:r>
              <a:rPr lang="en-US" i="1" dirty="0"/>
              <a:t>a</a:t>
            </a:r>
            <a:r>
              <a:rPr lang="en-US" dirty="0"/>
              <a:t> to </a:t>
            </a:r>
            <a:r>
              <a:rPr lang="en-US" i="1" dirty="0"/>
              <a:t>b</a:t>
            </a:r>
            <a:r>
              <a:rPr lang="en-US" dirty="0"/>
              <a:t>. It also equals the work that must be done by an external force to move a unit charge slowly from </a:t>
            </a:r>
            <a:r>
              <a:rPr lang="en-US" i="1" dirty="0"/>
              <a:t>b</a:t>
            </a:r>
            <a:r>
              <a:rPr lang="en-US" dirty="0"/>
              <a:t> to </a:t>
            </a:r>
            <a:r>
              <a:rPr lang="en-US" i="1" dirty="0"/>
              <a:t>a</a:t>
            </a:r>
            <a:r>
              <a:rPr lang="en-US" dirty="0"/>
              <a:t> against the electric force.</a:t>
            </a:r>
          </a:p>
        </p:txBody>
      </p:sp>
      <p:graphicFrame>
        <p:nvGraphicFramePr>
          <p:cNvPr id="7" name="Object 6"/>
          <p:cNvGraphicFramePr>
            <a:graphicFrameLocks noChangeAspect="1"/>
          </p:cNvGraphicFramePr>
          <p:nvPr>
            <p:extLst>
              <p:ext uri="{D42A27DB-BD31-4B8C-83A1-F6EECF244321}">
                <p14:modId xmlns:p14="http://schemas.microsoft.com/office/powerpoint/2010/main" val="3869169013"/>
              </p:ext>
            </p:extLst>
          </p:nvPr>
        </p:nvGraphicFramePr>
        <p:xfrm>
          <a:off x="4157663" y="1690688"/>
          <a:ext cx="3100387" cy="676275"/>
        </p:xfrm>
        <a:graphic>
          <a:graphicData uri="http://schemas.openxmlformats.org/presentationml/2006/ole">
            <mc:AlternateContent xmlns:mc="http://schemas.openxmlformats.org/markup-compatibility/2006">
              <mc:Choice xmlns:v="urn:schemas-microsoft-com:vml" Requires="v">
                <p:oleObj name="Equation" r:id="rId2" imgW="1968480" imgH="431640" progId="Equation.DSMT4">
                  <p:embed/>
                </p:oleObj>
              </mc:Choice>
              <mc:Fallback>
                <p:oleObj name="Equation" r:id="rId2" imgW="1968480" imgH="431640" progId="Equation.DSMT4">
                  <p:embed/>
                  <p:pic>
                    <p:nvPicPr>
                      <p:cNvPr id="11" name="Object 10"/>
                      <p:cNvPicPr/>
                      <p:nvPr/>
                    </p:nvPicPr>
                    <p:blipFill>
                      <a:blip r:embed="rId3"/>
                      <a:stretch>
                        <a:fillRect/>
                      </a:stretch>
                    </p:blipFill>
                    <p:spPr>
                      <a:xfrm>
                        <a:off x="4157663" y="1690688"/>
                        <a:ext cx="3100387" cy="676275"/>
                      </a:xfrm>
                      <a:prstGeom prst="rect">
                        <a:avLst/>
                      </a:prstGeom>
                      <a:noFill/>
                      <a:ln w="15875">
                        <a:noFill/>
                      </a:ln>
                    </p:spPr>
                  </p:pic>
                </p:oleObj>
              </mc:Fallback>
            </mc:AlternateContent>
          </a:graphicData>
        </a:graphic>
      </p:graphicFrame>
      <p:sp>
        <p:nvSpPr>
          <p:cNvPr id="8" name="Rectangle 7"/>
          <p:cNvSpPr/>
          <p:nvPr/>
        </p:nvSpPr>
        <p:spPr>
          <a:xfrm>
            <a:off x="377948" y="3298264"/>
            <a:ext cx="7927150" cy="3416320"/>
          </a:xfrm>
          <a:prstGeom prst="rect">
            <a:avLst/>
          </a:prstGeom>
        </p:spPr>
        <p:txBody>
          <a:bodyPr wrap="square">
            <a:spAutoFit/>
          </a:bodyPr>
          <a:lstStyle/>
          <a:p>
            <a:pPr algn="l">
              <a:spcAft>
                <a:spcPts val="1200"/>
              </a:spcAft>
            </a:pPr>
            <a:r>
              <a:rPr lang="en-US" b="1" u="sng" dirty="0">
                <a:solidFill>
                  <a:srgbClr val="800080"/>
                </a:solidFill>
              </a:rPr>
              <a:t>Calculating electric potential:</a:t>
            </a:r>
          </a:p>
          <a:p>
            <a:pPr algn="l">
              <a:spcAft>
                <a:spcPts val="600"/>
              </a:spcAft>
            </a:pPr>
            <a:r>
              <a:rPr lang="en-US" altLang="en-US" dirty="0"/>
              <a:t>The potential due to a single point charge </a:t>
            </a:r>
            <a:r>
              <a:rPr lang="en-US" altLang="en-US" i="1" dirty="0"/>
              <a:t>q</a:t>
            </a:r>
            <a:r>
              <a:rPr lang="en-US" altLang="en-US" dirty="0"/>
              <a:t>:</a:t>
            </a:r>
          </a:p>
          <a:p>
            <a:pPr algn="l">
              <a:spcAft>
                <a:spcPts val="1200"/>
              </a:spcAft>
            </a:pPr>
            <a:endParaRPr lang="en-US" altLang="en-US" sz="1200" dirty="0"/>
          </a:p>
          <a:p>
            <a:pPr algn="l">
              <a:spcAft>
                <a:spcPts val="600"/>
              </a:spcAft>
            </a:pPr>
            <a:r>
              <a:rPr lang="en-US" altLang="en-US" dirty="0"/>
              <a:t>This is valid for both positive and negative charges. </a:t>
            </a:r>
            <a:r>
              <a:rPr lang="en-US" altLang="en-US" i="1" dirty="0"/>
              <a:t>V</a:t>
            </a:r>
            <a:r>
              <a:rPr lang="en-US" altLang="en-US" dirty="0"/>
              <a:t>= 0 at </a:t>
            </a:r>
            <a:r>
              <a:rPr lang="en-US" altLang="en-US" i="1" dirty="0"/>
              <a:t>r</a:t>
            </a:r>
            <a:r>
              <a:rPr lang="en-US" altLang="en-US" dirty="0"/>
              <a:t> = infinity.</a:t>
            </a:r>
          </a:p>
          <a:p>
            <a:pPr algn="l">
              <a:spcAft>
                <a:spcPts val="1200"/>
              </a:spcAft>
            </a:pPr>
            <a:endParaRPr lang="en-US" altLang="en-US" sz="800" dirty="0"/>
          </a:p>
          <a:p>
            <a:pPr algn="l">
              <a:spcAft>
                <a:spcPts val="1200"/>
              </a:spcAft>
            </a:pPr>
            <a:r>
              <a:rPr lang="en-CA" altLang="en-US" dirty="0"/>
              <a:t>For a collection of point charges,</a:t>
            </a:r>
          </a:p>
          <a:p>
            <a:pPr algn="l">
              <a:spcAft>
                <a:spcPts val="1200"/>
              </a:spcAft>
            </a:pPr>
            <a:endParaRPr lang="en-CA" altLang="en-US" dirty="0"/>
          </a:p>
          <a:p>
            <a:pPr algn="l">
              <a:spcAft>
                <a:spcPts val="1200"/>
              </a:spcAft>
            </a:pPr>
            <a:r>
              <a:rPr lang="en-CA" altLang="en-US" dirty="0"/>
              <a:t>For a continuous distribution of charges, </a:t>
            </a:r>
            <a:endParaRPr lang="en-US" altLang="en-US" dirty="0"/>
          </a:p>
          <a:p>
            <a:pPr algn="l">
              <a:spcAft>
                <a:spcPts val="1200"/>
              </a:spcAft>
            </a:pPr>
            <a:r>
              <a:rPr lang="en-CA" altLang="en-US" dirty="0"/>
              <a:t> </a:t>
            </a:r>
            <a:endParaRPr lang="en-US" altLang="en-US" dirty="0"/>
          </a:p>
        </p:txBody>
      </p:sp>
      <p:graphicFrame>
        <p:nvGraphicFramePr>
          <p:cNvPr id="9" name="Object 8"/>
          <p:cNvGraphicFramePr>
            <a:graphicFrameLocks noChangeAspect="1"/>
          </p:cNvGraphicFramePr>
          <p:nvPr>
            <p:extLst>
              <p:ext uri="{D42A27DB-BD31-4B8C-83A1-F6EECF244321}">
                <p14:modId xmlns:p14="http://schemas.microsoft.com/office/powerpoint/2010/main" val="283815525"/>
              </p:ext>
            </p:extLst>
          </p:nvPr>
        </p:nvGraphicFramePr>
        <p:xfrm>
          <a:off x="4667250" y="3660577"/>
          <a:ext cx="1238250" cy="676275"/>
        </p:xfrm>
        <a:graphic>
          <a:graphicData uri="http://schemas.openxmlformats.org/presentationml/2006/ole">
            <mc:AlternateContent xmlns:mc="http://schemas.openxmlformats.org/markup-compatibility/2006">
              <mc:Choice xmlns:v="urn:schemas-microsoft-com:vml" Requires="v">
                <p:oleObj name="Equation" r:id="rId4" imgW="787320" imgH="431640" progId="Equation.DSMT4">
                  <p:embed/>
                </p:oleObj>
              </mc:Choice>
              <mc:Fallback>
                <p:oleObj name="Equation" r:id="rId4" imgW="787320" imgH="431640" progId="Equation.DSMT4">
                  <p:embed/>
                  <p:pic>
                    <p:nvPicPr>
                      <p:cNvPr id="7" name="Object 6"/>
                      <p:cNvPicPr/>
                      <p:nvPr/>
                    </p:nvPicPr>
                    <p:blipFill>
                      <a:blip r:embed="rId5"/>
                      <a:stretch>
                        <a:fillRect/>
                      </a:stretch>
                    </p:blipFill>
                    <p:spPr>
                      <a:xfrm>
                        <a:off x="4667250" y="3660577"/>
                        <a:ext cx="1238250" cy="676275"/>
                      </a:xfrm>
                      <a:prstGeom prst="rect">
                        <a:avLst/>
                      </a:prstGeom>
                      <a:solidFill>
                        <a:srgbClr val="FFFFCC"/>
                      </a:solidFill>
                      <a:ln w="15875">
                        <a:solidFill>
                          <a:srgbClr val="0000FF"/>
                        </a:solidFill>
                      </a:ln>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488542890"/>
              </p:ext>
            </p:extLst>
          </p:nvPr>
        </p:nvGraphicFramePr>
        <p:xfrm>
          <a:off x="3643322" y="4921871"/>
          <a:ext cx="1538287" cy="676275"/>
        </p:xfrm>
        <a:graphic>
          <a:graphicData uri="http://schemas.openxmlformats.org/presentationml/2006/ole">
            <mc:AlternateContent xmlns:mc="http://schemas.openxmlformats.org/markup-compatibility/2006">
              <mc:Choice xmlns:v="urn:schemas-microsoft-com:vml" Requires="v">
                <p:oleObj name="Equation" r:id="rId6" imgW="977760" imgH="431640" progId="Equation.DSMT4">
                  <p:embed/>
                </p:oleObj>
              </mc:Choice>
              <mc:Fallback>
                <p:oleObj name="Equation" r:id="rId6" imgW="977760" imgH="431640" progId="Equation.DSMT4">
                  <p:embed/>
                  <p:pic>
                    <p:nvPicPr>
                      <p:cNvPr id="4" name="Object 3"/>
                      <p:cNvPicPr/>
                      <p:nvPr/>
                    </p:nvPicPr>
                    <p:blipFill>
                      <a:blip r:embed="rId7"/>
                      <a:stretch>
                        <a:fillRect/>
                      </a:stretch>
                    </p:blipFill>
                    <p:spPr>
                      <a:xfrm>
                        <a:off x="3643322" y="4921871"/>
                        <a:ext cx="1538287" cy="676275"/>
                      </a:xfrm>
                      <a:prstGeom prst="rect">
                        <a:avLst/>
                      </a:prstGeom>
                      <a:solidFill>
                        <a:srgbClr val="FFFFCC"/>
                      </a:solidFill>
                      <a:ln w="15875">
                        <a:solidFill>
                          <a:srgbClr val="0000FF"/>
                        </a:solidFill>
                      </a:ln>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812566346"/>
              </p:ext>
            </p:extLst>
          </p:nvPr>
        </p:nvGraphicFramePr>
        <p:xfrm>
          <a:off x="4279614" y="5789366"/>
          <a:ext cx="2857500" cy="676275"/>
        </p:xfrm>
        <a:graphic>
          <a:graphicData uri="http://schemas.openxmlformats.org/presentationml/2006/ole">
            <mc:AlternateContent xmlns:mc="http://schemas.openxmlformats.org/markup-compatibility/2006">
              <mc:Choice xmlns:v="urn:schemas-microsoft-com:vml" Requires="v">
                <p:oleObj name="Equation" r:id="rId8" imgW="1815840" imgH="431640" progId="Equation.DSMT4">
                  <p:embed/>
                </p:oleObj>
              </mc:Choice>
              <mc:Fallback>
                <p:oleObj name="Equation" r:id="rId8" imgW="1815840" imgH="431640" progId="Equation.DSMT4">
                  <p:embed/>
                  <p:pic>
                    <p:nvPicPr>
                      <p:cNvPr id="11" name="Object 10"/>
                      <p:cNvPicPr/>
                      <p:nvPr/>
                    </p:nvPicPr>
                    <p:blipFill>
                      <a:blip r:embed="rId9"/>
                      <a:stretch>
                        <a:fillRect/>
                      </a:stretch>
                    </p:blipFill>
                    <p:spPr>
                      <a:xfrm>
                        <a:off x="4279614" y="5789366"/>
                        <a:ext cx="2857500" cy="676275"/>
                      </a:xfrm>
                      <a:prstGeom prst="rect">
                        <a:avLst/>
                      </a:prstGeom>
                      <a:solidFill>
                        <a:srgbClr val="FFFFCC"/>
                      </a:solidFill>
                      <a:ln w="15875">
                        <a:solidFill>
                          <a:srgbClr val="0000FF"/>
                        </a:solidFill>
                      </a:ln>
                    </p:spPr>
                  </p:pic>
                </p:oleObj>
              </mc:Fallback>
            </mc:AlternateContent>
          </a:graphicData>
        </a:graphic>
      </p:graphicFrame>
    </p:spTree>
    <p:extLst>
      <p:ext uri="{BB962C8B-B14F-4D97-AF65-F5344CB8AC3E}">
        <p14:creationId xmlns:p14="http://schemas.microsoft.com/office/powerpoint/2010/main" val="2797087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6</a:t>
            </a:fld>
            <a:endParaRPr lang="en-US"/>
          </a:p>
        </p:txBody>
      </p:sp>
      <p:sp>
        <p:nvSpPr>
          <p:cNvPr id="3" name="Rectangle 2"/>
          <p:cNvSpPr/>
          <p:nvPr/>
        </p:nvSpPr>
        <p:spPr>
          <a:xfrm>
            <a:off x="505964" y="417904"/>
            <a:ext cx="7927150" cy="800219"/>
          </a:xfrm>
          <a:prstGeom prst="rect">
            <a:avLst/>
          </a:prstGeom>
        </p:spPr>
        <p:txBody>
          <a:bodyPr wrap="square">
            <a:spAutoFit/>
          </a:bodyPr>
          <a:lstStyle/>
          <a:p>
            <a:pPr algn="l">
              <a:spcAft>
                <a:spcPts val="1200"/>
              </a:spcAft>
            </a:pPr>
            <a:r>
              <a:rPr lang="en-US" b="1" u="sng" dirty="0">
                <a:solidFill>
                  <a:srgbClr val="800080"/>
                </a:solidFill>
              </a:rPr>
              <a:t>Finding electric potential from electric field:</a:t>
            </a:r>
          </a:p>
          <a:p>
            <a:pPr algn="l">
              <a:spcAft>
                <a:spcPts val="1200"/>
              </a:spcAft>
            </a:pPr>
            <a:endParaRPr lang="en-US" altLang="en-US" dirty="0"/>
          </a:p>
        </p:txBody>
      </p:sp>
      <p:grpSp>
        <p:nvGrpSpPr>
          <p:cNvPr id="6" name="Group 5"/>
          <p:cNvGrpSpPr/>
          <p:nvPr/>
        </p:nvGrpSpPr>
        <p:grpSpPr>
          <a:xfrm>
            <a:off x="604012" y="818013"/>
            <a:ext cx="4309682" cy="1233487"/>
            <a:chOff x="604012" y="818013"/>
            <a:chExt cx="4309682" cy="1233487"/>
          </a:xfrm>
        </p:grpSpPr>
        <p:graphicFrame>
          <p:nvGraphicFramePr>
            <p:cNvPr id="4" name="Object 3"/>
            <p:cNvGraphicFramePr>
              <a:graphicFrameLocks noChangeAspect="1"/>
            </p:cNvGraphicFramePr>
            <p:nvPr>
              <p:extLst>
                <p:ext uri="{D42A27DB-BD31-4B8C-83A1-F6EECF244321}">
                  <p14:modId xmlns:p14="http://schemas.microsoft.com/office/powerpoint/2010/main" val="834655652"/>
                </p:ext>
              </p:extLst>
            </p:nvPr>
          </p:nvGraphicFramePr>
          <p:xfrm>
            <a:off x="604012" y="818013"/>
            <a:ext cx="4300538" cy="1233487"/>
          </p:xfrm>
          <a:graphic>
            <a:graphicData uri="http://schemas.openxmlformats.org/presentationml/2006/ole">
              <mc:AlternateContent xmlns:mc="http://schemas.openxmlformats.org/markup-compatibility/2006">
                <mc:Choice xmlns:v="urn:schemas-microsoft-com:vml" Requires="v">
                  <p:oleObj name="Equation" r:id="rId2" imgW="2730240" imgH="787320" progId="Equation.DSMT4">
                    <p:embed/>
                  </p:oleObj>
                </mc:Choice>
                <mc:Fallback>
                  <p:oleObj name="Equation" r:id="rId2" imgW="2730240" imgH="787320" progId="Equation.DSMT4">
                    <p:embed/>
                    <p:pic>
                      <p:nvPicPr>
                        <p:cNvPr id="7" name="Object 6"/>
                        <p:cNvPicPr/>
                        <p:nvPr/>
                      </p:nvPicPr>
                      <p:blipFill>
                        <a:blip r:embed="rId3"/>
                        <a:stretch>
                          <a:fillRect/>
                        </a:stretch>
                      </p:blipFill>
                      <p:spPr>
                        <a:xfrm>
                          <a:off x="604012" y="818013"/>
                          <a:ext cx="4300538" cy="1233487"/>
                        </a:xfrm>
                        <a:prstGeom prst="rect">
                          <a:avLst/>
                        </a:prstGeom>
                        <a:noFill/>
                        <a:ln w="15875">
                          <a:noFill/>
                        </a:ln>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1182592657"/>
                </p:ext>
              </p:extLst>
            </p:nvPr>
          </p:nvGraphicFramePr>
          <p:xfrm>
            <a:off x="2592769" y="1410816"/>
            <a:ext cx="2320925" cy="517525"/>
          </p:xfrm>
          <a:graphic>
            <a:graphicData uri="http://schemas.openxmlformats.org/presentationml/2006/ole">
              <mc:AlternateContent xmlns:mc="http://schemas.openxmlformats.org/markup-compatibility/2006">
                <mc:Choice xmlns:v="urn:schemas-microsoft-com:vml" Requires="v">
                  <p:oleObj name="Equation" r:id="rId4" imgW="1473120" imgH="330120" progId="Equation.DSMT4">
                    <p:embed/>
                  </p:oleObj>
                </mc:Choice>
                <mc:Fallback>
                  <p:oleObj name="Equation" r:id="rId4" imgW="1473120" imgH="330120" progId="Equation.DSMT4">
                    <p:embed/>
                    <p:pic>
                      <p:nvPicPr>
                        <p:cNvPr id="4" name="Object 3"/>
                        <p:cNvPicPr/>
                        <p:nvPr/>
                      </p:nvPicPr>
                      <p:blipFill>
                        <a:blip r:embed="rId5"/>
                        <a:stretch>
                          <a:fillRect/>
                        </a:stretch>
                      </p:blipFill>
                      <p:spPr>
                        <a:xfrm>
                          <a:off x="2592769" y="1410816"/>
                          <a:ext cx="2320925" cy="517525"/>
                        </a:xfrm>
                        <a:prstGeom prst="rect">
                          <a:avLst/>
                        </a:prstGeom>
                        <a:solidFill>
                          <a:srgbClr val="FFFFCC"/>
                        </a:solidFill>
                        <a:ln w="15875">
                          <a:solidFill>
                            <a:srgbClr val="0000FF"/>
                          </a:solidFill>
                        </a:ln>
                      </p:spPr>
                    </p:pic>
                  </p:oleObj>
                </mc:Fallback>
              </mc:AlternateContent>
            </a:graphicData>
          </a:graphic>
        </p:graphicFrame>
      </p:grpSp>
      <p:sp>
        <p:nvSpPr>
          <p:cNvPr id="7" name="Rectangle 6"/>
          <p:cNvSpPr/>
          <p:nvPr/>
        </p:nvSpPr>
        <p:spPr>
          <a:xfrm>
            <a:off x="505964" y="2080098"/>
            <a:ext cx="8180836" cy="1985159"/>
          </a:xfrm>
          <a:prstGeom prst="rect">
            <a:avLst/>
          </a:prstGeom>
        </p:spPr>
        <p:txBody>
          <a:bodyPr wrap="square">
            <a:spAutoFit/>
          </a:bodyPr>
          <a:lstStyle/>
          <a:p>
            <a:pPr algn="l">
              <a:spcAft>
                <a:spcPts val="600"/>
              </a:spcAft>
            </a:pPr>
            <a:r>
              <a:rPr lang="en-US" b="1" u="sng" dirty="0">
                <a:solidFill>
                  <a:srgbClr val="800080"/>
                </a:solidFill>
              </a:rPr>
              <a:t>The electron volt:</a:t>
            </a:r>
          </a:p>
          <a:p>
            <a:pPr algn="l">
              <a:spcAft>
                <a:spcPts val="600"/>
              </a:spcAft>
            </a:pPr>
            <a:r>
              <a:rPr lang="en-US" altLang="en-US" dirty="0"/>
              <a:t>When a particle with charge </a:t>
            </a:r>
            <a:r>
              <a:rPr lang="en-US" altLang="en-US" i="1" dirty="0"/>
              <a:t>q</a:t>
            </a:r>
            <a:r>
              <a:rPr lang="en-US" altLang="en-US" dirty="0"/>
              <a:t> moves from a point where the potential is </a:t>
            </a:r>
            <a:r>
              <a:rPr lang="en-US" altLang="en-US" i="1" dirty="0" err="1"/>
              <a:t>V</a:t>
            </a:r>
            <a:r>
              <a:rPr lang="en-US" altLang="en-US" i="1" baseline="-25000" dirty="0" err="1"/>
              <a:t>b</a:t>
            </a:r>
            <a:r>
              <a:rPr lang="en-US" altLang="en-US" dirty="0"/>
              <a:t> to a point where it is </a:t>
            </a:r>
            <a:r>
              <a:rPr lang="en-US" altLang="en-US" i="1" dirty="0" err="1"/>
              <a:t>V</a:t>
            </a:r>
            <a:r>
              <a:rPr lang="en-US" altLang="en-US" i="1" baseline="-25000" dirty="0" err="1"/>
              <a:t>a</a:t>
            </a:r>
            <a:r>
              <a:rPr lang="en-US" altLang="en-US" i="1" baseline="-25000" dirty="0"/>
              <a:t> </a:t>
            </a:r>
            <a:r>
              <a:rPr lang="en-US" altLang="en-US" i="1" dirty="0"/>
              <a:t>,</a:t>
            </a:r>
            <a:r>
              <a:rPr lang="en-US" altLang="en-US" dirty="0"/>
              <a:t> the change in the potential energy is</a:t>
            </a:r>
          </a:p>
          <a:p>
            <a:pPr algn="l">
              <a:spcAft>
                <a:spcPts val="600"/>
              </a:spcAft>
            </a:pPr>
            <a:endParaRPr lang="en-US" altLang="en-US" dirty="0"/>
          </a:p>
          <a:p>
            <a:pPr algn="l">
              <a:spcAft>
                <a:spcPts val="600"/>
              </a:spcAft>
            </a:pPr>
            <a:r>
              <a:rPr lang="en-US" altLang="en-US" dirty="0"/>
              <a:t>The </a:t>
            </a:r>
            <a:r>
              <a:rPr lang="en-US" altLang="en-US" dirty="0">
                <a:solidFill>
                  <a:srgbClr val="0000FF"/>
                </a:solidFill>
              </a:rPr>
              <a:t>electron volt </a:t>
            </a:r>
            <a:r>
              <a:rPr lang="en-US" altLang="en-US" dirty="0"/>
              <a:t>is defined as the change of potential energy when an electron goes through 1 volt of potential difference: </a:t>
            </a:r>
            <a:r>
              <a:rPr lang="en-US" altLang="en-US" dirty="0">
                <a:solidFill>
                  <a:srgbClr val="0000FF"/>
                </a:solidFill>
              </a:rPr>
              <a:t>1 eV= 1.602 ×10</a:t>
            </a:r>
            <a:r>
              <a:rPr lang="en-US" altLang="en-US" baseline="30000" dirty="0">
                <a:solidFill>
                  <a:srgbClr val="0000FF"/>
                </a:solidFill>
              </a:rPr>
              <a:t>-19 </a:t>
            </a:r>
            <a:r>
              <a:rPr lang="en-US" altLang="en-US" dirty="0">
                <a:solidFill>
                  <a:srgbClr val="0000FF"/>
                </a:solidFill>
              </a:rPr>
              <a:t>J</a:t>
            </a:r>
            <a:r>
              <a:rPr lang="en-US" altLang="en-US" dirty="0"/>
              <a:t>. </a:t>
            </a:r>
            <a:r>
              <a:rPr lang="en-CA" altLang="en-US" dirty="0"/>
              <a:t> </a:t>
            </a:r>
            <a:endParaRPr lang="en-US" altLang="en-US" dirty="0"/>
          </a:p>
        </p:txBody>
      </p:sp>
      <p:graphicFrame>
        <p:nvGraphicFramePr>
          <p:cNvPr id="8" name="Object 7"/>
          <p:cNvGraphicFramePr>
            <a:graphicFrameLocks noChangeAspect="1"/>
          </p:cNvGraphicFramePr>
          <p:nvPr>
            <p:extLst>
              <p:ext uri="{D42A27DB-BD31-4B8C-83A1-F6EECF244321}">
                <p14:modId xmlns:p14="http://schemas.microsoft.com/office/powerpoint/2010/main" val="683174512"/>
              </p:ext>
            </p:extLst>
          </p:nvPr>
        </p:nvGraphicFramePr>
        <p:xfrm>
          <a:off x="604012" y="3113613"/>
          <a:ext cx="2719387" cy="358775"/>
        </p:xfrm>
        <a:graphic>
          <a:graphicData uri="http://schemas.openxmlformats.org/presentationml/2006/ole">
            <mc:AlternateContent xmlns:mc="http://schemas.openxmlformats.org/markup-compatibility/2006">
              <mc:Choice xmlns:v="urn:schemas-microsoft-com:vml" Requires="v">
                <p:oleObj name="Equation" r:id="rId6" imgW="1726920" imgH="228600" progId="Equation.DSMT4">
                  <p:embed/>
                </p:oleObj>
              </mc:Choice>
              <mc:Fallback>
                <p:oleObj name="Equation" r:id="rId6" imgW="1726920" imgH="228600" progId="Equation.DSMT4">
                  <p:embed/>
                  <p:pic>
                    <p:nvPicPr>
                      <p:cNvPr id="7" name="Object 6"/>
                      <p:cNvPicPr/>
                      <p:nvPr/>
                    </p:nvPicPr>
                    <p:blipFill>
                      <a:blip r:embed="rId7"/>
                      <a:stretch>
                        <a:fillRect/>
                      </a:stretch>
                    </p:blipFill>
                    <p:spPr>
                      <a:xfrm>
                        <a:off x="604012" y="3113613"/>
                        <a:ext cx="2719387" cy="358775"/>
                      </a:xfrm>
                      <a:prstGeom prst="rect">
                        <a:avLst/>
                      </a:prstGeom>
                      <a:noFill/>
                      <a:ln w="15875">
                        <a:noFill/>
                      </a:ln>
                    </p:spPr>
                  </p:pic>
                </p:oleObj>
              </mc:Fallback>
            </mc:AlternateContent>
          </a:graphicData>
        </a:graphic>
      </p:graphicFrame>
      <p:sp>
        <p:nvSpPr>
          <p:cNvPr id="9" name="Rectangle 8"/>
          <p:cNvSpPr/>
          <p:nvPr/>
        </p:nvSpPr>
        <p:spPr>
          <a:xfrm>
            <a:off x="505964" y="4190532"/>
            <a:ext cx="7388352" cy="2139047"/>
          </a:xfrm>
          <a:prstGeom prst="rect">
            <a:avLst/>
          </a:prstGeom>
        </p:spPr>
        <p:txBody>
          <a:bodyPr wrap="square">
            <a:spAutoFit/>
          </a:bodyPr>
          <a:lstStyle/>
          <a:p>
            <a:pPr algn="l">
              <a:spcAft>
                <a:spcPts val="600"/>
              </a:spcAft>
            </a:pPr>
            <a:r>
              <a:rPr lang="en-US" i="1" dirty="0"/>
              <a:t>Example </a:t>
            </a:r>
            <a:r>
              <a:rPr lang="en-US" dirty="0"/>
              <a:t>23.3 Electric force and electric potential</a:t>
            </a:r>
          </a:p>
          <a:p>
            <a:pPr algn="l">
              <a:spcAft>
                <a:spcPts val="600"/>
              </a:spcAft>
            </a:pPr>
            <a:r>
              <a:rPr lang="en-US" i="1" dirty="0"/>
              <a:t>Example </a:t>
            </a:r>
            <a:r>
              <a:rPr lang="en-US" dirty="0"/>
              <a:t>23.4 Potential due to two point charges</a:t>
            </a:r>
          </a:p>
          <a:p>
            <a:pPr algn="l">
              <a:spcAft>
                <a:spcPts val="600"/>
              </a:spcAft>
            </a:pPr>
            <a:r>
              <a:rPr lang="en-US" i="1" dirty="0"/>
              <a:t>Example </a:t>
            </a:r>
            <a:r>
              <a:rPr lang="en-US" dirty="0"/>
              <a:t>23.5 Potential and potential energy</a:t>
            </a:r>
          </a:p>
          <a:p>
            <a:pPr algn="l">
              <a:spcAft>
                <a:spcPts val="600"/>
              </a:spcAft>
            </a:pPr>
            <a:r>
              <a:rPr lang="en-US" i="1" dirty="0"/>
              <a:t>Example </a:t>
            </a:r>
            <a:r>
              <a:rPr lang="en-US" dirty="0"/>
              <a:t>23.6 Finding potential by integration </a:t>
            </a:r>
          </a:p>
          <a:p>
            <a:pPr algn="l">
              <a:spcAft>
                <a:spcPts val="600"/>
              </a:spcAft>
            </a:pPr>
            <a:r>
              <a:rPr lang="en-US" i="1" dirty="0"/>
              <a:t>Example </a:t>
            </a:r>
            <a:r>
              <a:rPr lang="en-US" dirty="0"/>
              <a:t>23.7 Moving through a potential difference </a:t>
            </a:r>
          </a:p>
          <a:p>
            <a:pPr algn="l">
              <a:spcAft>
                <a:spcPts val="600"/>
              </a:spcAft>
            </a:pPr>
            <a:r>
              <a:rPr lang="en-US" i="1" dirty="0"/>
              <a:t>Test </a:t>
            </a:r>
            <a:r>
              <a:rPr lang="en-US" dirty="0"/>
              <a:t>23.2</a:t>
            </a:r>
          </a:p>
        </p:txBody>
      </p:sp>
    </p:spTree>
    <p:extLst>
      <p:ext uri="{BB962C8B-B14F-4D97-AF65-F5344CB8AC3E}">
        <p14:creationId xmlns:p14="http://schemas.microsoft.com/office/powerpoint/2010/main" val="1974285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7</a:t>
            </a:fld>
            <a:endParaRPr lang="en-US"/>
          </a:p>
        </p:txBody>
      </p:sp>
      <p:sp>
        <p:nvSpPr>
          <p:cNvPr id="29699" name="Rectangle 4"/>
          <p:cNvSpPr>
            <a:spLocks noChangeArrowheads="1"/>
          </p:cNvSpPr>
          <p:nvPr/>
        </p:nvSpPr>
        <p:spPr bwMode="auto">
          <a:xfrm>
            <a:off x="509587" y="390525"/>
            <a:ext cx="3129725"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Ch23: 2</a:t>
            </a:r>
          </a:p>
          <a:p>
            <a:pPr algn="l"/>
            <a:r>
              <a:rPr lang="en-US" b="1" dirty="0">
                <a:solidFill>
                  <a:srgbClr val="FF0000"/>
                </a:solidFill>
                <a:latin typeface="Arial" charset="0"/>
              </a:rPr>
              <a:t>Homework: </a:t>
            </a:r>
            <a:r>
              <a:rPr lang="en-US" b="1" dirty="0">
                <a:solidFill>
                  <a:srgbClr val="0000FF"/>
                </a:solidFill>
                <a:latin typeface="Arial" charset="0"/>
              </a:rPr>
              <a:t>Ch23: 12,19,23  </a:t>
            </a:r>
          </a:p>
          <a:p>
            <a:pPr algn="l"/>
            <a:r>
              <a:rPr lang="en-US" b="1" dirty="0">
                <a:solidFill>
                  <a:srgbClr val="FF0000"/>
                </a:solidFill>
                <a:latin typeface="Arial" charset="0"/>
              </a:rPr>
              <a:t>Due: September 19</a:t>
            </a:r>
          </a:p>
        </p:txBody>
      </p:sp>
    </p:spTree>
    <p:extLst>
      <p:ext uri="{BB962C8B-B14F-4D97-AF65-F5344CB8AC3E}">
        <p14:creationId xmlns:p14="http://schemas.microsoft.com/office/powerpoint/2010/main" val="353726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8</a:t>
            </a:fld>
            <a:endParaRPr lang="en-US"/>
          </a:p>
        </p:txBody>
      </p:sp>
      <p:sp>
        <p:nvSpPr>
          <p:cNvPr id="4" name="Rectangle 3"/>
          <p:cNvSpPr/>
          <p:nvPr/>
        </p:nvSpPr>
        <p:spPr>
          <a:xfrm>
            <a:off x="304799" y="228005"/>
            <a:ext cx="8215334" cy="754053"/>
          </a:xfrm>
          <a:prstGeom prst="rect">
            <a:avLst/>
          </a:prstGeom>
        </p:spPr>
        <p:txBody>
          <a:bodyPr wrap="square">
            <a:spAutoFit/>
          </a:bodyPr>
          <a:lstStyle/>
          <a:p>
            <a:pPr algn="l">
              <a:spcAft>
                <a:spcPts val="600"/>
              </a:spcAft>
            </a:pPr>
            <a:r>
              <a:rPr lang="en-US" sz="2000" b="1" u="sng" dirty="0">
                <a:solidFill>
                  <a:srgbClr val="660066"/>
                </a:solidFill>
                <a:latin typeface="Arial" charset="0"/>
              </a:rPr>
              <a:t>September 15 Calculating Electric Potential</a:t>
            </a:r>
          </a:p>
          <a:p>
            <a:pPr algn="l">
              <a:spcAft>
                <a:spcPts val="600"/>
              </a:spcAft>
            </a:pPr>
            <a:r>
              <a:rPr lang="en-US" b="1" u="sng" dirty="0">
                <a:solidFill>
                  <a:srgbClr val="800080"/>
                </a:solidFill>
                <a:latin typeface="+mn-lt"/>
              </a:rPr>
              <a:t>23.3 </a:t>
            </a:r>
            <a:r>
              <a:rPr lang="en-US" b="1" u="sng" dirty="0">
                <a:solidFill>
                  <a:srgbClr val="800080"/>
                </a:solidFill>
                <a:latin typeface="Arial" charset="0"/>
              </a:rPr>
              <a:t>Calculating Electric Potential</a:t>
            </a:r>
            <a:endParaRPr lang="en-US" b="1" u="sng" dirty="0">
              <a:solidFill>
                <a:srgbClr val="800080"/>
              </a:solidFill>
              <a:latin typeface="+mn-lt"/>
            </a:endParaRPr>
          </a:p>
        </p:txBody>
      </p:sp>
      <p:sp>
        <p:nvSpPr>
          <p:cNvPr id="10" name="Rectangle 9"/>
          <p:cNvSpPr/>
          <p:nvPr/>
        </p:nvSpPr>
        <p:spPr>
          <a:xfrm>
            <a:off x="304799" y="1026708"/>
            <a:ext cx="7388352" cy="4478149"/>
          </a:xfrm>
          <a:prstGeom prst="rect">
            <a:avLst/>
          </a:prstGeom>
        </p:spPr>
        <p:txBody>
          <a:bodyPr wrap="square">
            <a:spAutoFit/>
          </a:bodyPr>
          <a:lstStyle/>
          <a:p>
            <a:pPr algn="l">
              <a:spcAft>
                <a:spcPts val="600"/>
              </a:spcAft>
            </a:pPr>
            <a:r>
              <a:rPr lang="en-US" i="1" dirty="0"/>
              <a:t>Example </a:t>
            </a:r>
            <a:r>
              <a:rPr lang="en-US" dirty="0"/>
              <a:t>23.8 A charged conducting sphere</a:t>
            </a:r>
          </a:p>
          <a:p>
            <a:pPr algn="l">
              <a:spcAft>
                <a:spcPts val="1800"/>
              </a:spcAft>
            </a:pPr>
            <a:r>
              <a:rPr lang="en-US" dirty="0"/>
              <a:t>Note that</a:t>
            </a:r>
          </a:p>
          <a:p>
            <a:pPr algn="l">
              <a:spcAft>
                <a:spcPts val="1800"/>
              </a:spcAft>
            </a:pPr>
            <a:r>
              <a:rPr lang="en-US" i="1" dirty="0"/>
              <a:t>Example </a:t>
            </a:r>
            <a:r>
              <a:rPr lang="en-US" dirty="0"/>
              <a:t>23.9 Oppositely charged parallel plates  </a:t>
            </a:r>
          </a:p>
          <a:p>
            <a:pPr algn="l">
              <a:spcAft>
                <a:spcPts val="600"/>
              </a:spcAft>
            </a:pPr>
            <a:r>
              <a:rPr lang="en-US" i="1" dirty="0"/>
              <a:t>Example </a:t>
            </a:r>
            <a:r>
              <a:rPr lang="en-US" dirty="0"/>
              <a:t>23.10 An infinite line charge or charged conducting cylinder</a:t>
            </a:r>
          </a:p>
          <a:p>
            <a:pPr algn="l">
              <a:spcAft>
                <a:spcPts val="1800"/>
              </a:spcAft>
            </a:pPr>
            <a:r>
              <a:rPr lang="en-US" dirty="0"/>
              <a:t>Note that we set </a:t>
            </a:r>
            <a:r>
              <a:rPr lang="en-US" i="1" dirty="0"/>
              <a:t>V</a:t>
            </a:r>
            <a:r>
              <a:rPr lang="en-US" dirty="0"/>
              <a:t> = 0 at point </a:t>
            </a:r>
            <a:r>
              <a:rPr lang="en-US" i="1" dirty="0"/>
              <a:t>b</a:t>
            </a:r>
            <a:r>
              <a:rPr lang="en-US" dirty="0"/>
              <a:t> at an arbitrary but finite radial distance </a:t>
            </a:r>
            <a:r>
              <a:rPr lang="en-US" i="1" dirty="0"/>
              <a:t>r</a:t>
            </a:r>
            <a:r>
              <a:rPr lang="en-US" baseline="-25000" dirty="0"/>
              <a:t>0</a:t>
            </a:r>
            <a:r>
              <a:rPr lang="en-US" i="1" dirty="0"/>
              <a:t>.</a:t>
            </a:r>
            <a:r>
              <a:rPr lang="en-US" dirty="0"/>
              <a:t> </a:t>
            </a:r>
          </a:p>
          <a:p>
            <a:pPr algn="l">
              <a:spcAft>
                <a:spcPts val="1800"/>
              </a:spcAft>
            </a:pPr>
            <a:r>
              <a:rPr lang="en-US" i="1" dirty="0"/>
              <a:t>Example </a:t>
            </a:r>
            <a:r>
              <a:rPr lang="en-US" dirty="0"/>
              <a:t>23.11 A ring of charge</a:t>
            </a:r>
          </a:p>
          <a:p>
            <a:pPr algn="l">
              <a:spcAft>
                <a:spcPts val="1800"/>
              </a:spcAft>
            </a:pPr>
            <a:r>
              <a:rPr lang="en-US" i="1" dirty="0"/>
              <a:t>Example </a:t>
            </a:r>
            <a:r>
              <a:rPr lang="en-US" dirty="0"/>
              <a:t>23.12 Potential of a line of charge</a:t>
            </a:r>
          </a:p>
          <a:p>
            <a:pPr algn="l">
              <a:spcAft>
                <a:spcPts val="1200"/>
              </a:spcAft>
            </a:pPr>
            <a:endParaRPr lang="en-US" dirty="0"/>
          </a:p>
          <a:p>
            <a:pPr algn="l">
              <a:spcAft>
                <a:spcPts val="1200"/>
              </a:spcAft>
            </a:pPr>
            <a:endParaRPr lang="en-US" dirty="0"/>
          </a:p>
          <a:p>
            <a:pPr algn="l">
              <a:spcAft>
                <a:spcPts val="600"/>
              </a:spcAft>
            </a:pPr>
            <a:r>
              <a:rPr lang="en-US" i="1" dirty="0"/>
              <a:t>Test </a:t>
            </a:r>
            <a:r>
              <a:rPr lang="en-US" dirty="0"/>
              <a:t>23.3</a:t>
            </a:r>
          </a:p>
        </p:txBody>
      </p:sp>
      <p:graphicFrame>
        <p:nvGraphicFramePr>
          <p:cNvPr id="13" name="Object 12"/>
          <p:cNvGraphicFramePr>
            <a:graphicFrameLocks noChangeAspect="1"/>
          </p:cNvGraphicFramePr>
          <p:nvPr>
            <p:extLst>
              <p:ext uri="{D42A27DB-BD31-4B8C-83A1-F6EECF244321}">
                <p14:modId xmlns:p14="http://schemas.microsoft.com/office/powerpoint/2010/main" val="2256230562"/>
              </p:ext>
            </p:extLst>
          </p:nvPr>
        </p:nvGraphicFramePr>
        <p:xfrm>
          <a:off x="1324674" y="1315847"/>
          <a:ext cx="4779962" cy="517525"/>
        </p:xfrm>
        <a:graphic>
          <a:graphicData uri="http://schemas.openxmlformats.org/presentationml/2006/ole">
            <mc:AlternateContent xmlns:mc="http://schemas.openxmlformats.org/markup-compatibility/2006">
              <mc:Choice xmlns:v="urn:schemas-microsoft-com:vml" Requires="v">
                <p:oleObj name="Equation" r:id="rId2" imgW="3035160" imgH="330120" progId="Equation.DSMT4">
                  <p:embed/>
                </p:oleObj>
              </mc:Choice>
              <mc:Fallback>
                <p:oleObj name="Equation" r:id="rId2" imgW="3035160" imgH="330120" progId="Equation.DSMT4">
                  <p:embed/>
                  <p:pic>
                    <p:nvPicPr>
                      <p:cNvPr id="4" name="Object 3"/>
                      <p:cNvPicPr/>
                      <p:nvPr/>
                    </p:nvPicPr>
                    <p:blipFill>
                      <a:blip r:embed="rId3"/>
                      <a:stretch>
                        <a:fillRect/>
                      </a:stretch>
                    </p:blipFill>
                    <p:spPr>
                      <a:xfrm>
                        <a:off x="1324674" y="1315847"/>
                        <a:ext cx="4779962" cy="517525"/>
                      </a:xfrm>
                      <a:prstGeom prst="rect">
                        <a:avLst/>
                      </a:prstGeom>
                      <a:noFill/>
                      <a:ln w="15875">
                        <a:noFill/>
                      </a:ln>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446205679"/>
              </p:ext>
            </p:extLst>
          </p:nvPr>
        </p:nvGraphicFramePr>
        <p:xfrm>
          <a:off x="360783" y="4096495"/>
          <a:ext cx="3765550" cy="681037"/>
        </p:xfrm>
        <a:graphic>
          <a:graphicData uri="http://schemas.openxmlformats.org/presentationml/2006/ole">
            <mc:AlternateContent xmlns:mc="http://schemas.openxmlformats.org/markup-compatibility/2006">
              <mc:Choice xmlns:v="urn:schemas-microsoft-com:vml" Requires="v">
                <p:oleObj name="Equation" r:id="rId4" imgW="2400120" imgH="431640" progId="Equation.DSMT4">
                  <p:embed/>
                </p:oleObj>
              </mc:Choice>
              <mc:Fallback>
                <p:oleObj name="Equation" r:id="rId4" imgW="2400120" imgH="431640" progId="Equation.DSMT4">
                  <p:embed/>
                  <p:pic>
                    <p:nvPicPr>
                      <p:cNvPr id="4" name="Object 3"/>
                      <p:cNvPicPr/>
                      <p:nvPr/>
                    </p:nvPicPr>
                    <p:blipFill>
                      <a:blip r:embed="rId5"/>
                      <a:stretch>
                        <a:fillRect/>
                      </a:stretch>
                    </p:blipFill>
                    <p:spPr>
                      <a:xfrm>
                        <a:off x="360783" y="4096495"/>
                        <a:ext cx="3765550" cy="681037"/>
                      </a:xfrm>
                      <a:prstGeom prst="rect">
                        <a:avLst/>
                      </a:prstGeom>
                      <a:noFill/>
                      <a:ln w="15875">
                        <a:noFill/>
                      </a:ln>
                    </p:spPr>
                  </p:pic>
                </p:oleObj>
              </mc:Fallback>
            </mc:AlternateContent>
          </a:graphicData>
        </a:graphic>
      </p:graphicFrame>
    </p:spTree>
    <p:extLst>
      <p:ext uri="{BB962C8B-B14F-4D97-AF65-F5344CB8AC3E}">
        <p14:creationId xmlns:p14="http://schemas.microsoft.com/office/powerpoint/2010/main" val="3972550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9</a:t>
            </a:fld>
            <a:endParaRPr lang="en-US"/>
          </a:p>
        </p:txBody>
      </p:sp>
      <p:sp>
        <p:nvSpPr>
          <p:cNvPr id="29699" name="Rectangle 4"/>
          <p:cNvSpPr>
            <a:spLocks noChangeArrowheads="1"/>
          </p:cNvSpPr>
          <p:nvPr/>
        </p:nvSpPr>
        <p:spPr bwMode="auto">
          <a:xfrm>
            <a:off x="509587" y="390525"/>
            <a:ext cx="3623501"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Ch23: 3</a:t>
            </a:r>
          </a:p>
          <a:p>
            <a:pPr algn="l"/>
            <a:r>
              <a:rPr lang="en-US" b="1" dirty="0">
                <a:solidFill>
                  <a:srgbClr val="FF0000"/>
                </a:solidFill>
                <a:latin typeface="Arial" charset="0"/>
              </a:rPr>
              <a:t>Homework: </a:t>
            </a:r>
            <a:r>
              <a:rPr lang="en-US" b="1" dirty="0">
                <a:solidFill>
                  <a:srgbClr val="0000FF"/>
                </a:solidFill>
                <a:latin typeface="Arial" charset="0"/>
              </a:rPr>
              <a:t>Ch23: 28,33,36,39  </a:t>
            </a:r>
          </a:p>
          <a:p>
            <a:pPr algn="l"/>
            <a:r>
              <a:rPr lang="en-US" b="1" dirty="0">
                <a:solidFill>
                  <a:srgbClr val="FF0000"/>
                </a:solidFill>
                <a:latin typeface="Arial" charset="0"/>
              </a:rPr>
              <a:t>Due: September 26</a:t>
            </a:r>
          </a:p>
        </p:txBody>
      </p:sp>
    </p:spTree>
    <p:extLst>
      <p:ext uri="{BB962C8B-B14F-4D97-AF65-F5344CB8AC3E}">
        <p14:creationId xmlns:p14="http://schemas.microsoft.com/office/powerpoint/2010/main" val="3610844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10</a:t>
            </a:fld>
            <a:endParaRPr lang="en-US"/>
          </a:p>
        </p:txBody>
      </p:sp>
      <p:sp>
        <p:nvSpPr>
          <p:cNvPr id="4" name="Rectangle 3"/>
          <p:cNvSpPr/>
          <p:nvPr/>
        </p:nvSpPr>
        <p:spPr>
          <a:xfrm>
            <a:off x="304799" y="228005"/>
            <a:ext cx="8215334" cy="754053"/>
          </a:xfrm>
          <a:prstGeom prst="rect">
            <a:avLst/>
          </a:prstGeom>
        </p:spPr>
        <p:txBody>
          <a:bodyPr wrap="square">
            <a:spAutoFit/>
          </a:bodyPr>
          <a:lstStyle/>
          <a:p>
            <a:pPr algn="l">
              <a:spcAft>
                <a:spcPts val="600"/>
              </a:spcAft>
            </a:pPr>
            <a:r>
              <a:rPr lang="en-US" sz="2000" b="1" u="sng" dirty="0">
                <a:solidFill>
                  <a:srgbClr val="660066"/>
                </a:solidFill>
                <a:latin typeface="Arial" charset="0"/>
              </a:rPr>
              <a:t>September 17 Equipotential Surfaces</a:t>
            </a:r>
          </a:p>
          <a:p>
            <a:pPr algn="l">
              <a:spcAft>
                <a:spcPts val="600"/>
              </a:spcAft>
            </a:pPr>
            <a:r>
              <a:rPr lang="en-US" b="1" u="sng" dirty="0">
                <a:solidFill>
                  <a:srgbClr val="800080"/>
                </a:solidFill>
                <a:latin typeface="+mn-lt"/>
              </a:rPr>
              <a:t>23.4 </a:t>
            </a:r>
            <a:r>
              <a:rPr lang="en-US" b="1" u="sng" dirty="0">
                <a:solidFill>
                  <a:srgbClr val="800080"/>
                </a:solidFill>
                <a:latin typeface="Arial" charset="0"/>
              </a:rPr>
              <a:t>Equipotential Surfaces</a:t>
            </a:r>
            <a:endParaRPr lang="en-US" b="1" u="sng" dirty="0">
              <a:solidFill>
                <a:srgbClr val="800080"/>
              </a:solidFill>
              <a:latin typeface="+mn-lt"/>
            </a:endParaRPr>
          </a:p>
        </p:txBody>
      </p:sp>
      <p:sp>
        <p:nvSpPr>
          <p:cNvPr id="10" name="Rectangle 9"/>
          <p:cNvSpPr/>
          <p:nvPr/>
        </p:nvSpPr>
        <p:spPr>
          <a:xfrm>
            <a:off x="304798" y="1026708"/>
            <a:ext cx="8619745" cy="1908215"/>
          </a:xfrm>
          <a:prstGeom prst="rect">
            <a:avLst/>
          </a:prstGeom>
        </p:spPr>
        <p:txBody>
          <a:bodyPr wrap="square">
            <a:spAutoFit/>
          </a:bodyPr>
          <a:lstStyle/>
          <a:p>
            <a:pPr algn="l">
              <a:spcAft>
                <a:spcPts val="600"/>
              </a:spcAft>
            </a:pPr>
            <a:r>
              <a:rPr lang="en-US" altLang="en-US" dirty="0"/>
              <a:t>An </a:t>
            </a:r>
            <a:r>
              <a:rPr lang="en-US" altLang="en-US" i="1" dirty="0">
                <a:solidFill>
                  <a:srgbClr val="0000FF"/>
                </a:solidFill>
              </a:rPr>
              <a:t>equipotential surface </a:t>
            </a:r>
            <a:r>
              <a:rPr lang="en-US" altLang="en-US" dirty="0"/>
              <a:t>is a surface on which the electric potential is the same at every point. It is similar to the contour lines on a topographic map.</a:t>
            </a:r>
          </a:p>
          <a:p>
            <a:pPr algn="l">
              <a:spcAft>
                <a:spcPts val="600"/>
              </a:spcAft>
            </a:pPr>
            <a:r>
              <a:rPr lang="en-US" altLang="en-US" dirty="0">
                <a:solidFill>
                  <a:srgbClr val="0000FF"/>
                </a:solidFill>
              </a:rPr>
              <a:t>Field lines and equipotential surfaces are always mutually perpendicular.</a:t>
            </a:r>
          </a:p>
          <a:p>
            <a:pPr algn="l"/>
            <a:r>
              <a:rPr lang="en-US" dirty="0"/>
              <a:t>Equipotential surfaces are usually drawn so that there are equal potential differences between adjacent surfaces. In regions where the magnitude of the electric field is large, the equipotential surfaces are close together.</a:t>
            </a:r>
            <a:endParaRPr lang="en-US" altLang="en-US" dirty="0">
              <a:solidFill>
                <a:srgbClr val="0000FF"/>
              </a:solidFill>
            </a:endParaRPr>
          </a:p>
        </p:txBody>
      </p:sp>
      <p:pic>
        <p:nvPicPr>
          <p:cNvPr id="7" name="Picture 6" descr="23_23_Figur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696" y="3151632"/>
            <a:ext cx="8546592" cy="3188208"/>
          </a:xfrm>
          <a:prstGeom prst="rect">
            <a:avLst/>
          </a:prstGeom>
        </p:spPr>
      </p:pic>
    </p:spTree>
    <p:extLst>
      <p:ext uri="{BB962C8B-B14F-4D97-AF65-F5344CB8AC3E}">
        <p14:creationId xmlns:p14="http://schemas.microsoft.com/office/powerpoint/2010/main" val="3134395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3_26_Figur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29529" y="3834671"/>
            <a:ext cx="2446222" cy="1991681"/>
          </a:xfrm>
          <a:prstGeom prst="rect">
            <a:avLst/>
          </a:prstGeom>
        </p:spPr>
      </p:pic>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11</a:t>
            </a:fld>
            <a:endParaRPr lang="en-US" dirty="0"/>
          </a:p>
        </p:txBody>
      </p:sp>
      <p:sp>
        <p:nvSpPr>
          <p:cNvPr id="3" name="Rectangle 2"/>
          <p:cNvSpPr/>
          <p:nvPr/>
        </p:nvSpPr>
        <p:spPr>
          <a:xfrm>
            <a:off x="432812" y="372184"/>
            <a:ext cx="5081020" cy="2816156"/>
          </a:xfrm>
          <a:prstGeom prst="rect">
            <a:avLst/>
          </a:prstGeom>
        </p:spPr>
        <p:txBody>
          <a:bodyPr wrap="square">
            <a:spAutoFit/>
          </a:bodyPr>
          <a:lstStyle/>
          <a:p>
            <a:pPr algn="l">
              <a:spcAft>
                <a:spcPts val="600"/>
              </a:spcAft>
            </a:pPr>
            <a:r>
              <a:rPr lang="en-US" b="1" u="sng" dirty="0">
                <a:solidFill>
                  <a:srgbClr val="800080"/>
                </a:solidFill>
              </a:rPr>
              <a:t>Equipotentials and conductors:</a:t>
            </a:r>
          </a:p>
          <a:p>
            <a:pPr algn="l">
              <a:spcAft>
                <a:spcPts val="600"/>
              </a:spcAft>
            </a:pPr>
            <a:r>
              <a:rPr lang="en-US" altLang="en-US" dirty="0">
                <a:solidFill>
                  <a:srgbClr val="0000FF"/>
                </a:solidFill>
              </a:rPr>
              <a:t>The electric field just outside a conductor is always perpendicular to the surface</a:t>
            </a:r>
            <a:r>
              <a:rPr lang="en-US" altLang="en-US" dirty="0"/>
              <a:t>.</a:t>
            </a:r>
          </a:p>
          <a:p>
            <a:pPr algn="l">
              <a:spcAft>
                <a:spcPts val="600"/>
              </a:spcAft>
            </a:pPr>
            <a:r>
              <a:rPr lang="en-US" altLang="en-US" dirty="0"/>
              <a:t>Proof: If </a:t>
            </a:r>
            <a:r>
              <a:rPr lang="en-US" altLang="en-US" i="1" dirty="0"/>
              <a:t>E</a:t>
            </a:r>
            <a:r>
              <a:rPr lang="en-US" altLang="en-US" baseline="-25000" dirty="0"/>
              <a:t>//</a:t>
            </a:r>
            <a:r>
              <a:rPr lang="en-US" altLang="en-US" dirty="0"/>
              <a:t> is not zero, then a charge moving around a small rectangular path will receive nonzero net work. </a:t>
            </a:r>
            <a:r>
              <a:rPr lang="en-CA" altLang="en-US" dirty="0"/>
              <a:t>This is impossible because the electric force is conservative. The</a:t>
            </a:r>
            <a:r>
              <a:rPr lang="en-US" altLang="en-US" dirty="0"/>
              <a:t>refore,</a:t>
            </a:r>
          </a:p>
          <a:p>
            <a:pPr algn="l">
              <a:spcAft>
                <a:spcPts val="600"/>
              </a:spcAft>
            </a:pPr>
            <a:r>
              <a:rPr lang="en-US" altLang="en-US" b="1" dirty="0">
                <a:solidFill>
                  <a:srgbClr val="0000FF"/>
                </a:solidFill>
              </a:rPr>
              <a:t>When all charges are at rest, the surface of a conductor is always an equipotential surface.</a:t>
            </a:r>
            <a:endParaRPr lang="en-US" altLang="en-US" dirty="0"/>
          </a:p>
        </p:txBody>
      </p:sp>
      <p:pic>
        <p:nvPicPr>
          <p:cNvPr id="4" name="Picture 3" descr="23_25_Figur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09488" y="744888"/>
            <a:ext cx="2511552" cy="2024579"/>
          </a:xfrm>
          <a:prstGeom prst="rect">
            <a:avLst/>
          </a:prstGeom>
        </p:spPr>
      </p:pic>
      <p:sp>
        <p:nvSpPr>
          <p:cNvPr id="5" name="Rectangle 4"/>
          <p:cNvSpPr/>
          <p:nvPr/>
        </p:nvSpPr>
        <p:spPr>
          <a:xfrm>
            <a:off x="432812" y="3188340"/>
            <a:ext cx="8455156" cy="646331"/>
          </a:xfrm>
          <a:prstGeom prst="rect">
            <a:avLst/>
          </a:prstGeom>
        </p:spPr>
        <p:txBody>
          <a:bodyPr wrap="square">
            <a:spAutoFit/>
          </a:bodyPr>
          <a:lstStyle/>
          <a:p>
            <a:pPr algn="l"/>
            <a:r>
              <a:rPr lang="en-US" dirty="0"/>
              <a:t>Also because </a:t>
            </a:r>
            <a:r>
              <a:rPr lang="en-US" i="1" dirty="0"/>
              <a:t>E</a:t>
            </a:r>
            <a:r>
              <a:rPr lang="en-US" dirty="0"/>
              <a:t>=0 inside the conductor, </a:t>
            </a:r>
            <a:r>
              <a:rPr lang="en-US" b="1" dirty="0">
                <a:solidFill>
                  <a:srgbClr val="0000FF"/>
                </a:solidFill>
              </a:rPr>
              <a:t>the entire solid volume of the conductor is at the same potential </a:t>
            </a:r>
            <a:r>
              <a:rPr lang="en-US" dirty="0"/>
              <a:t>(equipotential volume). </a:t>
            </a:r>
          </a:p>
        </p:txBody>
      </p:sp>
      <p:sp>
        <p:nvSpPr>
          <p:cNvPr id="6" name="Rectangle 5"/>
          <p:cNvSpPr/>
          <p:nvPr/>
        </p:nvSpPr>
        <p:spPr>
          <a:xfrm>
            <a:off x="432811" y="3839619"/>
            <a:ext cx="5559557" cy="2539157"/>
          </a:xfrm>
          <a:prstGeom prst="rect">
            <a:avLst/>
          </a:prstGeom>
        </p:spPr>
        <p:txBody>
          <a:bodyPr wrap="square">
            <a:spAutoFit/>
          </a:bodyPr>
          <a:lstStyle/>
          <a:p>
            <a:pPr algn="l">
              <a:spcAft>
                <a:spcPts val="600"/>
              </a:spcAft>
            </a:pPr>
            <a:r>
              <a:rPr lang="en-US" u="sng" dirty="0">
                <a:solidFill>
                  <a:srgbClr val="800080"/>
                </a:solidFill>
              </a:rPr>
              <a:t>Conductor with a cavity containing no charge:</a:t>
            </a:r>
          </a:p>
          <a:p>
            <a:pPr algn="l">
              <a:spcAft>
                <a:spcPts val="600"/>
              </a:spcAft>
            </a:pPr>
            <a:r>
              <a:rPr lang="en-US" dirty="0">
                <a:solidFill>
                  <a:srgbClr val="0000FF"/>
                </a:solidFill>
              </a:rPr>
              <a:t>Every point in the cavity is at the same potential</a:t>
            </a:r>
            <a:r>
              <a:rPr lang="en-US" dirty="0"/>
              <a:t>.</a:t>
            </a:r>
          </a:p>
          <a:p>
            <a:pPr algn="l">
              <a:spcAft>
                <a:spcPts val="600"/>
              </a:spcAft>
            </a:pPr>
            <a:r>
              <a:rPr lang="en-US" dirty="0"/>
              <a:t>Proof: If the cavity has a different potential, construct an equipotential surface and a Gaussian surface as shown in the figure. The electric flux and therefore the charge contained in the Gaussian surface is then nonzero.</a:t>
            </a:r>
          </a:p>
          <a:p>
            <a:pPr algn="l">
              <a:spcAft>
                <a:spcPts val="600"/>
              </a:spcAft>
            </a:pPr>
            <a:r>
              <a:rPr lang="en-US" dirty="0">
                <a:solidFill>
                  <a:srgbClr val="0000FF"/>
                </a:solidFill>
              </a:rPr>
              <a:t>The electric field is zero everywhere in the cavity.</a:t>
            </a:r>
            <a:br>
              <a:rPr lang="en-US" dirty="0">
                <a:solidFill>
                  <a:srgbClr val="0000FF"/>
                </a:solidFill>
              </a:rPr>
            </a:br>
            <a:r>
              <a:rPr lang="en-US" dirty="0">
                <a:solidFill>
                  <a:srgbClr val="0000FF"/>
                </a:solidFill>
              </a:rPr>
              <a:t>There is no charge anywhere on the surface of the cavity. </a:t>
            </a:r>
          </a:p>
        </p:txBody>
      </p:sp>
    </p:spTree>
    <p:extLst>
      <p:ext uri="{BB962C8B-B14F-4D97-AF65-F5344CB8AC3E}">
        <p14:creationId xmlns:p14="http://schemas.microsoft.com/office/powerpoint/2010/main" val="889237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12</a:t>
            </a:fld>
            <a:endParaRPr lang="en-US"/>
          </a:p>
        </p:txBody>
      </p:sp>
      <p:sp>
        <p:nvSpPr>
          <p:cNvPr id="3" name="Rectangle 2"/>
          <p:cNvSpPr/>
          <p:nvPr/>
        </p:nvSpPr>
        <p:spPr>
          <a:xfrm>
            <a:off x="304799" y="228005"/>
            <a:ext cx="8215334" cy="369332"/>
          </a:xfrm>
          <a:prstGeom prst="rect">
            <a:avLst/>
          </a:prstGeom>
        </p:spPr>
        <p:txBody>
          <a:bodyPr wrap="square">
            <a:spAutoFit/>
          </a:bodyPr>
          <a:lstStyle/>
          <a:p>
            <a:pPr algn="l">
              <a:spcAft>
                <a:spcPts val="600"/>
              </a:spcAft>
            </a:pPr>
            <a:r>
              <a:rPr lang="en-US" b="1" u="sng" dirty="0">
                <a:solidFill>
                  <a:srgbClr val="800080"/>
                </a:solidFill>
                <a:latin typeface="+mn-lt"/>
              </a:rPr>
              <a:t>23.5 P</a:t>
            </a:r>
            <a:r>
              <a:rPr lang="en-US" b="1" u="sng" dirty="0">
                <a:solidFill>
                  <a:srgbClr val="800080"/>
                </a:solidFill>
                <a:latin typeface="Arial" charset="0"/>
              </a:rPr>
              <a:t>otential Gradient</a:t>
            </a:r>
            <a:endParaRPr lang="en-US" b="1" u="sng" dirty="0">
              <a:solidFill>
                <a:srgbClr val="800080"/>
              </a:solidFill>
              <a:latin typeface="+mn-lt"/>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3143773678"/>
              </p:ext>
            </p:extLst>
          </p:nvPr>
        </p:nvGraphicFramePr>
        <p:xfrm>
          <a:off x="409956" y="684086"/>
          <a:ext cx="6881813" cy="517525"/>
        </p:xfrm>
        <a:graphic>
          <a:graphicData uri="http://schemas.openxmlformats.org/presentationml/2006/ole">
            <mc:AlternateContent xmlns:mc="http://schemas.openxmlformats.org/markup-compatibility/2006">
              <mc:Choice xmlns:v="urn:schemas-microsoft-com:vml" Requires="v">
                <p:oleObj name="Equation" r:id="rId2" imgW="4368600" imgH="330120" progId="Equation.DSMT4">
                  <p:embed/>
                </p:oleObj>
              </mc:Choice>
              <mc:Fallback>
                <p:oleObj name="Equation" r:id="rId2" imgW="4368600" imgH="330120" progId="Equation.DSMT4">
                  <p:embed/>
                  <p:pic>
                    <p:nvPicPr>
                      <p:cNvPr id="4" name="Object 3"/>
                      <p:cNvPicPr/>
                      <p:nvPr/>
                    </p:nvPicPr>
                    <p:blipFill>
                      <a:blip r:embed="rId3"/>
                      <a:stretch>
                        <a:fillRect/>
                      </a:stretch>
                    </p:blipFill>
                    <p:spPr>
                      <a:xfrm>
                        <a:off x="409956" y="684086"/>
                        <a:ext cx="6881813" cy="517525"/>
                      </a:xfrm>
                      <a:prstGeom prst="rect">
                        <a:avLst/>
                      </a:prstGeom>
                      <a:noFill/>
                      <a:ln w="15875">
                        <a:noFill/>
                      </a:ln>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346624818"/>
              </p:ext>
            </p:extLst>
          </p:nvPr>
        </p:nvGraphicFramePr>
        <p:xfrm>
          <a:off x="449263" y="3109913"/>
          <a:ext cx="5842000" cy="696912"/>
        </p:xfrm>
        <a:graphic>
          <a:graphicData uri="http://schemas.openxmlformats.org/presentationml/2006/ole">
            <mc:AlternateContent xmlns:mc="http://schemas.openxmlformats.org/markup-compatibility/2006">
              <mc:Choice xmlns:v="urn:schemas-microsoft-com:vml" Requires="v">
                <p:oleObj name="Equation" r:id="rId4" imgW="3708360" imgH="444240" progId="Equation.DSMT4">
                  <p:embed/>
                </p:oleObj>
              </mc:Choice>
              <mc:Fallback>
                <p:oleObj name="Equation" r:id="rId4" imgW="3708360" imgH="444240" progId="Equation.DSMT4">
                  <p:embed/>
                  <p:pic>
                    <p:nvPicPr>
                      <p:cNvPr id="5" name="Object 4"/>
                      <p:cNvPicPr/>
                      <p:nvPr/>
                    </p:nvPicPr>
                    <p:blipFill>
                      <a:blip r:embed="rId5"/>
                      <a:stretch>
                        <a:fillRect/>
                      </a:stretch>
                    </p:blipFill>
                    <p:spPr>
                      <a:xfrm>
                        <a:off x="449263" y="3109913"/>
                        <a:ext cx="5842000" cy="696912"/>
                      </a:xfrm>
                      <a:prstGeom prst="rect">
                        <a:avLst/>
                      </a:prstGeom>
                      <a:solidFill>
                        <a:srgbClr val="FFFFCC"/>
                      </a:solidFill>
                      <a:ln w="15875">
                        <a:solidFill>
                          <a:srgbClr val="0000FF"/>
                        </a:solidFill>
                      </a:ln>
                    </p:spPr>
                  </p:pic>
                </p:oleObj>
              </mc:Fallback>
            </mc:AlternateContent>
          </a:graphicData>
        </a:graphic>
      </p:graphicFrame>
      <p:sp>
        <p:nvSpPr>
          <p:cNvPr id="7" name="Rectangle 6"/>
          <p:cNvSpPr/>
          <p:nvPr/>
        </p:nvSpPr>
        <p:spPr>
          <a:xfrm>
            <a:off x="304799" y="1181112"/>
            <a:ext cx="8520133" cy="646331"/>
          </a:xfrm>
          <a:prstGeom prst="rect">
            <a:avLst/>
          </a:prstGeom>
        </p:spPr>
        <p:txBody>
          <a:bodyPr wrap="square">
            <a:spAutoFit/>
          </a:bodyPr>
          <a:lstStyle/>
          <a:p>
            <a:pPr algn="l"/>
            <a:r>
              <a:rPr lang="en-US" dirty="0"/>
              <a:t>The components of the electric field can be found by taking </a:t>
            </a:r>
            <a:r>
              <a:rPr lang="en-US" dirty="0">
                <a:solidFill>
                  <a:srgbClr val="0000FF"/>
                </a:solidFill>
              </a:rPr>
              <a:t>partial derivatives </a:t>
            </a:r>
            <a:r>
              <a:rPr lang="en-US" dirty="0"/>
              <a:t>of the electric potential:</a:t>
            </a:r>
          </a:p>
        </p:txBody>
      </p:sp>
      <p:graphicFrame>
        <p:nvGraphicFramePr>
          <p:cNvPr id="8" name="Object 7"/>
          <p:cNvGraphicFramePr>
            <a:graphicFrameLocks noChangeAspect="1"/>
          </p:cNvGraphicFramePr>
          <p:nvPr>
            <p:extLst>
              <p:ext uri="{D42A27DB-BD31-4B8C-83A1-F6EECF244321}">
                <p14:modId xmlns:p14="http://schemas.microsoft.com/office/powerpoint/2010/main" val="1708245768"/>
              </p:ext>
            </p:extLst>
          </p:nvPr>
        </p:nvGraphicFramePr>
        <p:xfrm>
          <a:off x="409956" y="1927558"/>
          <a:ext cx="3481388" cy="657225"/>
        </p:xfrm>
        <a:graphic>
          <a:graphicData uri="http://schemas.openxmlformats.org/presentationml/2006/ole">
            <mc:AlternateContent xmlns:mc="http://schemas.openxmlformats.org/markup-compatibility/2006">
              <mc:Choice xmlns:v="urn:schemas-microsoft-com:vml" Requires="v">
                <p:oleObj name="Equation" r:id="rId6" imgW="2209680" imgH="419040" progId="Equation.DSMT4">
                  <p:embed/>
                </p:oleObj>
              </mc:Choice>
              <mc:Fallback>
                <p:oleObj name="Equation" r:id="rId6" imgW="2209680" imgH="419040" progId="Equation.DSMT4">
                  <p:embed/>
                  <p:pic>
                    <p:nvPicPr>
                      <p:cNvPr id="6" name="Object 5"/>
                      <p:cNvPicPr/>
                      <p:nvPr/>
                    </p:nvPicPr>
                    <p:blipFill>
                      <a:blip r:embed="rId7"/>
                      <a:stretch>
                        <a:fillRect/>
                      </a:stretch>
                    </p:blipFill>
                    <p:spPr>
                      <a:xfrm>
                        <a:off x="409956" y="1927558"/>
                        <a:ext cx="3481388" cy="657225"/>
                      </a:xfrm>
                      <a:prstGeom prst="rect">
                        <a:avLst/>
                      </a:prstGeom>
                      <a:solidFill>
                        <a:srgbClr val="FFFFCC"/>
                      </a:solidFill>
                      <a:ln w="15875">
                        <a:solidFill>
                          <a:srgbClr val="0000FF"/>
                        </a:solidFill>
                      </a:ln>
                    </p:spPr>
                  </p:pic>
                </p:oleObj>
              </mc:Fallback>
            </mc:AlternateContent>
          </a:graphicData>
        </a:graphic>
      </p:graphicFrame>
      <p:sp>
        <p:nvSpPr>
          <p:cNvPr id="9" name="Rectangle 8"/>
          <p:cNvSpPr/>
          <p:nvPr/>
        </p:nvSpPr>
        <p:spPr>
          <a:xfrm>
            <a:off x="330743" y="2684898"/>
            <a:ext cx="6516625" cy="1754326"/>
          </a:xfrm>
          <a:prstGeom prst="rect">
            <a:avLst/>
          </a:prstGeom>
        </p:spPr>
        <p:txBody>
          <a:bodyPr wrap="square">
            <a:spAutoFit/>
          </a:bodyPr>
          <a:lstStyle/>
          <a:p>
            <a:pPr algn="l"/>
            <a:r>
              <a:rPr lang="en-US" b="1" dirty="0">
                <a:solidFill>
                  <a:srgbClr val="0000FF"/>
                </a:solidFill>
              </a:rPr>
              <a:t>The electric field is the negative gradient of the potential:</a:t>
            </a:r>
          </a:p>
          <a:p>
            <a:pPr algn="l"/>
            <a:endParaRPr lang="en-US" b="1" dirty="0">
              <a:solidFill>
                <a:srgbClr val="0000FF"/>
              </a:solidFill>
            </a:endParaRPr>
          </a:p>
          <a:p>
            <a:pPr algn="l"/>
            <a:endParaRPr lang="en-US" b="1" dirty="0">
              <a:solidFill>
                <a:srgbClr val="0000FF"/>
              </a:solidFill>
            </a:endParaRPr>
          </a:p>
          <a:p>
            <a:pPr algn="l"/>
            <a:endParaRPr lang="en-US" b="1" dirty="0">
              <a:solidFill>
                <a:srgbClr val="0000FF"/>
              </a:solidFill>
            </a:endParaRPr>
          </a:p>
          <a:p>
            <a:pPr algn="l"/>
            <a:endParaRPr lang="en-US" b="1" dirty="0">
              <a:solidFill>
                <a:srgbClr val="0000FF"/>
              </a:solidFill>
            </a:endParaRPr>
          </a:p>
          <a:p>
            <a:pPr algn="l"/>
            <a:r>
              <a:rPr lang="en-US" dirty="0"/>
              <a:t>For a radial electric field:</a:t>
            </a:r>
          </a:p>
        </p:txBody>
      </p:sp>
      <p:sp>
        <p:nvSpPr>
          <p:cNvPr id="10" name="Rectangle 9"/>
          <p:cNvSpPr/>
          <p:nvPr/>
        </p:nvSpPr>
        <p:spPr>
          <a:xfrm>
            <a:off x="357377" y="4825684"/>
            <a:ext cx="8110177" cy="1154162"/>
          </a:xfrm>
          <a:prstGeom prst="rect">
            <a:avLst/>
          </a:prstGeom>
        </p:spPr>
        <p:txBody>
          <a:bodyPr wrap="square">
            <a:spAutoFit/>
          </a:bodyPr>
          <a:lstStyle/>
          <a:p>
            <a:pPr algn="l">
              <a:spcAft>
                <a:spcPts val="600"/>
              </a:spcAft>
            </a:pPr>
            <a:r>
              <a:rPr lang="en-US" i="1" dirty="0"/>
              <a:t>Example </a:t>
            </a:r>
            <a:r>
              <a:rPr lang="en-US" dirty="0"/>
              <a:t>23.13 Potential and field of a point charge</a:t>
            </a:r>
          </a:p>
          <a:p>
            <a:pPr algn="l">
              <a:spcAft>
                <a:spcPts val="1200"/>
              </a:spcAft>
            </a:pPr>
            <a:r>
              <a:rPr lang="en-US" i="1" dirty="0"/>
              <a:t>Example </a:t>
            </a:r>
            <a:r>
              <a:rPr lang="en-US" dirty="0"/>
              <a:t>23.14 Potential and field of a ring of charge</a:t>
            </a:r>
          </a:p>
          <a:p>
            <a:pPr algn="l">
              <a:spcAft>
                <a:spcPts val="1200"/>
              </a:spcAft>
            </a:pPr>
            <a:r>
              <a:rPr lang="en-US" i="1" dirty="0"/>
              <a:t>Test</a:t>
            </a:r>
            <a:r>
              <a:rPr lang="en-US" dirty="0"/>
              <a:t> 23.4, 23.5  </a:t>
            </a:r>
          </a:p>
        </p:txBody>
      </p:sp>
      <p:graphicFrame>
        <p:nvGraphicFramePr>
          <p:cNvPr id="11" name="Object 10"/>
          <p:cNvGraphicFramePr>
            <a:graphicFrameLocks noChangeAspect="1"/>
          </p:cNvGraphicFramePr>
          <p:nvPr>
            <p:extLst>
              <p:ext uri="{D42A27DB-BD31-4B8C-83A1-F6EECF244321}">
                <p14:modId xmlns:p14="http://schemas.microsoft.com/office/powerpoint/2010/main" val="4175026528"/>
              </p:ext>
            </p:extLst>
          </p:nvPr>
        </p:nvGraphicFramePr>
        <p:xfrm>
          <a:off x="2782443" y="3951912"/>
          <a:ext cx="1141412" cy="617537"/>
        </p:xfrm>
        <a:graphic>
          <a:graphicData uri="http://schemas.openxmlformats.org/presentationml/2006/ole">
            <mc:AlternateContent xmlns:mc="http://schemas.openxmlformats.org/markup-compatibility/2006">
              <mc:Choice xmlns:v="urn:schemas-microsoft-com:vml" Requires="v">
                <p:oleObj name="Equation" r:id="rId8" imgW="723600" imgH="393480" progId="Equation.DSMT4">
                  <p:embed/>
                </p:oleObj>
              </mc:Choice>
              <mc:Fallback>
                <p:oleObj name="Equation" r:id="rId8" imgW="723600" imgH="393480" progId="Equation.DSMT4">
                  <p:embed/>
                  <p:pic>
                    <p:nvPicPr>
                      <p:cNvPr id="8" name="Object 7"/>
                      <p:cNvPicPr/>
                      <p:nvPr/>
                    </p:nvPicPr>
                    <p:blipFill>
                      <a:blip r:embed="rId9"/>
                      <a:stretch>
                        <a:fillRect/>
                      </a:stretch>
                    </p:blipFill>
                    <p:spPr>
                      <a:xfrm>
                        <a:off x="2782443" y="3951912"/>
                        <a:ext cx="1141412" cy="617537"/>
                      </a:xfrm>
                      <a:prstGeom prst="rect">
                        <a:avLst/>
                      </a:prstGeom>
                      <a:noFill/>
                      <a:ln w="15875">
                        <a:noFill/>
                      </a:ln>
                    </p:spPr>
                  </p:pic>
                </p:oleObj>
              </mc:Fallback>
            </mc:AlternateContent>
          </a:graphicData>
        </a:graphic>
      </p:graphicFrame>
    </p:spTree>
    <p:extLst>
      <p:ext uri="{BB962C8B-B14F-4D97-AF65-F5344CB8AC3E}">
        <p14:creationId xmlns:p14="http://schemas.microsoft.com/office/powerpoint/2010/main" val="33989509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13</a:t>
            </a:fld>
            <a:endParaRPr lang="en-US"/>
          </a:p>
        </p:txBody>
      </p:sp>
      <p:sp>
        <p:nvSpPr>
          <p:cNvPr id="29699" name="Rectangle 4"/>
          <p:cNvSpPr>
            <a:spLocks noChangeArrowheads="1"/>
          </p:cNvSpPr>
          <p:nvPr/>
        </p:nvSpPr>
        <p:spPr bwMode="auto">
          <a:xfrm>
            <a:off x="509587" y="390525"/>
            <a:ext cx="2891981"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Ch23: 4-5</a:t>
            </a:r>
          </a:p>
          <a:p>
            <a:pPr algn="l"/>
            <a:r>
              <a:rPr lang="en-US" b="1" dirty="0">
                <a:solidFill>
                  <a:srgbClr val="FF0000"/>
                </a:solidFill>
                <a:latin typeface="Arial" charset="0"/>
              </a:rPr>
              <a:t>Homework: </a:t>
            </a:r>
            <a:r>
              <a:rPr lang="en-US" b="1" dirty="0">
                <a:solidFill>
                  <a:srgbClr val="0000FF"/>
                </a:solidFill>
                <a:latin typeface="Arial" charset="0"/>
              </a:rPr>
              <a:t>Ch23: 41,43</a:t>
            </a:r>
          </a:p>
          <a:p>
            <a:pPr algn="l"/>
            <a:r>
              <a:rPr lang="en-US" b="1" dirty="0">
                <a:solidFill>
                  <a:srgbClr val="FF0000"/>
                </a:solidFill>
                <a:latin typeface="Arial" charset="0"/>
              </a:rPr>
              <a:t>Due: September 26</a:t>
            </a:r>
          </a:p>
        </p:txBody>
      </p:sp>
    </p:spTree>
    <p:extLst>
      <p:ext uri="{BB962C8B-B14F-4D97-AF65-F5344CB8AC3E}">
        <p14:creationId xmlns:p14="http://schemas.microsoft.com/office/powerpoint/2010/main" val="3676146529"/>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arrow"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arrow"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99898</TotalTime>
  <Words>1074</Words>
  <Application>Microsoft Office PowerPoint</Application>
  <PresentationFormat>On-screen Show (4:3)</PresentationFormat>
  <Paragraphs>120</Paragraphs>
  <Slides>13</Slides>
  <Notes>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2</vt:i4>
      </vt:variant>
      <vt:variant>
        <vt:lpstr>Slide Titles</vt:lpstr>
      </vt:variant>
      <vt:variant>
        <vt:i4>13</vt:i4>
      </vt:variant>
    </vt:vector>
  </HeadingPairs>
  <TitlesOfParts>
    <vt:vector size="18" baseType="lpstr">
      <vt:lpstr>Arial</vt:lpstr>
      <vt:lpstr>Times New Roman</vt:lpstr>
      <vt:lpstr>Default Design</vt:lpstr>
      <vt:lpstr>Equation</vt:lpstr>
      <vt:lpstr>MathType 6.0 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Western Illinois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pw103</dc:creator>
  <cp:lastModifiedBy>Pengqian Wang</cp:lastModifiedBy>
  <cp:revision>1810</cp:revision>
  <cp:lastPrinted>2021-09-06T18:53:09Z</cp:lastPrinted>
  <dcterms:created xsi:type="dcterms:W3CDTF">2006-08-25T03:15:15Z</dcterms:created>
  <dcterms:modified xsi:type="dcterms:W3CDTF">2025-09-04T13:50:41Z</dcterms:modified>
</cp:coreProperties>
</file>