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88" r:id="rId2"/>
    <p:sldId id="504" r:id="rId3"/>
    <p:sldId id="503" r:id="rId4"/>
    <p:sldId id="505" r:id="rId5"/>
    <p:sldId id="506" r:id="rId6"/>
    <p:sldId id="507" r:id="rId7"/>
    <p:sldId id="509" r:id="rId8"/>
    <p:sldId id="508" r:id="rId9"/>
    <p:sldId id="510" r:id="rId10"/>
    <p:sldId id="511" r:id="rId11"/>
    <p:sldId id="512" r:id="rId12"/>
    <p:sldId id="513" r:id="rId13"/>
  </p:sldIdLst>
  <p:sldSz cx="9144000" cy="6858000" type="screen4x3"/>
  <p:notesSz cx="7010400" cy="9296400"/>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CC"/>
    <a:srgbClr val="800080"/>
    <a:srgbClr val="336600"/>
    <a:srgbClr val="00CC00"/>
    <a:srgbClr val="990033"/>
    <a:srgbClr val="9900FF"/>
    <a:srgbClr val="0000CC"/>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8544" autoAdjust="0"/>
  </p:normalViewPr>
  <p:slideViewPr>
    <p:cSldViewPr snapToGrid="0">
      <p:cViewPr varScale="1">
        <p:scale>
          <a:sx n="82" d="100"/>
          <a:sy n="82" d="100"/>
        </p:scale>
        <p:origin x="169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2"/>
            <a:ext cx="3037840" cy="46538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l" defTabSz="931692">
              <a:defRPr sz="1200">
                <a:latin typeface="Arial" charset="0"/>
              </a:defRPr>
            </a:lvl1pPr>
          </a:lstStyle>
          <a:p>
            <a:pPr>
              <a:defRPr/>
            </a:pPr>
            <a:endParaRPr lang="en-US"/>
          </a:p>
        </p:txBody>
      </p:sp>
      <p:sp>
        <p:nvSpPr>
          <p:cNvPr id="6147" name="Rectangle 3"/>
          <p:cNvSpPr>
            <a:spLocks noGrp="1" noChangeArrowheads="1"/>
          </p:cNvSpPr>
          <p:nvPr>
            <p:ph type="dt" idx="1"/>
          </p:nvPr>
        </p:nvSpPr>
        <p:spPr bwMode="auto">
          <a:xfrm>
            <a:off x="3970938" y="2"/>
            <a:ext cx="3037840" cy="46538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r" defTabSz="931692">
              <a:defRPr sz="1200">
                <a:latin typeface="Arial" charset="0"/>
              </a:defRPr>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415506"/>
            <a:ext cx="5608320" cy="4183623"/>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29391"/>
            <a:ext cx="3037840" cy="46538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l" defTabSz="931692">
              <a:defRPr sz="12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970938" y="8829391"/>
            <a:ext cx="3037840" cy="46538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r" defTabSz="931692">
              <a:defRPr sz="1200">
                <a:latin typeface="Arial" charset="0"/>
              </a:defRPr>
            </a:lvl1pPr>
          </a:lstStyle>
          <a:p>
            <a:pPr>
              <a:defRPr/>
            </a:pPr>
            <a:fld id="{4235ECDD-4B40-4B40-8FAA-D1A4A8E49B4B}" type="slidenum">
              <a:rPr lang="en-US"/>
              <a:pPr>
                <a:defRPr/>
              </a:pPr>
              <a:t>‹#›</a:t>
            </a:fld>
            <a:endParaRPr lang="en-US"/>
          </a:p>
        </p:txBody>
      </p:sp>
    </p:spTree>
    <p:extLst>
      <p:ext uri="{BB962C8B-B14F-4D97-AF65-F5344CB8AC3E}">
        <p14:creationId xmlns:p14="http://schemas.microsoft.com/office/powerpoint/2010/main" val="1929696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88124A-F936-4FDF-B470-7110258EA8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EC6CDB-F77B-4E07-8CD8-6A77D70708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FDFA8D-FF0B-4107-B6B4-4ABCAE222A1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D6FFBB-01EB-4F95-900D-02AEEFD431C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8AC595-7421-40CA-B8A4-7B1E136CD7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2451D8-3864-4A1E-9E35-4BF447377C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0B721F-2C59-4FF6-9858-7BC68F46563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6A5738-A3FE-44AB-AEEE-F0D69F272CF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D35D80-A2B7-487F-AEC8-BE2A58865C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DFF01D-50F7-4613-B797-EF0F8409DCF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D24249-244E-48EA-AAE6-1E9C236C27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7A8ED020-467A-4025-AFDB-90B0DAC104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wmf"/><Relationship Id="rId11" Type="http://schemas.openxmlformats.org/officeDocument/2006/relationships/image" Target="../media/image6.wmf"/><Relationship Id="rId5" Type="http://schemas.openxmlformats.org/officeDocument/2006/relationships/oleObject" Target="../embeddings/oleObject2.bin"/><Relationship Id="rId10" Type="http://schemas.openxmlformats.org/officeDocument/2006/relationships/oleObject" Target="../embeddings/oleObject4.bin"/><Relationship Id="rId4" Type="http://schemas.openxmlformats.org/officeDocument/2006/relationships/image" Target="../media/image2.wmf"/><Relationship Id="rId9"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10.wmf"/><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oleObject" Target="../embeddings/oleObject6.bin"/><Relationship Id="rId5" Type="http://schemas.openxmlformats.org/officeDocument/2006/relationships/image" Target="../media/image9.jpeg"/><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3.wmf"/><Relationship Id="rId5" Type="http://schemas.openxmlformats.org/officeDocument/2006/relationships/oleObject" Target="../embeddings/oleObject8.bin"/><Relationship Id="rId4" Type="http://schemas.openxmlformats.org/officeDocument/2006/relationships/image" Target="../media/image12.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wmf"/><Relationship Id="rId7" Type="http://schemas.openxmlformats.org/officeDocument/2006/relationships/image" Target="../media/image18.wmf"/><Relationship Id="rId2" Type="http://schemas.openxmlformats.org/officeDocument/2006/relationships/oleObject" Target="../embeddings/oleObject10.bin"/><Relationship Id="rId1" Type="http://schemas.openxmlformats.org/officeDocument/2006/relationships/slideLayout" Target="../slideLayouts/slideLayout7.xml"/><Relationship Id="rId6" Type="http://schemas.openxmlformats.org/officeDocument/2006/relationships/oleObject" Target="../embeddings/oleObject12.bin"/><Relationship Id="rId5" Type="http://schemas.openxmlformats.org/officeDocument/2006/relationships/image" Target="../media/image17.wmf"/><Relationship Id="rId4"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1.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a:t>
            </a:fld>
            <a:endParaRPr lang="en-US" dirty="0"/>
          </a:p>
        </p:txBody>
      </p:sp>
      <p:sp>
        <p:nvSpPr>
          <p:cNvPr id="27651" name="Rectangle 4"/>
          <p:cNvSpPr>
            <a:spLocks noChangeArrowheads="1"/>
          </p:cNvSpPr>
          <p:nvPr/>
        </p:nvSpPr>
        <p:spPr bwMode="auto">
          <a:xfrm>
            <a:off x="304798" y="1384302"/>
            <a:ext cx="5666234" cy="1000274"/>
          </a:xfrm>
          <a:prstGeom prst="rect">
            <a:avLst/>
          </a:prstGeom>
          <a:noFill/>
          <a:ln w="9525">
            <a:noFill/>
            <a:miter lim="800000"/>
            <a:headEnd/>
            <a:tailEnd/>
          </a:ln>
        </p:spPr>
        <p:txBody>
          <a:bodyPr wrap="square">
            <a:spAutoFit/>
          </a:bodyPr>
          <a:lstStyle/>
          <a:p>
            <a:pPr algn="l">
              <a:spcAft>
                <a:spcPts val="600"/>
              </a:spcAft>
            </a:pPr>
            <a:r>
              <a:rPr lang="en-US" b="1" u="sng" dirty="0">
                <a:solidFill>
                  <a:srgbClr val="800080"/>
                </a:solidFill>
              </a:rPr>
              <a:t>An analogy: volume flow rate of a fluid:</a:t>
            </a:r>
          </a:p>
          <a:p>
            <a:pPr algn="l">
              <a:spcAft>
                <a:spcPts val="600"/>
              </a:spcAft>
            </a:pPr>
            <a:r>
              <a:rPr lang="en-US" altLang="en-US" dirty="0">
                <a:solidFill>
                  <a:srgbClr val="0000FF"/>
                </a:solidFill>
              </a:rPr>
              <a:t>Volume flow rate </a:t>
            </a:r>
            <a:r>
              <a:rPr lang="en-US" altLang="en-US" dirty="0"/>
              <a:t>is the volume of the fluid that has passed across a certain surface area in a unit of time.</a:t>
            </a:r>
          </a:p>
        </p:txBody>
      </p:sp>
      <p:sp>
        <p:nvSpPr>
          <p:cNvPr id="8" name="Rectangle 7"/>
          <p:cNvSpPr/>
          <p:nvPr/>
        </p:nvSpPr>
        <p:spPr>
          <a:xfrm>
            <a:off x="304799" y="228005"/>
            <a:ext cx="8215334" cy="1200329"/>
          </a:xfrm>
          <a:prstGeom prst="rect">
            <a:avLst/>
          </a:prstGeom>
        </p:spPr>
        <p:txBody>
          <a:bodyPr wrap="square">
            <a:spAutoFit/>
          </a:bodyPr>
          <a:lstStyle/>
          <a:p>
            <a:pPr>
              <a:spcAft>
                <a:spcPts val="600"/>
              </a:spcAft>
            </a:pPr>
            <a:r>
              <a:rPr lang="en-US" sz="2400" b="1" u="sng" dirty="0">
                <a:solidFill>
                  <a:srgbClr val="990000"/>
                </a:solidFill>
                <a:latin typeface="Arial" charset="0"/>
                <a:ea typeface="Arial Unicode MS" pitchFamily="34" charset="-128"/>
              </a:rPr>
              <a:t>Chapter 22 Gauss’s Law</a:t>
            </a:r>
          </a:p>
          <a:p>
            <a:pPr algn="l">
              <a:spcAft>
                <a:spcPts val="600"/>
              </a:spcAft>
            </a:pPr>
            <a:r>
              <a:rPr lang="en-US" sz="2000" b="1" u="sng" dirty="0">
                <a:solidFill>
                  <a:srgbClr val="660066"/>
                </a:solidFill>
                <a:latin typeface="Arial" charset="0"/>
              </a:rPr>
              <a:t>September 4 Electric Flux </a:t>
            </a:r>
          </a:p>
          <a:p>
            <a:pPr algn="l">
              <a:spcAft>
                <a:spcPts val="600"/>
              </a:spcAft>
            </a:pPr>
            <a:r>
              <a:rPr lang="en-US" b="1" u="sng" dirty="0">
                <a:solidFill>
                  <a:srgbClr val="800080"/>
                </a:solidFill>
                <a:latin typeface="+mn-lt"/>
              </a:rPr>
              <a:t>22.2 Calculating Electric Flux</a:t>
            </a:r>
          </a:p>
        </p:txBody>
      </p:sp>
      <p:pic>
        <p:nvPicPr>
          <p:cNvPr id="16" name="Picture 15" descr="22_05_FigureB.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5456" y="1065725"/>
            <a:ext cx="2371344" cy="1671104"/>
          </a:xfrm>
          <a:prstGeom prst="rect">
            <a:avLst/>
          </a:prstGeom>
        </p:spPr>
      </p:pic>
      <p:graphicFrame>
        <p:nvGraphicFramePr>
          <p:cNvPr id="17" name="Object 16"/>
          <p:cNvGraphicFramePr>
            <a:graphicFrameLocks noChangeAspect="1"/>
          </p:cNvGraphicFramePr>
          <p:nvPr>
            <p:extLst>
              <p:ext uri="{D42A27DB-BD31-4B8C-83A1-F6EECF244321}">
                <p14:modId xmlns:p14="http://schemas.microsoft.com/office/powerpoint/2010/main" val="394962488"/>
              </p:ext>
            </p:extLst>
          </p:nvPr>
        </p:nvGraphicFramePr>
        <p:xfrm>
          <a:off x="346865" y="2374219"/>
          <a:ext cx="3232151" cy="622300"/>
        </p:xfrm>
        <a:graphic>
          <a:graphicData uri="http://schemas.openxmlformats.org/presentationml/2006/ole">
            <mc:AlternateContent xmlns:mc="http://schemas.openxmlformats.org/markup-compatibility/2006">
              <mc:Choice xmlns:v="urn:schemas-microsoft-com:vml" Requires="v">
                <p:oleObj name="Equation" r:id="rId3" imgW="2057400" imgH="393480" progId="Equation.DSMT4">
                  <p:embed/>
                </p:oleObj>
              </mc:Choice>
              <mc:Fallback>
                <p:oleObj name="Equation" r:id="rId3" imgW="2057400" imgH="393480" progId="Equation.DSMT4">
                  <p:embed/>
                  <p:pic>
                    <p:nvPicPr>
                      <p:cNvPr id="12" name="Object 11"/>
                      <p:cNvPicPr/>
                      <p:nvPr/>
                    </p:nvPicPr>
                    <p:blipFill>
                      <a:blip r:embed="rId4"/>
                      <a:stretch>
                        <a:fillRect/>
                      </a:stretch>
                    </p:blipFill>
                    <p:spPr>
                      <a:xfrm>
                        <a:off x="346865" y="2374219"/>
                        <a:ext cx="3232151" cy="622300"/>
                      </a:xfrm>
                      <a:prstGeom prst="rect">
                        <a:avLst/>
                      </a:prstGeom>
                    </p:spPr>
                  </p:pic>
                </p:oleObj>
              </mc:Fallback>
            </mc:AlternateContent>
          </a:graphicData>
        </a:graphic>
      </p:graphicFrame>
      <p:sp>
        <p:nvSpPr>
          <p:cNvPr id="18" name="Rectangle 4"/>
          <p:cNvSpPr>
            <a:spLocks noChangeArrowheads="1"/>
          </p:cNvSpPr>
          <p:nvPr/>
        </p:nvSpPr>
        <p:spPr bwMode="auto">
          <a:xfrm>
            <a:off x="304797" y="3792517"/>
            <a:ext cx="5757675" cy="723275"/>
          </a:xfrm>
          <a:prstGeom prst="rect">
            <a:avLst/>
          </a:prstGeom>
          <a:noFill/>
          <a:ln w="9525">
            <a:noFill/>
            <a:miter lim="800000"/>
            <a:headEnd/>
            <a:tailEnd/>
          </a:ln>
        </p:spPr>
        <p:txBody>
          <a:bodyPr wrap="square">
            <a:spAutoFit/>
          </a:bodyPr>
          <a:lstStyle/>
          <a:p>
            <a:pPr algn="l">
              <a:spcAft>
                <a:spcPts val="600"/>
              </a:spcAft>
            </a:pPr>
            <a:r>
              <a:rPr lang="en-US" b="1" u="sng" dirty="0">
                <a:solidFill>
                  <a:srgbClr val="800080"/>
                </a:solidFill>
              </a:rPr>
              <a:t>Flux of a uniform electric field through a planar area:</a:t>
            </a:r>
          </a:p>
          <a:p>
            <a:pPr algn="l">
              <a:spcAft>
                <a:spcPts val="600"/>
              </a:spcAft>
            </a:pPr>
            <a:r>
              <a:rPr lang="en-US" altLang="en-US" i="1" dirty="0">
                <a:solidFill>
                  <a:srgbClr val="0000FF"/>
                </a:solidFill>
              </a:rPr>
              <a:t>Electric flux</a:t>
            </a:r>
            <a:r>
              <a:rPr lang="en-US" altLang="en-US" i="1" dirty="0"/>
              <a:t> </a:t>
            </a:r>
            <a:r>
              <a:rPr lang="en-US" altLang="en-US" dirty="0"/>
              <a:t>through an area is defined as</a:t>
            </a:r>
          </a:p>
        </p:txBody>
      </p:sp>
      <p:graphicFrame>
        <p:nvGraphicFramePr>
          <p:cNvPr id="19" name="Object 18"/>
          <p:cNvGraphicFramePr>
            <a:graphicFrameLocks noChangeAspect="1"/>
          </p:cNvGraphicFramePr>
          <p:nvPr>
            <p:extLst>
              <p:ext uri="{D42A27DB-BD31-4B8C-83A1-F6EECF244321}">
                <p14:modId xmlns:p14="http://schemas.microsoft.com/office/powerpoint/2010/main" val="2426527840"/>
              </p:ext>
            </p:extLst>
          </p:nvPr>
        </p:nvGraphicFramePr>
        <p:xfrm>
          <a:off x="356196" y="4515792"/>
          <a:ext cx="2133600" cy="360362"/>
        </p:xfrm>
        <a:graphic>
          <a:graphicData uri="http://schemas.openxmlformats.org/presentationml/2006/ole">
            <mc:AlternateContent xmlns:mc="http://schemas.openxmlformats.org/markup-compatibility/2006">
              <mc:Choice xmlns:v="urn:schemas-microsoft-com:vml" Requires="v">
                <p:oleObj name="Equation" r:id="rId5" imgW="1358640" imgH="228600" progId="Equation.DSMT4">
                  <p:embed/>
                </p:oleObj>
              </mc:Choice>
              <mc:Fallback>
                <p:oleObj name="Equation" r:id="rId5" imgW="1358640" imgH="228600" progId="Equation.DSMT4">
                  <p:embed/>
                  <p:pic>
                    <p:nvPicPr>
                      <p:cNvPr id="17" name="Object 16"/>
                      <p:cNvPicPr/>
                      <p:nvPr/>
                    </p:nvPicPr>
                    <p:blipFill>
                      <a:blip r:embed="rId6"/>
                      <a:stretch>
                        <a:fillRect/>
                      </a:stretch>
                    </p:blipFill>
                    <p:spPr>
                      <a:xfrm>
                        <a:off x="356196" y="4515792"/>
                        <a:ext cx="2133600" cy="360362"/>
                      </a:xfrm>
                      <a:prstGeom prst="rect">
                        <a:avLst/>
                      </a:prstGeom>
                    </p:spPr>
                  </p:pic>
                </p:oleObj>
              </mc:Fallback>
            </mc:AlternateContent>
          </a:graphicData>
        </a:graphic>
      </p:graphicFrame>
      <p:grpSp>
        <p:nvGrpSpPr>
          <p:cNvPr id="13" name="Group 12"/>
          <p:cNvGrpSpPr/>
          <p:nvPr/>
        </p:nvGrpSpPr>
        <p:grpSpPr>
          <a:xfrm>
            <a:off x="304797" y="3054701"/>
            <a:ext cx="5666235" cy="646331"/>
            <a:chOff x="362378" y="3406379"/>
            <a:chExt cx="4996005" cy="646331"/>
          </a:xfrm>
        </p:grpSpPr>
        <p:sp>
          <p:nvSpPr>
            <p:cNvPr id="10" name="Rectangle 9"/>
            <p:cNvSpPr/>
            <p:nvPr/>
          </p:nvSpPr>
          <p:spPr>
            <a:xfrm>
              <a:off x="362378" y="3406379"/>
              <a:ext cx="4996005" cy="646331"/>
            </a:xfrm>
            <a:prstGeom prst="rect">
              <a:avLst/>
            </a:prstGeom>
          </p:spPr>
          <p:txBody>
            <a:bodyPr wrap="square">
              <a:spAutoFit/>
            </a:bodyPr>
            <a:lstStyle/>
            <a:p>
              <a:pPr algn="l">
                <a:spcAft>
                  <a:spcPts val="600"/>
                </a:spcAft>
              </a:pPr>
              <a:r>
                <a:rPr lang="en-US" altLang="en-US" dirty="0"/>
                <a:t>For a </a:t>
              </a:r>
              <a:r>
                <a:rPr lang="en-US" altLang="en-US" dirty="0">
                  <a:solidFill>
                    <a:srgbClr val="0000FF"/>
                  </a:solidFill>
                </a:rPr>
                <a:t>closed surface</a:t>
              </a:r>
              <a:r>
                <a:rPr lang="en-US" altLang="en-US" dirty="0"/>
                <a:t>,    is chosen to be outward. Therefore, outward flux is positive, and inward flux is negative.</a:t>
              </a:r>
            </a:p>
          </p:txBody>
        </p:sp>
        <p:graphicFrame>
          <p:nvGraphicFramePr>
            <p:cNvPr id="20" name="Object 19"/>
            <p:cNvGraphicFramePr>
              <a:graphicFrameLocks noChangeAspect="1"/>
            </p:cNvGraphicFramePr>
            <p:nvPr>
              <p:extLst>
                <p:ext uri="{D42A27DB-BD31-4B8C-83A1-F6EECF244321}">
                  <p14:modId xmlns:p14="http://schemas.microsoft.com/office/powerpoint/2010/main" val="594749599"/>
                </p:ext>
              </p:extLst>
            </p:nvPr>
          </p:nvGraphicFramePr>
          <p:xfrm>
            <a:off x="2137109" y="3418428"/>
            <a:ext cx="200025" cy="280987"/>
          </p:xfrm>
          <a:graphic>
            <a:graphicData uri="http://schemas.openxmlformats.org/presentationml/2006/ole">
              <mc:AlternateContent xmlns:mc="http://schemas.openxmlformats.org/markup-compatibility/2006">
                <mc:Choice xmlns:v="urn:schemas-microsoft-com:vml" Requires="v">
                  <p:oleObj name="Equation" r:id="rId7" imgW="126720" imgH="177480" progId="Equation.DSMT4">
                    <p:embed/>
                  </p:oleObj>
                </mc:Choice>
                <mc:Fallback>
                  <p:oleObj name="Equation" r:id="rId7" imgW="126720" imgH="177480" progId="Equation.DSMT4">
                    <p:embed/>
                    <p:pic>
                      <p:nvPicPr>
                        <p:cNvPr id="17" name="Object 16"/>
                        <p:cNvPicPr/>
                        <p:nvPr/>
                      </p:nvPicPr>
                      <p:blipFill>
                        <a:blip r:embed="rId8"/>
                        <a:stretch>
                          <a:fillRect/>
                        </a:stretch>
                      </p:blipFill>
                      <p:spPr>
                        <a:xfrm>
                          <a:off x="2137109" y="3418428"/>
                          <a:ext cx="200025" cy="280987"/>
                        </a:xfrm>
                        <a:prstGeom prst="rect">
                          <a:avLst/>
                        </a:prstGeom>
                      </p:spPr>
                    </p:pic>
                  </p:oleObj>
                </mc:Fallback>
              </mc:AlternateContent>
            </a:graphicData>
          </a:graphic>
        </p:graphicFrame>
      </p:grpSp>
      <p:pic>
        <p:nvPicPr>
          <p:cNvPr id="21" name="Picture 20" descr="22_06_FigureB.jp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64869" y="3263890"/>
            <a:ext cx="2293995" cy="2679710"/>
          </a:xfrm>
          <a:prstGeom prst="rect">
            <a:avLst/>
          </a:prstGeom>
        </p:spPr>
      </p:pic>
      <p:sp>
        <p:nvSpPr>
          <p:cNvPr id="23" name="Rectangle 4"/>
          <p:cNvSpPr>
            <a:spLocks noChangeArrowheads="1"/>
          </p:cNvSpPr>
          <p:nvPr/>
        </p:nvSpPr>
        <p:spPr bwMode="auto">
          <a:xfrm>
            <a:off x="304797" y="4924307"/>
            <a:ext cx="5757675" cy="1431161"/>
          </a:xfrm>
          <a:prstGeom prst="rect">
            <a:avLst/>
          </a:prstGeom>
          <a:noFill/>
          <a:ln w="9525">
            <a:noFill/>
            <a:miter lim="800000"/>
            <a:headEnd/>
            <a:tailEnd/>
          </a:ln>
        </p:spPr>
        <p:txBody>
          <a:bodyPr wrap="square">
            <a:spAutoFit/>
          </a:bodyPr>
          <a:lstStyle/>
          <a:p>
            <a:pPr algn="l">
              <a:spcAft>
                <a:spcPts val="1200"/>
              </a:spcAft>
            </a:pPr>
            <a:r>
              <a:rPr lang="en-US" b="1" u="sng" dirty="0">
                <a:solidFill>
                  <a:srgbClr val="800080"/>
                </a:solidFill>
              </a:rPr>
              <a:t>Flux of a non-uniform electric field or through a non-planar area</a:t>
            </a:r>
            <a:r>
              <a:rPr lang="en-US" dirty="0"/>
              <a:t> is defined through a </a:t>
            </a:r>
            <a:r>
              <a:rPr lang="en-US" dirty="0">
                <a:solidFill>
                  <a:srgbClr val="0000FF"/>
                </a:solidFill>
              </a:rPr>
              <a:t>surface integral</a:t>
            </a:r>
            <a:r>
              <a:rPr lang="en-US" dirty="0"/>
              <a:t>:</a:t>
            </a:r>
          </a:p>
          <a:p>
            <a:pPr algn="l">
              <a:spcAft>
                <a:spcPts val="600"/>
              </a:spcAft>
            </a:pPr>
            <a:endParaRPr lang="en-US" b="1" u="sng" dirty="0">
              <a:solidFill>
                <a:srgbClr val="800080"/>
              </a:solidFill>
            </a:endParaRPr>
          </a:p>
          <a:p>
            <a:pPr algn="l">
              <a:spcAft>
                <a:spcPts val="600"/>
              </a:spcAft>
            </a:pPr>
            <a:r>
              <a:rPr lang="en-US" altLang="en-US" dirty="0"/>
              <a:t>Electric flux is a scalar (left or right, inward or outward).</a:t>
            </a:r>
            <a:endParaRPr lang="en-US" b="1" u="sng" dirty="0">
              <a:solidFill>
                <a:srgbClr val="800080"/>
              </a:solidFill>
            </a:endParaRPr>
          </a:p>
        </p:txBody>
      </p:sp>
      <p:graphicFrame>
        <p:nvGraphicFramePr>
          <p:cNvPr id="24" name="Object 23"/>
          <p:cNvGraphicFramePr>
            <a:graphicFrameLocks noChangeAspect="1"/>
          </p:cNvGraphicFramePr>
          <p:nvPr>
            <p:extLst>
              <p:ext uri="{D42A27DB-BD31-4B8C-83A1-F6EECF244321}">
                <p14:modId xmlns:p14="http://schemas.microsoft.com/office/powerpoint/2010/main" val="328888009"/>
              </p:ext>
            </p:extLst>
          </p:nvPr>
        </p:nvGraphicFramePr>
        <p:xfrm>
          <a:off x="346865" y="5572906"/>
          <a:ext cx="2652712" cy="481013"/>
        </p:xfrm>
        <a:graphic>
          <a:graphicData uri="http://schemas.openxmlformats.org/presentationml/2006/ole">
            <mc:AlternateContent xmlns:mc="http://schemas.openxmlformats.org/markup-compatibility/2006">
              <mc:Choice xmlns:v="urn:schemas-microsoft-com:vml" Requires="v">
                <p:oleObj name="Equation" r:id="rId10" imgW="1688760" imgH="304560" progId="Equation.DSMT4">
                  <p:embed/>
                </p:oleObj>
              </mc:Choice>
              <mc:Fallback>
                <p:oleObj name="Equation" r:id="rId10" imgW="1688760" imgH="304560" progId="Equation.DSMT4">
                  <p:embed/>
                  <p:pic>
                    <p:nvPicPr>
                      <p:cNvPr id="19" name="Object 18"/>
                      <p:cNvPicPr/>
                      <p:nvPr/>
                    </p:nvPicPr>
                    <p:blipFill>
                      <a:blip r:embed="rId11"/>
                      <a:stretch>
                        <a:fillRect/>
                      </a:stretch>
                    </p:blipFill>
                    <p:spPr>
                      <a:xfrm>
                        <a:off x="346865" y="5572906"/>
                        <a:ext cx="2652712" cy="481013"/>
                      </a:xfrm>
                      <a:prstGeom prst="rect">
                        <a:avLst/>
                      </a:prstGeom>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2</a:t>
            </a:fld>
            <a:endParaRPr lang="en-US"/>
          </a:p>
        </p:txBody>
      </p:sp>
      <p:sp>
        <p:nvSpPr>
          <p:cNvPr id="3" name="Rectangle 2"/>
          <p:cNvSpPr/>
          <p:nvPr/>
        </p:nvSpPr>
        <p:spPr>
          <a:xfrm>
            <a:off x="438912" y="353491"/>
            <a:ext cx="7388352" cy="1431161"/>
          </a:xfrm>
          <a:prstGeom prst="rect">
            <a:avLst/>
          </a:prstGeom>
        </p:spPr>
        <p:txBody>
          <a:bodyPr wrap="square">
            <a:spAutoFit/>
          </a:bodyPr>
          <a:lstStyle/>
          <a:p>
            <a:pPr algn="l">
              <a:spcAft>
                <a:spcPts val="600"/>
              </a:spcAft>
            </a:pPr>
            <a:r>
              <a:rPr lang="en-US" i="1" dirty="0"/>
              <a:t>Example </a:t>
            </a:r>
            <a:r>
              <a:rPr lang="en-US" dirty="0"/>
              <a:t>22.1 Electric flux through a disk</a:t>
            </a:r>
          </a:p>
          <a:p>
            <a:pPr algn="l">
              <a:spcAft>
                <a:spcPts val="600"/>
              </a:spcAft>
            </a:pPr>
            <a:r>
              <a:rPr lang="en-US" i="1" dirty="0"/>
              <a:t>Example </a:t>
            </a:r>
            <a:r>
              <a:rPr lang="en-US" dirty="0"/>
              <a:t>22.2 Electric flux through a cube</a:t>
            </a:r>
          </a:p>
          <a:p>
            <a:pPr algn="l">
              <a:spcAft>
                <a:spcPts val="600"/>
              </a:spcAft>
            </a:pPr>
            <a:r>
              <a:rPr lang="en-US" i="1" dirty="0"/>
              <a:t>Example </a:t>
            </a:r>
            <a:r>
              <a:rPr lang="en-US" dirty="0"/>
              <a:t>22.3 Electric flux through a sphere</a:t>
            </a:r>
          </a:p>
          <a:p>
            <a:pPr algn="l">
              <a:spcAft>
                <a:spcPts val="600"/>
              </a:spcAft>
            </a:pPr>
            <a:r>
              <a:rPr lang="en-US" i="1" dirty="0"/>
              <a:t>Test </a:t>
            </a:r>
            <a:r>
              <a:rPr lang="en-US" dirty="0"/>
              <a:t>22.2</a:t>
            </a:r>
          </a:p>
        </p:txBody>
      </p:sp>
    </p:spTree>
    <p:extLst>
      <p:ext uri="{BB962C8B-B14F-4D97-AF65-F5344CB8AC3E}">
        <p14:creationId xmlns:p14="http://schemas.microsoft.com/office/powerpoint/2010/main" val="2797087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3</a:t>
            </a:fld>
            <a:endParaRPr lang="en-US"/>
          </a:p>
        </p:txBody>
      </p:sp>
      <p:sp>
        <p:nvSpPr>
          <p:cNvPr id="29699" name="Rectangle 4"/>
          <p:cNvSpPr>
            <a:spLocks noChangeArrowheads="1"/>
          </p:cNvSpPr>
          <p:nvPr/>
        </p:nvSpPr>
        <p:spPr bwMode="auto">
          <a:xfrm>
            <a:off x="509587" y="390525"/>
            <a:ext cx="2818829"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Ch22: 1-2</a:t>
            </a:r>
          </a:p>
          <a:p>
            <a:pPr algn="l"/>
            <a:r>
              <a:rPr lang="en-US" b="1" dirty="0">
                <a:solidFill>
                  <a:srgbClr val="FF0000"/>
                </a:solidFill>
                <a:latin typeface="Arial" charset="0"/>
              </a:rPr>
              <a:t>Homework: </a:t>
            </a:r>
            <a:r>
              <a:rPr lang="en-US" b="1" dirty="0">
                <a:solidFill>
                  <a:srgbClr val="0000FF"/>
                </a:solidFill>
                <a:latin typeface="Arial" charset="0"/>
              </a:rPr>
              <a:t>Ch22: 2,3,6 </a:t>
            </a:r>
          </a:p>
          <a:p>
            <a:pPr algn="l"/>
            <a:r>
              <a:rPr lang="en-US" b="1" dirty="0">
                <a:solidFill>
                  <a:srgbClr val="FF0000"/>
                </a:solidFill>
                <a:latin typeface="Arial" charset="0"/>
              </a:rPr>
              <a:t>Due: September 12</a:t>
            </a:r>
          </a:p>
        </p:txBody>
      </p:sp>
    </p:spTree>
    <p:extLst>
      <p:ext uri="{BB962C8B-B14F-4D97-AF65-F5344CB8AC3E}">
        <p14:creationId xmlns:p14="http://schemas.microsoft.com/office/powerpoint/2010/main" val="3892356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22_12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9871" y="3256738"/>
            <a:ext cx="4490376" cy="2869742"/>
          </a:xfrm>
          <a:prstGeom prst="rect">
            <a:avLst/>
          </a:prstGeom>
        </p:spPr>
      </p:pic>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4</a:t>
            </a:fld>
            <a:endParaRPr lang="en-US"/>
          </a:p>
        </p:txBody>
      </p:sp>
      <p:sp>
        <p:nvSpPr>
          <p:cNvPr id="3" name="Rectangle 2"/>
          <p:cNvSpPr/>
          <p:nvPr/>
        </p:nvSpPr>
        <p:spPr>
          <a:xfrm>
            <a:off x="304799" y="228005"/>
            <a:ext cx="8215334"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September 5 Gauss’s Law </a:t>
            </a:r>
          </a:p>
          <a:p>
            <a:pPr algn="l">
              <a:spcAft>
                <a:spcPts val="600"/>
              </a:spcAft>
            </a:pPr>
            <a:r>
              <a:rPr lang="en-US" b="1" u="sng" dirty="0">
                <a:solidFill>
                  <a:srgbClr val="800080"/>
                </a:solidFill>
                <a:latin typeface="+mn-lt"/>
              </a:rPr>
              <a:t>22.3 Gauss’s Law</a:t>
            </a:r>
          </a:p>
        </p:txBody>
      </p:sp>
      <p:sp>
        <p:nvSpPr>
          <p:cNvPr id="4" name="Rectangle 4"/>
          <p:cNvSpPr>
            <a:spLocks noChangeArrowheads="1"/>
          </p:cNvSpPr>
          <p:nvPr/>
        </p:nvSpPr>
        <p:spPr bwMode="auto">
          <a:xfrm>
            <a:off x="304799" y="982058"/>
            <a:ext cx="5666234" cy="369332"/>
          </a:xfrm>
          <a:prstGeom prst="rect">
            <a:avLst/>
          </a:prstGeom>
          <a:noFill/>
          <a:ln w="9525">
            <a:noFill/>
            <a:miter lim="800000"/>
            <a:headEnd/>
            <a:tailEnd/>
          </a:ln>
        </p:spPr>
        <p:txBody>
          <a:bodyPr wrap="square">
            <a:spAutoFit/>
          </a:bodyPr>
          <a:lstStyle/>
          <a:p>
            <a:pPr algn="l">
              <a:spcAft>
                <a:spcPts val="600"/>
              </a:spcAft>
            </a:pPr>
            <a:r>
              <a:rPr lang="en-US" b="1" u="sng" dirty="0">
                <a:solidFill>
                  <a:srgbClr val="800080"/>
                </a:solidFill>
              </a:rPr>
              <a:t>Point charge at the center of a spherical surface:</a:t>
            </a:r>
          </a:p>
        </p:txBody>
      </p:sp>
      <p:graphicFrame>
        <p:nvGraphicFramePr>
          <p:cNvPr id="5" name="Object 4"/>
          <p:cNvGraphicFramePr>
            <a:graphicFrameLocks noChangeAspect="1"/>
          </p:cNvGraphicFramePr>
          <p:nvPr>
            <p:extLst>
              <p:ext uri="{D42A27DB-BD31-4B8C-83A1-F6EECF244321}">
                <p14:modId xmlns:p14="http://schemas.microsoft.com/office/powerpoint/2010/main" val="2659635726"/>
              </p:ext>
            </p:extLst>
          </p:nvPr>
        </p:nvGraphicFramePr>
        <p:xfrm>
          <a:off x="403796" y="1351390"/>
          <a:ext cx="3190876" cy="679450"/>
        </p:xfrm>
        <a:graphic>
          <a:graphicData uri="http://schemas.openxmlformats.org/presentationml/2006/ole">
            <mc:AlternateContent xmlns:mc="http://schemas.openxmlformats.org/markup-compatibility/2006">
              <mc:Choice xmlns:v="urn:schemas-microsoft-com:vml" Requires="v">
                <p:oleObj name="Equation" r:id="rId3" imgW="2031840" imgH="431640" progId="Equation.DSMT4">
                  <p:embed/>
                </p:oleObj>
              </mc:Choice>
              <mc:Fallback>
                <p:oleObj name="Equation" r:id="rId3" imgW="2031840" imgH="431640" progId="Equation.DSMT4">
                  <p:embed/>
                  <p:pic>
                    <p:nvPicPr>
                      <p:cNvPr id="19" name="Object 18"/>
                      <p:cNvPicPr/>
                      <p:nvPr/>
                    </p:nvPicPr>
                    <p:blipFill>
                      <a:blip r:embed="rId4"/>
                      <a:stretch>
                        <a:fillRect/>
                      </a:stretch>
                    </p:blipFill>
                    <p:spPr>
                      <a:xfrm>
                        <a:off x="403796" y="1351390"/>
                        <a:ext cx="3190876" cy="679450"/>
                      </a:xfrm>
                      <a:prstGeom prst="rect">
                        <a:avLst/>
                      </a:prstGeom>
                    </p:spPr>
                  </p:pic>
                </p:oleObj>
              </mc:Fallback>
            </mc:AlternateContent>
          </a:graphicData>
        </a:graphic>
      </p:graphicFrame>
      <p:sp>
        <p:nvSpPr>
          <p:cNvPr id="7" name="Rectangle 6"/>
          <p:cNvSpPr/>
          <p:nvPr/>
        </p:nvSpPr>
        <p:spPr>
          <a:xfrm>
            <a:off x="304799" y="2030840"/>
            <a:ext cx="5074920" cy="369332"/>
          </a:xfrm>
          <a:prstGeom prst="rect">
            <a:avLst/>
          </a:prstGeom>
        </p:spPr>
        <p:txBody>
          <a:bodyPr wrap="square">
            <a:spAutoFit/>
          </a:bodyPr>
          <a:lstStyle/>
          <a:p>
            <a:pPr algn="l"/>
            <a:r>
              <a:rPr lang="en-US" dirty="0"/>
              <a:t>The flux is independent of the radius </a:t>
            </a:r>
            <a:r>
              <a:rPr lang="en-US" i="1" dirty="0"/>
              <a:t>R</a:t>
            </a:r>
            <a:r>
              <a:rPr lang="en-US" dirty="0"/>
              <a:t> of the sphere.</a:t>
            </a:r>
          </a:p>
        </p:txBody>
      </p:sp>
      <p:pic>
        <p:nvPicPr>
          <p:cNvPr id="8" name="Picture 7" descr="22_11_Figure.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19089" y="531879"/>
            <a:ext cx="1873500" cy="2436472"/>
          </a:xfrm>
          <a:prstGeom prst="rect">
            <a:avLst/>
          </a:prstGeom>
        </p:spPr>
      </p:pic>
      <p:sp>
        <p:nvSpPr>
          <p:cNvPr id="9" name="Rectangle 4"/>
          <p:cNvSpPr>
            <a:spLocks noChangeArrowheads="1"/>
          </p:cNvSpPr>
          <p:nvPr/>
        </p:nvSpPr>
        <p:spPr bwMode="auto">
          <a:xfrm>
            <a:off x="304799" y="2501696"/>
            <a:ext cx="4029457" cy="2739211"/>
          </a:xfrm>
          <a:prstGeom prst="rect">
            <a:avLst/>
          </a:prstGeom>
          <a:noFill/>
          <a:ln w="9525">
            <a:noFill/>
            <a:miter lim="800000"/>
            <a:headEnd/>
            <a:tailEnd/>
          </a:ln>
        </p:spPr>
        <p:txBody>
          <a:bodyPr wrap="square">
            <a:spAutoFit/>
          </a:bodyPr>
          <a:lstStyle/>
          <a:p>
            <a:pPr algn="l">
              <a:spcAft>
                <a:spcPts val="600"/>
              </a:spcAft>
            </a:pPr>
            <a:r>
              <a:rPr lang="en-US" b="1" u="sng" dirty="0">
                <a:solidFill>
                  <a:srgbClr val="800080"/>
                </a:solidFill>
              </a:rPr>
              <a:t>Point charge inside a non-spherical surface:</a:t>
            </a:r>
          </a:p>
          <a:p>
            <a:pPr algn="l">
              <a:spcAft>
                <a:spcPts val="600"/>
              </a:spcAft>
            </a:pPr>
            <a:r>
              <a:rPr lang="en-US" dirty="0"/>
              <a:t>Charge </a:t>
            </a:r>
            <a:r>
              <a:rPr lang="en-US" i="1" dirty="0"/>
              <a:t>q</a:t>
            </a:r>
            <a:r>
              <a:rPr lang="en-US" dirty="0"/>
              <a:t> is inside a closed irregular surface.</a:t>
            </a:r>
          </a:p>
          <a:p>
            <a:pPr algn="l">
              <a:spcAft>
                <a:spcPts val="600"/>
              </a:spcAft>
            </a:pPr>
            <a:r>
              <a:rPr lang="en-US" dirty="0"/>
              <a:t>Each element area </a:t>
            </a:r>
            <a:r>
              <a:rPr lang="en-US" i="1" dirty="0"/>
              <a:t>dA </a:t>
            </a:r>
            <a:r>
              <a:rPr lang="en-US" dirty="0"/>
              <a:t>on the surface has the same flux as through its projection </a:t>
            </a:r>
            <a:r>
              <a:rPr lang="en-US" i="1" dirty="0" err="1"/>
              <a:t>dA</a:t>
            </a:r>
            <a:r>
              <a:rPr lang="en-US" dirty="0" err="1"/>
              <a:t>cos</a:t>
            </a:r>
            <a:r>
              <a:rPr lang="en-US" i="1" dirty="0" err="1">
                <a:latin typeface="Symbol" panose="05050102010706020507" pitchFamily="18" charset="2"/>
              </a:rPr>
              <a:t>f</a:t>
            </a:r>
            <a:r>
              <a:rPr lang="en-US" dirty="0"/>
              <a:t>, which further has the same flux as through the area </a:t>
            </a:r>
            <a:r>
              <a:rPr lang="en-US" i="1" dirty="0" err="1"/>
              <a:t>dS</a:t>
            </a:r>
            <a:r>
              <a:rPr lang="en-US" i="1" dirty="0"/>
              <a:t> </a:t>
            </a:r>
            <a:r>
              <a:rPr lang="en-US" dirty="0"/>
              <a:t>on the surface of a common small sphere.</a:t>
            </a:r>
          </a:p>
        </p:txBody>
      </p:sp>
      <p:graphicFrame>
        <p:nvGraphicFramePr>
          <p:cNvPr id="11" name="Object 10"/>
          <p:cNvGraphicFramePr>
            <a:graphicFrameLocks noChangeAspect="1"/>
          </p:cNvGraphicFramePr>
          <p:nvPr>
            <p:extLst>
              <p:ext uri="{D42A27DB-BD31-4B8C-83A1-F6EECF244321}">
                <p14:modId xmlns:p14="http://schemas.microsoft.com/office/powerpoint/2010/main" val="576815566"/>
              </p:ext>
            </p:extLst>
          </p:nvPr>
        </p:nvGraphicFramePr>
        <p:xfrm>
          <a:off x="403796" y="5240907"/>
          <a:ext cx="1895475" cy="679450"/>
        </p:xfrm>
        <a:graphic>
          <a:graphicData uri="http://schemas.openxmlformats.org/presentationml/2006/ole">
            <mc:AlternateContent xmlns:mc="http://schemas.openxmlformats.org/markup-compatibility/2006">
              <mc:Choice xmlns:v="urn:schemas-microsoft-com:vml" Requires="v">
                <p:oleObj name="Equation" r:id="rId6" imgW="1206360" imgH="431640" progId="Equation.DSMT4">
                  <p:embed/>
                </p:oleObj>
              </mc:Choice>
              <mc:Fallback>
                <p:oleObj name="Equation" r:id="rId6" imgW="1206360" imgH="431640" progId="Equation.DSMT4">
                  <p:embed/>
                  <p:pic>
                    <p:nvPicPr>
                      <p:cNvPr id="5" name="Object 4"/>
                      <p:cNvPicPr/>
                      <p:nvPr/>
                    </p:nvPicPr>
                    <p:blipFill>
                      <a:blip r:embed="rId7"/>
                      <a:stretch>
                        <a:fillRect/>
                      </a:stretch>
                    </p:blipFill>
                    <p:spPr>
                      <a:xfrm>
                        <a:off x="403796" y="5240907"/>
                        <a:ext cx="1895475" cy="679450"/>
                      </a:xfrm>
                      <a:prstGeom prst="rect">
                        <a:avLst/>
                      </a:prstGeom>
                    </p:spPr>
                  </p:pic>
                </p:oleObj>
              </mc:Fallback>
            </mc:AlternateContent>
          </a:graphicData>
        </a:graphic>
      </p:graphicFrame>
    </p:spTree>
    <p:extLst>
      <p:ext uri="{BB962C8B-B14F-4D97-AF65-F5344CB8AC3E}">
        <p14:creationId xmlns:p14="http://schemas.microsoft.com/office/powerpoint/2010/main" val="1282296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5</a:t>
            </a:fld>
            <a:endParaRPr lang="en-US"/>
          </a:p>
        </p:txBody>
      </p:sp>
      <p:sp>
        <p:nvSpPr>
          <p:cNvPr id="3" name="Rectangle 2"/>
          <p:cNvSpPr/>
          <p:nvPr/>
        </p:nvSpPr>
        <p:spPr>
          <a:xfrm>
            <a:off x="337777" y="299966"/>
            <a:ext cx="5122616" cy="2539157"/>
          </a:xfrm>
          <a:prstGeom prst="rect">
            <a:avLst/>
          </a:prstGeom>
        </p:spPr>
        <p:txBody>
          <a:bodyPr wrap="square">
            <a:spAutoFit/>
          </a:bodyPr>
          <a:lstStyle/>
          <a:p>
            <a:pPr algn="l">
              <a:spcAft>
                <a:spcPts val="600"/>
              </a:spcAft>
            </a:pPr>
            <a:r>
              <a:rPr lang="en-US" b="1" u="sng" dirty="0">
                <a:solidFill>
                  <a:srgbClr val="800080"/>
                </a:solidFill>
              </a:rPr>
              <a:t>Point charge outside a closed surface:</a:t>
            </a:r>
          </a:p>
          <a:p>
            <a:pPr algn="l">
              <a:spcAft>
                <a:spcPts val="600"/>
              </a:spcAft>
            </a:pPr>
            <a:r>
              <a:rPr lang="en-US" dirty="0"/>
              <a:t>For any area </a:t>
            </a:r>
            <a:r>
              <a:rPr lang="en-US" i="1" dirty="0"/>
              <a:t>dA</a:t>
            </a:r>
            <a:r>
              <a:rPr lang="en-US" dirty="0"/>
              <a:t> where a field line leaves the surface, there is a corresponding area </a:t>
            </a:r>
            <a:r>
              <a:rPr lang="en-US" i="1" dirty="0"/>
              <a:t>dA</a:t>
            </a:r>
            <a:r>
              <a:rPr lang="en-US" dirty="0"/>
              <a:t>' where the same field line enters the surface. The fluxes from these two element areas cancel exactly.</a:t>
            </a:r>
          </a:p>
          <a:p>
            <a:pPr algn="l">
              <a:spcAft>
                <a:spcPts val="600"/>
              </a:spcAft>
            </a:pPr>
            <a:endParaRPr lang="en-US" dirty="0"/>
          </a:p>
          <a:p>
            <a:pPr algn="l">
              <a:spcAft>
                <a:spcPts val="600"/>
              </a:spcAft>
            </a:pPr>
            <a:r>
              <a:rPr lang="en-US" dirty="0"/>
              <a:t>An outside charge does not contribute to the net flux through a closed surface.</a:t>
            </a:r>
          </a:p>
        </p:txBody>
      </p:sp>
      <p:grpSp>
        <p:nvGrpSpPr>
          <p:cNvPr id="11" name="Group 10"/>
          <p:cNvGrpSpPr/>
          <p:nvPr/>
        </p:nvGrpSpPr>
        <p:grpSpPr>
          <a:xfrm>
            <a:off x="5779008" y="299966"/>
            <a:ext cx="2331720" cy="2114050"/>
            <a:chOff x="5779008" y="299966"/>
            <a:chExt cx="2331720" cy="2114050"/>
          </a:xfrm>
        </p:grpSpPr>
        <p:grpSp>
          <p:nvGrpSpPr>
            <p:cNvPr id="8" name="Group 7"/>
            <p:cNvGrpSpPr/>
            <p:nvPr/>
          </p:nvGrpSpPr>
          <p:grpSpPr>
            <a:xfrm>
              <a:off x="5779008" y="299966"/>
              <a:ext cx="2331720" cy="2114050"/>
              <a:chOff x="5934456" y="299966"/>
              <a:chExt cx="2075688" cy="2010942"/>
            </a:xfrm>
          </p:grpSpPr>
          <p:pic>
            <p:nvPicPr>
              <p:cNvPr id="4" name="Picture 3" descr="22_13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4456" y="299966"/>
                <a:ext cx="2075688" cy="2010942"/>
              </a:xfrm>
              <a:prstGeom prst="rect">
                <a:avLst/>
              </a:prstGeom>
            </p:spPr>
          </p:pic>
          <p:sp>
            <p:nvSpPr>
              <p:cNvPr id="6" name="Parallelogram 5"/>
              <p:cNvSpPr/>
              <p:nvPr/>
            </p:nvSpPr>
            <p:spPr bwMode="auto">
              <a:xfrm>
                <a:off x="7198336" y="1630809"/>
                <a:ext cx="144878" cy="134874"/>
              </a:xfrm>
              <a:prstGeom prst="parallelogram">
                <a:avLst/>
              </a:prstGeom>
              <a:solidFill>
                <a:schemeClr val="accent1">
                  <a:alpha val="54000"/>
                </a:schemeClr>
              </a:solidFill>
              <a:ln w="12700"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7" name="Parallelogram 6"/>
              <p:cNvSpPr/>
              <p:nvPr/>
            </p:nvSpPr>
            <p:spPr bwMode="auto">
              <a:xfrm>
                <a:off x="6882384" y="1600200"/>
                <a:ext cx="121920" cy="96012"/>
              </a:xfrm>
              <a:prstGeom prst="parallelogram">
                <a:avLst/>
              </a:prstGeom>
              <a:solidFill>
                <a:schemeClr val="accent1">
                  <a:alpha val="54000"/>
                </a:schemeClr>
              </a:solidFill>
              <a:ln w="12700"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grpSp>
        <p:sp>
          <p:nvSpPr>
            <p:cNvPr id="9" name="Rectangle 8"/>
            <p:cNvSpPr/>
            <p:nvPr/>
          </p:nvSpPr>
          <p:spPr>
            <a:xfrm>
              <a:off x="7299435" y="1548058"/>
              <a:ext cx="412292" cy="338554"/>
            </a:xfrm>
            <a:prstGeom prst="rect">
              <a:avLst/>
            </a:prstGeom>
          </p:spPr>
          <p:txBody>
            <a:bodyPr wrap="none">
              <a:spAutoFit/>
            </a:bodyPr>
            <a:lstStyle/>
            <a:p>
              <a:r>
                <a:rPr lang="en-US" sz="1600" i="1" dirty="0"/>
                <a:t>dA</a:t>
              </a:r>
            </a:p>
          </p:txBody>
        </p:sp>
        <p:sp>
          <p:nvSpPr>
            <p:cNvPr id="10" name="Rectangle 9"/>
            <p:cNvSpPr/>
            <p:nvPr/>
          </p:nvSpPr>
          <p:spPr>
            <a:xfrm>
              <a:off x="6717080" y="1717335"/>
              <a:ext cx="455574" cy="338554"/>
            </a:xfrm>
            <a:prstGeom prst="rect">
              <a:avLst/>
            </a:prstGeom>
          </p:spPr>
          <p:txBody>
            <a:bodyPr wrap="none">
              <a:spAutoFit/>
            </a:bodyPr>
            <a:lstStyle/>
            <a:p>
              <a:r>
                <a:rPr lang="en-US" sz="1600" i="1" dirty="0"/>
                <a:t>dA'</a:t>
              </a:r>
            </a:p>
          </p:txBody>
        </p:sp>
      </p:grpSp>
      <p:graphicFrame>
        <p:nvGraphicFramePr>
          <p:cNvPr id="12" name="Object 11"/>
          <p:cNvGraphicFramePr>
            <a:graphicFrameLocks noChangeAspect="1"/>
          </p:cNvGraphicFramePr>
          <p:nvPr>
            <p:extLst>
              <p:ext uri="{D42A27DB-BD31-4B8C-83A1-F6EECF244321}">
                <p14:modId xmlns:p14="http://schemas.microsoft.com/office/powerpoint/2010/main" val="972033999"/>
              </p:ext>
            </p:extLst>
          </p:nvPr>
        </p:nvGraphicFramePr>
        <p:xfrm>
          <a:off x="438849" y="1849979"/>
          <a:ext cx="798512" cy="358775"/>
        </p:xfrm>
        <a:graphic>
          <a:graphicData uri="http://schemas.openxmlformats.org/presentationml/2006/ole">
            <mc:AlternateContent xmlns:mc="http://schemas.openxmlformats.org/markup-compatibility/2006">
              <mc:Choice xmlns:v="urn:schemas-microsoft-com:vml" Requires="v">
                <p:oleObj name="Equation" r:id="rId3" imgW="507960" imgH="228600" progId="Equation.DSMT4">
                  <p:embed/>
                </p:oleObj>
              </mc:Choice>
              <mc:Fallback>
                <p:oleObj name="Equation" r:id="rId3" imgW="507960" imgH="228600" progId="Equation.DSMT4">
                  <p:embed/>
                  <p:pic>
                    <p:nvPicPr>
                      <p:cNvPr id="11" name="Object 10"/>
                      <p:cNvPicPr/>
                      <p:nvPr/>
                    </p:nvPicPr>
                    <p:blipFill>
                      <a:blip r:embed="rId4"/>
                      <a:stretch>
                        <a:fillRect/>
                      </a:stretch>
                    </p:blipFill>
                    <p:spPr>
                      <a:xfrm>
                        <a:off x="438849" y="1849979"/>
                        <a:ext cx="798512" cy="358775"/>
                      </a:xfrm>
                      <a:prstGeom prst="rect">
                        <a:avLst/>
                      </a:prstGeom>
                    </p:spPr>
                  </p:pic>
                </p:oleObj>
              </mc:Fallback>
            </mc:AlternateContent>
          </a:graphicData>
        </a:graphic>
      </p:graphicFrame>
      <p:sp>
        <p:nvSpPr>
          <p:cNvPr id="13" name="Rectangle 12"/>
          <p:cNvSpPr/>
          <p:nvPr/>
        </p:nvSpPr>
        <p:spPr>
          <a:xfrm>
            <a:off x="337777" y="2813580"/>
            <a:ext cx="5042230" cy="723275"/>
          </a:xfrm>
          <a:prstGeom prst="rect">
            <a:avLst/>
          </a:prstGeom>
        </p:spPr>
        <p:txBody>
          <a:bodyPr wrap="square">
            <a:spAutoFit/>
          </a:bodyPr>
          <a:lstStyle/>
          <a:p>
            <a:pPr algn="l">
              <a:spcAft>
                <a:spcPts val="600"/>
              </a:spcAft>
            </a:pPr>
            <a:r>
              <a:rPr lang="en-US" b="1" u="sng" dirty="0">
                <a:solidFill>
                  <a:srgbClr val="800080"/>
                </a:solidFill>
              </a:rPr>
              <a:t>General form of Gauss’s law:</a:t>
            </a:r>
          </a:p>
          <a:p>
            <a:pPr algn="l">
              <a:spcAft>
                <a:spcPts val="600"/>
              </a:spcAft>
            </a:pPr>
            <a:r>
              <a:rPr lang="en-US" dirty="0"/>
              <a:t>Total charge enclosed by a surface:</a:t>
            </a:r>
          </a:p>
        </p:txBody>
      </p:sp>
      <p:graphicFrame>
        <p:nvGraphicFramePr>
          <p:cNvPr id="14" name="Object 13"/>
          <p:cNvGraphicFramePr>
            <a:graphicFrameLocks noChangeAspect="1"/>
          </p:cNvGraphicFramePr>
          <p:nvPr>
            <p:extLst>
              <p:ext uri="{D42A27DB-BD31-4B8C-83A1-F6EECF244321}">
                <p14:modId xmlns:p14="http://schemas.microsoft.com/office/powerpoint/2010/main" val="2725875866"/>
              </p:ext>
            </p:extLst>
          </p:nvPr>
        </p:nvGraphicFramePr>
        <p:xfrm>
          <a:off x="3696653" y="3175217"/>
          <a:ext cx="2216150" cy="358775"/>
        </p:xfrm>
        <a:graphic>
          <a:graphicData uri="http://schemas.openxmlformats.org/presentationml/2006/ole">
            <mc:AlternateContent xmlns:mc="http://schemas.openxmlformats.org/markup-compatibility/2006">
              <mc:Choice xmlns:v="urn:schemas-microsoft-com:vml" Requires="v">
                <p:oleObj name="Equation" r:id="rId5" imgW="1409400" imgH="228600" progId="Equation.DSMT4">
                  <p:embed/>
                </p:oleObj>
              </mc:Choice>
              <mc:Fallback>
                <p:oleObj name="Equation" r:id="rId5" imgW="1409400" imgH="228600" progId="Equation.DSMT4">
                  <p:embed/>
                  <p:pic>
                    <p:nvPicPr>
                      <p:cNvPr id="12" name="Object 11"/>
                      <p:cNvPicPr/>
                      <p:nvPr/>
                    </p:nvPicPr>
                    <p:blipFill>
                      <a:blip r:embed="rId6"/>
                      <a:stretch>
                        <a:fillRect/>
                      </a:stretch>
                    </p:blipFill>
                    <p:spPr>
                      <a:xfrm>
                        <a:off x="3696653" y="3175217"/>
                        <a:ext cx="2216150" cy="358775"/>
                      </a:xfrm>
                      <a:prstGeom prst="rect">
                        <a:avLst/>
                      </a:prstGeom>
                    </p:spPr>
                  </p:pic>
                </p:oleObj>
              </mc:Fallback>
            </mc:AlternateContent>
          </a:graphicData>
        </a:graphic>
      </p:graphicFrame>
      <p:sp>
        <p:nvSpPr>
          <p:cNvPr id="15" name="Rectangle 14"/>
          <p:cNvSpPr/>
          <p:nvPr/>
        </p:nvSpPr>
        <p:spPr>
          <a:xfrm>
            <a:off x="594297" y="3605902"/>
            <a:ext cx="7516431" cy="923330"/>
          </a:xfrm>
          <a:prstGeom prst="rect">
            <a:avLst/>
          </a:prstGeom>
          <a:solidFill>
            <a:srgbClr val="FFFFCC"/>
          </a:solidFill>
          <a:ln w="15875">
            <a:solidFill>
              <a:srgbClr val="0000FF"/>
            </a:solidFill>
          </a:ln>
        </p:spPr>
        <p:txBody>
          <a:bodyPr wrap="square">
            <a:spAutoFit/>
          </a:bodyPr>
          <a:lstStyle/>
          <a:p>
            <a:r>
              <a:rPr lang="en-US" b="1" dirty="0">
                <a:solidFill>
                  <a:srgbClr val="0000FF"/>
                </a:solidFill>
              </a:rPr>
              <a:t>Gauss’s Law</a:t>
            </a:r>
          </a:p>
          <a:p>
            <a:pPr algn="l"/>
            <a:r>
              <a:rPr lang="en-US" dirty="0"/>
              <a:t>The total electric flux through a closed surface is equal to the net electric charge inside the surface, divided by </a:t>
            </a:r>
            <a:r>
              <a:rPr lang="en-US" i="1" dirty="0">
                <a:latin typeface="Symbol" panose="05050102010706020507" pitchFamily="18" charset="2"/>
              </a:rPr>
              <a:t>e</a:t>
            </a:r>
            <a:r>
              <a:rPr lang="en-US" baseline="-25000" dirty="0"/>
              <a:t>0</a:t>
            </a:r>
            <a:r>
              <a:rPr lang="en-US" dirty="0"/>
              <a:t>.</a:t>
            </a:r>
            <a:endParaRPr lang="en-US" b="1" dirty="0">
              <a:solidFill>
                <a:srgbClr val="0000FF"/>
              </a:solidFill>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2409557999"/>
              </p:ext>
            </p:extLst>
          </p:nvPr>
        </p:nvGraphicFramePr>
        <p:xfrm>
          <a:off x="512001" y="4598280"/>
          <a:ext cx="2116138" cy="679450"/>
        </p:xfrm>
        <a:graphic>
          <a:graphicData uri="http://schemas.openxmlformats.org/presentationml/2006/ole">
            <mc:AlternateContent xmlns:mc="http://schemas.openxmlformats.org/markup-compatibility/2006">
              <mc:Choice xmlns:v="urn:schemas-microsoft-com:vml" Requires="v">
                <p:oleObj name="Equation" r:id="rId7" imgW="1346040" imgH="431640" progId="Equation.DSMT4">
                  <p:embed/>
                </p:oleObj>
              </mc:Choice>
              <mc:Fallback>
                <p:oleObj name="Equation" r:id="rId7" imgW="1346040" imgH="431640" progId="Equation.DSMT4">
                  <p:embed/>
                  <p:pic>
                    <p:nvPicPr>
                      <p:cNvPr id="11" name="Object 10"/>
                      <p:cNvPicPr/>
                      <p:nvPr/>
                    </p:nvPicPr>
                    <p:blipFill>
                      <a:blip r:embed="rId8"/>
                      <a:stretch>
                        <a:fillRect/>
                      </a:stretch>
                    </p:blipFill>
                    <p:spPr>
                      <a:xfrm>
                        <a:off x="512001" y="4598280"/>
                        <a:ext cx="2116138" cy="679450"/>
                      </a:xfrm>
                      <a:prstGeom prst="rect">
                        <a:avLst/>
                      </a:prstGeom>
                    </p:spPr>
                  </p:pic>
                </p:oleObj>
              </mc:Fallback>
            </mc:AlternateContent>
          </a:graphicData>
        </a:graphic>
      </p:graphicFrame>
      <p:sp>
        <p:nvSpPr>
          <p:cNvPr id="18" name="Rectangle 17"/>
          <p:cNvSpPr/>
          <p:nvPr/>
        </p:nvSpPr>
        <p:spPr>
          <a:xfrm>
            <a:off x="438849" y="5359480"/>
            <a:ext cx="4572000" cy="723275"/>
          </a:xfrm>
          <a:prstGeom prst="rect">
            <a:avLst/>
          </a:prstGeom>
        </p:spPr>
        <p:txBody>
          <a:bodyPr>
            <a:spAutoFit/>
          </a:bodyPr>
          <a:lstStyle/>
          <a:p>
            <a:pPr algn="l">
              <a:spcAft>
                <a:spcPts val="600"/>
              </a:spcAft>
            </a:pPr>
            <a:r>
              <a:rPr lang="en-US" i="1" dirty="0"/>
              <a:t>Example </a:t>
            </a:r>
            <a:r>
              <a:rPr lang="en-US" dirty="0"/>
              <a:t>22.4 Electric flux and enclosed charge</a:t>
            </a:r>
          </a:p>
          <a:p>
            <a:pPr algn="l">
              <a:spcAft>
                <a:spcPts val="600"/>
              </a:spcAft>
            </a:pPr>
            <a:r>
              <a:rPr lang="en-US" i="1" dirty="0"/>
              <a:t>Test </a:t>
            </a:r>
            <a:r>
              <a:rPr lang="en-US" dirty="0"/>
              <a:t>22.3</a:t>
            </a:r>
          </a:p>
        </p:txBody>
      </p:sp>
    </p:spTree>
    <p:extLst>
      <p:ext uri="{BB962C8B-B14F-4D97-AF65-F5344CB8AC3E}">
        <p14:creationId xmlns:p14="http://schemas.microsoft.com/office/powerpoint/2010/main" val="2467728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6</a:t>
            </a:fld>
            <a:endParaRPr lang="en-US"/>
          </a:p>
        </p:txBody>
      </p:sp>
      <p:sp>
        <p:nvSpPr>
          <p:cNvPr id="29699" name="Rectangle 4"/>
          <p:cNvSpPr>
            <a:spLocks noChangeArrowheads="1"/>
          </p:cNvSpPr>
          <p:nvPr/>
        </p:nvSpPr>
        <p:spPr bwMode="auto">
          <a:xfrm>
            <a:off x="509587" y="390525"/>
            <a:ext cx="2709101"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Ch22: 3</a:t>
            </a:r>
          </a:p>
          <a:p>
            <a:pPr algn="l"/>
            <a:r>
              <a:rPr lang="en-US" b="1" dirty="0">
                <a:solidFill>
                  <a:srgbClr val="FF0000"/>
                </a:solidFill>
                <a:latin typeface="Arial" charset="0"/>
              </a:rPr>
              <a:t>Homework: </a:t>
            </a:r>
            <a:r>
              <a:rPr lang="en-US" b="1" dirty="0">
                <a:solidFill>
                  <a:srgbClr val="0000FF"/>
                </a:solidFill>
                <a:latin typeface="Arial" charset="0"/>
              </a:rPr>
              <a:t>Ch22: 9,10</a:t>
            </a:r>
          </a:p>
          <a:p>
            <a:pPr algn="l"/>
            <a:r>
              <a:rPr lang="en-US" b="1" dirty="0">
                <a:solidFill>
                  <a:srgbClr val="FF0000"/>
                </a:solidFill>
                <a:latin typeface="Arial" charset="0"/>
              </a:rPr>
              <a:t>Due: September 12</a:t>
            </a:r>
          </a:p>
        </p:txBody>
      </p:sp>
    </p:spTree>
    <p:extLst>
      <p:ext uri="{BB962C8B-B14F-4D97-AF65-F5344CB8AC3E}">
        <p14:creationId xmlns:p14="http://schemas.microsoft.com/office/powerpoint/2010/main" val="4218472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7</a:t>
            </a:fld>
            <a:endParaRPr lang="en-US"/>
          </a:p>
        </p:txBody>
      </p:sp>
      <p:sp>
        <p:nvSpPr>
          <p:cNvPr id="3" name="Rectangle 2"/>
          <p:cNvSpPr/>
          <p:nvPr/>
        </p:nvSpPr>
        <p:spPr>
          <a:xfrm>
            <a:off x="304799" y="228005"/>
            <a:ext cx="8215334"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September 8 Applications of Gauss’s Law </a:t>
            </a:r>
          </a:p>
          <a:p>
            <a:pPr algn="l">
              <a:spcAft>
                <a:spcPts val="600"/>
              </a:spcAft>
            </a:pPr>
            <a:r>
              <a:rPr lang="en-US" b="1" u="sng" dirty="0">
                <a:solidFill>
                  <a:srgbClr val="800080"/>
                </a:solidFill>
                <a:latin typeface="+mn-lt"/>
              </a:rPr>
              <a:t>22.4 </a:t>
            </a:r>
            <a:r>
              <a:rPr lang="en-US" b="1" u="sng" dirty="0">
                <a:solidFill>
                  <a:srgbClr val="660066"/>
                </a:solidFill>
                <a:latin typeface="Arial" charset="0"/>
              </a:rPr>
              <a:t>Applications of Gauss’s Law </a:t>
            </a:r>
            <a:endParaRPr lang="en-US" b="1" u="sng" dirty="0">
              <a:solidFill>
                <a:srgbClr val="800080"/>
              </a:solidFill>
              <a:latin typeface="+mn-lt"/>
            </a:endParaRPr>
          </a:p>
        </p:txBody>
      </p:sp>
      <p:sp>
        <p:nvSpPr>
          <p:cNvPr id="9" name="Rectangle 4"/>
          <p:cNvSpPr>
            <a:spLocks noChangeArrowheads="1"/>
          </p:cNvSpPr>
          <p:nvPr/>
        </p:nvSpPr>
        <p:spPr bwMode="auto">
          <a:xfrm>
            <a:off x="304799" y="2614387"/>
            <a:ext cx="4898137" cy="2462213"/>
          </a:xfrm>
          <a:prstGeom prst="rect">
            <a:avLst/>
          </a:prstGeom>
          <a:noFill/>
          <a:ln w="9525">
            <a:noFill/>
            <a:miter lim="800000"/>
            <a:headEnd/>
            <a:tailEnd/>
          </a:ln>
        </p:spPr>
        <p:txBody>
          <a:bodyPr wrap="square">
            <a:spAutoFit/>
          </a:bodyPr>
          <a:lstStyle/>
          <a:p>
            <a:pPr algn="l">
              <a:spcAft>
                <a:spcPts val="600"/>
              </a:spcAft>
            </a:pPr>
            <a:r>
              <a:rPr lang="en-US" b="1" u="sng" dirty="0">
                <a:solidFill>
                  <a:srgbClr val="800080"/>
                </a:solidFill>
              </a:rPr>
              <a:t>Charges on a solid conductor:</a:t>
            </a:r>
          </a:p>
          <a:p>
            <a:pPr algn="l">
              <a:spcAft>
                <a:spcPts val="600"/>
              </a:spcAft>
            </a:pPr>
            <a:r>
              <a:rPr lang="en-US" dirty="0"/>
              <a:t>In electrostatics, excess charges on a solid conductor entirely reside on the surface of the conductor.</a:t>
            </a:r>
          </a:p>
          <a:p>
            <a:pPr algn="l">
              <a:spcAft>
                <a:spcPts val="600"/>
              </a:spcAft>
            </a:pPr>
            <a:r>
              <a:rPr lang="en-US" dirty="0"/>
              <a:t>Proof: Draw an arbitrary small Gauss surface inside the conductor. On the surface the electric field is zero, so the flux and thus the enclosed charge is zero.</a:t>
            </a:r>
          </a:p>
        </p:txBody>
      </p:sp>
      <p:sp>
        <p:nvSpPr>
          <p:cNvPr id="6" name="Rectangle 5"/>
          <p:cNvSpPr/>
          <p:nvPr/>
        </p:nvSpPr>
        <p:spPr>
          <a:xfrm>
            <a:off x="304799" y="982058"/>
            <a:ext cx="8476488" cy="1431161"/>
          </a:xfrm>
          <a:prstGeom prst="rect">
            <a:avLst/>
          </a:prstGeom>
        </p:spPr>
        <p:txBody>
          <a:bodyPr wrap="square">
            <a:spAutoFit/>
          </a:bodyPr>
          <a:lstStyle/>
          <a:p>
            <a:pPr marL="285750" indent="-285750" algn="l">
              <a:spcAft>
                <a:spcPts val="600"/>
              </a:spcAft>
              <a:buFont typeface="Arial" panose="020B0604020202020204" pitchFamily="34" charset="0"/>
              <a:buChar char="•"/>
            </a:pPr>
            <a:r>
              <a:rPr lang="en-US" dirty="0"/>
              <a:t>Gauss’s law is valid for any distribution of charges and for any closed surface.</a:t>
            </a:r>
          </a:p>
          <a:p>
            <a:pPr marL="285750" indent="-285750" algn="l">
              <a:spcAft>
                <a:spcPts val="600"/>
              </a:spcAft>
              <a:buFont typeface="Arial" panose="020B0604020202020204" pitchFamily="34" charset="0"/>
              <a:buChar char="•"/>
            </a:pPr>
            <a:r>
              <a:rPr lang="en-US" dirty="0"/>
              <a:t>The closed surfaces are usually imaginary.</a:t>
            </a:r>
          </a:p>
          <a:p>
            <a:pPr marL="285750" indent="-285750" algn="l">
              <a:spcAft>
                <a:spcPts val="600"/>
              </a:spcAft>
              <a:buFont typeface="Arial" panose="020B0604020202020204" pitchFamily="34" charset="0"/>
              <a:buChar char="•"/>
            </a:pPr>
            <a:r>
              <a:rPr lang="en-US" dirty="0"/>
              <a:t>If we know the charge distribution with some symmetry, we may find the electric field.</a:t>
            </a:r>
          </a:p>
          <a:p>
            <a:pPr marL="285750" indent="-285750" algn="l">
              <a:spcAft>
                <a:spcPts val="600"/>
              </a:spcAft>
              <a:buFont typeface="Arial" panose="020B0604020202020204" pitchFamily="34" charset="0"/>
              <a:buChar char="•"/>
            </a:pPr>
            <a:r>
              <a:rPr lang="en-US" dirty="0"/>
              <a:t>If we know the electric field, we may use Gauss’s law to find the charge distribution.</a:t>
            </a:r>
          </a:p>
        </p:txBody>
      </p:sp>
      <p:pic>
        <p:nvPicPr>
          <p:cNvPr id="12" name="Picture 11" descr="22_17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2936" y="2867800"/>
            <a:ext cx="2802913" cy="2792336"/>
          </a:xfrm>
          <a:prstGeom prst="rect">
            <a:avLst/>
          </a:prstGeom>
        </p:spPr>
      </p:pic>
    </p:spTree>
    <p:extLst>
      <p:ext uri="{BB962C8B-B14F-4D97-AF65-F5344CB8AC3E}">
        <p14:creationId xmlns:p14="http://schemas.microsoft.com/office/powerpoint/2010/main" val="80124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8</a:t>
            </a:fld>
            <a:endParaRPr lang="en-US"/>
          </a:p>
        </p:txBody>
      </p:sp>
      <p:sp>
        <p:nvSpPr>
          <p:cNvPr id="3" name="Rectangle 2"/>
          <p:cNvSpPr/>
          <p:nvPr/>
        </p:nvSpPr>
        <p:spPr>
          <a:xfrm>
            <a:off x="447992" y="376000"/>
            <a:ext cx="8238807" cy="5493812"/>
          </a:xfrm>
          <a:prstGeom prst="rect">
            <a:avLst/>
          </a:prstGeom>
        </p:spPr>
        <p:txBody>
          <a:bodyPr wrap="square">
            <a:spAutoFit/>
          </a:bodyPr>
          <a:lstStyle/>
          <a:p>
            <a:pPr algn="l">
              <a:spcAft>
                <a:spcPts val="1200"/>
              </a:spcAft>
            </a:pPr>
            <a:r>
              <a:rPr lang="en-US" i="1" dirty="0"/>
              <a:t>Example </a:t>
            </a:r>
            <a:r>
              <a:rPr lang="en-US" dirty="0"/>
              <a:t>22.5 Field of a charged conducting sphere</a:t>
            </a:r>
          </a:p>
          <a:p>
            <a:pPr algn="l">
              <a:spcAft>
                <a:spcPts val="1200"/>
              </a:spcAft>
            </a:pPr>
            <a:r>
              <a:rPr lang="en-US" i="1" dirty="0"/>
              <a:t>Example </a:t>
            </a:r>
            <a:r>
              <a:rPr lang="en-US" dirty="0"/>
              <a:t>22.6 Field of a uniform line charge</a:t>
            </a:r>
          </a:p>
          <a:p>
            <a:pPr algn="l">
              <a:spcAft>
                <a:spcPts val="1200"/>
              </a:spcAft>
            </a:pPr>
            <a:r>
              <a:rPr lang="en-US" dirty="0"/>
              <a:t>                     Compare with Example 21.10</a:t>
            </a:r>
            <a:r>
              <a:rPr lang="en-US" sz="1000" dirty="0"/>
              <a:t>.</a:t>
            </a:r>
          </a:p>
          <a:p>
            <a:pPr algn="l">
              <a:spcAft>
                <a:spcPts val="1200"/>
              </a:spcAft>
            </a:pPr>
            <a:endParaRPr lang="en-US" sz="800" dirty="0"/>
          </a:p>
          <a:p>
            <a:pPr algn="l">
              <a:spcAft>
                <a:spcPts val="1200"/>
              </a:spcAft>
            </a:pPr>
            <a:r>
              <a:rPr lang="en-US" i="1" dirty="0"/>
              <a:t>Example </a:t>
            </a:r>
            <a:r>
              <a:rPr lang="en-US" dirty="0"/>
              <a:t>22.7 Field of an infinite plane sheet of charge</a:t>
            </a:r>
          </a:p>
          <a:p>
            <a:pPr algn="l">
              <a:spcAft>
                <a:spcPts val="1200"/>
              </a:spcAft>
            </a:pPr>
            <a:r>
              <a:rPr lang="en-US" dirty="0"/>
              <a:t>                  Compare with Example 21.11.</a:t>
            </a:r>
          </a:p>
          <a:p>
            <a:pPr algn="l">
              <a:spcAft>
                <a:spcPts val="1200"/>
              </a:spcAft>
            </a:pPr>
            <a:endParaRPr lang="en-US" sz="1000" i="1" dirty="0"/>
          </a:p>
          <a:p>
            <a:pPr algn="l">
              <a:spcAft>
                <a:spcPts val="1200"/>
              </a:spcAft>
            </a:pPr>
            <a:r>
              <a:rPr lang="en-US" i="1" dirty="0"/>
              <a:t>Example </a:t>
            </a:r>
            <a:r>
              <a:rPr lang="en-US" dirty="0"/>
              <a:t>22.8 Field between oppositely charged parallel conducting plates</a:t>
            </a:r>
          </a:p>
          <a:p>
            <a:pPr algn="l">
              <a:spcAft>
                <a:spcPts val="1200"/>
              </a:spcAft>
            </a:pPr>
            <a:r>
              <a:rPr lang="en-US" dirty="0"/>
              <a:t>                   Compare with Example 21.12.</a:t>
            </a:r>
          </a:p>
          <a:p>
            <a:pPr algn="l">
              <a:spcAft>
                <a:spcPts val="1200"/>
              </a:spcAft>
            </a:pPr>
            <a:endParaRPr lang="en-US" sz="1000" i="1" dirty="0"/>
          </a:p>
          <a:p>
            <a:pPr algn="l">
              <a:spcAft>
                <a:spcPts val="600"/>
              </a:spcAft>
            </a:pPr>
            <a:r>
              <a:rPr lang="en-US" i="1" dirty="0"/>
              <a:t>Example </a:t>
            </a:r>
            <a:r>
              <a:rPr lang="en-US" dirty="0"/>
              <a:t>22.9 Field of a uniformly charged sphere </a:t>
            </a:r>
            <a:endParaRPr lang="en-US" i="1" dirty="0"/>
          </a:p>
          <a:p>
            <a:pPr algn="l">
              <a:spcAft>
                <a:spcPts val="1200"/>
              </a:spcAft>
            </a:pPr>
            <a:r>
              <a:rPr lang="en-US" dirty="0"/>
              <a:t>Note that inside the sphere the field is proportional to the radius </a:t>
            </a:r>
            <a:r>
              <a:rPr lang="en-US" i="1" dirty="0"/>
              <a:t>r.</a:t>
            </a:r>
            <a:r>
              <a:rPr lang="en-US" dirty="0"/>
              <a:t> </a:t>
            </a:r>
          </a:p>
          <a:p>
            <a:pPr algn="l">
              <a:spcAft>
                <a:spcPts val="1200"/>
              </a:spcAft>
            </a:pPr>
            <a:r>
              <a:rPr lang="en-US" i="1" dirty="0"/>
              <a:t>Example </a:t>
            </a:r>
            <a:r>
              <a:rPr lang="en-US" dirty="0"/>
              <a:t>22.10 Charge on a hollow sphere </a:t>
            </a:r>
            <a:endParaRPr lang="en-US" i="1" dirty="0"/>
          </a:p>
          <a:p>
            <a:pPr algn="l">
              <a:spcAft>
                <a:spcPts val="1200"/>
              </a:spcAft>
            </a:pPr>
            <a:r>
              <a:rPr lang="en-US" i="1" dirty="0"/>
              <a:t>Test </a:t>
            </a:r>
            <a:r>
              <a:rPr lang="en-US" dirty="0"/>
              <a:t>22.4</a:t>
            </a:r>
          </a:p>
        </p:txBody>
      </p:sp>
      <p:graphicFrame>
        <p:nvGraphicFramePr>
          <p:cNvPr id="4" name="Object 3"/>
          <p:cNvGraphicFramePr>
            <a:graphicFrameLocks noChangeAspect="1"/>
          </p:cNvGraphicFramePr>
          <p:nvPr>
            <p:extLst>
              <p:ext uri="{D42A27DB-BD31-4B8C-83A1-F6EECF244321}">
                <p14:modId xmlns:p14="http://schemas.microsoft.com/office/powerpoint/2010/main" val="3852465591"/>
              </p:ext>
            </p:extLst>
          </p:nvPr>
        </p:nvGraphicFramePr>
        <p:xfrm>
          <a:off x="519748" y="1096259"/>
          <a:ext cx="1135062" cy="681038"/>
        </p:xfrm>
        <a:graphic>
          <a:graphicData uri="http://schemas.openxmlformats.org/presentationml/2006/ole">
            <mc:AlternateContent xmlns:mc="http://schemas.openxmlformats.org/markup-compatibility/2006">
              <mc:Choice xmlns:v="urn:schemas-microsoft-com:vml" Requires="v">
                <p:oleObj name="Equation" r:id="rId2" imgW="723600" imgH="431640" progId="Equation.DSMT4">
                  <p:embed/>
                </p:oleObj>
              </mc:Choice>
              <mc:Fallback>
                <p:oleObj name="Equation" r:id="rId2" imgW="723600" imgH="431640" progId="Equation.DSMT4">
                  <p:embed/>
                  <p:pic>
                    <p:nvPicPr>
                      <p:cNvPr id="5" name="Object 4"/>
                      <p:cNvPicPr/>
                      <p:nvPr/>
                    </p:nvPicPr>
                    <p:blipFill>
                      <a:blip r:embed="rId3"/>
                      <a:stretch>
                        <a:fillRect/>
                      </a:stretch>
                    </p:blipFill>
                    <p:spPr>
                      <a:xfrm>
                        <a:off x="519748" y="1096259"/>
                        <a:ext cx="1135062" cy="681038"/>
                      </a:xfrm>
                      <a:prstGeom prst="rect">
                        <a:avLst/>
                      </a:prstGeom>
                      <a:noFill/>
                      <a:ln w="15875">
                        <a:noFill/>
                      </a:ln>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624959422"/>
              </p:ext>
            </p:extLst>
          </p:nvPr>
        </p:nvGraphicFramePr>
        <p:xfrm>
          <a:off x="519748" y="2238185"/>
          <a:ext cx="915987" cy="681037"/>
        </p:xfrm>
        <a:graphic>
          <a:graphicData uri="http://schemas.openxmlformats.org/presentationml/2006/ole">
            <mc:AlternateContent xmlns:mc="http://schemas.openxmlformats.org/markup-compatibility/2006">
              <mc:Choice xmlns:v="urn:schemas-microsoft-com:vml" Requires="v">
                <p:oleObj name="Equation" r:id="rId4" imgW="583920" imgH="431640" progId="Equation.DSMT4">
                  <p:embed/>
                </p:oleObj>
              </mc:Choice>
              <mc:Fallback>
                <p:oleObj name="Equation" r:id="rId4" imgW="583920" imgH="431640" progId="Equation.DSMT4">
                  <p:embed/>
                  <p:pic>
                    <p:nvPicPr>
                      <p:cNvPr id="7" name="Object 6"/>
                      <p:cNvPicPr/>
                      <p:nvPr/>
                    </p:nvPicPr>
                    <p:blipFill>
                      <a:blip r:embed="rId5"/>
                      <a:stretch>
                        <a:fillRect/>
                      </a:stretch>
                    </p:blipFill>
                    <p:spPr>
                      <a:xfrm>
                        <a:off x="519748" y="2238185"/>
                        <a:ext cx="915987" cy="681037"/>
                      </a:xfrm>
                      <a:prstGeom prst="rect">
                        <a:avLst/>
                      </a:prstGeom>
                      <a:noFill/>
                      <a:ln w="15875">
                        <a:no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36919270"/>
              </p:ext>
            </p:extLst>
          </p:nvPr>
        </p:nvGraphicFramePr>
        <p:xfrm>
          <a:off x="538036" y="3407542"/>
          <a:ext cx="796925" cy="681037"/>
        </p:xfrm>
        <a:graphic>
          <a:graphicData uri="http://schemas.openxmlformats.org/presentationml/2006/ole">
            <mc:AlternateContent xmlns:mc="http://schemas.openxmlformats.org/markup-compatibility/2006">
              <mc:Choice xmlns:v="urn:schemas-microsoft-com:vml" Requires="v">
                <p:oleObj name="Equation" r:id="rId6" imgW="507960" imgH="431640" progId="Equation.DSMT4">
                  <p:embed/>
                </p:oleObj>
              </mc:Choice>
              <mc:Fallback>
                <p:oleObj name="Equation" r:id="rId6" imgW="507960" imgH="431640" progId="Equation.DSMT4">
                  <p:embed/>
                  <p:pic>
                    <p:nvPicPr>
                      <p:cNvPr id="5" name="Object 4"/>
                      <p:cNvPicPr/>
                      <p:nvPr/>
                    </p:nvPicPr>
                    <p:blipFill>
                      <a:blip r:embed="rId7"/>
                      <a:stretch>
                        <a:fillRect/>
                      </a:stretch>
                    </p:blipFill>
                    <p:spPr>
                      <a:xfrm>
                        <a:off x="538036" y="3407542"/>
                        <a:ext cx="796925" cy="681037"/>
                      </a:xfrm>
                      <a:prstGeom prst="rect">
                        <a:avLst/>
                      </a:prstGeom>
                      <a:noFill/>
                      <a:ln w="15875">
                        <a:noFill/>
                      </a:ln>
                    </p:spPr>
                  </p:pic>
                </p:oleObj>
              </mc:Fallback>
            </mc:AlternateContent>
          </a:graphicData>
        </a:graphic>
      </p:graphicFrame>
    </p:spTree>
    <p:extLst>
      <p:ext uri="{BB962C8B-B14F-4D97-AF65-F5344CB8AC3E}">
        <p14:creationId xmlns:p14="http://schemas.microsoft.com/office/powerpoint/2010/main" val="4248774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9</a:t>
            </a:fld>
            <a:endParaRPr lang="en-US"/>
          </a:p>
        </p:txBody>
      </p:sp>
      <p:sp>
        <p:nvSpPr>
          <p:cNvPr id="29699" name="Rectangle 4"/>
          <p:cNvSpPr>
            <a:spLocks noChangeArrowheads="1"/>
          </p:cNvSpPr>
          <p:nvPr/>
        </p:nvSpPr>
        <p:spPr bwMode="auto">
          <a:xfrm>
            <a:off x="509587" y="390525"/>
            <a:ext cx="3458909"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Ch22: 4</a:t>
            </a:r>
          </a:p>
          <a:p>
            <a:pPr algn="l"/>
            <a:r>
              <a:rPr lang="en-US" b="1" dirty="0">
                <a:solidFill>
                  <a:srgbClr val="FF0000"/>
                </a:solidFill>
                <a:latin typeface="Arial" charset="0"/>
              </a:rPr>
              <a:t>Homework: </a:t>
            </a:r>
            <a:r>
              <a:rPr lang="en-US" b="1" dirty="0">
                <a:solidFill>
                  <a:srgbClr val="0000FF"/>
                </a:solidFill>
                <a:latin typeface="Arial" charset="0"/>
              </a:rPr>
              <a:t>Ch22: 14,18,21,24</a:t>
            </a:r>
          </a:p>
          <a:p>
            <a:pPr algn="l"/>
            <a:r>
              <a:rPr lang="en-US" b="1" dirty="0">
                <a:solidFill>
                  <a:srgbClr val="FF0000"/>
                </a:solidFill>
                <a:latin typeface="Arial" charset="0"/>
              </a:rPr>
              <a:t>Due: September 19</a:t>
            </a:r>
          </a:p>
        </p:txBody>
      </p:sp>
    </p:spTree>
    <p:extLst>
      <p:ext uri="{BB962C8B-B14F-4D97-AF65-F5344CB8AC3E}">
        <p14:creationId xmlns:p14="http://schemas.microsoft.com/office/powerpoint/2010/main" val="329287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10</a:t>
            </a:fld>
            <a:endParaRPr lang="en-US"/>
          </a:p>
        </p:txBody>
      </p:sp>
      <p:sp>
        <p:nvSpPr>
          <p:cNvPr id="3" name="Rectangle 2"/>
          <p:cNvSpPr/>
          <p:nvPr/>
        </p:nvSpPr>
        <p:spPr>
          <a:xfrm>
            <a:off x="304799" y="228005"/>
            <a:ext cx="8215334"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September 10 Charges on Conductors </a:t>
            </a:r>
          </a:p>
          <a:p>
            <a:pPr algn="l">
              <a:spcAft>
                <a:spcPts val="600"/>
              </a:spcAft>
            </a:pPr>
            <a:r>
              <a:rPr lang="en-US" b="1" u="sng" dirty="0">
                <a:solidFill>
                  <a:srgbClr val="800080"/>
                </a:solidFill>
                <a:latin typeface="+mn-lt"/>
              </a:rPr>
              <a:t>22.5 </a:t>
            </a:r>
            <a:r>
              <a:rPr lang="en-US" b="1" u="sng" dirty="0">
                <a:solidFill>
                  <a:srgbClr val="660066"/>
                </a:solidFill>
                <a:latin typeface="Arial" charset="0"/>
              </a:rPr>
              <a:t>Charges on Conductors </a:t>
            </a:r>
            <a:endParaRPr lang="en-US" b="1" u="sng" dirty="0">
              <a:solidFill>
                <a:srgbClr val="800080"/>
              </a:solidFill>
              <a:latin typeface="+mn-lt"/>
            </a:endParaRPr>
          </a:p>
        </p:txBody>
      </p:sp>
      <p:sp>
        <p:nvSpPr>
          <p:cNvPr id="9" name="Rectangle 4"/>
          <p:cNvSpPr>
            <a:spLocks noChangeArrowheads="1"/>
          </p:cNvSpPr>
          <p:nvPr/>
        </p:nvSpPr>
        <p:spPr bwMode="auto">
          <a:xfrm>
            <a:off x="304799" y="1536949"/>
            <a:ext cx="8647177" cy="2539157"/>
          </a:xfrm>
          <a:prstGeom prst="rect">
            <a:avLst/>
          </a:prstGeom>
          <a:noFill/>
          <a:ln w="9525">
            <a:noFill/>
            <a:miter lim="800000"/>
            <a:headEnd/>
            <a:tailEnd/>
          </a:ln>
        </p:spPr>
        <p:txBody>
          <a:bodyPr wrap="square">
            <a:spAutoFit/>
          </a:bodyPr>
          <a:lstStyle/>
          <a:p>
            <a:pPr algn="l">
              <a:spcAft>
                <a:spcPts val="600"/>
              </a:spcAft>
            </a:pPr>
            <a:r>
              <a:rPr lang="en-US" b="1" u="sng" dirty="0">
                <a:solidFill>
                  <a:srgbClr val="0000FF"/>
                </a:solidFill>
              </a:rPr>
              <a:t>1) No charge within the cavity:</a:t>
            </a:r>
          </a:p>
          <a:p>
            <a:pPr algn="l">
              <a:spcAft>
                <a:spcPts val="600"/>
              </a:spcAft>
            </a:pPr>
            <a:r>
              <a:rPr lang="en-US" dirty="0"/>
              <a:t>If there is no charge in the cavity, then Gauss’s law proves that there is no net charge on the surface of the cavity. In Ch. 23 we will prove that there is no charge anywhere on the surface of the cavity. This leads to the principle of </a:t>
            </a:r>
            <a:r>
              <a:rPr lang="en-US" dirty="0">
                <a:solidFill>
                  <a:srgbClr val="0000FF"/>
                </a:solidFill>
              </a:rPr>
              <a:t>electrostatic shielding</a:t>
            </a:r>
            <a:r>
              <a:rPr lang="en-US" dirty="0"/>
              <a:t>.</a:t>
            </a:r>
          </a:p>
          <a:p>
            <a:pPr algn="l">
              <a:spcAft>
                <a:spcPts val="600"/>
              </a:spcAft>
            </a:pPr>
            <a:r>
              <a:rPr lang="en-US" b="1" u="sng" dirty="0">
                <a:solidFill>
                  <a:srgbClr val="0000FF"/>
                </a:solidFill>
              </a:rPr>
              <a:t>2) Charge within the cavity:</a:t>
            </a:r>
          </a:p>
          <a:p>
            <a:pPr algn="l">
              <a:spcAft>
                <a:spcPts val="600"/>
              </a:spcAft>
            </a:pPr>
            <a:r>
              <a:rPr lang="en-US" dirty="0"/>
              <a:t>If charge </a:t>
            </a:r>
            <a:r>
              <a:rPr lang="en-US" i="1" dirty="0"/>
              <a:t>q</a:t>
            </a:r>
            <a:r>
              <a:rPr lang="en-US" dirty="0"/>
              <a:t> is introduced to the cavity, then by Gauss’s law there must be a charge – </a:t>
            </a:r>
            <a:r>
              <a:rPr lang="en-US" i="1" dirty="0"/>
              <a:t>q</a:t>
            </a:r>
            <a:r>
              <a:rPr lang="en-US" dirty="0"/>
              <a:t> distributed on the surface of the cavity. In addition, by the law of conservation of charge, there must be an additional charge of +</a:t>
            </a:r>
            <a:r>
              <a:rPr lang="en-US" i="1" dirty="0"/>
              <a:t>q</a:t>
            </a:r>
            <a:r>
              <a:rPr lang="en-US" dirty="0"/>
              <a:t> appear on the outer surface of the conductor.</a:t>
            </a:r>
          </a:p>
        </p:txBody>
      </p:sp>
      <p:sp>
        <p:nvSpPr>
          <p:cNvPr id="6" name="Rectangle 5"/>
          <p:cNvSpPr/>
          <p:nvPr/>
        </p:nvSpPr>
        <p:spPr>
          <a:xfrm>
            <a:off x="304799" y="982058"/>
            <a:ext cx="8476488" cy="646331"/>
          </a:xfrm>
          <a:prstGeom prst="rect">
            <a:avLst/>
          </a:prstGeom>
        </p:spPr>
        <p:txBody>
          <a:bodyPr wrap="square">
            <a:spAutoFit/>
          </a:bodyPr>
          <a:lstStyle/>
          <a:p>
            <a:pPr algn="l">
              <a:spcAft>
                <a:spcPts val="600"/>
              </a:spcAft>
            </a:pPr>
            <a:r>
              <a:rPr lang="en-US" dirty="0"/>
              <a:t>In Ch. 21 we know that the electric field at every point within a solid conductor  is zero. What if there is a cavity in the conductor?</a:t>
            </a:r>
          </a:p>
        </p:txBody>
      </p:sp>
      <p:pic>
        <p:nvPicPr>
          <p:cNvPr id="7" name="Picture 6" descr="22_23_Figu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384" y="4133489"/>
            <a:ext cx="8546592" cy="2054352"/>
          </a:xfrm>
          <a:prstGeom prst="rect">
            <a:avLst/>
          </a:prstGeom>
        </p:spPr>
      </p:pic>
    </p:spTree>
    <p:extLst>
      <p:ext uri="{BB962C8B-B14F-4D97-AF65-F5344CB8AC3E}">
        <p14:creationId xmlns:p14="http://schemas.microsoft.com/office/powerpoint/2010/main" val="2854695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11</a:t>
            </a:fld>
            <a:endParaRPr lang="en-US"/>
          </a:p>
        </p:txBody>
      </p:sp>
      <p:sp>
        <p:nvSpPr>
          <p:cNvPr id="3" name="Rectangle 4"/>
          <p:cNvSpPr>
            <a:spLocks noChangeArrowheads="1"/>
          </p:cNvSpPr>
          <p:nvPr/>
        </p:nvSpPr>
        <p:spPr bwMode="auto">
          <a:xfrm>
            <a:off x="377951" y="383251"/>
            <a:ext cx="4486657" cy="1831271"/>
          </a:xfrm>
          <a:prstGeom prst="rect">
            <a:avLst/>
          </a:prstGeom>
          <a:noFill/>
          <a:ln w="9525">
            <a:noFill/>
            <a:miter lim="800000"/>
            <a:headEnd/>
            <a:tailEnd/>
          </a:ln>
        </p:spPr>
        <p:txBody>
          <a:bodyPr wrap="square">
            <a:spAutoFit/>
          </a:bodyPr>
          <a:lstStyle/>
          <a:p>
            <a:pPr algn="l">
              <a:spcAft>
                <a:spcPts val="600"/>
              </a:spcAft>
            </a:pPr>
            <a:r>
              <a:rPr lang="en-US" b="1" u="sng" dirty="0">
                <a:solidFill>
                  <a:srgbClr val="800080"/>
                </a:solidFill>
              </a:rPr>
              <a:t>Field at the surface of a conductor:</a:t>
            </a:r>
          </a:p>
          <a:p>
            <a:pPr algn="l">
              <a:spcAft>
                <a:spcPts val="600"/>
              </a:spcAft>
            </a:pPr>
            <a:r>
              <a:rPr lang="en-US" dirty="0"/>
              <a:t>We already know that the electric field at the surface of a charged conductor is perpendicular to the surface. We now find the relation between the electric field and the charge density at the surface.</a:t>
            </a:r>
          </a:p>
        </p:txBody>
      </p:sp>
      <p:pic>
        <p:nvPicPr>
          <p:cNvPr id="4" name="Picture 3" descr="22_28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2936" y="636150"/>
            <a:ext cx="2700528" cy="2142568"/>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1776224128"/>
              </p:ext>
            </p:extLst>
          </p:nvPr>
        </p:nvGraphicFramePr>
        <p:xfrm>
          <a:off x="430529" y="2214522"/>
          <a:ext cx="2190750" cy="681038"/>
        </p:xfrm>
        <a:graphic>
          <a:graphicData uri="http://schemas.openxmlformats.org/presentationml/2006/ole">
            <mc:AlternateContent xmlns:mc="http://schemas.openxmlformats.org/markup-compatibility/2006">
              <mc:Choice xmlns:v="urn:schemas-microsoft-com:vml" Requires="v">
                <p:oleObj name="Equation" r:id="rId3" imgW="1396800" imgH="431640" progId="Equation.DSMT4">
                  <p:embed/>
                </p:oleObj>
              </mc:Choice>
              <mc:Fallback>
                <p:oleObj name="Equation" r:id="rId3" imgW="1396800" imgH="431640" progId="Equation.DSMT4">
                  <p:embed/>
                  <p:pic>
                    <p:nvPicPr>
                      <p:cNvPr id="5" name="Object 4"/>
                      <p:cNvPicPr/>
                      <p:nvPr/>
                    </p:nvPicPr>
                    <p:blipFill>
                      <a:blip r:embed="rId4"/>
                      <a:stretch>
                        <a:fillRect/>
                      </a:stretch>
                    </p:blipFill>
                    <p:spPr>
                      <a:xfrm>
                        <a:off x="430529" y="2214522"/>
                        <a:ext cx="2190750" cy="681038"/>
                      </a:xfrm>
                      <a:prstGeom prst="rect">
                        <a:avLst/>
                      </a:prstGeom>
                      <a:noFill/>
                      <a:ln w="15875">
                        <a:noFill/>
                      </a:ln>
                    </p:spPr>
                  </p:pic>
                </p:oleObj>
              </mc:Fallback>
            </mc:AlternateContent>
          </a:graphicData>
        </a:graphic>
      </p:graphicFrame>
      <p:sp>
        <p:nvSpPr>
          <p:cNvPr id="6" name="Rectangle 5"/>
          <p:cNvSpPr/>
          <p:nvPr/>
        </p:nvSpPr>
        <p:spPr>
          <a:xfrm>
            <a:off x="430528" y="3328741"/>
            <a:ext cx="6921247" cy="1231106"/>
          </a:xfrm>
          <a:prstGeom prst="rect">
            <a:avLst/>
          </a:prstGeom>
        </p:spPr>
        <p:txBody>
          <a:bodyPr wrap="square">
            <a:spAutoFit/>
          </a:bodyPr>
          <a:lstStyle/>
          <a:p>
            <a:pPr algn="l">
              <a:spcAft>
                <a:spcPts val="1200"/>
              </a:spcAft>
            </a:pPr>
            <a:r>
              <a:rPr lang="en-US" i="1" dirty="0"/>
              <a:t>Example </a:t>
            </a:r>
            <a:r>
              <a:rPr lang="en-US" dirty="0"/>
              <a:t>22.11 A conductor with a cavity </a:t>
            </a:r>
            <a:endParaRPr lang="en-US" i="1" dirty="0"/>
          </a:p>
          <a:p>
            <a:pPr algn="l">
              <a:spcAft>
                <a:spcPts val="1200"/>
              </a:spcAft>
            </a:pPr>
            <a:r>
              <a:rPr lang="en-US" i="1" dirty="0"/>
              <a:t>Example </a:t>
            </a:r>
            <a:r>
              <a:rPr lang="en-US" dirty="0"/>
              <a:t>22.12 Electric field of the earth</a:t>
            </a:r>
          </a:p>
          <a:p>
            <a:pPr algn="l">
              <a:spcAft>
                <a:spcPts val="1200"/>
              </a:spcAft>
            </a:pPr>
            <a:r>
              <a:rPr lang="en-US" i="1" dirty="0"/>
              <a:t>Test </a:t>
            </a:r>
            <a:r>
              <a:rPr lang="en-US" dirty="0"/>
              <a:t>22.5</a:t>
            </a:r>
          </a:p>
        </p:txBody>
      </p:sp>
    </p:spTree>
    <p:extLst>
      <p:ext uri="{BB962C8B-B14F-4D97-AF65-F5344CB8AC3E}">
        <p14:creationId xmlns:p14="http://schemas.microsoft.com/office/powerpoint/2010/main" val="4238342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12</a:t>
            </a:fld>
            <a:endParaRPr lang="en-US"/>
          </a:p>
        </p:txBody>
      </p:sp>
      <p:sp>
        <p:nvSpPr>
          <p:cNvPr id="29699" name="Rectangle 4"/>
          <p:cNvSpPr>
            <a:spLocks noChangeArrowheads="1"/>
          </p:cNvSpPr>
          <p:nvPr/>
        </p:nvSpPr>
        <p:spPr bwMode="auto">
          <a:xfrm>
            <a:off x="555307" y="344805"/>
            <a:ext cx="3239453"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Ch22: 5</a:t>
            </a:r>
          </a:p>
          <a:p>
            <a:pPr algn="l"/>
            <a:r>
              <a:rPr lang="en-US" b="1" dirty="0">
                <a:solidFill>
                  <a:srgbClr val="FF0000"/>
                </a:solidFill>
                <a:latin typeface="Arial" charset="0"/>
              </a:rPr>
              <a:t>Homework: </a:t>
            </a:r>
            <a:r>
              <a:rPr lang="en-US" b="1" dirty="0">
                <a:solidFill>
                  <a:srgbClr val="0000FF"/>
                </a:solidFill>
                <a:latin typeface="Arial" charset="0"/>
              </a:rPr>
              <a:t>Ch22: 25,27,28</a:t>
            </a:r>
          </a:p>
          <a:p>
            <a:pPr algn="l"/>
            <a:r>
              <a:rPr lang="en-US" b="1" dirty="0">
                <a:solidFill>
                  <a:srgbClr val="FF0000"/>
                </a:solidFill>
                <a:latin typeface="Arial" charset="0"/>
              </a:rPr>
              <a:t>Due: September 19</a:t>
            </a:r>
          </a:p>
        </p:txBody>
      </p:sp>
    </p:spTree>
    <p:extLst>
      <p:ext uri="{BB962C8B-B14F-4D97-AF65-F5344CB8AC3E}">
        <p14:creationId xmlns:p14="http://schemas.microsoft.com/office/powerpoint/2010/main" val="285779000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98580</TotalTime>
  <Words>838</Words>
  <Application>Microsoft Office PowerPoint</Application>
  <PresentationFormat>On-screen Show (4:3)</PresentationFormat>
  <Paragraphs>93</Paragraphs>
  <Slides>12</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7" baseType="lpstr">
      <vt:lpstr>Arial</vt:lpstr>
      <vt:lpstr>Symbol</vt:lpstr>
      <vt:lpstr>Times New Roman</vt:lpstr>
      <vt:lpstr>Default Design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pw103</dc:creator>
  <cp:lastModifiedBy>Pengqian Wang</cp:lastModifiedBy>
  <cp:revision>1759</cp:revision>
  <cp:lastPrinted>2017-01-04T16:34:42Z</cp:lastPrinted>
  <dcterms:created xsi:type="dcterms:W3CDTF">2006-08-25T03:15:15Z</dcterms:created>
  <dcterms:modified xsi:type="dcterms:W3CDTF">2025-08-23T02:16:18Z</dcterms:modified>
</cp:coreProperties>
</file>