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8" r:id="rId2"/>
    <p:sldId id="498" r:id="rId3"/>
    <p:sldId id="500" r:id="rId4"/>
    <p:sldId id="438" r:id="rId5"/>
    <p:sldId id="501" r:id="rId6"/>
    <p:sldId id="502" r:id="rId7"/>
    <p:sldId id="503" r:id="rId8"/>
    <p:sldId id="504" r:id="rId9"/>
    <p:sldId id="499" r:id="rId10"/>
    <p:sldId id="505" r:id="rId11"/>
    <p:sldId id="507" r:id="rId12"/>
    <p:sldId id="508" r:id="rId13"/>
    <p:sldId id="506" r:id="rId14"/>
    <p:sldId id="510" r:id="rId15"/>
    <p:sldId id="511" r:id="rId16"/>
    <p:sldId id="512" r:id="rId17"/>
    <p:sldId id="509" r:id="rId18"/>
    <p:sldId id="513" r:id="rId19"/>
  </p:sldIdLst>
  <p:sldSz cx="9144000" cy="6858000" type="screen4x3"/>
  <p:notesSz cx="7010400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800080"/>
    <a:srgbClr val="336600"/>
    <a:srgbClr val="00CC00"/>
    <a:srgbClr val="990033"/>
    <a:srgbClr val="9900FF"/>
    <a:srgbClr val="0000CC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6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6855"/>
            <a:ext cx="5608320" cy="41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098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098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7.w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2.wmf"/><Relationship Id="rId2" Type="http://schemas.openxmlformats.org/officeDocument/2006/relationships/image" Target="../media/image27.jpeg"/><Relationship Id="rId16" Type="http://schemas.openxmlformats.org/officeDocument/2006/relationships/image" Target="../media/image3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3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9" y="1316633"/>
            <a:ext cx="84460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i="1" dirty="0">
                <a:solidFill>
                  <a:srgbClr val="0000FF"/>
                </a:solidFill>
              </a:rPr>
              <a:t>Electric charge </a:t>
            </a:r>
            <a:r>
              <a:rPr lang="en-US" altLang="en-US" dirty="0"/>
              <a:t>is a fundamental property of matters. Electric charges may be positive or negative.</a:t>
            </a:r>
          </a:p>
        </p:txBody>
      </p:sp>
      <p:sp>
        <p:nvSpPr>
          <p:cNvPr id="5" name="Rectangle 4"/>
          <p:cNvSpPr/>
          <p:nvPr/>
        </p:nvSpPr>
        <p:spPr>
          <a:xfrm>
            <a:off x="384315" y="1962964"/>
            <a:ext cx="8135817" cy="923330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Law of Charges</a:t>
            </a:r>
          </a:p>
          <a:p>
            <a:pPr algn="just"/>
            <a:r>
              <a:rPr lang="en-US" dirty="0"/>
              <a:t>Two positive charges or two negative charges repel each other. A positive charge and a negative charge attract each other.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9" y="228005"/>
            <a:ext cx="82153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21 Electric Charge and Electric Field</a:t>
            </a:r>
          </a:p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August 25 Electric Charge 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21.1 Electric Charge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798" y="2945886"/>
            <a:ext cx="33434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i="1" dirty="0">
                <a:solidFill>
                  <a:srgbClr val="0000FF"/>
                </a:solidFill>
              </a:rPr>
              <a:t>Electrostatics</a:t>
            </a:r>
            <a:r>
              <a:rPr lang="en-US" dirty="0"/>
              <a:t> studies the interactions between electric charges that are at rest, or nearly at rest.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798" y="4130517"/>
            <a:ext cx="35173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The atom consists of a small positive </a:t>
            </a:r>
            <a:r>
              <a:rPr lang="en-US" altLang="en-US" i="1" dirty="0">
                <a:solidFill>
                  <a:srgbClr val="0000FF"/>
                </a:solidFill>
              </a:rPr>
              <a:t>nucleus</a:t>
            </a:r>
            <a:r>
              <a:rPr lang="en-US" altLang="en-US" dirty="0"/>
              <a:t> surrounded by negative </a:t>
            </a:r>
            <a:r>
              <a:rPr lang="en-US" altLang="en-US" i="1" dirty="0">
                <a:solidFill>
                  <a:srgbClr val="0000FF"/>
                </a:solidFill>
              </a:rPr>
              <a:t>electrons</a:t>
            </a:r>
            <a:r>
              <a:rPr lang="en-US" altLang="en-US" dirty="0"/>
              <a:t>. The electrons are viewed as orbiting a nucleus. The nucleus consists in positive </a:t>
            </a:r>
            <a:r>
              <a:rPr lang="en-US" altLang="en-US" i="1" dirty="0">
                <a:solidFill>
                  <a:srgbClr val="0000FF"/>
                </a:solidFill>
              </a:rPr>
              <a:t>protons</a:t>
            </a:r>
            <a:r>
              <a:rPr lang="en-US" altLang="en-US" dirty="0"/>
              <a:t> and electrically neutral particles called </a:t>
            </a:r>
            <a:r>
              <a:rPr lang="en-US" altLang="en-US" i="1" dirty="0">
                <a:solidFill>
                  <a:srgbClr val="0000FF"/>
                </a:solidFill>
              </a:rPr>
              <a:t>neutrons</a:t>
            </a:r>
            <a:r>
              <a:rPr lang="en-US" altLang="en-US" dirty="0"/>
              <a:t>. </a:t>
            </a:r>
          </a:p>
        </p:txBody>
      </p:sp>
      <p:pic>
        <p:nvPicPr>
          <p:cNvPr id="15" name="Picture 14" descr="21_04_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773" y="3170776"/>
            <a:ext cx="5059406" cy="26884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1_06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112" y="165227"/>
            <a:ext cx="2566416" cy="643737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7678" y="345454"/>
            <a:ext cx="5318762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proton and electron have the same magnitude of charge. The magnitude of charge of the electron or proton is a </a:t>
            </a:r>
            <a:r>
              <a:rPr lang="en-US" b="1" u="sng" dirty="0">
                <a:solidFill>
                  <a:srgbClr val="0000FF"/>
                </a:solidFill>
              </a:rPr>
              <a:t>natural unit of charge</a:t>
            </a:r>
            <a:r>
              <a:rPr lang="en-US" dirty="0"/>
              <a:t>. All observable charge is quantized in this unit.</a:t>
            </a:r>
          </a:p>
          <a:p>
            <a:pPr algn="l"/>
            <a:r>
              <a:rPr lang="en-US" b="1" u="sng" dirty="0">
                <a:solidFill>
                  <a:srgbClr val="0000FF"/>
                </a:solidFill>
              </a:rPr>
              <a:t>The universal principle of charge conservation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dirty="0"/>
              <a:t>states that the algebraic sum of all the electric charges in any closed system is constant.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487678" y="4207805"/>
            <a:ext cx="57424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21.2 Conductors, Insulators, and Induced Charges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586" y="4593860"/>
            <a:ext cx="4558938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lang="en-US" i="1" dirty="0">
                <a:solidFill>
                  <a:srgbClr val="0000FF"/>
                </a:solidFill>
              </a:rPr>
              <a:t>Conductors</a:t>
            </a:r>
            <a:r>
              <a:rPr lang="en-US" dirty="0"/>
              <a:t> transmit charges easily.</a:t>
            </a:r>
          </a:p>
          <a:p>
            <a:pPr algn="l">
              <a:spcAft>
                <a:spcPts val="300"/>
              </a:spcAft>
            </a:pPr>
            <a:r>
              <a:rPr lang="en-US" i="1" dirty="0">
                <a:solidFill>
                  <a:srgbClr val="0000FF"/>
                </a:solidFill>
              </a:rPr>
              <a:t>Insulators</a:t>
            </a:r>
            <a:r>
              <a:rPr lang="en-US" dirty="0"/>
              <a:t> do not transmit charge.</a:t>
            </a:r>
          </a:p>
          <a:p>
            <a:pPr algn="l">
              <a:spcAft>
                <a:spcPts val="300"/>
              </a:spcAft>
            </a:pPr>
            <a:r>
              <a:rPr lang="en-US" i="1" dirty="0">
                <a:solidFill>
                  <a:srgbClr val="0000FF"/>
                </a:solidFill>
              </a:rPr>
              <a:t>Semiconductors</a:t>
            </a:r>
            <a:r>
              <a:rPr lang="en-US" dirty="0"/>
              <a:t> are intermediate.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7678" y="2559448"/>
            <a:ext cx="537527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SI unit of charge is the </a:t>
            </a:r>
            <a:r>
              <a:rPr lang="en-US" dirty="0">
                <a:solidFill>
                  <a:srgbClr val="0000FF"/>
                </a:solidFill>
              </a:rPr>
              <a:t>coulomb</a:t>
            </a:r>
            <a:r>
              <a:rPr lang="en-US" dirty="0"/>
              <a:t> (C).</a:t>
            </a:r>
          </a:p>
          <a:p>
            <a:pPr algn="l"/>
            <a:r>
              <a:rPr lang="en-US" dirty="0"/>
              <a:t>The charge on the electron is</a:t>
            </a:r>
          </a:p>
          <a:p>
            <a:pPr algn="l"/>
            <a:r>
              <a:rPr lang="en-US" dirty="0"/>
              <a:t>The charge on the proton is</a:t>
            </a:r>
          </a:p>
          <a:p>
            <a:pPr algn="l"/>
            <a:endParaRPr lang="en-US" sz="1000" dirty="0"/>
          </a:p>
          <a:p>
            <a:pPr algn="l"/>
            <a:r>
              <a:rPr lang="en-US" dirty="0">
                <a:cs typeface="Times New Roman" panose="02020603050405020304" pitchFamily="18" charset="0"/>
              </a:rPr>
              <a:t>The units</a:t>
            </a:r>
            <a:r>
              <a:rPr lang="en-US" i="1" dirty="0">
                <a:latin typeface="Symbol" panose="05050102010706020507" pitchFamily="18" charset="2"/>
              </a:rPr>
              <a:t> </a:t>
            </a:r>
            <a:r>
              <a:rPr lang="en-US" i="1" dirty="0" err="1">
                <a:latin typeface="Symbol" panose="05050102010706020507" pitchFamily="18" charset="2"/>
              </a:rPr>
              <a:t>m</a:t>
            </a:r>
            <a:r>
              <a:rPr lang="en-US" dirty="0" err="1"/>
              <a:t>C</a:t>
            </a:r>
            <a:r>
              <a:rPr lang="en-US" dirty="0"/>
              <a:t> and </a:t>
            </a:r>
            <a:r>
              <a:rPr lang="en-US" dirty="0" err="1"/>
              <a:t>nC</a:t>
            </a:r>
            <a:r>
              <a:rPr lang="en-US" dirty="0"/>
              <a:t> are more common.  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250151"/>
              </p:ext>
            </p:extLst>
          </p:nvPr>
        </p:nvGraphicFramePr>
        <p:xfrm>
          <a:off x="3281679" y="2824765"/>
          <a:ext cx="25733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38000" imgH="241200" progId="Equation.DSMT4">
                  <p:embed/>
                </p:oleObj>
              </mc:Choice>
              <mc:Fallback>
                <p:oleObj name="Equation" r:id="rId3" imgW="1638000" imgH="2412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1679" y="2824765"/>
                        <a:ext cx="2573338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796685"/>
              </p:ext>
            </p:extLst>
          </p:nvPr>
        </p:nvGraphicFramePr>
        <p:xfrm>
          <a:off x="3268979" y="3080352"/>
          <a:ext cx="259397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0960" imgH="253800" progId="Equation.DSMT4">
                  <p:embed/>
                </p:oleObj>
              </mc:Choice>
              <mc:Fallback>
                <p:oleObj name="Equation" r:id="rId5" imgW="1650960" imgH="2538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8979" y="3080352"/>
                        <a:ext cx="2593975" cy="40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3399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93776" y="237457"/>
            <a:ext cx="785469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Charging by induction:</a:t>
            </a:r>
          </a:p>
          <a:p>
            <a:pPr algn="l">
              <a:spcAft>
                <a:spcPts val="0"/>
              </a:spcAft>
            </a:pPr>
            <a:r>
              <a:rPr lang="en-US" dirty="0"/>
              <a:t>Charges can be produced by </a:t>
            </a:r>
            <a:r>
              <a:rPr lang="en-US" dirty="0">
                <a:solidFill>
                  <a:srgbClr val="0000FF"/>
                </a:solidFill>
              </a:rPr>
              <a:t>friction, conduction, </a:t>
            </a:r>
            <a:r>
              <a:rPr lang="en-US" dirty="0"/>
              <a:t>and</a:t>
            </a:r>
            <a:r>
              <a:rPr lang="en-US" dirty="0">
                <a:solidFill>
                  <a:srgbClr val="0000FF"/>
                </a:solidFill>
              </a:rPr>
              <a:t> induction</a:t>
            </a:r>
            <a:r>
              <a:rPr lang="en-US" dirty="0"/>
              <a:t>.</a:t>
            </a:r>
          </a:p>
          <a:p>
            <a:pPr algn="l">
              <a:spcAft>
                <a:spcPts val="0"/>
              </a:spcAft>
            </a:pPr>
            <a:r>
              <a:rPr lang="en-US" dirty="0"/>
              <a:t>In induction shown here, the plastic rod can give the metal ball a charge of opposite sign without losing any of its own charge.</a:t>
            </a:r>
          </a:p>
        </p:txBody>
      </p:sp>
      <p:pic>
        <p:nvPicPr>
          <p:cNvPr id="4" name="Picture 3" descr="21_07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4" y="1618232"/>
            <a:ext cx="8546592" cy="23652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9768" y="3983480"/>
            <a:ext cx="4672584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Electric forces on uncharged objects:</a:t>
            </a:r>
          </a:p>
          <a:p>
            <a:pPr algn="l"/>
            <a:r>
              <a:rPr lang="en-CA" dirty="0"/>
              <a:t>Here the negatively charged plastic comb causes a slight shifting of charge within the molecules of the neutral insulator. This effect is called </a:t>
            </a:r>
            <a:r>
              <a:rPr lang="en-CA" i="1" dirty="0">
                <a:solidFill>
                  <a:srgbClr val="0000FF"/>
                </a:solidFill>
              </a:rPr>
              <a:t>polarization</a:t>
            </a:r>
            <a:r>
              <a:rPr lang="en-CA" dirty="0"/>
              <a:t>.</a:t>
            </a:r>
          </a:p>
          <a:p>
            <a:pPr algn="l"/>
            <a:r>
              <a:rPr lang="en-CA" dirty="0"/>
              <a:t>The net force between the comb and the small insulator is attractive.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92343" y="4096512"/>
            <a:ext cx="2556129" cy="2221865"/>
            <a:chOff x="2392710" y="2348880"/>
            <a:chExt cx="4048506" cy="366481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566"/>
            <a:stretch/>
          </p:blipFill>
          <p:spPr>
            <a:xfrm>
              <a:off x="2411760" y="2420888"/>
              <a:ext cx="4029456" cy="3592808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 bwMode="auto">
            <a:xfrm>
              <a:off x="2392710" y="2348880"/>
              <a:ext cx="792088" cy="216024"/>
            </a:xfrm>
            <a:prstGeom prst="rect">
              <a:avLst/>
            </a:prstGeom>
            <a:solidFill>
              <a:schemeClr val="bg1"/>
            </a:solidFill>
            <a:ln w="349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91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2142173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Ch21: 1-2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No homework</a:t>
            </a:r>
            <a:endParaRPr lang="en-US" b="1" dirty="0">
              <a:solidFill>
                <a:srgbClr val="0000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1"/>
          <a:stretch/>
        </p:blipFill>
        <p:spPr>
          <a:xfrm>
            <a:off x="5650992" y="2259331"/>
            <a:ext cx="2754845" cy="35487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4799" y="982058"/>
            <a:ext cx="8656321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i="1" dirty="0">
                <a:solidFill>
                  <a:srgbClr val="0000FF"/>
                </a:solidFill>
              </a:rPr>
              <a:t>Point  charges </a:t>
            </a:r>
            <a:r>
              <a:rPr lang="en-US" altLang="en-US" dirty="0"/>
              <a:t> are charges that are very small in comparison with the distances between them. It is an ideal model. All actual charged bodies can be thought as composed by point charges.</a:t>
            </a:r>
          </a:p>
          <a:p>
            <a:pPr algn="l">
              <a:spcAft>
                <a:spcPts val="600"/>
              </a:spcAft>
            </a:pPr>
            <a:r>
              <a:rPr lang="en-CA" dirty="0"/>
              <a:t>Coulomb (1784) studied the force between two point charges.</a:t>
            </a:r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04799" y="228005"/>
            <a:ext cx="8215334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August 27 Coulomb’s Law 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21.5 </a:t>
            </a:r>
            <a:r>
              <a:rPr lang="en-US" b="1" u="sng" dirty="0">
                <a:solidFill>
                  <a:srgbClr val="800080"/>
                </a:solidFill>
                <a:latin typeface="Arial" charset="0"/>
              </a:rPr>
              <a:t>Coulomb’s Law </a:t>
            </a:r>
            <a:endParaRPr lang="en-US" b="1" u="sng" dirty="0">
              <a:solidFill>
                <a:srgbClr val="800080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5383" y="2497952"/>
            <a:ext cx="4397996" cy="1754326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Coulomb’s Law</a:t>
            </a:r>
          </a:p>
          <a:p>
            <a:pPr algn="l"/>
            <a:r>
              <a:rPr lang="en-US" dirty="0"/>
              <a:t>The magnitude of the electric force between two point charges is directly proportional to the product of their charges and inversely proportional to the square of the distance between them.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822200"/>
              </p:ext>
            </p:extLst>
          </p:nvPr>
        </p:nvGraphicFramePr>
        <p:xfrm>
          <a:off x="1996368" y="4490899"/>
          <a:ext cx="1216025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74360" imgH="419040" progId="Equation.DSMT4">
                  <p:embed/>
                </p:oleObj>
              </mc:Choice>
              <mc:Fallback>
                <p:oleObj name="Equation" r:id="rId3" imgW="774360" imgH="4190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6368" y="4490899"/>
                        <a:ext cx="1216025" cy="6619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978281"/>
              </p:ext>
            </p:extLst>
          </p:nvPr>
        </p:nvGraphicFramePr>
        <p:xfrm>
          <a:off x="405383" y="5312347"/>
          <a:ext cx="44878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57320" imgH="228600" progId="Equation.DSMT4">
                  <p:embed/>
                </p:oleObj>
              </mc:Choice>
              <mc:Fallback>
                <p:oleObj name="Equation" r:id="rId5" imgW="2857320" imgH="2286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5383" y="5312347"/>
                        <a:ext cx="4487863" cy="360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679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3140" y="482846"/>
            <a:ext cx="49488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/>
              <a:t>Coulomb’s Law (for scientists) is usually written as</a:t>
            </a:r>
          </a:p>
          <a:p>
            <a:pPr algn="l"/>
            <a:endParaRPr lang="en-US" sz="1200" dirty="0"/>
          </a:p>
          <a:p>
            <a:pPr algn="l"/>
            <a:r>
              <a:rPr lang="en-US" i="1" dirty="0">
                <a:solidFill>
                  <a:srgbClr val="0000FF"/>
                </a:solidFill>
              </a:rPr>
              <a:t>Electric constant 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i="1" dirty="0">
                <a:solidFill>
                  <a:srgbClr val="0000FF"/>
                </a:solidFill>
              </a:rPr>
              <a:t>permissivity of free space</a:t>
            </a:r>
            <a:r>
              <a:rPr lang="en-US" dirty="0">
                <a:solidFill>
                  <a:srgbClr val="0000FF"/>
                </a:solidFill>
              </a:rPr>
              <a:t>)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096533"/>
              </p:ext>
            </p:extLst>
          </p:nvPr>
        </p:nvGraphicFramePr>
        <p:xfrm>
          <a:off x="5674360" y="333787"/>
          <a:ext cx="15748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960" imgH="457200" progId="Equation.DSMT4">
                  <p:embed/>
                </p:oleObj>
              </mc:Choice>
              <mc:Fallback>
                <p:oleObj name="Equation" r:id="rId2" imgW="1002960" imgH="4572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674360" y="333787"/>
                        <a:ext cx="1574800" cy="7223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450781"/>
              </p:ext>
            </p:extLst>
          </p:nvPr>
        </p:nvGraphicFramePr>
        <p:xfrm>
          <a:off x="487934" y="1313843"/>
          <a:ext cx="27924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7680" imgH="241200" progId="Equation.DSMT4">
                  <p:embed/>
                </p:oleObj>
              </mc:Choice>
              <mc:Fallback>
                <p:oleObj name="Equation" r:id="rId4" imgW="1777680" imgH="2412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7934" y="1313843"/>
                        <a:ext cx="2792413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13140" y="1765453"/>
            <a:ext cx="85388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Principle of superposition of forces:</a:t>
            </a:r>
          </a:p>
          <a:p>
            <a:pPr algn="l"/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net electric force </a:t>
            </a:r>
            <a:r>
              <a:rPr lang="en-US" dirty="0"/>
              <a:t>on any particular charge is the vector sum of the forces on that charge due to all the other charges.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13140" y="2819204"/>
            <a:ext cx="7972697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21.1  Electric force versus gravitational force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For the interactions between atomic and sub-nuclear particles, the gravitational force is completely negligible in comparison to the electric force.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21.2 Force between two point charges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21.3 Vector addition of electric forces on a line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21.4 Vector addition of electric forces in a plane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21.3</a:t>
            </a:r>
          </a:p>
        </p:txBody>
      </p:sp>
    </p:spTree>
    <p:extLst>
      <p:ext uri="{BB962C8B-B14F-4D97-AF65-F5344CB8AC3E}">
        <p14:creationId xmlns:p14="http://schemas.microsoft.com/office/powerpoint/2010/main" val="93173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4144709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Ch21: 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Ch21: (Exercises)3,9,10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September 5</a:t>
            </a:r>
          </a:p>
        </p:txBody>
      </p:sp>
    </p:spTree>
    <p:extLst>
      <p:ext uri="{BB962C8B-B14F-4D97-AF65-F5344CB8AC3E}">
        <p14:creationId xmlns:p14="http://schemas.microsoft.com/office/powerpoint/2010/main" val="3892356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4799" y="982058"/>
            <a:ext cx="5181601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electric force on a charged body is thought to be exerted by the </a:t>
            </a:r>
            <a:r>
              <a:rPr lang="en-US" dirty="0">
                <a:solidFill>
                  <a:srgbClr val="0000FF"/>
                </a:solidFill>
              </a:rPr>
              <a:t>electric field</a:t>
            </a:r>
            <a:r>
              <a:rPr lang="en-US" dirty="0"/>
              <a:t> created by other charged bodies.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Charge configurations create an electric field in space, and the field exerts electric force on a charge.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Electric field was initially introduced for convenience, but was later found to be a reality. Electric field is a kind of matter: it has momentum, energy and other properties.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799" y="228005"/>
            <a:ext cx="8215334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August 28 Electric Field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21.4 </a:t>
            </a:r>
            <a:r>
              <a:rPr lang="en-US" b="1" u="sng" dirty="0">
                <a:solidFill>
                  <a:srgbClr val="800080"/>
                </a:solidFill>
                <a:latin typeface="Arial" charset="0"/>
              </a:rPr>
              <a:t>Electric Field and Electric Forces </a:t>
            </a:r>
            <a:endParaRPr lang="en-US" b="1" u="sng" dirty="0">
              <a:solidFill>
                <a:srgbClr val="800080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799" y="3875157"/>
            <a:ext cx="49347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electric field </a:t>
            </a:r>
            <a:r>
              <a:rPr lang="en-US" b="1" dirty="0"/>
              <a:t>E</a:t>
            </a:r>
            <a:r>
              <a:rPr lang="en-US" dirty="0"/>
              <a:t> at any location is defined as:</a:t>
            </a:r>
          </a:p>
          <a:p>
            <a:pPr algn="l"/>
            <a:r>
              <a:rPr lang="en-US" i="1" dirty="0"/>
              <a:t>q</a:t>
            </a:r>
            <a:r>
              <a:rPr lang="en-US" baseline="-25000" dirty="0"/>
              <a:t>0 </a:t>
            </a:r>
            <a:r>
              <a:rPr lang="en-US" dirty="0"/>
              <a:t> − test charge,</a:t>
            </a:r>
            <a:br>
              <a:rPr lang="en-US" dirty="0"/>
            </a:br>
            <a:r>
              <a:rPr lang="en-US" b="1" dirty="0"/>
              <a:t>F</a:t>
            </a:r>
            <a:r>
              <a:rPr lang="en-US" baseline="-25000" dirty="0"/>
              <a:t>0</a:t>
            </a:r>
            <a:r>
              <a:rPr lang="en-US" dirty="0"/>
              <a:t> − electric force on the test charge.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144127"/>
              </p:ext>
            </p:extLst>
          </p:nvPr>
        </p:nvGraphicFramePr>
        <p:xfrm>
          <a:off x="4999855" y="3764543"/>
          <a:ext cx="798513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7960" imgH="431640" progId="Equation.DSMT4">
                  <p:embed/>
                </p:oleObj>
              </mc:Choice>
              <mc:Fallback>
                <p:oleObj name="Equation" r:id="rId2" imgW="507960" imgH="43164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99855" y="3764543"/>
                        <a:ext cx="798513" cy="6810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5399112" y="982058"/>
            <a:ext cx="3369984" cy="2428896"/>
            <a:chOff x="5399112" y="982058"/>
            <a:chExt cx="3369984" cy="2428896"/>
          </a:xfrm>
        </p:grpSpPr>
        <p:grpSp>
          <p:nvGrpSpPr>
            <p:cNvPr id="10" name="Group 9"/>
            <p:cNvGrpSpPr/>
            <p:nvPr/>
          </p:nvGrpSpPr>
          <p:grpSpPr>
            <a:xfrm>
              <a:off x="5399112" y="982058"/>
              <a:ext cx="3369984" cy="2410608"/>
              <a:chOff x="1642872" y="1916832"/>
              <a:chExt cx="5858256" cy="398678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2872" y="1916832"/>
                <a:ext cx="5858256" cy="3986784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 bwMode="auto">
              <a:xfrm>
                <a:off x="1642872" y="1916832"/>
                <a:ext cx="408848" cy="504056"/>
              </a:xfrm>
              <a:prstGeom prst="rect">
                <a:avLst/>
              </a:prstGeom>
              <a:solidFill>
                <a:schemeClr val="bg1"/>
              </a:solidFill>
              <a:ln w="349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5" name="Rectangle 14"/>
            <p:cNvSpPr/>
            <p:nvPr/>
          </p:nvSpPr>
          <p:spPr bwMode="auto">
            <a:xfrm>
              <a:off x="6798077" y="2688336"/>
              <a:ext cx="1716997" cy="722618"/>
            </a:xfrm>
            <a:prstGeom prst="rect">
              <a:avLst/>
            </a:prstGeom>
            <a:noFill/>
            <a:ln w="158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304798" y="4870923"/>
            <a:ext cx="856488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magnitude of the electric field is the electric force per unit charge.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The direction of the electric field at any location is in the direction of the electric force experienced by a </a:t>
            </a:r>
            <a:r>
              <a:rPr lang="en-US" dirty="0">
                <a:solidFill>
                  <a:srgbClr val="0000FF"/>
                </a:solidFill>
              </a:rPr>
              <a:t>positive test charge </a:t>
            </a:r>
            <a:r>
              <a:rPr lang="en-US" dirty="0"/>
              <a:t>imagined to be placed at that location.</a:t>
            </a:r>
          </a:p>
          <a:p>
            <a:pPr algn="l"/>
            <a:r>
              <a:rPr lang="en-US" dirty="0"/>
              <a:t>The SI unit of electric field is N/C.</a:t>
            </a:r>
          </a:p>
        </p:txBody>
      </p:sp>
    </p:spTree>
    <p:extLst>
      <p:ext uri="{BB962C8B-B14F-4D97-AF65-F5344CB8AC3E}">
        <p14:creationId xmlns:p14="http://schemas.microsoft.com/office/powerpoint/2010/main" val="281779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21_18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225269"/>
            <a:ext cx="2070409" cy="440796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943" y="235958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800080"/>
                </a:solidFill>
              </a:rPr>
              <a:t> Electric field of a point charge: </a:t>
            </a:r>
          </a:p>
        </p:txBody>
      </p:sp>
      <p:pic>
        <p:nvPicPr>
          <p:cNvPr id="7" name="Picture 6" descr="21_17_Figu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19" y="679744"/>
            <a:ext cx="8546592" cy="1481328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336275"/>
              </p:ext>
            </p:extLst>
          </p:nvPr>
        </p:nvGraphicFramePr>
        <p:xfrm>
          <a:off x="561531" y="2237462"/>
          <a:ext cx="15748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960" imgH="457200" progId="Equation.DSMT4">
                  <p:embed/>
                </p:oleObj>
              </mc:Choice>
              <mc:Fallback>
                <p:oleObj name="Equation" r:id="rId4" imgW="1002960" imgH="4572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1531" y="2237462"/>
                        <a:ext cx="1574800" cy="7223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327121"/>
              </p:ext>
            </p:extLst>
          </p:nvPr>
        </p:nvGraphicFramePr>
        <p:xfrm>
          <a:off x="568199" y="3036165"/>
          <a:ext cx="14160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431640" progId="Equation.DSMT4">
                  <p:embed/>
                </p:oleObj>
              </mc:Choice>
              <mc:Fallback>
                <p:oleObj name="Equation" r:id="rId6" imgW="901440" imgH="43164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8199" y="3036165"/>
                        <a:ext cx="1416050" cy="6826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2136331" y="2959775"/>
            <a:ext cx="2736809" cy="666405"/>
            <a:chOff x="2694725" y="3224260"/>
            <a:chExt cx="2658419" cy="666405"/>
          </a:xfrm>
        </p:grpSpPr>
        <p:sp>
          <p:nvSpPr>
            <p:cNvPr id="12" name="Rectangle 11"/>
            <p:cNvSpPr/>
            <p:nvPr/>
          </p:nvSpPr>
          <p:spPr>
            <a:xfrm>
              <a:off x="2775354" y="3244334"/>
              <a:ext cx="25777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dirty="0"/>
                <a:t> − </a:t>
              </a:r>
              <a:r>
                <a:rPr lang="en-US" dirty="0">
                  <a:solidFill>
                    <a:srgbClr val="0000FF"/>
                  </a:solidFill>
                </a:rPr>
                <a:t>Unit vector </a:t>
              </a:r>
              <a:r>
                <a:rPr lang="en-US" dirty="0"/>
                <a:t>from source</a:t>
              </a:r>
              <a:br>
                <a:rPr lang="en-US" dirty="0"/>
              </a:br>
              <a:r>
                <a:rPr lang="en-US" dirty="0"/>
                <a:t>    point to field point.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2694725" y="3224260"/>
                  <a:ext cx="3529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4725" y="3224260"/>
                  <a:ext cx="352981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6667" r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Rectangle 14"/>
          <p:cNvSpPr/>
          <p:nvPr/>
        </p:nvSpPr>
        <p:spPr>
          <a:xfrm>
            <a:off x="441819" y="4050388"/>
            <a:ext cx="53522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dirty="0"/>
              <a:t>A point charge </a:t>
            </a:r>
            <a:r>
              <a:rPr lang="en-CA" i="1" dirty="0"/>
              <a:t>q</a:t>
            </a:r>
            <a:r>
              <a:rPr lang="en-CA" dirty="0"/>
              <a:t> produces an electric field at </a:t>
            </a:r>
            <a:r>
              <a:rPr lang="en-CA" i="1" dirty="0"/>
              <a:t>all</a:t>
            </a:r>
            <a:r>
              <a:rPr lang="en-CA" dirty="0"/>
              <a:t> points in space.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dirty="0"/>
              <a:t>The field strength decreases with increasing distance.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dirty="0"/>
              <a:t>The field produced by a positive point charge points </a:t>
            </a:r>
            <a:r>
              <a:rPr lang="en-CA" i="1" dirty="0"/>
              <a:t>away</a:t>
            </a:r>
            <a:r>
              <a:rPr lang="en-CA" dirty="0"/>
              <a:t> </a:t>
            </a:r>
            <a:r>
              <a:rPr lang="en-CA" i="1" dirty="0"/>
              <a:t>from</a:t>
            </a:r>
            <a:r>
              <a:rPr lang="en-CA" dirty="0"/>
              <a:t> the charge.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dirty="0"/>
              <a:t>The field produced by a negative point charge points </a:t>
            </a:r>
            <a:r>
              <a:rPr lang="en-CA" i="1" dirty="0"/>
              <a:t>toward</a:t>
            </a:r>
            <a:r>
              <a:rPr lang="en-CA" dirty="0"/>
              <a:t> the charge.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54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4424" y="274320"/>
            <a:ext cx="3121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800080"/>
                </a:solidFill>
              </a:rPr>
              <a:t>Electric field in a conductor: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232" y="1612418"/>
            <a:ext cx="2399990" cy="18835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9168" y="716804"/>
            <a:ext cx="5312229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In electrostatics</a:t>
            </a:r>
            <a:r>
              <a:rPr lang="en-US" i="1" dirty="0"/>
              <a:t>,</a:t>
            </a:r>
            <a:r>
              <a:rPr lang="en-US" dirty="0"/>
              <a:t> the charges are at rest. Because conductors possess electrons that are free to move but don’t, the electrons must experience no electric force and thus no electric field.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In electrostatics, the electric field at every point within the </a:t>
            </a:r>
            <a:r>
              <a:rPr lang="en-US" i="1" dirty="0">
                <a:solidFill>
                  <a:srgbClr val="0000FF"/>
                </a:solidFill>
              </a:rPr>
              <a:t>material</a:t>
            </a:r>
            <a:r>
              <a:rPr lang="en-US" dirty="0">
                <a:solidFill>
                  <a:srgbClr val="0000FF"/>
                </a:solidFill>
              </a:rPr>
              <a:t> of a conductor must be zero.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The electric field at the surface of a charged conductor is perpendicular to the surface.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26938"/>
              </p:ext>
            </p:extLst>
          </p:nvPr>
        </p:nvGraphicFramePr>
        <p:xfrm>
          <a:off x="6103834" y="411480"/>
          <a:ext cx="2212786" cy="1759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7028571" imgH="5590476" progId="Paint.Picture">
                  <p:embed/>
                </p:oleObj>
              </mc:Choice>
              <mc:Fallback>
                <p:oleObj name="Bitmap Image" r:id="rId3" imgW="7028571" imgH="5590476" progId="Paint.Picture">
                  <p:embed/>
                  <p:pic>
                    <p:nvPicPr>
                      <p:cNvPr id="1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834" y="411480"/>
                        <a:ext cx="2212786" cy="1759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49168" y="3712271"/>
            <a:ext cx="7972697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21.5 Electric-field magnitude for a point charge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21.6 Electric-field vector for a point charge 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21.7 Electron in a uniform field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21.4</a:t>
            </a:r>
          </a:p>
        </p:txBody>
      </p:sp>
    </p:spTree>
    <p:extLst>
      <p:ext uri="{BB962C8B-B14F-4D97-AF65-F5344CB8AC3E}">
        <p14:creationId xmlns:p14="http://schemas.microsoft.com/office/powerpoint/2010/main" val="4235239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2882837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Ch21: 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Ch21:22,25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September 5</a:t>
            </a:r>
          </a:p>
        </p:txBody>
      </p:sp>
    </p:spTree>
    <p:extLst>
      <p:ext uri="{BB962C8B-B14F-4D97-AF65-F5344CB8AC3E}">
        <p14:creationId xmlns:p14="http://schemas.microsoft.com/office/powerpoint/2010/main" val="892236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799" y="228005"/>
            <a:ext cx="82153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August 29 Electric Field Calculations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21.5 </a:t>
            </a:r>
            <a:r>
              <a:rPr lang="en-US" b="1" u="sng" dirty="0">
                <a:solidFill>
                  <a:srgbClr val="800080"/>
                </a:solidFill>
                <a:latin typeface="Arial" charset="0"/>
              </a:rPr>
              <a:t>Electric-Field Calculations</a:t>
            </a:r>
          </a:p>
          <a:p>
            <a:pPr algn="l">
              <a:spcAft>
                <a:spcPts val="600"/>
              </a:spcAft>
            </a:pPr>
            <a:endParaRPr lang="en-US" b="1" u="sng" dirty="0">
              <a:solidFill>
                <a:srgbClr val="800080"/>
              </a:solidFill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4798" y="3324909"/>
            <a:ext cx="856488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Though all actual charge distributions are three-dimensional, sometimes we need to consider linear or surface charge distributions.</a:t>
            </a:r>
          </a:p>
          <a:p>
            <a:pPr algn="l">
              <a:spcAft>
                <a:spcPts val="600"/>
              </a:spcAft>
            </a:pPr>
            <a:r>
              <a:rPr lang="en-US" dirty="0">
                <a:solidFill>
                  <a:srgbClr val="0000FF"/>
                </a:solidFill>
              </a:rPr>
              <a:t>Volume charge density </a:t>
            </a:r>
            <a:r>
              <a:rPr lang="en-US" dirty="0"/>
              <a:t>− </a:t>
            </a:r>
            <a:r>
              <a:rPr lang="en-US" i="1" dirty="0">
                <a:latin typeface="Symbol" panose="05050102010706020507" pitchFamily="18" charset="2"/>
              </a:rPr>
              <a:t>r</a:t>
            </a:r>
            <a:r>
              <a:rPr lang="en-US" dirty="0"/>
              <a:t>, C/m</a:t>
            </a:r>
            <a:r>
              <a:rPr lang="en-US" baseline="30000" dirty="0"/>
              <a:t>3</a:t>
            </a:r>
            <a:r>
              <a:rPr lang="en-US" dirty="0"/>
              <a:t>.</a:t>
            </a:r>
          </a:p>
          <a:p>
            <a:pPr algn="l">
              <a:spcAft>
                <a:spcPts val="600"/>
              </a:spcAft>
            </a:pPr>
            <a:r>
              <a:rPr lang="en-US" dirty="0">
                <a:solidFill>
                  <a:srgbClr val="0000FF"/>
                </a:solidFill>
              </a:rPr>
              <a:t>Surface charge density </a:t>
            </a:r>
            <a:r>
              <a:rPr lang="en-US" dirty="0"/>
              <a:t>− </a:t>
            </a:r>
            <a:r>
              <a:rPr lang="en-US" i="1" dirty="0">
                <a:latin typeface="Symbol" panose="05050102010706020507" pitchFamily="18" charset="2"/>
              </a:rPr>
              <a:t>s</a:t>
            </a:r>
            <a:r>
              <a:rPr lang="en-US" dirty="0"/>
              <a:t>, C/m</a:t>
            </a:r>
            <a:r>
              <a:rPr lang="en-US" baseline="30000" dirty="0"/>
              <a:t>2</a:t>
            </a:r>
            <a:r>
              <a:rPr lang="en-US" dirty="0"/>
              <a:t>.</a:t>
            </a:r>
            <a:endParaRPr lang="en-US" baseline="30000" dirty="0"/>
          </a:p>
          <a:p>
            <a:pPr algn="l">
              <a:spcAft>
                <a:spcPts val="600"/>
              </a:spcAft>
            </a:pPr>
            <a:r>
              <a:rPr lang="en-US" dirty="0">
                <a:solidFill>
                  <a:srgbClr val="0000FF"/>
                </a:solidFill>
              </a:rPr>
              <a:t>Linear charge density </a:t>
            </a:r>
            <a:r>
              <a:rPr lang="en-US" dirty="0"/>
              <a:t>− </a:t>
            </a:r>
            <a:r>
              <a:rPr lang="en-US" i="1" dirty="0">
                <a:latin typeface="Symbol" panose="05050102010706020507" pitchFamily="18" charset="2"/>
              </a:rPr>
              <a:t>l</a:t>
            </a:r>
            <a:r>
              <a:rPr lang="en-US" dirty="0"/>
              <a:t>, C/m.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4317" y="986980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800080"/>
                </a:solidFill>
              </a:rPr>
              <a:t>Superposition of electric fields: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798" y="1349716"/>
            <a:ext cx="4733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total electric field at a point is the vector sum of the fields due to all the charges present.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144" y="986980"/>
            <a:ext cx="3087624" cy="2225285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722260"/>
              </p:ext>
            </p:extLst>
          </p:nvPr>
        </p:nvGraphicFramePr>
        <p:xfrm>
          <a:off x="371094" y="2060474"/>
          <a:ext cx="3348038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33360" imgH="660240" progId="Equation.DSMT4">
                  <p:embed/>
                </p:oleObj>
              </mc:Choice>
              <mc:Fallback>
                <p:oleObj name="Equation" r:id="rId3" imgW="2133360" imgH="66024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1094" y="2060474"/>
                        <a:ext cx="3348038" cy="104298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4144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04032" y="328991"/>
            <a:ext cx="7972697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21.8 Field of an electric dipole </a:t>
            </a:r>
          </a:p>
          <a:p>
            <a:pPr algn="l">
              <a:spcAft>
                <a:spcPts val="1200"/>
              </a:spcAft>
            </a:pPr>
            <a:r>
              <a:rPr lang="en-US" dirty="0"/>
              <a:t>Note that the field at point </a:t>
            </a:r>
            <a:r>
              <a:rPr lang="en-US" i="1" dirty="0"/>
              <a:t>c</a:t>
            </a:r>
            <a:r>
              <a:rPr lang="en-US" dirty="0"/>
              <a:t> drops as 1/</a:t>
            </a:r>
            <a:r>
              <a:rPr lang="en-US" i="1" dirty="0"/>
              <a:t>r</a:t>
            </a:r>
            <a:r>
              <a:rPr lang="en-US" baseline="30000" dirty="0"/>
              <a:t>3</a:t>
            </a:r>
            <a:r>
              <a:rPr lang="en-US" dirty="0"/>
              <a:t>.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21.9 Field of a ring of charge </a:t>
            </a:r>
          </a:p>
          <a:p>
            <a:pPr algn="l">
              <a:spcAft>
                <a:spcPts val="1200"/>
              </a:spcAft>
            </a:pPr>
            <a:r>
              <a:rPr lang="en-US" dirty="0"/>
              <a:t>Note that algebraic problems are more meaningful than numerical calculations.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21.10 Field of a charged line segment</a:t>
            </a:r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r>
              <a:rPr lang="en-US" dirty="0"/>
              <a:t>Note that the field of an infinitely long line charge is</a:t>
            </a:r>
          </a:p>
          <a:p>
            <a:pPr algn="l">
              <a:spcAft>
                <a:spcPts val="600"/>
              </a:spcAft>
            </a:pPr>
            <a:endParaRPr lang="en-US" sz="1000" dirty="0"/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21.11 Field of a uniformly charged disk</a:t>
            </a:r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r>
              <a:rPr lang="en-US" dirty="0"/>
              <a:t>Note that the field of an infinite plan sheet of charge is                  which is </a:t>
            </a:r>
            <a:br>
              <a:rPr lang="en-US" dirty="0"/>
            </a:br>
            <a:endParaRPr lang="en-US" sz="1200" dirty="0"/>
          </a:p>
          <a:p>
            <a:pPr algn="l">
              <a:spcAft>
                <a:spcPts val="1200"/>
              </a:spcAft>
            </a:pPr>
            <a:r>
              <a:rPr lang="en-US" dirty="0"/>
              <a:t>independent of the distance from the sheet. </a:t>
            </a:r>
          </a:p>
          <a:p>
            <a:pPr algn="l">
              <a:spcAft>
                <a:spcPts val="1200"/>
              </a:spcAft>
            </a:pPr>
            <a:r>
              <a:rPr lang="en-US" i="1" dirty="0"/>
              <a:t>Example </a:t>
            </a:r>
            <a:r>
              <a:rPr lang="en-US" dirty="0"/>
              <a:t>21.12 Field of two oppositely charged infinite sheets 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21.5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748412"/>
              </p:ext>
            </p:extLst>
          </p:nvPr>
        </p:nvGraphicFramePr>
        <p:xfrm>
          <a:off x="590423" y="2141562"/>
          <a:ext cx="21717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444240" progId="Equation.DSMT4">
                  <p:embed/>
                </p:oleObj>
              </mc:Choice>
              <mc:Fallback>
                <p:oleObj name="Equation" r:id="rId2" imgW="1384200" imgH="44424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0423" y="2141562"/>
                        <a:ext cx="2171700" cy="7016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0872963"/>
              </p:ext>
            </p:extLst>
          </p:nvPr>
        </p:nvGraphicFramePr>
        <p:xfrm>
          <a:off x="5503228" y="2833619"/>
          <a:ext cx="1135062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23600" imgH="431640" progId="Equation.DSMT4">
                  <p:embed/>
                </p:oleObj>
              </mc:Choice>
              <mc:Fallback>
                <p:oleObj name="Equation" r:id="rId4" imgW="723600" imgH="4316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03228" y="2833619"/>
                        <a:ext cx="1135062" cy="68103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302306"/>
              </p:ext>
            </p:extLst>
          </p:nvPr>
        </p:nvGraphicFramePr>
        <p:xfrm>
          <a:off x="504032" y="3860280"/>
          <a:ext cx="2152650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419040" progId="Equation.DSMT4">
                  <p:embed/>
                </p:oleObj>
              </mc:Choice>
              <mc:Fallback>
                <p:oleObj name="Equation" r:id="rId6" imgW="1371600" imgH="419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4032" y="3860280"/>
                        <a:ext cx="2152650" cy="66198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896626"/>
              </p:ext>
            </p:extLst>
          </p:nvPr>
        </p:nvGraphicFramePr>
        <p:xfrm>
          <a:off x="5627688" y="4455224"/>
          <a:ext cx="936625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880" imgH="431640" progId="Equation.DSMT4">
                  <p:embed/>
                </p:oleObj>
              </mc:Choice>
              <mc:Fallback>
                <p:oleObj name="Equation" r:id="rId8" imgW="596880" imgH="4316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27688" y="4455224"/>
                        <a:ext cx="936625" cy="681037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7138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42233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Ch21: 5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Ch21:37,38,48,49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September 5</a:t>
            </a:r>
          </a:p>
        </p:txBody>
      </p:sp>
    </p:spTree>
    <p:extLst>
      <p:ext uri="{BB962C8B-B14F-4D97-AF65-F5344CB8AC3E}">
        <p14:creationId xmlns:p14="http://schemas.microsoft.com/office/powerpoint/2010/main" val="3901596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1_28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" y="3340022"/>
            <a:ext cx="8546592" cy="31943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799" y="228005"/>
            <a:ext cx="8215334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+mj-lt"/>
              </a:rPr>
              <a:t>September 3 Electric Dipoles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j-lt"/>
              </a:rPr>
              <a:t>21.6 Electric Field Lines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798" y="982058"/>
            <a:ext cx="8702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An </a:t>
            </a:r>
            <a:r>
              <a:rPr lang="en-US" i="1" dirty="0">
                <a:solidFill>
                  <a:srgbClr val="0000FF"/>
                </a:solidFill>
              </a:rPr>
              <a:t>electric field line </a:t>
            </a:r>
            <a:r>
              <a:rPr lang="en-US" dirty="0"/>
              <a:t>is an imaginary line or curve whose tangent at any point is the direction of the electric field vector at that point. </a:t>
            </a:r>
          </a:p>
        </p:txBody>
      </p:sp>
      <p:sp>
        <p:nvSpPr>
          <p:cNvPr id="3" name="Rectangle 2"/>
          <p:cNvSpPr/>
          <p:nvPr/>
        </p:nvSpPr>
        <p:spPr>
          <a:xfrm>
            <a:off x="338330" y="1736111"/>
            <a:ext cx="8668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Electric field lines show the direction of the electric field at each point.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The spacing of field lines indicates the magnitude of the electric field at each point.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 electrostatics, electric field lines point away from + charges and toward – charges.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Electric field lines never intersect.</a:t>
            </a:r>
          </a:p>
        </p:txBody>
      </p:sp>
    </p:spTree>
    <p:extLst>
      <p:ext uri="{BB962C8B-B14F-4D97-AF65-F5344CB8AC3E}">
        <p14:creationId xmlns:p14="http://schemas.microsoft.com/office/powerpoint/2010/main" val="16041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0912" y="698516"/>
            <a:ext cx="849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 An </a:t>
            </a:r>
            <a:r>
              <a:rPr lang="en-US" i="1" dirty="0">
                <a:solidFill>
                  <a:srgbClr val="0000FF"/>
                </a:solidFill>
              </a:rPr>
              <a:t>electric dipole </a:t>
            </a:r>
            <a:r>
              <a:rPr lang="en-US" dirty="0"/>
              <a:t>is a pair of point charges with equal magnitude and opposite sign (</a:t>
            </a:r>
            <a:r>
              <a:rPr lang="en-US" i="1" dirty="0"/>
              <a:t>q</a:t>
            </a:r>
            <a:r>
              <a:rPr lang="en-US" dirty="0"/>
              <a:t> and −</a:t>
            </a:r>
            <a:r>
              <a:rPr lang="en-US" i="1" dirty="0"/>
              <a:t>q</a:t>
            </a:r>
            <a:r>
              <a:rPr lang="en-US" dirty="0"/>
              <a:t>) separated by a distance </a:t>
            </a:r>
            <a:r>
              <a:rPr lang="en-US" i="1" dirty="0"/>
              <a:t>d</a:t>
            </a:r>
            <a:r>
              <a:rPr lang="en-US" dirty="0"/>
              <a:t>. Electric dipoles are important models for physical systems.</a:t>
            </a:r>
          </a:p>
          <a:p>
            <a:pPr algn="l"/>
            <a:r>
              <a:rPr lang="en-US" i="1" dirty="0">
                <a:solidFill>
                  <a:srgbClr val="0000FF"/>
                </a:solidFill>
              </a:rPr>
              <a:t>Electric dipole moment </a:t>
            </a:r>
            <a:r>
              <a:rPr lang="en-US" dirty="0"/>
              <a:t>: </a:t>
            </a:r>
            <a:r>
              <a:rPr lang="en-US" b="1" dirty="0"/>
              <a:t>p</a:t>
            </a:r>
            <a:r>
              <a:rPr lang="en-US" dirty="0"/>
              <a:t> = </a:t>
            </a:r>
            <a:r>
              <a:rPr lang="en-US" i="1" dirty="0"/>
              <a:t>q </a:t>
            </a:r>
            <a:r>
              <a:rPr lang="en-US" b="1" dirty="0"/>
              <a:t>d</a:t>
            </a:r>
            <a:r>
              <a:rPr lang="en-US" dirty="0"/>
              <a:t> (pointing from −</a:t>
            </a:r>
            <a:r>
              <a:rPr lang="en-US" i="1" dirty="0"/>
              <a:t>q </a:t>
            </a:r>
            <a:r>
              <a:rPr lang="en-US" dirty="0"/>
              <a:t>to</a:t>
            </a:r>
            <a:r>
              <a:rPr lang="en-US" i="1" dirty="0"/>
              <a:t> </a:t>
            </a:r>
            <a:r>
              <a:rPr lang="en-US" dirty="0"/>
              <a:t> +</a:t>
            </a:r>
            <a:r>
              <a:rPr lang="en-US" i="1" dirty="0"/>
              <a:t>q</a:t>
            </a:r>
            <a:r>
              <a:rPr lang="en-US" dirty="0"/>
              <a:t>).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4064" y="336542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j-lt"/>
              </a:rPr>
              <a:t>21.7 Electric Dipoles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912" y="1965388"/>
            <a:ext cx="4106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800080"/>
                </a:solidFill>
              </a:rPr>
              <a:t>Force and torque on an electric dipole: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92" y="2410939"/>
            <a:ext cx="2941888" cy="1770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0912" y="233472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net force </a:t>
            </a:r>
            <a:r>
              <a:rPr lang="en-US" dirty="0"/>
              <a:t>on an electric dipole in a uniform external electric field is zero.</a:t>
            </a:r>
          </a:p>
          <a:p>
            <a:pPr algn="l"/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net torque </a:t>
            </a:r>
            <a:r>
              <a:rPr lang="en-US" dirty="0"/>
              <a:t>on the dipole is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186897"/>
              </p:ext>
            </p:extLst>
          </p:nvPr>
        </p:nvGraphicFramePr>
        <p:xfrm>
          <a:off x="454064" y="3296159"/>
          <a:ext cx="233045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720" imgH="203040" progId="Equation.DSMT4">
                  <p:embed/>
                </p:oleObj>
              </mc:Choice>
              <mc:Fallback>
                <p:oleObj name="Equation" r:id="rId3" imgW="1485720" imgH="2030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4064" y="3296159"/>
                        <a:ext cx="2330450" cy="3206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339785"/>
              </p:ext>
            </p:extLst>
          </p:nvPr>
        </p:nvGraphicFramePr>
        <p:xfrm>
          <a:off x="539750" y="3770313"/>
          <a:ext cx="936625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96880" imgH="190440" progId="Equation.DSMT4">
                  <p:embed/>
                </p:oleObj>
              </mc:Choice>
              <mc:Fallback>
                <p:oleObj name="Equation" r:id="rId5" imgW="596880" imgH="19044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750" y="3770313"/>
                        <a:ext cx="936625" cy="3016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362532" y="4234222"/>
            <a:ext cx="5040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800080"/>
                </a:solidFill>
              </a:rPr>
              <a:t>Potential energy of an electric dipole </a:t>
            </a:r>
            <a:r>
              <a:rPr lang="en-US" u="sng" dirty="0"/>
              <a:t>(rotational):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3313" y="4584393"/>
            <a:ext cx="5731121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Work done on the dipole by the field, </a:t>
            </a:r>
          </a:p>
          <a:p>
            <a:pPr algn="l"/>
            <a:r>
              <a:rPr lang="en-US" dirty="0"/>
              <a:t>which is the negative of the change of the potential energy: 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399207"/>
              </p:ext>
            </p:extLst>
          </p:nvPr>
        </p:nvGraphicFramePr>
        <p:xfrm>
          <a:off x="4005263" y="4510088"/>
          <a:ext cx="44196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19160" imgH="355320" progId="Equation.DSMT4">
                  <p:embed/>
                </p:oleObj>
              </mc:Choice>
              <mc:Fallback>
                <p:oleObj name="Equation" r:id="rId7" imgW="2819160" imgH="35532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05263" y="4510088"/>
                        <a:ext cx="4419600" cy="560387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661241"/>
              </p:ext>
            </p:extLst>
          </p:nvPr>
        </p:nvGraphicFramePr>
        <p:xfrm>
          <a:off x="521399" y="5345777"/>
          <a:ext cx="179228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0" imgH="203040" progId="Equation.DSMT4">
                  <p:embed/>
                </p:oleObj>
              </mc:Choice>
              <mc:Fallback>
                <p:oleObj name="Equation" r:id="rId9" imgW="1143000" imgH="20304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1399" y="5345777"/>
                        <a:ext cx="1792287" cy="3206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949294"/>
              </p:ext>
            </p:extLst>
          </p:nvPr>
        </p:nvGraphicFramePr>
        <p:xfrm>
          <a:off x="552069" y="5768975"/>
          <a:ext cx="1055688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72840" imgH="190440" progId="Equation.DSMT4">
                  <p:embed/>
                </p:oleObj>
              </mc:Choice>
              <mc:Fallback>
                <p:oleObj name="Equation" r:id="rId11" imgW="672840" imgH="19044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2069" y="5768975"/>
                        <a:ext cx="1055688" cy="3016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441827" y="6116804"/>
            <a:ext cx="5848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/>
              <a:t>Check: 1)                         2) The minimum </a:t>
            </a:r>
            <a:r>
              <a:rPr lang="en-US" i="1" dirty="0"/>
              <a:t>U</a:t>
            </a:r>
            <a:r>
              <a:rPr lang="en-US" dirty="0"/>
              <a:t> occurs at </a:t>
            </a:r>
            <a:r>
              <a:rPr lang="en-US" b="1" dirty="0"/>
              <a:t>p</a:t>
            </a:r>
            <a:r>
              <a:rPr lang="en-US" dirty="0"/>
              <a:t>//</a:t>
            </a:r>
            <a:r>
              <a:rPr lang="en-US" b="1" dirty="0"/>
              <a:t>E</a:t>
            </a:r>
            <a:r>
              <a:rPr lang="en-US" dirty="0"/>
              <a:t>. 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185411"/>
              </p:ext>
            </p:extLst>
          </p:nvPr>
        </p:nvGraphicFramePr>
        <p:xfrm>
          <a:off x="1460500" y="6153150"/>
          <a:ext cx="135413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863280" imgH="203040" progId="Equation.DSMT4">
                  <p:embed/>
                </p:oleObj>
              </mc:Choice>
              <mc:Fallback>
                <p:oleObj name="Equation" r:id="rId13" imgW="863280" imgH="20304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60500" y="6153150"/>
                        <a:ext cx="1354138" cy="3206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44165050-5A68-4802-BBFA-6EF4C27154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281391"/>
              </p:ext>
            </p:extLst>
          </p:nvPr>
        </p:nvGraphicFramePr>
        <p:xfrm>
          <a:off x="5945481" y="5003800"/>
          <a:ext cx="1054100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672840" imgH="177480" progId="Equation.DSMT4">
                  <p:embed/>
                </p:oleObj>
              </mc:Choice>
              <mc:Fallback>
                <p:oleObj name="Equation" r:id="rId15" imgW="672840" imgH="17748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945481" y="5003800"/>
                        <a:ext cx="1054100" cy="28098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6728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1480" y="326059"/>
            <a:ext cx="8385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21.13 Force and torque on an electric dipole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879539"/>
            <a:ext cx="274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800080"/>
                </a:solidFill>
              </a:rPr>
              <a:t>Field of an electric dipole: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248871"/>
            <a:ext cx="832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 Figure 21.28b shows the general shape of the field due to a dipole. 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067" y="1802869"/>
            <a:ext cx="7438896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21.14 Field of an electric dipole, revisited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At points far away from the dipole, in all directions, the field drops off as 1/</a:t>
            </a:r>
            <a:r>
              <a:rPr lang="en-US" i="1" dirty="0"/>
              <a:t>r</a:t>
            </a:r>
            <a:r>
              <a:rPr lang="en-US" baseline="30000" dirty="0"/>
              <a:t>3</a:t>
            </a:r>
            <a:r>
              <a:rPr lang="en-US" dirty="0"/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067" y="2710810"/>
            <a:ext cx="100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21.7</a:t>
            </a:r>
          </a:p>
        </p:txBody>
      </p:sp>
    </p:spTree>
    <p:extLst>
      <p:ext uri="{BB962C8B-B14F-4D97-AF65-F5344CB8AC3E}">
        <p14:creationId xmlns:p14="http://schemas.microsoft.com/office/powerpoint/2010/main" val="2851009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4801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Ch21: 6-7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Ch21:51,53,54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September 12</a:t>
            </a:r>
          </a:p>
        </p:txBody>
      </p:sp>
    </p:spTree>
    <p:extLst>
      <p:ext uri="{BB962C8B-B14F-4D97-AF65-F5344CB8AC3E}">
        <p14:creationId xmlns:p14="http://schemas.microsoft.com/office/powerpoint/2010/main" val="2755280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102433</TotalTime>
  <Words>1384</Words>
  <Application>Microsoft Office PowerPoint</Application>
  <PresentationFormat>On-screen Show (4:3)</PresentationFormat>
  <Paragraphs>146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Cambria Math</vt:lpstr>
      <vt:lpstr>Symbol</vt:lpstr>
      <vt:lpstr>Times New Roman</vt:lpstr>
      <vt:lpstr>Default Design</vt:lpstr>
      <vt:lpstr>Equation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1738</cp:revision>
  <cp:lastPrinted>2022-08-20T02:45:55Z</cp:lastPrinted>
  <dcterms:created xsi:type="dcterms:W3CDTF">2006-08-25T03:15:15Z</dcterms:created>
  <dcterms:modified xsi:type="dcterms:W3CDTF">2025-08-23T02:15:09Z</dcterms:modified>
</cp:coreProperties>
</file>